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99" r:id="rId13"/>
    <p:sldId id="267" r:id="rId14"/>
    <p:sldId id="300" r:id="rId15"/>
    <p:sldId id="268" r:id="rId16"/>
    <p:sldId id="302" r:id="rId17"/>
    <p:sldId id="274" r:id="rId18"/>
    <p:sldId id="303" r:id="rId19"/>
    <p:sldId id="304" r:id="rId20"/>
    <p:sldId id="270" r:id="rId21"/>
    <p:sldId id="271" r:id="rId22"/>
    <p:sldId id="305" r:id="rId23"/>
    <p:sldId id="272" r:id="rId24"/>
    <p:sldId id="275" r:id="rId25"/>
    <p:sldId id="276" r:id="rId26"/>
    <p:sldId id="279" r:id="rId27"/>
    <p:sldId id="280" r:id="rId28"/>
    <p:sldId id="281" r:id="rId29"/>
    <p:sldId id="282" r:id="rId30"/>
    <p:sldId id="306" r:id="rId31"/>
    <p:sldId id="307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317" r:id="rId42"/>
    <p:sldId id="308" r:id="rId43"/>
    <p:sldId id="293" r:id="rId44"/>
    <p:sldId id="294" r:id="rId45"/>
    <p:sldId id="309" r:id="rId46"/>
    <p:sldId id="295" r:id="rId47"/>
    <p:sldId id="296" r:id="rId48"/>
    <p:sldId id="297" r:id="rId49"/>
    <p:sldId id="310" r:id="rId50"/>
    <p:sldId id="316" r:id="rId51"/>
    <p:sldId id="311" r:id="rId52"/>
    <p:sldId id="312" r:id="rId53"/>
    <p:sldId id="314" r:id="rId54"/>
    <p:sldId id="31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2" autoAdjust="0"/>
    <p:restoredTop sz="86450" autoAdjust="0"/>
  </p:normalViewPr>
  <p:slideViewPr>
    <p:cSldViewPr>
      <p:cViewPr varScale="1">
        <p:scale>
          <a:sx n="70" d="100"/>
          <a:sy n="70" d="100"/>
        </p:scale>
        <p:origin x="-96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AF0D7-EC78-4BFD-B3FB-9CD1D2C72D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168139-F8DE-4D89-9C55-D0A36ECAA8A6}">
      <dgm:prSet/>
      <dgm:spPr/>
      <dgm:t>
        <a:bodyPr/>
        <a:lstStyle/>
        <a:p>
          <a:pPr rtl="0"/>
          <a:r>
            <a:rPr lang="en-GB" dirty="0" smtClean="0"/>
            <a:t>DIARRHOEA</a:t>
          </a:r>
          <a:endParaRPr lang="en-US" dirty="0"/>
        </a:p>
      </dgm:t>
    </dgm:pt>
    <dgm:pt modelId="{4F7639C2-AFB7-4428-8A65-7FF4CCA91984}" type="parTrans" cxnId="{2234A5CB-C0D7-439A-9040-BF671567FA6F}">
      <dgm:prSet/>
      <dgm:spPr/>
      <dgm:t>
        <a:bodyPr/>
        <a:lstStyle/>
        <a:p>
          <a:endParaRPr lang="en-US"/>
        </a:p>
      </dgm:t>
    </dgm:pt>
    <dgm:pt modelId="{99D6E71A-754E-43F8-A87B-2191D41E4C2E}" type="sibTrans" cxnId="{2234A5CB-C0D7-439A-9040-BF671567FA6F}">
      <dgm:prSet/>
      <dgm:spPr/>
      <dgm:t>
        <a:bodyPr/>
        <a:lstStyle/>
        <a:p>
          <a:endParaRPr lang="en-US"/>
        </a:p>
      </dgm:t>
    </dgm:pt>
    <dgm:pt modelId="{2FD8E345-05E4-42F8-9B66-9FFC8D35B81D}" type="pres">
      <dgm:prSet presAssocID="{E51AF0D7-EC78-4BFD-B3FB-9CD1D2C72D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80BE02C-DFA6-460C-A059-F705C7DF1C12}" type="pres">
      <dgm:prSet presAssocID="{2D168139-F8DE-4D89-9C55-D0A36ECAA8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234A5CB-C0D7-439A-9040-BF671567FA6F}" srcId="{E51AF0D7-EC78-4BFD-B3FB-9CD1D2C72DBA}" destId="{2D168139-F8DE-4D89-9C55-D0A36ECAA8A6}" srcOrd="0" destOrd="0" parTransId="{4F7639C2-AFB7-4428-8A65-7FF4CCA91984}" sibTransId="{99D6E71A-754E-43F8-A87B-2191D41E4C2E}"/>
    <dgm:cxn modelId="{4533B9E6-E174-4822-AC0C-7F3A2D238660}" type="presOf" srcId="{E51AF0D7-EC78-4BFD-B3FB-9CD1D2C72DBA}" destId="{2FD8E345-05E4-42F8-9B66-9FFC8D35B81D}" srcOrd="0" destOrd="0" presId="urn:microsoft.com/office/officeart/2005/8/layout/vList2"/>
    <dgm:cxn modelId="{BF048F1C-E207-4A12-9F79-4BE95091884B}" type="presOf" srcId="{2D168139-F8DE-4D89-9C55-D0A36ECAA8A6}" destId="{980BE02C-DFA6-460C-A059-F705C7DF1C12}" srcOrd="0" destOrd="0" presId="urn:microsoft.com/office/officeart/2005/8/layout/vList2"/>
    <dgm:cxn modelId="{22959DBC-F0DE-45B0-ACCD-A92CF7EADC1F}" type="presParOf" srcId="{2FD8E345-05E4-42F8-9B66-9FFC8D35B81D}" destId="{980BE02C-DFA6-460C-A059-F705C7DF1C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E037E0-74FB-4E3E-AE83-737894C006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29C76-A152-4B5A-A97A-F3C0EBDB1C1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Dr Seth Saverymuttu</a:t>
          </a:r>
          <a:endParaRPr lang="en-US" dirty="0"/>
        </a:p>
      </dgm:t>
    </dgm:pt>
    <dgm:pt modelId="{DF5BCDD4-0B5D-44D4-A66A-29D46F95B0C8}" type="parTrans" cxnId="{94ACFD7A-95AB-4424-96B1-3FF9EA24F59C}">
      <dgm:prSet/>
      <dgm:spPr/>
      <dgm:t>
        <a:bodyPr/>
        <a:lstStyle/>
        <a:p>
          <a:endParaRPr lang="en-US"/>
        </a:p>
      </dgm:t>
    </dgm:pt>
    <dgm:pt modelId="{6E1D4CC1-24E4-4A53-A1BB-84195CB8B8D7}" type="sibTrans" cxnId="{94ACFD7A-95AB-4424-96B1-3FF9EA24F59C}">
      <dgm:prSet/>
      <dgm:spPr/>
      <dgm:t>
        <a:bodyPr/>
        <a:lstStyle/>
        <a:p>
          <a:endParaRPr lang="en-US"/>
        </a:p>
      </dgm:t>
    </dgm:pt>
    <dgm:pt modelId="{AA24CD25-CE05-4A37-80F8-0453380E8AA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Consultant Gastroenterologist</a:t>
          </a:r>
          <a:endParaRPr lang="en-US" dirty="0"/>
        </a:p>
      </dgm:t>
    </dgm:pt>
    <dgm:pt modelId="{B3A71380-D90D-4BAB-92CA-FB626444F45B}" type="parTrans" cxnId="{22BE62C8-C62E-4653-B2AE-4A72950348B1}">
      <dgm:prSet/>
      <dgm:spPr/>
      <dgm:t>
        <a:bodyPr/>
        <a:lstStyle/>
        <a:p>
          <a:endParaRPr lang="en-US"/>
        </a:p>
      </dgm:t>
    </dgm:pt>
    <dgm:pt modelId="{64EC6F7C-52B9-4CF8-9848-252ED9C010C3}" type="sibTrans" cxnId="{22BE62C8-C62E-4653-B2AE-4A72950348B1}">
      <dgm:prSet/>
      <dgm:spPr/>
      <dgm:t>
        <a:bodyPr/>
        <a:lstStyle/>
        <a:p>
          <a:endParaRPr lang="en-US"/>
        </a:p>
      </dgm:t>
    </dgm:pt>
    <dgm:pt modelId="{FEF80F1C-0117-44CF-B3B9-657528F9D57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Broomfield Hospital</a:t>
          </a:r>
          <a:endParaRPr lang="en-US" dirty="0"/>
        </a:p>
      </dgm:t>
    </dgm:pt>
    <dgm:pt modelId="{B99D9BB3-C356-453C-9673-42EBFF15A232}" type="parTrans" cxnId="{115AA849-7CEF-4681-812C-FF246AD91043}">
      <dgm:prSet/>
      <dgm:spPr/>
      <dgm:t>
        <a:bodyPr/>
        <a:lstStyle/>
        <a:p>
          <a:endParaRPr lang="en-US"/>
        </a:p>
      </dgm:t>
    </dgm:pt>
    <dgm:pt modelId="{FDA1154C-DEA2-4394-9C38-65B5CD7B6C46}" type="sibTrans" cxnId="{115AA849-7CEF-4681-812C-FF246AD91043}">
      <dgm:prSet/>
      <dgm:spPr/>
      <dgm:t>
        <a:bodyPr/>
        <a:lstStyle/>
        <a:p>
          <a:endParaRPr lang="en-US"/>
        </a:p>
      </dgm:t>
    </dgm:pt>
    <dgm:pt modelId="{114F5231-D1D9-4FEC-96AF-D4FA1C0084CD}" type="pres">
      <dgm:prSet presAssocID="{C2E037E0-74FB-4E3E-AE83-737894C006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308823-2CB8-4E7B-9C61-4EAD101730D4}" type="pres">
      <dgm:prSet presAssocID="{14529C76-A152-4B5A-A97A-F3C0EBDB1C1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93E4F4-814C-4546-BE00-AECD613763AE}" type="pres">
      <dgm:prSet presAssocID="{6E1D4CC1-24E4-4A53-A1BB-84195CB8B8D7}" presName="spacer" presStyleCnt="0"/>
      <dgm:spPr/>
    </dgm:pt>
    <dgm:pt modelId="{976CA192-C2E0-421B-975C-383EE36CF935}" type="pres">
      <dgm:prSet presAssocID="{AA24CD25-CE05-4A37-80F8-0453380E8A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301684-FB3E-46FB-807E-BA1B4CE6619B}" type="pres">
      <dgm:prSet presAssocID="{64EC6F7C-52B9-4CF8-9848-252ED9C010C3}" presName="spacer" presStyleCnt="0"/>
      <dgm:spPr/>
    </dgm:pt>
    <dgm:pt modelId="{8F265295-AC09-4C32-AEBB-BEA0D296B484}" type="pres">
      <dgm:prSet presAssocID="{FEF80F1C-0117-44CF-B3B9-657528F9D57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2BE62C8-C62E-4653-B2AE-4A72950348B1}" srcId="{C2E037E0-74FB-4E3E-AE83-737894C00619}" destId="{AA24CD25-CE05-4A37-80F8-0453380E8AAE}" srcOrd="1" destOrd="0" parTransId="{B3A71380-D90D-4BAB-92CA-FB626444F45B}" sibTransId="{64EC6F7C-52B9-4CF8-9848-252ED9C010C3}"/>
    <dgm:cxn modelId="{F6947322-E699-4B65-82FB-4BA3C65A30B3}" type="presOf" srcId="{AA24CD25-CE05-4A37-80F8-0453380E8AAE}" destId="{976CA192-C2E0-421B-975C-383EE36CF935}" srcOrd="0" destOrd="0" presId="urn:microsoft.com/office/officeart/2005/8/layout/vList2"/>
    <dgm:cxn modelId="{7BDA413C-0DBF-4021-8FEE-DB181E3E053B}" type="presOf" srcId="{C2E037E0-74FB-4E3E-AE83-737894C00619}" destId="{114F5231-D1D9-4FEC-96AF-D4FA1C0084CD}" srcOrd="0" destOrd="0" presId="urn:microsoft.com/office/officeart/2005/8/layout/vList2"/>
    <dgm:cxn modelId="{E27773D0-38EA-468D-9DDE-0A12B68D5968}" type="presOf" srcId="{FEF80F1C-0117-44CF-B3B9-657528F9D57E}" destId="{8F265295-AC09-4C32-AEBB-BEA0D296B484}" srcOrd="0" destOrd="0" presId="urn:microsoft.com/office/officeart/2005/8/layout/vList2"/>
    <dgm:cxn modelId="{115AA849-7CEF-4681-812C-FF246AD91043}" srcId="{C2E037E0-74FB-4E3E-AE83-737894C00619}" destId="{FEF80F1C-0117-44CF-B3B9-657528F9D57E}" srcOrd="2" destOrd="0" parTransId="{B99D9BB3-C356-453C-9673-42EBFF15A232}" sibTransId="{FDA1154C-DEA2-4394-9C38-65B5CD7B6C46}"/>
    <dgm:cxn modelId="{91B1256B-A3D4-4240-BE54-4964C39AE173}" type="presOf" srcId="{14529C76-A152-4B5A-A97A-F3C0EBDB1C1E}" destId="{8D308823-2CB8-4E7B-9C61-4EAD101730D4}" srcOrd="0" destOrd="0" presId="urn:microsoft.com/office/officeart/2005/8/layout/vList2"/>
    <dgm:cxn modelId="{94ACFD7A-95AB-4424-96B1-3FF9EA24F59C}" srcId="{C2E037E0-74FB-4E3E-AE83-737894C00619}" destId="{14529C76-A152-4B5A-A97A-F3C0EBDB1C1E}" srcOrd="0" destOrd="0" parTransId="{DF5BCDD4-0B5D-44D4-A66A-29D46F95B0C8}" sibTransId="{6E1D4CC1-24E4-4A53-A1BB-84195CB8B8D7}"/>
    <dgm:cxn modelId="{862ED8FE-AD4D-4A42-A5E3-8CCF46FC254A}" type="presParOf" srcId="{114F5231-D1D9-4FEC-96AF-D4FA1C0084CD}" destId="{8D308823-2CB8-4E7B-9C61-4EAD101730D4}" srcOrd="0" destOrd="0" presId="urn:microsoft.com/office/officeart/2005/8/layout/vList2"/>
    <dgm:cxn modelId="{AA542992-6026-4C21-B4E1-EF8615D8BF81}" type="presParOf" srcId="{114F5231-D1D9-4FEC-96AF-D4FA1C0084CD}" destId="{7293E4F4-814C-4546-BE00-AECD613763AE}" srcOrd="1" destOrd="0" presId="urn:microsoft.com/office/officeart/2005/8/layout/vList2"/>
    <dgm:cxn modelId="{F8E72C72-2D49-4575-A7CE-DC7B0A30374D}" type="presParOf" srcId="{114F5231-D1D9-4FEC-96AF-D4FA1C0084CD}" destId="{976CA192-C2E0-421B-975C-383EE36CF935}" srcOrd="2" destOrd="0" presId="urn:microsoft.com/office/officeart/2005/8/layout/vList2"/>
    <dgm:cxn modelId="{17828B1C-C005-465E-9714-037EC8BC08F5}" type="presParOf" srcId="{114F5231-D1D9-4FEC-96AF-D4FA1C0084CD}" destId="{E8301684-FB3E-46FB-807E-BA1B4CE6619B}" srcOrd="3" destOrd="0" presId="urn:microsoft.com/office/officeart/2005/8/layout/vList2"/>
    <dgm:cxn modelId="{C647E517-6E7F-4648-ACA9-CF85F566E716}" type="presParOf" srcId="{114F5231-D1D9-4FEC-96AF-D4FA1C0084CD}" destId="{8F265295-AC09-4C32-AEBB-BEA0D296B4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BE02C-DFA6-460C-A059-F705C7DF1C12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DIARRHOEA</a:t>
          </a:r>
          <a:endParaRPr lang="en-US" sz="6100" kern="1200" dirty="0"/>
        </a:p>
      </dsp:txBody>
      <dsp:txXfrm>
        <a:off x="71422" y="74891"/>
        <a:ext cx="7629556" cy="1320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08823-2CB8-4E7B-9C61-4EAD101730D4}">
      <dsp:nvSpPr>
        <dsp:cNvPr id="0" name=""/>
        <dsp:cNvSpPr/>
      </dsp:nvSpPr>
      <dsp:spPr>
        <a:xfrm>
          <a:off x="0" y="21434"/>
          <a:ext cx="6400800" cy="52767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Dr Seth Saverymuttu</a:t>
          </a:r>
          <a:endParaRPr lang="en-US" sz="2200" kern="1200" dirty="0"/>
        </a:p>
      </dsp:txBody>
      <dsp:txXfrm>
        <a:off x="25759" y="47193"/>
        <a:ext cx="6349282" cy="476152"/>
      </dsp:txXfrm>
    </dsp:sp>
    <dsp:sp modelId="{976CA192-C2E0-421B-975C-383EE36CF935}">
      <dsp:nvSpPr>
        <dsp:cNvPr id="0" name=""/>
        <dsp:cNvSpPr/>
      </dsp:nvSpPr>
      <dsp:spPr>
        <a:xfrm>
          <a:off x="0" y="612464"/>
          <a:ext cx="6400800" cy="52767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Consultant Gastroenterologist</a:t>
          </a:r>
          <a:endParaRPr lang="en-US" sz="2200" kern="1200" dirty="0"/>
        </a:p>
      </dsp:txBody>
      <dsp:txXfrm>
        <a:off x="25759" y="638223"/>
        <a:ext cx="6349282" cy="476152"/>
      </dsp:txXfrm>
    </dsp:sp>
    <dsp:sp modelId="{8F265295-AC09-4C32-AEBB-BEA0D296B484}">
      <dsp:nvSpPr>
        <dsp:cNvPr id="0" name=""/>
        <dsp:cNvSpPr/>
      </dsp:nvSpPr>
      <dsp:spPr>
        <a:xfrm>
          <a:off x="0" y="1203495"/>
          <a:ext cx="6400800" cy="52767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Broomfield Hospital</a:t>
          </a:r>
          <a:endParaRPr lang="en-US" sz="2200" kern="1200" dirty="0"/>
        </a:p>
      </dsp:txBody>
      <dsp:txXfrm>
        <a:off x="25759" y="1229254"/>
        <a:ext cx="6349282" cy="47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C186-7195-4358-86B7-CB79BB94EA67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BE513-6C6A-4F5B-A769-1E248B99F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 1 E COLI 0157 (Shiga Toxin)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E COLI Haemolytic Uremic Syndrome (HUS)</a:t>
            </a:r>
          </a:p>
          <a:p>
            <a:r>
              <a:rPr lang="en-GB" dirty="0" smtClean="0"/>
              <a:t>5% infected cases develop HUS (young and old)</a:t>
            </a:r>
          </a:p>
          <a:p>
            <a:r>
              <a:rPr lang="en-GB" dirty="0" smtClean="0"/>
              <a:t>Antibiotic treatment may increase incidence</a:t>
            </a:r>
          </a:p>
          <a:p>
            <a:r>
              <a:rPr lang="en-GB" dirty="0" smtClean="0"/>
              <a:t>Toxin binds to GB3 in Kidneys/brain </a:t>
            </a:r>
          </a:p>
          <a:p>
            <a:r>
              <a:rPr lang="en-GB" dirty="0" smtClean="0"/>
              <a:t>Inactivates ADAMTS3 protein</a:t>
            </a:r>
          </a:p>
          <a:p>
            <a:r>
              <a:rPr lang="en-GB" dirty="0" smtClean="0"/>
              <a:t>Treatment supportive inc Plasma exchange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 2 Chronic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35 yr old male 8 weeks grade 3 initially bloody diarrhoea with vomiting ,RIF pain ,febrile</a:t>
            </a:r>
          </a:p>
          <a:p>
            <a:r>
              <a:rPr lang="en-GB" dirty="0" smtClean="0"/>
              <a:t>Wt loss 5Kg </a:t>
            </a:r>
          </a:p>
          <a:p>
            <a:r>
              <a:rPr lang="en-GB" dirty="0" err="1" smtClean="0"/>
              <a:t>Hb</a:t>
            </a:r>
            <a:r>
              <a:rPr lang="en-GB" dirty="0" smtClean="0"/>
              <a:t> 11g Platelets 523,000,CRP 45, Albumin 29,Creatinine 90 </a:t>
            </a:r>
            <a:r>
              <a:rPr lang="en-GB" dirty="0" err="1" smtClean="0"/>
              <a:t>Calprotectin</a:t>
            </a:r>
            <a:r>
              <a:rPr lang="en-GB" dirty="0" smtClean="0"/>
              <a:t> 1200(Normal &lt;50) Stool culture negative.</a:t>
            </a:r>
          </a:p>
          <a:p>
            <a:r>
              <a:rPr lang="en-GB" dirty="0" smtClean="0"/>
              <a:t>CT </a:t>
            </a:r>
            <a:r>
              <a:rPr lang="en-GB" dirty="0" err="1" smtClean="0"/>
              <a:t>abdo</a:t>
            </a:r>
            <a:r>
              <a:rPr lang="en-GB" dirty="0" smtClean="0"/>
              <a:t> .. Diffuse thickening of   colon = Colitis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CT Colitis</a:t>
            </a:r>
            <a:endParaRPr lang="en-US" dirty="0"/>
          </a:p>
        </p:txBody>
      </p:sp>
      <p:pic>
        <p:nvPicPr>
          <p:cNvPr id="1026" name="Picture 2" descr="C:\Users\ssaverymuttu\AppData\Local\Microsoft\Windows\Temporary Internet Files\Content.IE5\FTL7BKCU\5d6235d76941d3466619cc558ee686_thumb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356000" cy="49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Case2 Chronic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Colonoscopy (unprepared) diffuse colitis consistent with  UC </a:t>
            </a:r>
          </a:p>
          <a:p>
            <a:r>
              <a:rPr lang="en-GB" dirty="0" smtClean="0"/>
              <a:t>Colonic </a:t>
            </a:r>
            <a:r>
              <a:rPr lang="en-GB" dirty="0" err="1" smtClean="0"/>
              <a:t>Bx</a:t>
            </a:r>
            <a:r>
              <a:rPr lang="en-GB" dirty="0" smtClean="0"/>
              <a:t> Active colitis with Crypt distortion Consistent with Ulcerative colitis</a:t>
            </a:r>
          </a:p>
          <a:p>
            <a:r>
              <a:rPr lang="en-GB" dirty="0" smtClean="0"/>
              <a:t>Treated tapering course of </a:t>
            </a:r>
            <a:r>
              <a:rPr lang="en-GB" dirty="0" err="1" smtClean="0"/>
              <a:t>Prednisolone</a:t>
            </a:r>
            <a:r>
              <a:rPr lang="en-GB" dirty="0" smtClean="0"/>
              <a:t> + </a:t>
            </a:r>
            <a:r>
              <a:rPr lang="en-GB" dirty="0" err="1" smtClean="0"/>
              <a:t>Augmentin</a:t>
            </a:r>
            <a:r>
              <a:rPr lang="en-GB" dirty="0" smtClean="0"/>
              <a:t>/</a:t>
            </a:r>
            <a:r>
              <a:rPr lang="en-GB" dirty="0" err="1" smtClean="0"/>
              <a:t>Metronidazole</a:t>
            </a:r>
            <a:endParaRPr lang="en-GB" dirty="0" smtClean="0"/>
          </a:p>
          <a:p>
            <a:r>
              <a:rPr lang="en-GB" dirty="0" smtClean="0"/>
              <a:t>Diagnosis Ulcerative Colitis Gastro Follow 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CASE2 Chronic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95% of </a:t>
            </a:r>
            <a:r>
              <a:rPr lang="en-GB" b="1" dirty="0" smtClean="0"/>
              <a:t>acute onset </a:t>
            </a:r>
            <a:r>
              <a:rPr lang="en-GB" b="1" dirty="0" smtClean="0"/>
              <a:t>colitis are infective </a:t>
            </a:r>
          </a:p>
          <a:p>
            <a:r>
              <a:rPr lang="en-GB" dirty="0" smtClean="0"/>
              <a:t>OPD Follow up  Off steroids Grade 2 diarrhoea no blood  ? Colitis ? Post infective IBS (up to 30% post gastroenteritis)</a:t>
            </a:r>
          </a:p>
          <a:p>
            <a:r>
              <a:rPr lang="en-GB" dirty="0" smtClean="0"/>
              <a:t>Management Faecal calprotectin </a:t>
            </a:r>
            <a:r>
              <a:rPr lang="en-GB" dirty="0" smtClean="0"/>
              <a:t> Normal 95 </a:t>
            </a:r>
            <a:r>
              <a:rPr lang="en-GB" dirty="0" smtClean="0"/>
              <a:t>% accurate in colitis but less so in </a:t>
            </a:r>
            <a:r>
              <a:rPr lang="en-GB" dirty="0" err="1" smtClean="0"/>
              <a:t>Crohns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Colonoscopy Normal</a:t>
            </a:r>
          </a:p>
          <a:p>
            <a:r>
              <a:rPr lang="en-GB" dirty="0" smtClean="0"/>
              <a:t>Second opinion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CASE3 Flare ulcerative colitis +/-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dirty="0" smtClean="0"/>
              <a:t>44yr old male Ulcerative </a:t>
            </a:r>
            <a:r>
              <a:rPr lang="en-GB" dirty="0" err="1" smtClean="0"/>
              <a:t>pancolitis</a:t>
            </a:r>
            <a:r>
              <a:rPr lang="en-GB" dirty="0" smtClean="0"/>
              <a:t> 5years well controlled on </a:t>
            </a:r>
            <a:r>
              <a:rPr lang="en-GB" dirty="0" err="1" smtClean="0"/>
              <a:t>Mesalazine</a:t>
            </a:r>
            <a:r>
              <a:rPr lang="en-GB" dirty="0" smtClean="0"/>
              <a:t> 2.4grams+ </a:t>
            </a:r>
            <a:r>
              <a:rPr lang="en-GB" dirty="0" err="1" smtClean="0"/>
              <a:t>Azathioprine</a:t>
            </a:r>
            <a:endParaRPr lang="en-GB" dirty="0" smtClean="0"/>
          </a:p>
          <a:p>
            <a:r>
              <a:rPr lang="en-GB" dirty="0" smtClean="0"/>
              <a:t>Works in India returns every 3months</a:t>
            </a:r>
          </a:p>
          <a:p>
            <a:r>
              <a:rPr lang="en-GB" dirty="0" smtClean="0"/>
              <a:t>In UK acute </a:t>
            </a:r>
            <a:r>
              <a:rPr lang="en-GB" dirty="0" smtClean="0"/>
              <a:t>flare, </a:t>
            </a:r>
            <a:r>
              <a:rPr lang="en-GB" dirty="0" smtClean="0"/>
              <a:t>stool culture negative </a:t>
            </a:r>
            <a:r>
              <a:rPr lang="en-GB" dirty="0" smtClean="0"/>
              <a:t> .      Grade </a:t>
            </a:r>
            <a:r>
              <a:rPr lang="en-GB" dirty="0" smtClean="0"/>
              <a:t>3 diarrhoea. Returning to India next week</a:t>
            </a:r>
          </a:p>
          <a:p>
            <a:r>
              <a:rPr lang="en-GB" dirty="0" smtClean="0"/>
              <a:t>Option 1 Increase  </a:t>
            </a:r>
            <a:r>
              <a:rPr lang="en-GB" dirty="0" err="1" smtClean="0"/>
              <a:t>Mesalazine</a:t>
            </a:r>
            <a:r>
              <a:rPr lang="en-GB" dirty="0" smtClean="0"/>
              <a:t> 4.8gms+ enemas</a:t>
            </a:r>
          </a:p>
          <a:p>
            <a:r>
              <a:rPr lang="en-GB" dirty="0" smtClean="0"/>
              <a:t>Option 2 Tapering course oral </a:t>
            </a:r>
            <a:r>
              <a:rPr lang="en-GB" dirty="0" err="1" smtClean="0"/>
              <a:t>Prednisolone</a:t>
            </a:r>
            <a:r>
              <a:rPr lang="en-GB" dirty="0" smtClean="0"/>
              <a:t> 40mg</a:t>
            </a:r>
          </a:p>
          <a:p>
            <a:r>
              <a:rPr lang="en-GB" dirty="0" smtClean="0"/>
              <a:t>Option 3 </a:t>
            </a:r>
            <a:r>
              <a:rPr lang="en-GB" dirty="0" smtClean="0"/>
              <a:t>But ?? infection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CASE 3 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CAMPYLOBACTER  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SALMONELLA (NON TYPHI)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SHIGELLA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E.COLI  O157 </a:t>
            </a:r>
            <a:r>
              <a:rPr lang="en-GB" b="1" i="1" dirty="0" smtClean="0"/>
              <a:t>DNA</a:t>
            </a:r>
          </a:p>
          <a:p>
            <a:r>
              <a:rPr lang="en-GB" dirty="0" smtClean="0"/>
              <a:t>C DIFFICILE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CRYPTOSPORIDIUM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GIARDIA </a:t>
            </a:r>
            <a:r>
              <a:rPr lang="en-GB" b="1" dirty="0" smtClean="0"/>
              <a:t>DNA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AMOEBIASIS</a:t>
            </a:r>
            <a:endParaRPr lang="en-US" dirty="0"/>
          </a:p>
        </p:txBody>
      </p:sp>
      <p:pic>
        <p:nvPicPr>
          <p:cNvPr id="7170" name="Picture 2" descr="C:\Documents and Settings\Administrator\Local Settings\Temporary Internet Files\Content.IE5\G4ZW1347\Entamoeba_histolytica1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672431"/>
            <a:ext cx="66675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CMV COLITIS</a:t>
            </a:r>
            <a:endParaRPr lang="en-US" dirty="0"/>
          </a:p>
        </p:txBody>
      </p:sp>
      <p:pic>
        <p:nvPicPr>
          <p:cNvPr id="16386" name="Picture 2" descr="C:\Documents and Settings\Administrator\Local Settings\Temporary Internet Files\Content.IE5\L61I9VQ0\3785988653_e0496dbcc1_z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266" y="1600200"/>
            <a:ext cx="693546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CASE 3 CMV colitis in IBD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Contraversial</a:t>
            </a:r>
            <a:r>
              <a:rPr lang="en-GB" dirty="0" smtClean="0"/>
              <a:t>  maybe colonisation.</a:t>
            </a:r>
          </a:p>
          <a:p>
            <a:r>
              <a:rPr lang="en-GB" dirty="0" smtClean="0"/>
              <a:t>Diagnosed by flexible </a:t>
            </a:r>
            <a:r>
              <a:rPr lang="en-GB" dirty="0" err="1" smtClean="0"/>
              <a:t>sigmoidoscopy</a:t>
            </a:r>
            <a:r>
              <a:rPr lang="en-GB" dirty="0" smtClean="0"/>
              <a:t> + biopsy and request specific stains for CMV</a:t>
            </a:r>
          </a:p>
          <a:p>
            <a:r>
              <a:rPr lang="en-GB" dirty="0" smtClean="0"/>
              <a:t>Most treat with IV </a:t>
            </a:r>
            <a:r>
              <a:rPr lang="en-GB" dirty="0" err="1" smtClean="0"/>
              <a:t>Gancyclovir</a:t>
            </a:r>
            <a:r>
              <a:rPr lang="en-GB" dirty="0" smtClean="0"/>
              <a:t> +/- </a:t>
            </a:r>
            <a:r>
              <a:rPr lang="en-GB" dirty="0" err="1" smtClean="0"/>
              <a:t>Prednisolone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Bristol Stool Chart</a:t>
            </a:r>
            <a:endParaRPr lang="en-US" dirty="0"/>
          </a:p>
        </p:txBody>
      </p:sp>
      <p:pic>
        <p:nvPicPr>
          <p:cNvPr id="7170" name="Picture 2" descr="C:\Documents and Settings\Administrator\Local Settings\Temporary Internet Files\Content.IE5\DAFBJI8T\original1_02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9386" y="1600199"/>
            <a:ext cx="3416287" cy="48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Case3 Latent </a:t>
            </a:r>
            <a:r>
              <a:rPr lang="en-GB" dirty="0" err="1" smtClean="0"/>
              <a:t>Amoebiasis</a:t>
            </a:r>
            <a:r>
              <a:rPr lang="en-GB" dirty="0" smtClean="0"/>
              <a:t> and IBD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High rate of asymptomatic colonisation in IBD in Asia. Stool culture/Flexible </a:t>
            </a:r>
            <a:r>
              <a:rPr lang="en-GB" dirty="0" err="1" smtClean="0"/>
              <a:t>Sigmoidoscopy</a:t>
            </a:r>
            <a:r>
              <a:rPr lang="en-GB" dirty="0" smtClean="0"/>
              <a:t> + Biopsy unreliable</a:t>
            </a:r>
          </a:p>
          <a:p>
            <a:r>
              <a:rPr lang="en-GB" dirty="0" err="1" smtClean="0"/>
              <a:t>Prednisolone</a:t>
            </a:r>
            <a:r>
              <a:rPr lang="en-GB" dirty="0" smtClean="0"/>
              <a:t> treatment may precipitate </a:t>
            </a:r>
            <a:r>
              <a:rPr lang="en-GB" dirty="0" err="1" smtClean="0"/>
              <a:t>fulminant</a:t>
            </a:r>
            <a:r>
              <a:rPr lang="en-GB" dirty="0" smtClean="0"/>
              <a:t> Amoebic colitis with high complication rate (perforation /surgery)</a:t>
            </a:r>
          </a:p>
          <a:p>
            <a:r>
              <a:rPr lang="en-GB" dirty="0" smtClean="0"/>
              <a:t>Option 3 </a:t>
            </a:r>
            <a:r>
              <a:rPr lang="en-GB" dirty="0" err="1" smtClean="0"/>
              <a:t>Prednisolone</a:t>
            </a:r>
            <a:r>
              <a:rPr lang="en-GB" dirty="0" smtClean="0"/>
              <a:t> 40mg tapering dose + </a:t>
            </a:r>
            <a:r>
              <a:rPr lang="en-GB" dirty="0" err="1" smtClean="0"/>
              <a:t>Metronidazole</a:t>
            </a:r>
            <a:r>
              <a:rPr lang="en-GB" dirty="0" smtClean="0"/>
              <a:t> 750mg </a:t>
            </a:r>
            <a:r>
              <a:rPr lang="en-GB" dirty="0" err="1" smtClean="0"/>
              <a:t>tds</a:t>
            </a:r>
            <a:r>
              <a:rPr lang="en-GB" dirty="0" smtClean="0"/>
              <a:t> for 10days followed by luminal treatment.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Case 3 </a:t>
            </a:r>
            <a:r>
              <a:rPr lang="en-GB" dirty="0" err="1" smtClean="0"/>
              <a:t>Eosinophilia</a:t>
            </a:r>
            <a:r>
              <a:rPr lang="en-GB" dirty="0" smtClean="0"/>
              <a:t> in Asian colitis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parasite are we concerned about in patients returning from Asia which can result in </a:t>
            </a:r>
            <a:r>
              <a:rPr lang="en-GB" dirty="0" err="1" smtClean="0"/>
              <a:t>hyperinfestation</a:t>
            </a:r>
            <a:r>
              <a:rPr lang="en-GB" dirty="0" smtClean="0"/>
              <a:t> if treated by steroids?</a:t>
            </a:r>
          </a:p>
          <a:p>
            <a:endParaRPr lang="en-GB" dirty="0" smtClean="0"/>
          </a:p>
          <a:p>
            <a:r>
              <a:rPr lang="en-GB" dirty="0" smtClean="0"/>
              <a:t>Backpackers and walking barefoot are at risk.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STRONGYLOIDES  STERCORALIS</a:t>
            </a:r>
            <a:endParaRPr lang="en-US" dirty="0"/>
          </a:p>
        </p:txBody>
      </p:sp>
      <p:pic>
        <p:nvPicPr>
          <p:cNvPr id="5" name="Picture 2" descr="C:\Documents and Settings\Administrator\Local Settings\Temporary Internet Files\Content.IE5\G4ZW1347\15213281874_06851fe26e_b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34605"/>
            <a:ext cx="5004000" cy="5423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err="1" smtClean="0"/>
              <a:t>Strongyloides</a:t>
            </a:r>
            <a:r>
              <a:rPr lang="en-GB" dirty="0" smtClean="0"/>
              <a:t> </a:t>
            </a:r>
            <a:r>
              <a:rPr lang="en-GB" dirty="0" err="1" smtClean="0"/>
              <a:t>Stercoralis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Contracted by larvae in soil penetrating skin of </a:t>
            </a:r>
            <a:r>
              <a:rPr lang="en-GB" dirty="0" err="1" smtClean="0"/>
              <a:t>foot,then</a:t>
            </a:r>
            <a:r>
              <a:rPr lang="en-GB" dirty="0" smtClean="0"/>
              <a:t> burrow under skin causing an itchy rash ,homes to lungs where </a:t>
            </a:r>
            <a:r>
              <a:rPr lang="en-GB" dirty="0" err="1" smtClean="0"/>
              <a:t>microfiliaria</a:t>
            </a:r>
            <a:r>
              <a:rPr lang="en-GB" dirty="0" smtClean="0"/>
              <a:t> hatch and coughed up then swallowed and complete the faecal excretion.</a:t>
            </a:r>
          </a:p>
          <a:p>
            <a:r>
              <a:rPr lang="en-GB" dirty="0" smtClean="0"/>
              <a:t>Management difficult ..stool tests unreliable </a:t>
            </a:r>
          </a:p>
          <a:p>
            <a:r>
              <a:rPr lang="en-GB" dirty="0" smtClean="0"/>
              <a:t>Empiric treatment </a:t>
            </a:r>
            <a:r>
              <a:rPr lang="en-GB" dirty="0" err="1" smtClean="0"/>
              <a:t>Ivermectin</a:t>
            </a:r>
            <a:r>
              <a:rPr lang="en-GB" dirty="0" smtClean="0"/>
              <a:t>/</a:t>
            </a:r>
            <a:r>
              <a:rPr lang="en-GB" dirty="0" err="1" smtClean="0"/>
              <a:t>Aldendazole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CASE4 HIV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23 Male </a:t>
            </a:r>
            <a:r>
              <a:rPr lang="en-GB" dirty="0" err="1" smtClean="0"/>
              <a:t>HIV+ve</a:t>
            </a:r>
            <a:r>
              <a:rPr lang="en-GB" dirty="0" smtClean="0"/>
              <a:t> on </a:t>
            </a:r>
            <a:r>
              <a:rPr lang="en-GB" dirty="0" err="1" smtClean="0"/>
              <a:t>retrovirals</a:t>
            </a:r>
            <a:endParaRPr lang="en-GB" dirty="0" smtClean="0"/>
          </a:p>
          <a:p>
            <a:r>
              <a:rPr lang="en-GB" dirty="0" smtClean="0"/>
              <a:t>8 /52 Grade 2 /3 Watery Diarrhoea 10Kg Wt loss</a:t>
            </a:r>
          </a:p>
          <a:p>
            <a:r>
              <a:rPr lang="en-GB" dirty="0" smtClean="0"/>
              <a:t>Stool MC&amp;S /DNA testing </a:t>
            </a:r>
            <a:r>
              <a:rPr lang="en-GB" dirty="0" err="1" smtClean="0"/>
              <a:t>liase</a:t>
            </a:r>
            <a:r>
              <a:rPr lang="en-GB" dirty="0" smtClean="0"/>
              <a:t> with micro.</a:t>
            </a:r>
          </a:p>
          <a:p>
            <a:r>
              <a:rPr lang="en-GB" dirty="0" smtClean="0"/>
              <a:t> Routine </a:t>
            </a:r>
            <a:r>
              <a:rPr lang="en-GB" dirty="0" err="1" smtClean="0"/>
              <a:t>Crytosporidium,Giardia</a:t>
            </a:r>
            <a:r>
              <a:rPr lang="en-GB" dirty="0" smtClean="0"/>
              <a:t>,</a:t>
            </a:r>
          </a:p>
          <a:p>
            <a:r>
              <a:rPr lang="en-GB" dirty="0" smtClean="0"/>
              <a:t>Rare </a:t>
            </a:r>
            <a:r>
              <a:rPr lang="en-GB" dirty="0" err="1" smtClean="0"/>
              <a:t>Cyclospora,Isospora,microsporidia</a:t>
            </a:r>
            <a:endParaRPr lang="en-GB" dirty="0" smtClean="0"/>
          </a:p>
          <a:p>
            <a:r>
              <a:rPr lang="en-GB" dirty="0" smtClean="0"/>
              <a:t>Trial of </a:t>
            </a:r>
            <a:r>
              <a:rPr lang="en-GB" dirty="0" err="1" smtClean="0"/>
              <a:t>Metronidazole</a:t>
            </a:r>
            <a:r>
              <a:rPr lang="en-GB" dirty="0" smtClean="0"/>
              <a:t> 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HIV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 CMV/malignancy</a:t>
            </a:r>
          </a:p>
          <a:p>
            <a:r>
              <a:rPr lang="en-GB" dirty="0" smtClean="0"/>
              <a:t>CT CAP includes small bowel Negative </a:t>
            </a:r>
          </a:p>
          <a:p>
            <a:r>
              <a:rPr lang="en-GB" dirty="0" smtClean="0"/>
              <a:t>OGD + D2 </a:t>
            </a:r>
            <a:r>
              <a:rPr lang="en-GB" dirty="0" err="1" smtClean="0"/>
              <a:t>Bx</a:t>
            </a:r>
            <a:r>
              <a:rPr lang="en-GB" dirty="0" smtClean="0"/>
              <a:t> and Colonoscopy + </a:t>
            </a:r>
            <a:r>
              <a:rPr lang="en-GB" dirty="0" err="1" smtClean="0"/>
              <a:t>Bx</a:t>
            </a:r>
            <a:endParaRPr lang="en-GB" dirty="0" smtClean="0"/>
          </a:p>
          <a:p>
            <a:r>
              <a:rPr lang="en-GB" dirty="0" smtClean="0"/>
              <a:t>Duodenal </a:t>
            </a:r>
            <a:r>
              <a:rPr lang="en-GB" dirty="0" err="1" smtClean="0"/>
              <a:t>Bx</a:t>
            </a:r>
            <a:r>
              <a:rPr lang="en-GB" dirty="0" smtClean="0"/>
              <a:t> No </a:t>
            </a:r>
            <a:r>
              <a:rPr lang="en-GB" dirty="0" err="1" smtClean="0"/>
              <a:t>giardia</a:t>
            </a:r>
            <a:r>
              <a:rPr lang="en-GB" dirty="0" smtClean="0"/>
              <a:t>/villous atrophy/lymphoma/ CMV/ </a:t>
            </a:r>
            <a:r>
              <a:rPr lang="en-GB" dirty="0" err="1" smtClean="0"/>
              <a:t>microsporidia</a:t>
            </a:r>
            <a:r>
              <a:rPr lang="en-GB" dirty="0" smtClean="0"/>
              <a:t>  but PAS positive Diastase resistant organisms = WHIPPLES Disease (</a:t>
            </a:r>
            <a:r>
              <a:rPr lang="en-GB" dirty="0" err="1" smtClean="0"/>
              <a:t>Tropheryma</a:t>
            </a:r>
            <a:r>
              <a:rPr lang="en-GB" dirty="0" smtClean="0"/>
              <a:t> </a:t>
            </a:r>
            <a:r>
              <a:rPr lang="en-GB" dirty="0" err="1" smtClean="0"/>
              <a:t>Whipplei</a:t>
            </a:r>
            <a:r>
              <a:rPr lang="en-GB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MYCOBACTERIUM AVIUM INTRACELLULARE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Administrator\Local Settings\Temporary Internet Files\Content.IE5\GSMGCK2W\7342846772_b1ff58d37b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096000" cy="415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INFECTIVE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Acute onset +/- Vomiting</a:t>
            </a:r>
          </a:p>
          <a:p>
            <a:r>
              <a:rPr lang="en-GB" dirty="0" smtClean="0"/>
              <a:t>Self limiting</a:t>
            </a:r>
          </a:p>
          <a:p>
            <a:r>
              <a:rPr lang="en-GB" dirty="0" smtClean="0"/>
              <a:t>&gt; 4 weeks ? HIV</a:t>
            </a:r>
          </a:p>
          <a:p>
            <a:r>
              <a:rPr lang="en-GB" dirty="0" smtClean="0"/>
              <a:t>Bloody diarrhoea </a:t>
            </a:r>
            <a:r>
              <a:rPr lang="en-GB" dirty="0" err="1" smtClean="0"/>
              <a:t>Campylocacter</a:t>
            </a:r>
            <a:r>
              <a:rPr lang="en-GB" dirty="0" smtClean="0"/>
              <a:t> </a:t>
            </a:r>
          </a:p>
          <a:p>
            <a:r>
              <a:rPr lang="en-GB" dirty="0" smtClean="0"/>
              <a:t>Watery diarrhoea  </a:t>
            </a:r>
            <a:r>
              <a:rPr lang="en-GB" dirty="0" err="1" smtClean="0"/>
              <a:t>Giardia</a:t>
            </a:r>
            <a:r>
              <a:rPr lang="en-GB" dirty="0" smtClean="0"/>
              <a:t> (travellers)</a:t>
            </a:r>
          </a:p>
          <a:p>
            <a:r>
              <a:rPr lang="en-GB" dirty="0" smtClean="0"/>
              <a:t>Adults Stool culture +</a:t>
            </a:r>
            <a:r>
              <a:rPr lang="en-GB" dirty="0" err="1" smtClean="0"/>
              <a:t>ve</a:t>
            </a:r>
            <a:r>
              <a:rPr lang="en-GB" dirty="0" smtClean="0"/>
              <a:t> in 5% but with DNA analysis maybe &gt;20%</a:t>
            </a:r>
          </a:p>
          <a:p>
            <a:r>
              <a:rPr lang="en-GB" dirty="0" smtClean="0"/>
              <a:t>Viruses are common </a:t>
            </a:r>
            <a:r>
              <a:rPr lang="en-GB" dirty="0" err="1" smtClean="0"/>
              <a:t>Norovirus,Rotavirus</a:t>
            </a:r>
            <a:r>
              <a:rPr lang="en-GB" dirty="0" smtClean="0"/>
              <a:t>,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5 IRRITABLE BOWEL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IBS (ROME IV Criteria 2016)</a:t>
            </a:r>
          </a:p>
          <a:p>
            <a:r>
              <a:rPr lang="en-GB" dirty="0" smtClean="0"/>
              <a:t>3 months Abdominal pain (once weekly)  associated  bowel disturbance . </a:t>
            </a:r>
          </a:p>
          <a:p>
            <a:r>
              <a:rPr lang="en-GB" dirty="0" smtClean="0"/>
              <a:t>IBS (D) Diarrhoea predominant 75% diarrhoea</a:t>
            </a:r>
          </a:p>
          <a:p>
            <a:r>
              <a:rPr lang="en-GB" dirty="0" smtClean="0"/>
              <a:t>IBS (C) Constipation predominant 75% constipation</a:t>
            </a:r>
          </a:p>
          <a:p>
            <a:r>
              <a:rPr lang="en-GB" dirty="0" smtClean="0"/>
              <a:t>IBS (M) Mixed</a:t>
            </a:r>
          </a:p>
          <a:p>
            <a:r>
              <a:rPr lang="en-GB" dirty="0" smtClean="0"/>
              <a:t>Why present to A&amp; E?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CASE5 IRRITABLE BOWEL </a:t>
            </a:r>
            <a:r>
              <a:rPr lang="en-GB" dirty="0" smtClean="0"/>
              <a:t>SYNDROME + Raised calprotectin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40 Female </a:t>
            </a:r>
            <a:r>
              <a:rPr lang="en-GB" dirty="0" smtClean="0"/>
              <a:t>10yrs IBS(D</a:t>
            </a:r>
            <a:r>
              <a:rPr lang="en-GB" dirty="0" smtClean="0"/>
              <a:t>) </a:t>
            </a:r>
            <a:r>
              <a:rPr lang="en-GB" dirty="0" smtClean="0"/>
              <a:t>Grade 1-2No </a:t>
            </a:r>
            <a:r>
              <a:rPr lang="en-GB" dirty="0" smtClean="0"/>
              <a:t>red flags</a:t>
            </a:r>
          </a:p>
          <a:p>
            <a:r>
              <a:rPr lang="en-GB" dirty="0" smtClean="0"/>
              <a:t>PMH </a:t>
            </a:r>
            <a:r>
              <a:rPr lang="en-GB" dirty="0" err="1" smtClean="0"/>
              <a:t>Migraine,Anxiety,Arthritis</a:t>
            </a:r>
            <a:endParaRPr lang="en-GB" dirty="0" smtClean="0"/>
          </a:p>
          <a:p>
            <a:r>
              <a:rPr lang="en-GB" dirty="0" smtClean="0"/>
              <a:t>DH </a:t>
            </a:r>
            <a:r>
              <a:rPr lang="en-GB" dirty="0" err="1" smtClean="0"/>
              <a:t>Propranolol</a:t>
            </a:r>
            <a:r>
              <a:rPr lang="en-GB" dirty="0" smtClean="0"/>
              <a:t> Bloods Normal </a:t>
            </a:r>
          </a:p>
          <a:p>
            <a:r>
              <a:rPr lang="en-GB" dirty="0" err="1" smtClean="0"/>
              <a:t>Calprotectin</a:t>
            </a:r>
            <a:r>
              <a:rPr lang="en-GB" dirty="0" smtClean="0"/>
              <a:t>  180 (Normal &lt;50) GP ?colitis</a:t>
            </a:r>
          </a:p>
          <a:p>
            <a:r>
              <a:rPr lang="en-GB" dirty="0" smtClean="0"/>
              <a:t>Referred Colonoscopy 6 week delay</a:t>
            </a:r>
          </a:p>
          <a:p>
            <a:r>
              <a:rPr lang="en-GB" dirty="0" smtClean="0"/>
              <a:t>Why visit A&amp;E ? ...Bad day Watery Diarrhoea  10 X daily ? Needs steroids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CLASSIFICATION OF DIARRHOEA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ACUTE &lt; 4 Weeks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2984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844"/>
              </a:tblGrid>
              <a:tr h="2550269">
                <a:tc>
                  <a:txBody>
                    <a:bodyPr/>
                    <a:lstStyle/>
                    <a:p>
                      <a:r>
                        <a:rPr lang="en-GB" dirty="0" smtClean="0"/>
                        <a:t>INFECTION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DRUGS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ISCHAEMIC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CHRONIC &gt; 4 Weeks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IBS  (Diarrhoea predominant)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DRUGS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IBD Ulcerative</a:t>
                      </a:r>
                      <a:r>
                        <a:rPr lang="en-GB" baseline="0" dirty="0" smtClean="0"/>
                        <a:t> Colitis, </a:t>
                      </a:r>
                      <a:r>
                        <a:rPr lang="en-GB" baseline="0" dirty="0" err="1" smtClean="0"/>
                        <a:t>Crohns,Microscopic</a:t>
                      </a:r>
                      <a:r>
                        <a:rPr lang="en-GB" baseline="0" dirty="0" smtClean="0"/>
                        <a:t> colitis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(COELIAC)</a:t>
                      </a:r>
                    </a:p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INFECTION</a:t>
                      </a:r>
                      <a:r>
                        <a:rPr lang="en-GB" dirty="0" smtClean="0"/>
                        <a:t> (IMMUNOSUPPRESSED) INFECTION (NON</a:t>
                      </a:r>
                      <a:r>
                        <a:rPr lang="en-GB" baseline="0" dirty="0" smtClean="0"/>
                        <a:t> IMMUNOSUPPRESSED)</a:t>
                      </a:r>
                    </a:p>
                    <a:p>
                      <a:r>
                        <a:rPr lang="en-GB" baseline="0" dirty="0" smtClean="0"/>
                        <a:t>RARE CAUSES  VIPOMS,LAXATIVE ABUSE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5 IRRITABLE BOWEL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Management</a:t>
            </a:r>
          </a:p>
          <a:p>
            <a:r>
              <a:rPr lang="en-GB" dirty="0" smtClean="0"/>
              <a:t>Examination  </a:t>
            </a:r>
            <a:r>
              <a:rPr lang="en-GB" dirty="0" err="1" smtClean="0"/>
              <a:t>Afebrile</a:t>
            </a:r>
            <a:r>
              <a:rPr lang="en-GB" dirty="0" smtClean="0"/>
              <a:t> ,</a:t>
            </a:r>
            <a:r>
              <a:rPr lang="en-GB" dirty="0" err="1" smtClean="0"/>
              <a:t>Abdo</a:t>
            </a:r>
            <a:r>
              <a:rPr lang="en-GB" dirty="0" smtClean="0"/>
              <a:t> soft </a:t>
            </a:r>
          </a:p>
          <a:p>
            <a:r>
              <a:rPr lang="en-GB" dirty="0" smtClean="0"/>
              <a:t>No Dehydration,  No Tachycardia</a:t>
            </a:r>
          </a:p>
          <a:p>
            <a:r>
              <a:rPr lang="en-GB" dirty="0" smtClean="0"/>
              <a:t>Bloods Normal (CRP/WBC)</a:t>
            </a:r>
          </a:p>
          <a:p>
            <a:r>
              <a:rPr lang="en-GB" dirty="0" smtClean="0"/>
              <a:t>Further history ? Infective diarrhoea </a:t>
            </a:r>
          </a:p>
          <a:p>
            <a:r>
              <a:rPr lang="en-GB" dirty="0" smtClean="0"/>
              <a:t> Previous episodes of flares yes but knowing possible colitis now worried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CASE5 IRRITABLE BOWEL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Faecal </a:t>
            </a:r>
            <a:r>
              <a:rPr lang="en-GB" dirty="0" err="1" smtClean="0"/>
              <a:t>Calprotectin</a:t>
            </a:r>
            <a:r>
              <a:rPr lang="en-GB" dirty="0" smtClean="0"/>
              <a:t> 180(Normal &lt;50)</a:t>
            </a:r>
          </a:p>
          <a:p>
            <a:r>
              <a:rPr lang="en-GB" dirty="0" smtClean="0"/>
              <a:t>80% </a:t>
            </a:r>
            <a:r>
              <a:rPr lang="en-GB" dirty="0" err="1" smtClean="0"/>
              <a:t>Calprotectin</a:t>
            </a:r>
            <a:r>
              <a:rPr lang="en-GB" dirty="0" smtClean="0"/>
              <a:t> have normal colonoscopy</a:t>
            </a:r>
          </a:p>
          <a:p>
            <a:r>
              <a:rPr lang="en-GB" dirty="0" smtClean="0"/>
              <a:t>High rate of false positive </a:t>
            </a:r>
            <a:r>
              <a:rPr lang="en-GB" dirty="0" err="1" smtClean="0"/>
              <a:t>Calprotectin</a:t>
            </a:r>
            <a:r>
              <a:rPr lang="en-GB" dirty="0" smtClean="0"/>
              <a:t>  </a:t>
            </a:r>
          </a:p>
          <a:p>
            <a:r>
              <a:rPr lang="en-GB" dirty="0" smtClean="0"/>
              <a:t>Most frequent cause of false positives  infection and </a:t>
            </a:r>
            <a:r>
              <a:rPr lang="en-GB" dirty="0" err="1" smtClean="0"/>
              <a:t>NSAIDs..often</a:t>
            </a:r>
            <a:r>
              <a:rPr lang="en-GB" dirty="0" smtClean="0"/>
              <a:t> no cause</a:t>
            </a:r>
          </a:p>
          <a:p>
            <a:r>
              <a:rPr lang="en-GB" b="1" dirty="0" smtClean="0"/>
              <a:t>Management Reassure</a:t>
            </a:r>
          </a:p>
          <a:p>
            <a:r>
              <a:rPr lang="en-GB" b="1" dirty="0" smtClean="0"/>
              <a:t>Stool culture but not calprotectin</a:t>
            </a:r>
            <a:endParaRPr lang="en-GB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CASE5 IRRITABLE BOWEL 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GP BLOODS </a:t>
            </a:r>
            <a:r>
              <a:rPr lang="en-GB" dirty="0" smtClean="0"/>
              <a:t>( on system) </a:t>
            </a:r>
            <a:endParaRPr lang="en-GB" dirty="0" smtClean="0"/>
          </a:p>
          <a:p>
            <a:r>
              <a:rPr lang="en-GB" dirty="0" smtClean="0"/>
              <a:t> TTG 80 Normal &lt;</a:t>
            </a:r>
            <a:r>
              <a:rPr lang="en-GB" dirty="0" smtClean="0"/>
              <a:t>7</a:t>
            </a:r>
            <a:endParaRPr lang="en-GB" dirty="0" smtClean="0"/>
          </a:p>
          <a:p>
            <a:r>
              <a:rPr lang="en-GB" dirty="0" smtClean="0"/>
              <a:t>?</a:t>
            </a:r>
            <a:r>
              <a:rPr lang="en-GB" dirty="0" err="1" smtClean="0"/>
              <a:t>Coeliac</a:t>
            </a:r>
            <a:r>
              <a:rPr lang="en-GB" dirty="0" smtClean="0"/>
              <a:t> disease</a:t>
            </a:r>
          </a:p>
          <a:p>
            <a:r>
              <a:rPr lang="en-GB" dirty="0" smtClean="0"/>
              <a:t>? IBS + Coeliac </a:t>
            </a:r>
            <a:r>
              <a:rPr lang="en-GB" dirty="0" smtClean="0"/>
              <a:t>disease</a:t>
            </a:r>
            <a:endParaRPr lang="en-GB" dirty="0" smtClean="0"/>
          </a:p>
          <a:p>
            <a:r>
              <a:rPr lang="en-GB" dirty="0" smtClean="0"/>
              <a:t>Next </a:t>
            </a:r>
            <a:r>
              <a:rPr lang="en-GB" dirty="0" smtClean="0"/>
              <a:t>step</a:t>
            </a:r>
          </a:p>
          <a:p>
            <a:r>
              <a:rPr lang="en-GB" dirty="0" smtClean="0"/>
              <a:t> </a:t>
            </a:r>
            <a:r>
              <a:rPr lang="en-GB" dirty="0" smtClean="0"/>
              <a:t>? Further blood tests </a:t>
            </a:r>
            <a:endParaRPr lang="en-GB" dirty="0" smtClean="0"/>
          </a:p>
          <a:p>
            <a:r>
              <a:rPr lang="en-GB" dirty="0" smtClean="0"/>
              <a:t>?</a:t>
            </a:r>
            <a:r>
              <a:rPr lang="en-GB" dirty="0" smtClean="0"/>
              <a:t> </a:t>
            </a:r>
            <a:r>
              <a:rPr lang="en-GB" dirty="0" smtClean="0"/>
              <a:t>trial of Gluten Free </a:t>
            </a:r>
            <a:r>
              <a:rPr lang="en-GB" dirty="0" smtClean="0"/>
              <a:t>Diet</a:t>
            </a:r>
          </a:p>
          <a:p>
            <a:r>
              <a:rPr lang="en-GB" dirty="0" smtClean="0"/>
              <a:t>? </a:t>
            </a:r>
            <a:r>
              <a:rPr lang="en-GB" dirty="0" smtClean="0"/>
              <a:t>OGD + Duodenal </a:t>
            </a:r>
            <a:r>
              <a:rPr lang="en-GB" dirty="0" smtClean="0"/>
              <a:t>biopsy (+Colonoscopy)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CASE5 IBS/ </a:t>
            </a:r>
            <a:r>
              <a:rPr lang="en-GB" dirty="0" err="1" smtClean="0"/>
              <a:t>Coeliac</a:t>
            </a:r>
            <a:r>
              <a:rPr lang="en-GB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Further blood tests</a:t>
            </a:r>
            <a:r>
              <a:rPr lang="en-GB" b="1" i="1" dirty="0" smtClean="0"/>
              <a:t> </a:t>
            </a:r>
            <a:r>
              <a:rPr lang="en-GB" dirty="0" smtClean="0"/>
              <a:t>....Anti-</a:t>
            </a:r>
            <a:r>
              <a:rPr lang="en-GB" dirty="0" err="1" smtClean="0"/>
              <a:t>endomysial</a:t>
            </a:r>
            <a:r>
              <a:rPr lang="en-GB" dirty="0" smtClean="0"/>
              <a:t> antibodies  more specific </a:t>
            </a:r>
          </a:p>
          <a:p>
            <a:r>
              <a:rPr lang="en-GB" dirty="0" smtClean="0"/>
              <a:t>HLA DQ2/DQ8 present in 99% </a:t>
            </a:r>
            <a:r>
              <a:rPr lang="en-GB" dirty="0" err="1" smtClean="0"/>
              <a:t>Coeliac</a:t>
            </a:r>
            <a:r>
              <a:rPr lang="en-GB" dirty="0" smtClean="0"/>
              <a:t> disease</a:t>
            </a:r>
          </a:p>
          <a:p>
            <a:r>
              <a:rPr lang="en-GB" b="1" dirty="0" smtClean="0"/>
              <a:t>Gluten free diet</a:t>
            </a:r>
            <a:endParaRPr lang="en-GB" b="1" dirty="0" smtClean="0"/>
          </a:p>
          <a:p>
            <a:r>
              <a:rPr lang="en-GB" dirty="0" smtClean="0"/>
              <a:t>ESPAN guidelines (Paediatric) TTG &gt; 10X upper normal limit 7 our case  80 = 11X </a:t>
            </a:r>
          </a:p>
          <a:p>
            <a:r>
              <a:rPr lang="en-GB" dirty="0" smtClean="0"/>
              <a:t>ADULTS  gastroenterologists BSG guidelines Sheffield/Cambridge  insist on D2 biopsy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 5 IBS/COELIAC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r>
              <a:rPr lang="en-GB" b="1" dirty="0" smtClean="0"/>
              <a:t>OUTCOME</a:t>
            </a:r>
          </a:p>
          <a:p>
            <a:r>
              <a:rPr lang="en-GB" dirty="0" smtClean="0"/>
              <a:t>OGD D2 Marsh 3 changes (</a:t>
            </a:r>
            <a:r>
              <a:rPr lang="en-GB" dirty="0" err="1" smtClean="0"/>
              <a:t>Coeliac</a:t>
            </a:r>
            <a:r>
              <a:rPr lang="en-GB" dirty="0" smtClean="0"/>
              <a:t> disease) Colonoscopy Normal </a:t>
            </a:r>
          </a:p>
          <a:p>
            <a:r>
              <a:rPr lang="en-GB" dirty="0" smtClean="0"/>
              <a:t>Gluten Free Diet ..No improvement despite TTG falling to &lt;7 </a:t>
            </a:r>
          </a:p>
          <a:p>
            <a:r>
              <a:rPr lang="en-GB" dirty="0" smtClean="0"/>
              <a:t>FODMAP (</a:t>
            </a:r>
            <a:r>
              <a:rPr lang="en-GB" dirty="0" err="1" smtClean="0"/>
              <a:t>Monash</a:t>
            </a:r>
            <a:r>
              <a:rPr lang="en-GB" dirty="0" smtClean="0"/>
              <a:t> University) Diet 50% better</a:t>
            </a:r>
          </a:p>
          <a:p>
            <a:r>
              <a:rPr lang="en-GB" dirty="0" smtClean="0"/>
              <a:t>CBT /</a:t>
            </a:r>
            <a:r>
              <a:rPr lang="en-GB" dirty="0" err="1" smtClean="0"/>
              <a:t>Mindfulless</a:t>
            </a:r>
            <a:r>
              <a:rPr lang="en-GB" dirty="0" smtClean="0"/>
              <a:t> (Headspace/Shannon Harvey The Connection ) 80% better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CASE6 CHRONIC IBS(D)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60 Female 5years watery diarrhoea 5X daily + once at night </a:t>
            </a:r>
            <a:r>
              <a:rPr lang="en-GB" dirty="0" err="1" smtClean="0"/>
              <a:t>Loperamide</a:t>
            </a:r>
            <a:r>
              <a:rPr lang="en-GB" dirty="0" smtClean="0"/>
              <a:t> 6 daily ineffective</a:t>
            </a:r>
          </a:p>
          <a:p>
            <a:r>
              <a:rPr lang="en-GB" dirty="0" smtClean="0"/>
              <a:t>PMH T2DM(</a:t>
            </a:r>
            <a:r>
              <a:rPr lang="en-GB" dirty="0" err="1" smtClean="0"/>
              <a:t>Metformin</a:t>
            </a:r>
            <a:r>
              <a:rPr lang="en-GB" dirty="0" smtClean="0"/>
              <a:t>) Reflux (</a:t>
            </a:r>
            <a:r>
              <a:rPr lang="en-GB" dirty="0" err="1" smtClean="0"/>
              <a:t>Lansoprazole</a:t>
            </a:r>
            <a:r>
              <a:rPr lang="en-GB" dirty="0" smtClean="0"/>
              <a:t>) </a:t>
            </a:r>
            <a:r>
              <a:rPr lang="en-GB" dirty="0" err="1" smtClean="0"/>
              <a:t>Hypetension</a:t>
            </a:r>
            <a:r>
              <a:rPr lang="en-GB" dirty="0" smtClean="0"/>
              <a:t> (</a:t>
            </a:r>
            <a:r>
              <a:rPr lang="en-GB" dirty="0" err="1" smtClean="0"/>
              <a:t>Olmersartan</a:t>
            </a:r>
            <a:r>
              <a:rPr lang="en-GB" dirty="0" smtClean="0"/>
              <a:t>)</a:t>
            </a:r>
          </a:p>
          <a:p>
            <a:r>
              <a:rPr lang="en-GB" dirty="0" smtClean="0"/>
              <a:t>TTG /CRP/</a:t>
            </a:r>
            <a:r>
              <a:rPr lang="en-GB" dirty="0" err="1" smtClean="0"/>
              <a:t>Calprotectin</a:t>
            </a:r>
            <a:r>
              <a:rPr lang="en-GB" dirty="0" smtClean="0"/>
              <a:t> Normal</a:t>
            </a:r>
          </a:p>
          <a:p>
            <a:r>
              <a:rPr lang="en-GB" dirty="0" smtClean="0"/>
              <a:t>Colonoscopy Normal to ileum </a:t>
            </a:r>
          </a:p>
          <a:p>
            <a:r>
              <a:rPr lang="en-GB" dirty="0" smtClean="0"/>
              <a:t>Referred to Gastroenterologist Appt 6 weeks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CASE6 </a:t>
            </a:r>
            <a:r>
              <a:rPr lang="en-GB" dirty="0" smtClean="0"/>
              <a:t>CHRONIC IBS(D)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b="1" i="1" dirty="0" smtClean="0"/>
              <a:t>Why attend A&amp;E?</a:t>
            </a:r>
          </a:p>
          <a:p>
            <a:r>
              <a:rPr lang="en-GB" dirty="0" err="1" smtClean="0"/>
              <a:t>Incontinence..’hidden</a:t>
            </a:r>
            <a:r>
              <a:rPr lang="en-GB" dirty="0" smtClean="0"/>
              <a:t> symptom of IBS’</a:t>
            </a:r>
          </a:p>
          <a:p>
            <a:r>
              <a:rPr lang="en-GB" dirty="0" smtClean="0"/>
              <a:t>Wedding in 4 weeks time</a:t>
            </a:r>
          </a:p>
          <a:p>
            <a:r>
              <a:rPr lang="en-GB" b="1" i="1" dirty="0" smtClean="0"/>
              <a:t>Differential diagnosis</a:t>
            </a:r>
          </a:p>
          <a:p>
            <a:r>
              <a:rPr lang="en-GB" dirty="0" smtClean="0"/>
              <a:t>?Small bowel </a:t>
            </a:r>
            <a:r>
              <a:rPr lang="en-GB" dirty="0" err="1" smtClean="0"/>
              <a:t>Crohns</a:t>
            </a:r>
            <a:r>
              <a:rPr lang="en-GB" dirty="0" smtClean="0"/>
              <a:t>  </a:t>
            </a:r>
            <a:r>
              <a:rPr lang="en-GB" dirty="0" smtClean="0"/>
              <a:t>MR </a:t>
            </a:r>
            <a:r>
              <a:rPr lang="en-GB" dirty="0" err="1" smtClean="0"/>
              <a:t>Enterography</a:t>
            </a:r>
            <a:endParaRPr lang="en-GB" dirty="0" smtClean="0"/>
          </a:p>
          <a:p>
            <a:r>
              <a:rPr lang="en-GB" dirty="0" smtClean="0"/>
              <a:t>? OGD </a:t>
            </a:r>
            <a:r>
              <a:rPr lang="en-GB" dirty="0" smtClean="0"/>
              <a:t>+ D2 </a:t>
            </a:r>
            <a:r>
              <a:rPr lang="en-GB" dirty="0" smtClean="0"/>
              <a:t>TTG-</a:t>
            </a:r>
            <a:r>
              <a:rPr lang="en-GB" dirty="0" err="1" smtClean="0"/>
              <a:t>ve</a:t>
            </a:r>
            <a:r>
              <a:rPr lang="en-GB" dirty="0" smtClean="0"/>
              <a:t> Coeliac</a:t>
            </a:r>
            <a:endParaRPr lang="en-GB" dirty="0" smtClean="0"/>
          </a:p>
          <a:p>
            <a:r>
              <a:rPr lang="en-GB" dirty="0" smtClean="0"/>
              <a:t>? Non coeliac gluten sensitivity IBS </a:t>
            </a:r>
            <a:r>
              <a:rPr lang="en-GB" dirty="0" smtClean="0"/>
              <a:t>Gluten free /FODMAP diet</a:t>
            </a:r>
          </a:p>
          <a:p>
            <a:r>
              <a:rPr lang="en-GB" dirty="0" smtClean="0"/>
              <a:t>?  </a:t>
            </a:r>
            <a:r>
              <a:rPr lang="en-GB" dirty="0" smtClean="0"/>
              <a:t>microscopic/collagenous colitis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6 IRRITABLE BOWEL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Two ‘treatable causes of IBS(D) ‘</a:t>
            </a:r>
          </a:p>
          <a:p>
            <a:r>
              <a:rPr lang="en-GB" dirty="0" smtClean="0"/>
              <a:t>Microscopic colitis  Diagnosed by Colonoscopy + Biopsies Right and Left side of colon. Flexible sigmoidoscopy + Biopsy miss up to 30% </a:t>
            </a:r>
            <a:r>
              <a:rPr lang="en-GB" dirty="0" err="1" smtClean="0"/>
              <a:t>Calprotetcin</a:t>
            </a:r>
            <a:r>
              <a:rPr lang="en-GB" dirty="0" smtClean="0"/>
              <a:t> Normal </a:t>
            </a:r>
            <a:endParaRPr lang="en-GB" dirty="0" smtClean="0"/>
          </a:p>
          <a:p>
            <a:r>
              <a:rPr lang="en-GB" dirty="0" smtClean="0"/>
              <a:t>Primary Bile Acid </a:t>
            </a:r>
            <a:r>
              <a:rPr lang="en-GB" dirty="0" err="1" smtClean="0"/>
              <a:t>Malabsorption</a:t>
            </a:r>
            <a:r>
              <a:rPr lang="en-GB" dirty="0" smtClean="0"/>
              <a:t>  Diagnosed by Radioactive </a:t>
            </a:r>
            <a:r>
              <a:rPr lang="en-GB" dirty="0" err="1" smtClean="0"/>
              <a:t>SeCHat</a:t>
            </a:r>
            <a:r>
              <a:rPr lang="en-GB" dirty="0" smtClean="0"/>
              <a:t> Bile Acid retention test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Case6 IRRITABLE BOWEL SYNDROME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b="1" dirty="0" smtClean="0"/>
              <a:t>Microscopic colitis</a:t>
            </a:r>
          </a:p>
          <a:p>
            <a:r>
              <a:rPr lang="en-GB" dirty="0" err="1" smtClean="0"/>
              <a:t>Lansoprazole</a:t>
            </a:r>
            <a:r>
              <a:rPr lang="en-GB" dirty="0" smtClean="0"/>
              <a:t> changed to </a:t>
            </a:r>
            <a:r>
              <a:rPr lang="en-GB" dirty="0" err="1" smtClean="0"/>
              <a:t>Omeprazole</a:t>
            </a:r>
            <a:endParaRPr lang="en-GB" dirty="0" smtClean="0"/>
          </a:p>
          <a:p>
            <a:r>
              <a:rPr lang="en-GB" dirty="0" smtClean="0"/>
              <a:t>Trial of Budesonide </a:t>
            </a:r>
            <a:r>
              <a:rPr lang="en-GB" dirty="0" smtClean="0"/>
              <a:t>works within 2 weeks often days</a:t>
            </a:r>
          </a:p>
          <a:p>
            <a:r>
              <a:rPr lang="en-GB" dirty="0" smtClean="0"/>
              <a:t>Few side effects. </a:t>
            </a:r>
          </a:p>
          <a:p>
            <a:r>
              <a:rPr lang="en-GB" dirty="0" smtClean="0"/>
              <a:t>6 week course 9mg 2weeks,6mg weeks 2 weeks,3mg 2weeks</a:t>
            </a:r>
          </a:p>
          <a:p>
            <a:r>
              <a:rPr lang="en-GB" dirty="0" smtClean="0"/>
              <a:t>Relapse common Maintenance now licensed or </a:t>
            </a:r>
            <a:r>
              <a:rPr lang="en-GB" dirty="0" err="1" smtClean="0"/>
              <a:t>Azathioprine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Bile Salt </a:t>
            </a:r>
            <a:r>
              <a:rPr lang="en-GB" dirty="0" err="1" smtClean="0"/>
              <a:t>Malabsorption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b="1" dirty="0" smtClean="0"/>
              <a:t>Primary</a:t>
            </a:r>
          </a:p>
          <a:p>
            <a:r>
              <a:rPr lang="en-GB" b="1" dirty="0" smtClean="0"/>
              <a:t>Secondary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Ileal</a:t>
            </a:r>
            <a:r>
              <a:rPr lang="en-GB" dirty="0" smtClean="0"/>
              <a:t> resection</a:t>
            </a:r>
          </a:p>
          <a:p>
            <a:r>
              <a:rPr lang="en-GB" dirty="0" smtClean="0"/>
              <a:t>Radiation Enteritis</a:t>
            </a:r>
          </a:p>
          <a:p>
            <a:r>
              <a:rPr lang="en-GB" dirty="0" err="1" smtClean="0"/>
              <a:t>Crohns</a:t>
            </a:r>
            <a:r>
              <a:rPr lang="en-GB" dirty="0" smtClean="0"/>
              <a:t> </a:t>
            </a:r>
            <a:r>
              <a:rPr lang="en-GB" dirty="0" err="1" smtClean="0"/>
              <a:t>Ileal</a:t>
            </a:r>
            <a:r>
              <a:rPr lang="en-GB" dirty="0" smtClean="0"/>
              <a:t> involvement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Cholecystecomy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Treatment </a:t>
            </a:r>
            <a:r>
              <a:rPr lang="en-GB" dirty="0" err="1" smtClean="0"/>
              <a:t>Cholestyramine</a:t>
            </a:r>
            <a:r>
              <a:rPr lang="en-GB" dirty="0" smtClean="0"/>
              <a:t> 4g </a:t>
            </a:r>
            <a:r>
              <a:rPr lang="en-GB" dirty="0" err="1" smtClean="0"/>
              <a:t>tds</a:t>
            </a:r>
            <a:r>
              <a:rPr lang="en-GB" dirty="0" smtClean="0"/>
              <a:t> Colesavalam1.25g </a:t>
            </a:r>
            <a:r>
              <a:rPr lang="en-GB" dirty="0" err="1" smtClean="0"/>
              <a:t>tds</a:t>
            </a:r>
            <a:r>
              <a:rPr lang="en-GB" dirty="0" smtClean="0"/>
              <a:t> </a:t>
            </a:r>
            <a:r>
              <a:rPr lang="en-GB" dirty="0" err="1" smtClean="0"/>
              <a:t>Colestipol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GRADING DIARRHOEA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GRADE 1  &lt;4 Loose stools daily   </a:t>
            </a:r>
          </a:p>
          <a:p>
            <a:r>
              <a:rPr lang="en-GB" dirty="0" smtClean="0"/>
              <a:t>GRADE 2 4-6 Loose stools daily    </a:t>
            </a:r>
            <a:r>
              <a:rPr lang="en-GB" b="1" dirty="0" smtClean="0"/>
              <a:t>?Discharge </a:t>
            </a:r>
          </a:p>
          <a:p>
            <a:endParaRPr lang="en-GB" dirty="0" smtClean="0"/>
          </a:p>
          <a:p>
            <a:r>
              <a:rPr lang="en-GB" dirty="0" smtClean="0"/>
              <a:t>GRADE 3 7-12  Loose stools daily  </a:t>
            </a:r>
            <a:r>
              <a:rPr lang="en-GB" b="1" dirty="0" smtClean="0"/>
              <a:t>? Admit</a:t>
            </a:r>
          </a:p>
          <a:p>
            <a:r>
              <a:rPr lang="en-GB" dirty="0" smtClean="0"/>
              <a:t>GRADE 4  &gt;12  Loose stools daily </a:t>
            </a:r>
          </a:p>
          <a:p>
            <a:endParaRPr lang="en-GB" dirty="0" smtClean="0"/>
          </a:p>
          <a:p>
            <a:r>
              <a:rPr lang="en-GB" dirty="0" smtClean="0"/>
              <a:t>GRADE 5 DEATH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CASE7 UNTREATABLE IRRITABLE BOWEL </a:t>
            </a:r>
            <a:r>
              <a:rPr lang="en-GB" dirty="0" smtClean="0"/>
              <a:t>SYNDROME/FAPS (CAPS)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30 male mugged .Broke jaw needing liquid feed for 3 months </a:t>
            </a:r>
            <a:r>
              <a:rPr lang="en-GB" dirty="0" smtClean="0"/>
              <a:t> .</a:t>
            </a:r>
            <a:endParaRPr lang="en-GB" dirty="0" smtClean="0"/>
          </a:p>
          <a:p>
            <a:r>
              <a:rPr lang="en-GB" dirty="0" smtClean="0"/>
              <a:t>IBS(D) 10X daily, urge incontinence </a:t>
            </a:r>
          </a:p>
          <a:p>
            <a:r>
              <a:rPr lang="en-GB" dirty="0" smtClean="0"/>
              <a:t>Abdominal </a:t>
            </a:r>
            <a:r>
              <a:rPr lang="en-GB" dirty="0" smtClean="0"/>
              <a:t>pain 7/10 Continuously</a:t>
            </a:r>
            <a:endParaRPr lang="en-GB" dirty="0" smtClean="0"/>
          </a:p>
          <a:p>
            <a:r>
              <a:rPr lang="en-GB" dirty="0" err="1" smtClean="0"/>
              <a:t>Ist</a:t>
            </a:r>
            <a:r>
              <a:rPr lang="en-GB" dirty="0" smtClean="0"/>
              <a:t> opinion Queens PTSD IBS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opinion St Marks PTSD IBS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opinion Broomfield PTSD IBS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FAPS = CENTRALLY MEDIATED ABDOMINAL PAIN CAPS)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2-5% IBS</a:t>
            </a:r>
          </a:p>
          <a:p>
            <a:r>
              <a:rPr lang="en-GB" dirty="0" smtClean="0"/>
              <a:t>CENTRAL PAIN DYSREGULATION</a:t>
            </a:r>
          </a:p>
          <a:p>
            <a:r>
              <a:rPr lang="en-GB" b="1" dirty="0" smtClean="0"/>
              <a:t>ASSOCIATIONS</a:t>
            </a:r>
          </a:p>
          <a:p>
            <a:r>
              <a:rPr lang="en-GB" dirty="0" smtClean="0"/>
              <a:t>Fibromyalgia/CFS </a:t>
            </a:r>
          </a:p>
          <a:p>
            <a:r>
              <a:rPr lang="en-GB" dirty="0" smtClean="0"/>
              <a:t>Migraine</a:t>
            </a:r>
          </a:p>
          <a:p>
            <a:r>
              <a:rPr lang="en-GB" dirty="0" smtClean="0"/>
              <a:t>Restless leg syndrome</a:t>
            </a:r>
          </a:p>
          <a:p>
            <a:r>
              <a:rPr lang="en-GB" dirty="0" smtClean="0"/>
              <a:t>Pelvic pain syndrome</a:t>
            </a:r>
          </a:p>
          <a:p>
            <a:endParaRPr lang="en-GB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731470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7 UNTREATABLE IRRITABLE BOWEL </a:t>
            </a:r>
            <a:r>
              <a:rPr lang="en-GB" dirty="0" smtClean="0"/>
              <a:t>SYNDROME /CAPS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DRUG/DIET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FODMAP Diet </a:t>
            </a:r>
          </a:p>
          <a:p>
            <a:r>
              <a:rPr lang="en-GB" dirty="0" err="1" smtClean="0"/>
              <a:t>Loperamide</a:t>
            </a:r>
            <a:endParaRPr lang="en-GB" dirty="0" smtClean="0"/>
          </a:p>
          <a:p>
            <a:r>
              <a:rPr lang="en-GB" dirty="0" smtClean="0"/>
              <a:t>Low Dose </a:t>
            </a:r>
            <a:r>
              <a:rPr lang="en-GB" dirty="0" err="1" smtClean="0"/>
              <a:t>Tricyclics</a:t>
            </a:r>
            <a:endParaRPr lang="en-GB" dirty="0" smtClean="0"/>
          </a:p>
          <a:p>
            <a:r>
              <a:rPr lang="en-GB" dirty="0" err="1" smtClean="0"/>
              <a:t>Duloxetine</a:t>
            </a:r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</a:rPr>
              <a:t>Gabapentin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Opioids (Narcotic bowel syndrome)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Cannabis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Psychotherapy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CBT</a:t>
            </a:r>
          </a:p>
          <a:p>
            <a:r>
              <a:rPr lang="en-GB" dirty="0" err="1" smtClean="0"/>
              <a:t>Mindfullness</a:t>
            </a:r>
            <a:endParaRPr lang="en-GB" dirty="0" smtClean="0"/>
          </a:p>
          <a:p>
            <a:r>
              <a:rPr lang="en-GB" dirty="0" smtClean="0"/>
              <a:t>EMDR (Eye movement </a:t>
            </a:r>
            <a:r>
              <a:rPr lang="en-GB" dirty="0" err="1" smtClean="0"/>
              <a:t>desentisation</a:t>
            </a:r>
            <a:r>
              <a:rPr lang="en-GB" dirty="0" smtClean="0"/>
              <a:t> and reprocessing)</a:t>
            </a:r>
          </a:p>
          <a:p>
            <a:r>
              <a:rPr lang="en-GB" dirty="0" smtClean="0"/>
              <a:t>Gut directed hypnotherapy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Centrally Mediated Abdominal Pain (CHRONIC PAIN SYNDROMES)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BIOPSYCHOSOCIAL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LIFE EVENTS</a:t>
            </a:r>
          </a:p>
          <a:p>
            <a:r>
              <a:rPr lang="en-GB" dirty="0" smtClean="0"/>
              <a:t>PTSD/ADJUSTMENT DISORDER</a:t>
            </a:r>
          </a:p>
          <a:p>
            <a:r>
              <a:rPr lang="en-GB" dirty="0" smtClean="0"/>
              <a:t>CHILDHOOD/ADULT ABUSE</a:t>
            </a:r>
          </a:p>
          <a:p>
            <a:r>
              <a:rPr lang="en-GB" dirty="0" smtClean="0"/>
              <a:t> PSYCHIATRIC COMORBITY</a:t>
            </a:r>
          </a:p>
          <a:p>
            <a:r>
              <a:rPr lang="en-GB" dirty="0" smtClean="0"/>
              <a:t>SUBSTANCE ABUSE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EMPATHY</a:t>
            </a:r>
          </a:p>
          <a:p>
            <a:r>
              <a:rPr lang="en-GB" dirty="0" smtClean="0"/>
              <a:t>AVOID OPIOIDS</a:t>
            </a:r>
          </a:p>
          <a:p>
            <a:r>
              <a:rPr lang="en-GB" dirty="0" smtClean="0"/>
              <a:t>PAIN </a:t>
            </a:r>
            <a:r>
              <a:rPr lang="en-GB" dirty="0" smtClean="0"/>
              <a:t>CLINIC /Psychologist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FUTURE</a:t>
            </a:r>
          </a:p>
          <a:p>
            <a:r>
              <a:rPr lang="en-GB" dirty="0" smtClean="0"/>
              <a:t>Dedicated clinics (Derby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Liaision</a:t>
            </a:r>
            <a:r>
              <a:rPr lang="en-GB" dirty="0" smtClean="0"/>
              <a:t> between GP , Emergency </a:t>
            </a:r>
            <a:r>
              <a:rPr lang="en-GB" dirty="0" err="1" smtClean="0"/>
              <a:t>Dept</a:t>
            </a:r>
            <a:r>
              <a:rPr lang="en-GB" dirty="0" smtClean="0"/>
              <a:t>, Gastroenterologist  and Pain clinic</a:t>
            </a:r>
            <a:endParaRPr lang="en-GB" dirty="0" smtClean="0"/>
          </a:p>
          <a:p>
            <a:r>
              <a:rPr lang="en-GB" dirty="0" smtClean="0"/>
              <a:t>Dedicated  ward (Truro)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CASE8 IBS/CROHNS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50 </a:t>
            </a:r>
            <a:r>
              <a:rPr lang="en-GB" dirty="0" err="1" smtClean="0"/>
              <a:t>yr</a:t>
            </a:r>
            <a:r>
              <a:rPr lang="en-GB" dirty="0" smtClean="0"/>
              <a:t> Female </a:t>
            </a:r>
            <a:r>
              <a:rPr lang="en-GB" dirty="0" smtClean="0"/>
              <a:t>3yrs IBS then developed </a:t>
            </a:r>
            <a:r>
              <a:rPr lang="en-GB" dirty="0" err="1" smtClean="0"/>
              <a:t>ileal</a:t>
            </a:r>
            <a:r>
              <a:rPr lang="en-GB" dirty="0" smtClean="0"/>
              <a:t> </a:t>
            </a:r>
            <a:r>
              <a:rPr lang="en-GB" dirty="0" err="1" smtClean="0"/>
              <a:t>Crohns</a:t>
            </a:r>
            <a:r>
              <a:rPr lang="en-GB" dirty="0" smtClean="0"/>
              <a:t> needing surgery</a:t>
            </a:r>
          </a:p>
          <a:p>
            <a:r>
              <a:rPr lang="en-GB" dirty="0" smtClean="0"/>
              <a:t>GP prescribes OPIOIDS until surgery</a:t>
            </a:r>
          </a:p>
          <a:p>
            <a:r>
              <a:rPr lang="en-GB" dirty="0" smtClean="0"/>
              <a:t>Curative surgery</a:t>
            </a:r>
          </a:p>
          <a:p>
            <a:r>
              <a:rPr lang="en-GB" dirty="0" smtClean="0"/>
              <a:t>Patient on OPIODS 12 months post op despite </a:t>
            </a:r>
            <a:r>
              <a:rPr lang="en-GB" dirty="0" smtClean="0"/>
              <a:t>attending pain </a:t>
            </a:r>
            <a:r>
              <a:rPr lang="en-GB" dirty="0" smtClean="0"/>
              <a:t>clinic </a:t>
            </a:r>
            <a:r>
              <a:rPr lang="en-GB" dirty="0" smtClean="0"/>
              <a:t>? Element of Narcotic bowel syndrome</a:t>
            </a:r>
            <a:endParaRPr lang="en-GB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CASE8 IBS/CROHNS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50%  </a:t>
            </a:r>
            <a:r>
              <a:rPr lang="en-GB" dirty="0" err="1" smtClean="0"/>
              <a:t>Crohns</a:t>
            </a:r>
            <a:r>
              <a:rPr lang="en-GB" dirty="0" smtClean="0"/>
              <a:t> patients have IBS</a:t>
            </a:r>
          </a:p>
          <a:p>
            <a:r>
              <a:rPr lang="en-GB" b="1" dirty="0" smtClean="0"/>
              <a:t>Hazard Ratios  Mortality </a:t>
            </a:r>
          </a:p>
          <a:p>
            <a:r>
              <a:rPr lang="en-GB" dirty="0" err="1" smtClean="0"/>
              <a:t>Azathioprine</a:t>
            </a:r>
            <a:r>
              <a:rPr lang="en-GB" dirty="0" smtClean="0"/>
              <a:t> 1.0</a:t>
            </a:r>
          </a:p>
          <a:p>
            <a:r>
              <a:rPr lang="en-GB" dirty="0" smtClean="0"/>
              <a:t>Steroids	       1.4</a:t>
            </a:r>
          </a:p>
          <a:p>
            <a:r>
              <a:rPr lang="en-GB" dirty="0" err="1" smtClean="0"/>
              <a:t>Opioids</a:t>
            </a:r>
            <a:r>
              <a:rPr lang="en-GB" dirty="0" smtClean="0"/>
              <a:t>          2.0	</a:t>
            </a:r>
          </a:p>
          <a:p>
            <a:r>
              <a:rPr lang="en-GB" dirty="0" smtClean="0"/>
              <a:t>LANCET Nov 2019	</a:t>
            </a:r>
            <a:r>
              <a:rPr lang="en-GB" dirty="0" err="1" smtClean="0"/>
              <a:t>Olorinab</a:t>
            </a:r>
            <a:r>
              <a:rPr lang="en-GB" dirty="0" smtClean="0"/>
              <a:t> (Selective </a:t>
            </a:r>
            <a:r>
              <a:rPr lang="en-GB" dirty="0" err="1" smtClean="0"/>
              <a:t>cannabinoid</a:t>
            </a:r>
            <a:r>
              <a:rPr lang="en-GB" dirty="0" smtClean="0"/>
              <a:t> Type2 receptor agonist) showed a signal in pain control</a:t>
            </a:r>
          </a:p>
          <a:p>
            <a:endParaRPr lang="en-GB" dirty="0" smtClean="0"/>
          </a:p>
          <a:p>
            <a:pPr lvl="6"/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9 ‘TREATABLE ,UNTREATABLE’ 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30yr working Mother IBS(D) Autistic child </a:t>
            </a:r>
          </a:p>
          <a:p>
            <a:r>
              <a:rPr lang="en-GB" dirty="0" smtClean="0"/>
              <a:t>Bloods OGD+ D2/Colonoscopy/</a:t>
            </a:r>
            <a:r>
              <a:rPr lang="en-GB" dirty="0" err="1" smtClean="0"/>
              <a:t>SeCHat</a:t>
            </a:r>
            <a:r>
              <a:rPr lang="en-GB" dirty="0" smtClean="0"/>
              <a:t> normal</a:t>
            </a:r>
          </a:p>
          <a:p>
            <a:r>
              <a:rPr lang="en-GB" dirty="0" smtClean="0"/>
              <a:t>Follow up 18 months </a:t>
            </a:r>
            <a:r>
              <a:rPr lang="en-GB" dirty="0" smtClean="0"/>
              <a:t>late… </a:t>
            </a:r>
            <a:r>
              <a:rPr lang="en-GB" dirty="0" smtClean="0"/>
              <a:t>Wt loss 10Kg</a:t>
            </a:r>
          </a:p>
          <a:p>
            <a:r>
              <a:rPr lang="en-GB" dirty="0" smtClean="0"/>
              <a:t>HIV-</a:t>
            </a:r>
            <a:r>
              <a:rPr lang="en-GB" dirty="0" err="1" smtClean="0"/>
              <a:t>ve</a:t>
            </a:r>
            <a:r>
              <a:rPr lang="en-GB" dirty="0" smtClean="0"/>
              <a:t>, Elastase/CT </a:t>
            </a:r>
            <a:r>
              <a:rPr lang="en-GB" dirty="0" smtClean="0"/>
              <a:t>CAP /MR </a:t>
            </a:r>
            <a:r>
              <a:rPr lang="en-GB" dirty="0" err="1" smtClean="0"/>
              <a:t>Enterography</a:t>
            </a:r>
            <a:endParaRPr lang="en-GB" dirty="0" smtClean="0"/>
          </a:p>
          <a:p>
            <a:r>
              <a:rPr lang="en-GB" dirty="0" smtClean="0"/>
              <a:t> Exquisite Abdominal tenderness</a:t>
            </a:r>
          </a:p>
          <a:p>
            <a:r>
              <a:rPr lang="en-GB" dirty="0" smtClean="0"/>
              <a:t>Light touch  painful = ALLODYNIA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JHS/EDS Type3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4338" name="Picture 2" descr="C:\Documents and Settings\Administrator\Local Settings\Temporary Internet Files\Content.IE5\DAFBJI8T\beighton-hypermobility-scor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5514975" cy="32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CASE9 JOINT HYPERMOBILITY SPECTRUM IBS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SIBO Small Intestinal Bacterial Overgrowth</a:t>
            </a:r>
          </a:p>
          <a:p>
            <a:r>
              <a:rPr lang="en-GB" dirty="0" smtClean="0"/>
              <a:t>Diagnosed by Breath test (Royal London/Colchester) ...maybe unreliable</a:t>
            </a:r>
          </a:p>
          <a:p>
            <a:r>
              <a:rPr lang="en-GB" dirty="0" smtClean="0"/>
              <a:t>Treat RIFAXIMIN 200mg </a:t>
            </a:r>
            <a:r>
              <a:rPr lang="en-GB" dirty="0" err="1" smtClean="0"/>
              <a:t>tds</a:t>
            </a:r>
            <a:r>
              <a:rPr lang="en-GB" dirty="0" smtClean="0"/>
              <a:t> then rotating Antibiotics </a:t>
            </a:r>
            <a:r>
              <a:rPr lang="en-GB" dirty="0" err="1" smtClean="0"/>
              <a:t>Augmentin</a:t>
            </a:r>
            <a:r>
              <a:rPr lang="en-GB" dirty="0" smtClean="0"/>
              <a:t>/ Tetracycline</a:t>
            </a:r>
          </a:p>
          <a:p>
            <a:r>
              <a:rPr lang="en-GB" dirty="0" smtClean="0"/>
              <a:t>Good symptomatic response ..little objective improvement (weight gain)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JOINT HYPERMOBILITY SPECTRUM 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CONTRAVERSIAL!!!</a:t>
            </a:r>
          </a:p>
          <a:p>
            <a:r>
              <a:rPr lang="en-GB" dirty="0" smtClean="0"/>
              <a:t>CHRONIC PAIN DYSREGULATION SYNDROMES</a:t>
            </a:r>
          </a:p>
          <a:p>
            <a:r>
              <a:rPr lang="en-GB" dirty="0" smtClean="0"/>
              <a:t>PSEUDOBSTRUCTION /GASTROPARESIS</a:t>
            </a:r>
          </a:p>
          <a:p>
            <a:r>
              <a:rPr lang="en-GB" dirty="0" smtClean="0"/>
              <a:t>POTS (Postural Orthostatic Tachycardia Syndrome) </a:t>
            </a:r>
          </a:p>
          <a:p>
            <a:r>
              <a:rPr lang="en-GB" dirty="0" smtClean="0"/>
              <a:t>FOWLERS SYNDROME (Acute Urinary retention)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CASE 1 Acute Bloody Diarrhoea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31yr  Mother 12 days diarrhoea (Grade2)</a:t>
            </a:r>
          </a:p>
          <a:p>
            <a:r>
              <a:rPr lang="en-GB" dirty="0" smtClean="0"/>
              <a:t>Started 48hrs after chicken salad initially watery then bloody</a:t>
            </a:r>
          </a:p>
          <a:p>
            <a:r>
              <a:rPr lang="en-GB" dirty="0" err="1" smtClean="0"/>
              <a:t>Crampy</a:t>
            </a:r>
            <a:r>
              <a:rPr lang="en-GB" dirty="0" smtClean="0"/>
              <a:t> </a:t>
            </a:r>
            <a:r>
              <a:rPr lang="en-GB" dirty="0" err="1" smtClean="0"/>
              <a:t>abdo</a:t>
            </a:r>
            <a:r>
              <a:rPr lang="en-GB" dirty="0" smtClean="0"/>
              <a:t> pain No vomiting</a:t>
            </a:r>
          </a:p>
          <a:p>
            <a:r>
              <a:rPr lang="en-GB" dirty="0" smtClean="0"/>
              <a:t>Husband concerned </a:t>
            </a:r>
            <a:r>
              <a:rPr lang="en-GB" dirty="0" err="1" smtClean="0"/>
              <a:t>Weak,Hallucinating</a:t>
            </a:r>
            <a:endParaRPr lang="en-GB" dirty="0" smtClean="0"/>
          </a:p>
          <a:p>
            <a:r>
              <a:rPr lang="en-GB" dirty="0" smtClean="0"/>
              <a:t>Examination  </a:t>
            </a:r>
            <a:r>
              <a:rPr lang="en-GB" dirty="0" err="1" smtClean="0"/>
              <a:t>Afebrile</a:t>
            </a:r>
            <a:r>
              <a:rPr lang="en-GB" dirty="0" smtClean="0"/>
              <a:t> </a:t>
            </a:r>
            <a:r>
              <a:rPr lang="en-GB" dirty="0" err="1" smtClean="0"/>
              <a:t>Abdo</a:t>
            </a:r>
            <a:r>
              <a:rPr lang="en-GB" dirty="0" smtClean="0"/>
              <a:t> soft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GRADING DIARRHOEA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GRADE 1  &lt;4 Loose stools daily   </a:t>
            </a:r>
          </a:p>
          <a:p>
            <a:r>
              <a:rPr lang="en-GB" dirty="0" smtClean="0"/>
              <a:t>GRADE 2 4-6 Loose stools daily    </a:t>
            </a:r>
            <a:r>
              <a:rPr lang="en-GB" b="1" dirty="0" smtClean="0"/>
              <a:t>?Discharge </a:t>
            </a:r>
          </a:p>
          <a:p>
            <a:endParaRPr lang="en-GB" dirty="0" smtClean="0"/>
          </a:p>
          <a:p>
            <a:r>
              <a:rPr lang="en-GB" dirty="0" smtClean="0"/>
              <a:t>GRADE 3 7-12  Loose stools daily  </a:t>
            </a:r>
            <a:r>
              <a:rPr lang="en-GB" b="1" dirty="0" smtClean="0"/>
              <a:t>? Admit</a:t>
            </a:r>
          </a:p>
          <a:p>
            <a:r>
              <a:rPr lang="en-GB" dirty="0" smtClean="0"/>
              <a:t>GRADE 4  &gt;12  Loose stools daily </a:t>
            </a:r>
          </a:p>
          <a:p>
            <a:endParaRPr lang="en-GB" dirty="0" smtClean="0"/>
          </a:p>
          <a:p>
            <a:r>
              <a:rPr lang="en-GB" dirty="0" smtClean="0"/>
              <a:t>GRADE 5 DEATH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CHEMOTHERAPY 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CAPECITABINE/FLUOROURACIL up 47% GRADE3and 4 diarrhoea 5% Mortality</a:t>
            </a:r>
          </a:p>
          <a:p>
            <a:r>
              <a:rPr lang="en-GB" dirty="0" smtClean="0"/>
              <a:t>DIHYDROPYRIMIDINE DEHYDROGENASE (DPD) deficiency 5% UK population results in severe Grade 4 diarrhoea with first week</a:t>
            </a:r>
          </a:p>
          <a:p>
            <a:r>
              <a:rPr lang="en-GB" dirty="0" smtClean="0"/>
              <a:t>Antidote </a:t>
            </a:r>
            <a:r>
              <a:rPr lang="en-GB" dirty="0" err="1" smtClean="0"/>
              <a:t>Uridine</a:t>
            </a:r>
            <a:r>
              <a:rPr lang="en-GB" dirty="0" smtClean="0"/>
              <a:t> Triacetate Orally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Checkpoint Inhibitor Colitis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err="1" smtClean="0"/>
              <a:t>Ipilimubab</a:t>
            </a:r>
            <a:r>
              <a:rPr lang="en-GB" dirty="0" smtClean="0"/>
              <a:t> (Melanoma)</a:t>
            </a:r>
          </a:p>
          <a:p>
            <a:r>
              <a:rPr lang="en-GB" dirty="0" err="1" smtClean="0"/>
              <a:t>Nivlumab</a:t>
            </a:r>
            <a:r>
              <a:rPr lang="en-GB" dirty="0" smtClean="0"/>
              <a:t>(</a:t>
            </a:r>
            <a:r>
              <a:rPr lang="en-GB" dirty="0" err="1" smtClean="0"/>
              <a:t>Melanoma,Non</a:t>
            </a:r>
            <a:r>
              <a:rPr lang="en-GB" dirty="0" smtClean="0"/>
              <a:t> small cell lung </a:t>
            </a:r>
            <a:r>
              <a:rPr lang="en-GB" dirty="0" err="1" smtClean="0"/>
              <a:t>cancer,Urothelial</a:t>
            </a:r>
            <a:r>
              <a:rPr lang="en-GB" dirty="0" smtClean="0"/>
              <a:t> cancer)</a:t>
            </a:r>
          </a:p>
          <a:p>
            <a:r>
              <a:rPr lang="en-GB" b="1" dirty="0" smtClean="0"/>
              <a:t>TREATMENT</a:t>
            </a:r>
          </a:p>
          <a:p>
            <a:r>
              <a:rPr lang="en-GB" dirty="0" smtClean="0"/>
              <a:t>Grade </a:t>
            </a:r>
            <a:r>
              <a:rPr lang="en-GB" dirty="0" smtClean="0"/>
              <a:t>2 Diarrhoea  </a:t>
            </a:r>
            <a:r>
              <a:rPr lang="en-GB" dirty="0" smtClean="0"/>
              <a:t>Budesonide 9mg escalate to Prednisolone 60mg with in 72hours</a:t>
            </a:r>
          </a:p>
          <a:p>
            <a:r>
              <a:rPr lang="en-GB" dirty="0" smtClean="0"/>
              <a:t>Grade3 /</a:t>
            </a:r>
            <a:r>
              <a:rPr lang="en-GB" dirty="0" smtClean="0"/>
              <a:t>4 Diarrhoea </a:t>
            </a:r>
            <a:r>
              <a:rPr lang="en-GB" dirty="0" smtClean="0"/>
              <a:t>Prednisolone 60mg escalate to Infliximab/</a:t>
            </a:r>
            <a:r>
              <a:rPr lang="en-GB" dirty="0" err="1" smtClean="0"/>
              <a:t>Vedolumibab</a:t>
            </a:r>
            <a:r>
              <a:rPr lang="en-GB" dirty="0" smtClean="0"/>
              <a:t> within 72hours 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err="1" smtClean="0"/>
              <a:t>Neutropaenic</a:t>
            </a:r>
            <a:r>
              <a:rPr lang="en-GB" dirty="0" smtClean="0"/>
              <a:t> </a:t>
            </a:r>
            <a:r>
              <a:rPr lang="en-GB" dirty="0" err="1" smtClean="0"/>
              <a:t>Enterocolitis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C:\Documents and Settings\Administrator\Local Settings\Temporary Internet Files\Content.IE5\GSMGCK2W\Screen-Shot-2018-06-05-at-8.32.50-PM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34375" cy="440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err="1" smtClean="0"/>
              <a:t>Neutropaenic</a:t>
            </a:r>
            <a:r>
              <a:rPr lang="en-GB" dirty="0" smtClean="0"/>
              <a:t> </a:t>
            </a:r>
            <a:r>
              <a:rPr lang="en-GB" dirty="0" err="1" smtClean="0"/>
              <a:t>Enterocolitis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Diagnosis Diarrhoea, </a:t>
            </a:r>
            <a:r>
              <a:rPr lang="en-GB" dirty="0" smtClean="0"/>
              <a:t>‘</a:t>
            </a:r>
            <a:r>
              <a:rPr lang="en-GB" dirty="0" err="1" smtClean="0"/>
              <a:t>Appendicitis’,Fever</a:t>
            </a:r>
            <a:r>
              <a:rPr lang="en-GB" dirty="0" smtClean="0"/>
              <a:t>, </a:t>
            </a:r>
            <a:r>
              <a:rPr lang="en-GB" dirty="0" err="1" smtClean="0"/>
              <a:t>neutopenia</a:t>
            </a:r>
            <a:r>
              <a:rPr lang="en-GB" dirty="0" smtClean="0"/>
              <a:t> </a:t>
            </a:r>
            <a:r>
              <a:rPr lang="en-GB" dirty="0" smtClean="0"/>
              <a:t>(&lt;1000Neutrophil</a:t>
            </a:r>
            <a:r>
              <a:rPr lang="en-GB" dirty="0" smtClean="0"/>
              <a:t>) post chemo ..high Mortality</a:t>
            </a:r>
          </a:p>
          <a:p>
            <a:r>
              <a:rPr lang="en-GB" b="1" dirty="0" smtClean="0"/>
              <a:t>Treatment</a:t>
            </a:r>
          </a:p>
          <a:p>
            <a:r>
              <a:rPr lang="en-GB" dirty="0" smtClean="0"/>
              <a:t>Broad spectrum </a:t>
            </a:r>
            <a:r>
              <a:rPr lang="en-GB" dirty="0" err="1" smtClean="0"/>
              <a:t>Antibiotics,G</a:t>
            </a:r>
            <a:r>
              <a:rPr lang="en-GB" dirty="0" smtClean="0"/>
              <a:t> –CSFs </a:t>
            </a:r>
          </a:p>
          <a:p>
            <a:r>
              <a:rPr lang="en-GB" dirty="0" smtClean="0"/>
              <a:t>Serial </a:t>
            </a:r>
            <a:r>
              <a:rPr lang="en-GB" dirty="0" err="1" smtClean="0"/>
              <a:t>abdo</a:t>
            </a:r>
            <a:r>
              <a:rPr lang="en-GB" dirty="0" smtClean="0"/>
              <a:t> </a:t>
            </a:r>
            <a:r>
              <a:rPr lang="en-GB" dirty="0" err="1" smtClean="0"/>
              <a:t>Xrays</a:t>
            </a:r>
            <a:endParaRPr lang="en-GB" dirty="0" smtClean="0"/>
          </a:p>
          <a:p>
            <a:r>
              <a:rPr lang="en-GB" dirty="0" smtClean="0"/>
              <a:t>Joint management with surgeons because of high incidence of </a:t>
            </a:r>
            <a:r>
              <a:rPr lang="en-GB" dirty="0" err="1" smtClean="0"/>
              <a:t>bleeding,perforation</a:t>
            </a:r>
            <a:r>
              <a:rPr lang="en-GB" dirty="0" smtClean="0"/>
              <a:t> </a:t>
            </a:r>
            <a:r>
              <a:rPr lang="en-GB" dirty="0" smtClean="0"/>
              <a:t>and abscess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CASE 1 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CAMPYLOBACTER  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SALMONELLA (NON TYPHI)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SHIGELLA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E.COLI  O157 </a:t>
            </a:r>
            <a:r>
              <a:rPr lang="en-GB" b="1" i="1" dirty="0" smtClean="0"/>
              <a:t>DNA</a:t>
            </a:r>
          </a:p>
          <a:p>
            <a:r>
              <a:rPr lang="en-GB" dirty="0" smtClean="0"/>
              <a:t>C DIFFICILE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CRYPTOSPORIDIUM </a:t>
            </a:r>
            <a:r>
              <a:rPr lang="en-GB" b="1" dirty="0" smtClean="0"/>
              <a:t>DNA</a:t>
            </a:r>
          </a:p>
          <a:p>
            <a:r>
              <a:rPr lang="en-GB" dirty="0" smtClean="0"/>
              <a:t>GIARDIA </a:t>
            </a:r>
            <a:r>
              <a:rPr lang="en-GB" b="1" dirty="0" smtClean="0"/>
              <a:t>DNA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ACUTE  GUILLAIN - BARRIE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1:1000 POST CAMPLYOBACTER ENTERITIS</a:t>
            </a:r>
          </a:p>
          <a:p>
            <a:r>
              <a:rPr lang="en-GB" dirty="0" smtClean="0"/>
              <a:t>30% GUILLAIN BARRIE CASES HAVE EVIDENCE OF RECENT CAMPYLOCTER INFECTION</a:t>
            </a:r>
          </a:p>
          <a:p>
            <a:r>
              <a:rPr lang="en-GB" dirty="0" smtClean="0"/>
              <a:t>TREATMENT DOES REDUCE  INCIDENCE</a:t>
            </a:r>
          </a:p>
          <a:p>
            <a:r>
              <a:rPr lang="en-GB" dirty="0" smtClean="0"/>
              <a:t>HALLUCINATIONS COMMON IN GUILLAIN-BARRIE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1 ACUTE BLOODY 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BLOOD RESULTS</a:t>
            </a:r>
          </a:p>
          <a:p>
            <a:r>
              <a:rPr lang="en-GB" dirty="0" err="1" smtClean="0"/>
              <a:t>Hb</a:t>
            </a:r>
            <a:r>
              <a:rPr lang="en-GB" dirty="0" smtClean="0"/>
              <a:t> 100 Platelets 100,000</a:t>
            </a:r>
          </a:p>
          <a:p>
            <a:r>
              <a:rPr lang="en-GB" dirty="0" smtClean="0"/>
              <a:t>Urea 15 </a:t>
            </a:r>
            <a:r>
              <a:rPr lang="en-GB" dirty="0" err="1" smtClean="0"/>
              <a:t>Creatinine</a:t>
            </a:r>
            <a:r>
              <a:rPr lang="en-GB" dirty="0" smtClean="0"/>
              <a:t> 212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CASE 1 ACUTE BLOODY DIARRHOEA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C:\Documents and Settings\Administrator\Local Settings\Temporary Internet Files\Content.IE5\GSMGCK2W\Microangiopathic_hemolytic_anemia_0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892013" cy="453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1773</Words>
  <Application>Microsoft Office PowerPoint</Application>
  <PresentationFormat>On-screen Show (4:3)</PresentationFormat>
  <Paragraphs>326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Bristol Stool Chart</vt:lpstr>
      <vt:lpstr>CLASSIFICATION OF DIARRHOEA</vt:lpstr>
      <vt:lpstr>GRADING DIARRHOEA</vt:lpstr>
      <vt:lpstr>CASE 1 Acute Bloody Diarrhoea</vt:lpstr>
      <vt:lpstr>CASE 1 Differential Diagnosis</vt:lpstr>
      <vt:lpstr>ACUTE  GUILLAIN - BARRIE</vt:lpstr>
      <vt:lpstr>CASE 1 ACUTE BLOODY DIARRHOEA</vt:lpstr>
      <vt:lpstr>CASE 1 ACUTE BLOODY DIARRHOEA</vt:lpstr>
      <vt:lpstr>CASE 1 E COLI 0157 (Shiga Toxin)</vt:lpstr>
      <vt:lpstr>CASE 2 Chronic diarrhoea</vt:lpstr>
      <vt:lpstr>CT Colitis</vt:lpstr>
      <vt:lpstr>Case2 Chronic diarrhoea</vt:lpstr>
      <vt:lpstr>CASE2 Chronic Diarrhoea</vt:lpstr>
      <vt:lpstr>CASE3 Flare ulcerative colitis +/- infection</vt:lpstr>
      <vt:lpstr>CASE 3 Differential Diagnosis</vt:lpstr>
      <vt:lpstr>AMOEBIASIS</vt:lpstr>
      <vt:lpstr>CMV COLITIS</vt:lpstr>
      <vt:lpstr>CASE 3 CMV colitis in IBD</vt:lpstr>
      <vt:lpstr>Case3 Latent Amoebiasis and IBD</vt:lpstr>
      <vt:lpstr>Case 3 Eosinophilia in Asian colitis</vt:lpstr>
      <vt:lpstr>STRONGYLOIDES  STERCORALIS</vt:lpstr>
      <vt:lpstr>Strongyloides Stercoralis</vt:lpstr>
      <vt:lpstr>CASE4 HIV Diarrhoea</vt:lpstr>
      <vt:lpstr>HIV DIARRHOEA</vt:lpstr>
      <vt:lpstr>MYCOBACTERIUM AVIUM INTRACELLULARE</vt:lpstr>
      <vt:lpstr>INFECTIVE DIARRHOEA</vt:lpstr>
      <vt:lpstr>CASE 5 IRRITABLE BOWEL SYNDROME</vt:lpstr>
      <vt:lpstr>CASE5 IRRITABLE BOWEL SYNDROME + Raised calprotectin</vt:lpstr>
      <vt:lpstr>CASE 5 IRRITABLE BOWEL SYNDROME</vt:lpstr>
      <vt:lpstr>CASE5 IRRITABLE BOWEL SYNDROME</vt:lpstr>
      <vt:lpstr>CASE5 IRRITABLE BOWEL YNDROME</vt:lpstr>
      <vt:lpstr>CASE5 IBS/ Coeliac disease</vt:lpstr>
      <vt:lpstr>CASE 5 IBS/COELIAC</vt:lpstr>
      <vt:lpstr>CASE6 CHRONIC IBS(D)</vt:lpstr>
      <vt:lpstr>CASE6 CHRONIC IBS(D)</vt:lpstr>
      <vt:lpstr>CASE 6 IRRITABLE BOWEL SYNDROME</vt:lpstr>
      <vt:lpstr>Case6 IRRITABLE BOWEL SYNDROME </vt:lpstr>
      <vt:lpstr>Bile Salt Malabsorption</vt:lpstr>
      <vt:lpstr>CASE7 UNTREATABLE IRRITABLE BOWEL SYNDROME/FAPS (CAPS)</vt:lpstr>
      <vt:lpstr>FAPS = CENTRALLY MEDIATED ABDOMINAL PAIN CAPS)</vt:lpstr>
      <vt:lpstr>CASE 7 UNTREATABLE IRRITABLE BOWEL SYNDROME /CAPS</vt:lpstr>
      <vt:lpstr>Centrally Mediated Abdominal Pain (CHRONIC PAIN SYNDROMES)</vt:lpstr>
      <vt:lpstr>CASE8 IBS/CROHNS</vt:lpstr>
      <vt:lpstr>CASE8 IBS/CROHNS</vt:lpstr>
      <vt:lpstr>CASE 9 ‘TREATABLE ,UNTREATABLE’ IBS</vt:lpstr>
      <vt:lpstr>JHS/EDS Type3</vt:lpstr>
      <vt:lpstr>CASE9 JOINT HYPERMOBILITY SPECTRUM IBS</vt:lpstr>
      <vt:lpstr>JOINT HYPERMOBILITY SPECTRUM IBS</vt:lpstr>
      <vt:lpstr>GRADING DIARRHOEA</vt:lpstr>
      <vt:lpstr>CHEMOTHERAPY  DIARRHOEA</vt:lpstr>
      <vt:lpstr>Checkpoint Inhibitor Colitis</vt:lpstr>
      <vt:lpstr>Neutropaenic Enterocolitis</vt:lpstr>
      <vt:lpstr>Neutropaenic Enterocolitis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Saverymuttu Sethan (RQ8) Mid Essex Hospital</dc:creator>
  <cp:lastModifiedBy>Sethan Saverymuttu</cp:lastModifiedBy>
  <cp:revision>77</cp:revision>
  <dcterms:created xsi:type="dcterms:W3CDTF">2019-09-15T06:28:14Z</dcterms:created>
  <dcterms:modified xsi:type="dcterms:W3CDTF">2019-10-14T07:11:35Z</dcterms:modified>
</cp:coreProperties>
</file>