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94" r:id="rId4"/>
    <p:sldId id="260" r:id="rId5"/>
    <p:sldId id="295" r:id="rId6"/>
    <p:sldId id="265" r:id="rId7"/>
    <p:sldId id="296" r:id="rId8"/>
    <p:sldId id="297" r:id="rId9"/>
    <p:sldId id="298" r:id="rId10"/>
    <p:sldId id="299" r:id="rId11"/>
    <p:sldId id="262" r:id="rId12"/>
    <p:sldId id="263" r:id="rId13"/>
    <p:sldId id="261" r:id="rId14"/>
    <p:sldId id="266" r:id="rId15"/>
    <p:sldId id="301" r:id="rId16"/>
    <p:sldId id="278" r:id="rId17"/>
    <p:sldId id="300" r:id="rId18"/>
    <p:sldId id="302" r:id="rId19"/>
    <p:sldId id="272" r:id="rId20"/>
    <p:sldId id="275" r:id="rId21"/>
    <p:sldId id="303" r:id="rId22"/>
    <p:sldId id="281" r:id="rId23"/>
    <p:sldId id="282" r:id="rId24"/>
    <p:sldId id="284" r:id="rId25"/>
    <p:sldId id="286" r:id="rId26"/>
    <p:sldId id="285" r:id="rId27"/>
    <p:sldId id="30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30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3A4CB-3981-4899-8295-D0435B20DF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BE3AC6-E0BB-4D52-B6A7-6165458AA009}">
      <dgm:prSet phldrT="[Text]"/>
      <dgm:spPr/>
      <dgm:t>
        <a:bodyPr/>
        <a:lstStyle/>
        <a:p>
          <a:r>
            <a:rPr lang="en-GB" dirty="0" smtClean="0"/>
            <a:t>HbA1c</a:t>
          </a:r>
          <a:endParaRPr lang="en-GB" dirty="0"/>
        </a:p>
      </dgm:t>
    </dgm:pt>
    <dgm:pt modelId="{4D765653-EC5C-4186-94BA-6EBF0F850BA4}" type="parTrans" cxnId="{A15D0B9E-44CF-4BE8-B76C-8925A6B61312}">
      <dgm:prSet/>
      <dgm:spPr/>
      <dgm:t>
        <a:bodyPr/>
        <a:lstStyle/>
        <a:p>
          <a:endParaRPr lang="en-GB"/>
        </a:p>
      </dgm:t>
    </dgm:pt>
    <dgm:pt modelId="{45B23F6B-F10E-4E55-ACA8-6684704B1A75}" type="sibTrans" cxnId="{A15D0B9E-44CF-4BE8-B76C-8925A6B61312}">
      <dgm:prSet/>
      <dgm:spPr/>
      <dgm:t>
        <a:bodyPr/>
        <a:lstStyle/>
        <a:p>
          <a:endParaRPr lang="en-GB"/>
        </a:p>
      </dgm:t>
    </dgm:pt>
    <dgm:pt modelId="{F9563BE6-F3B3-467F-8620-C56EBD219691}">
      <dgm:prSet phldrT="[Text]"/>
      <dgm:spPr/>
      <dgm:t>
        <a:bodyPr/>
        <a:lstStyle/>
        <a:p>
          <a:r>
            <a:rPr lang="en-GB" dirty="0" smtClean="0"/>
            <a:t>&lt;42 </a:t>
          </a:r>
          <a:r>
            <a:rPr lang="en-GB" dirty="0" err="1" smtClean="0"/>
            <a:t>mmol</a:t>
          </a:r>
          <a:r>
            <a:rPr lang="en-GB" dirty="0" smtClean="0"/>
            <a:t>/</a:t>
          </a:r>
          <a:r>
            <a:rPr lang="en-GB" dirty="0" err="1" smtClean="0"/>
            <a:t>mmol</a:t>
          </a:r>
          <a:endParaRPr lang="en-GB" dirty="0"/>
        </a:p>
      </dgm:t>
    </dgm:pt>
    <dgm:pt modelId="{499A9310-6E25-42C1-AA40-CC6E9A32615B}" type="parTrans" cxnId="{A7C73BD0-9EE7-448E-828B-78951B62EF23}">
      <dgm:prSet/>
      <dgm:spPr/>
      <dgm:t>
        <a:bodyPr/>
        <a:lstStyle/>
        <a:p>
          <a:endParaRPr lang="en-GB"/>
        </a:p>
      </dgm:t>
    </dgm:pt>
    <dgm:pt modelId="{9B0073EA-3F51-493A-9F84-68E82ED8C525}" type="sibTrans" cxnId="{A7C73BD0-9EE7-448E-828B-78951B62EF23}">
      <dgm:prSet/>
      <dgm:spPr/>
      <dgm:t>
        <a:bodyPr/>
        <a:lstStyle/>
        <a:p>
          <a:endParaRPr lang="en-GB"/>
        </a:p>
      </dgm:t>
    </dgm:pt>
    <dgm:pt modelId="{D4D73C73-6E17-4D4A-9AF5-57AB55F138F0}">
      <dgm:prSet phldrT="[Text]"/>
      <dgm:spPr/>
      <dgm:t>
        <a:bodyPr/>
        <a:lstStyle/>
        <a:p>
          <a:r>
            <a:rPr lang="en-GB" dirty="0" smtClean="0"/>
            <a:t>Diabetes unlikely</a:t>
          </a:r>
          <a:endParaRPr lang="en-GB" dirty="0"/>
        </a:p>
      </dgm:t>
    </dgm:pt>
    <dgm:pt modelId="{713088F3-6198-49FB-A0AC-FED22E87E1A8}" type="parTrans" cxnId="{6CCE1472-266C-43C2-AA9D-225ABEB3FDC9}">
      <dgm:prSet/>
      <dgm:spPr/>
      <dgm:t>
        <a:bodyPr/>
        <a:lstStyle/>
        <a:p>
          <a:endParaRPr lang="en-GB"/>
        </a:p>
      </dgm:t>
    </dgm:pt>
    <dgm:pt modelId="{55BDBC7D-79A6-4EE9-AD8F-C53A7776F5B3}" type="sibTrans" cxnId="{6CCE1472-266C-43C2-AA9D-225ABEB3FDC9}">
      <dgm:prSet/>
      <dgm:spPr/>
      <dgm:t>
        <a:bodyPr/>
        <a:lstStyle/>
        <a:p>
          <a:endParaRPr lang="en-GB"/>
        </a:p>
      </dgm:t>
    </dgm:pt>
    <dgm:pt modelId="{DB03F1E9-9243-455A-9C39-A6B0C7F47E34}">
      <dgm:prSet phldrT="[Text]"/>
      <dgm:spPr/>
      <dgm:t>
        <a:bodyPr/>
        <a:lstStyle/>
        <a:p>
          <a:r>
            <a:rPr lang="en-GB" dirty="0" smtClean="0"/>
            <a:t>43-47 </a:t>
          </a:r>
          <a:r>
            <a:rPr lang="en-GB" dirty="0" err="1" smtClean="0"/>
            <a:t>mmol</a:t>
          </a:r>
          <a:r>
            <a:rPr lang="en-GB" dirty="0" smtClean="0"/>
            <a:t>/</a:t>
          </a:r>
          <a:r>
            <a:rPr lang="en-GB" dirty="0" err="1" smtClean="0"/>
            <a:t>mmol</a:t>
          </a:r>
          <a:endParaRPr lang="en-GB" dirty="0"/>
        </a:p>
      </dgm:t>
    </dgm:pt>
    <dgm:pt modelId="{270BF3DF-CBF4-4237-96A4-5AE7E82ACF5B}" type="parTrans" cxnId="{EFEC6C9E-5BFB-447C-9A38-DF71E3083964}">
      <dgm:prSet/>
      <dgm:spPr/>
      <dgm:t>
        <a:bodyPr/>
        <a:lstStyle/>
        <a:p>
          <a:endParaRPr lang="en-GB"/>
        </a:p>
      </dgm:t>
    </dgm:pt>
    <dgm:pt modelId="{D0061B3C-34DF-46F6-9141-538A3C9C758B}" type="sibTrans" cxnId="{EFEC6C9E-5BFB-447C-9A38-DF71E3083964}">
      <dgm:prSet/>
      <dgm:spPr/>
      <dgm:t>
        <a:bodyPr/>
        <a:lstStyle/>
        <a:p>
          <a:endParaRPr lang="en-GB"/>
        </a:p>
      </dgm:t>
    </dgm:pt>
    <dgm:pt modelId="{939EE847-6A7D-4121-BD35-780DF832F1AF}">
      <dgm:prSet phldrT="[Text]"/>
      <dgm:spPr/>
      <dgm:t>
        <a:bodyPr/>
        <a:lstStyle/>
        <a:p>
          <a:r>
            <a:rPr lang="en-GB" dirty="0" smtClean="0"/>
            <a:t>Diabetes  / IGT</a:t>
          </a:r>
        </a:p>
        <a:p>
          <a:r>
            <a:rPr lang="en-GB" dirty="0" smtClean="0"/>
            <a:t>Intensive lifestyle advice and reassess after 6 months</a:t>
          </a:r>
          <a:endParaRPr lang="en-GB" dirty="0"/>
        </a:p>
      </dgm:t>
    </dgm:pt>
    <dgm:pt modelId="{A8C03270-7B87-4CFF-AD31-02533EA5E92D}" type="parTrans" cxnId="{97C06F0F-F4C3-43E8-AF4E-965F680B1564}">
      <dgm:prSet/>
      <dgm:spPr/>
      <dgm:t>
        <a:bodyPr/>
        <a:lstStyle/>
        <a:p>
          <a:endParaRPr lang="en-GB"/>
        </a:p>
      </dgm:t>
    </dgm:pt>
    <dgm:pt modelId="{934007AB-525B-4FA4-ACFE-C332144068DA}" type="sibTrans" cxnId="{97C06F0F-F4C3-43E8-AF4E-965F680B1564}">
      <dgm:prSet/>
      <dgm:spPr/>
      <dgm:t>
        <a:bodyPr/>
        <a:lstStyle/>
        <a:p>
          <a:endParaRPr lang="en-GB"/>
        </a:p>
      </dgm:t>
    </dgm:pt>
    <dgm:pt modelId="{60104973-E836-4228-B926-7699E56FDB77}">
      <dgm:prSet/>
      <dgm:spPr/>
      <dgm:t>
        <a:bodyPr/>
        <a:lstStyle/>
        <a:p>
          <a:r>
            <a:rPr lang="en-GB" dirty="0" smtClean="0"/>
            <a:t>&gt; 48 </a:t>
          </a:r>
          <a:r>
            <a:rPr lang="en-GB" dirty="0" err="1" smtClean="0"/>
            <a:t>mmol</a:t>
          </a:r>
          <a:r>
            <a:rPr lang="en-GB" dirty="0" smtClean="0"/>
            <a:t>/</a:t>
          </a:r>
          <a:r>
            <a:rPr lang="en-GB" dirty="0" err="1" smtClean="0"/>
            <a:t>mmol</a:t>
          </a:r>
          <a:endParaRPr lang="en-GB" dirty="0"/>
        </a:p>
      </dgm:t>
    </dgm:pt>
    <dgm:pt modelId="{D8147E35-B1ED-4581-A764-BFEEC2CC7B1A}" type="parTrans" cxnId="{3CE6385B-5DB4-4F85-9114-AD633336294B}">
      <dgm:prSet/>
      <dgm:spPr/>
    </dgm:pt>
    <dgm:pt modelId="{E6A9C90A-61F0-4011-B99C-085D9C339DCD}" type="sibTrans" cxnId="{3CE6385B-5DB4-4F85-9114-AD633336294B}">
      <dgm:prSet/>
      <dgm:spPr/>
    </dgm:pt>
    <dgm:pt modelId="{AAF10E3D-EBD3-4539-BF80-3E74F0B1BB18}">
      <dgm:prSet/>
      <dgm:spPr/>
      <dgm:t>
        <a:bodyPr/>
        <a:lstStyle/>
        <a:p>
          <a:r>
            <a:rPr lang="en-GB" dirty="0" smtClean="0"/>
            <a:t>Diagnostic of diabetes</a:t>
          </a:r>
          <a:endParaRPr lang="en-GB" dirty="0"/>
        </a:p>
      </dgm:t>
    </dgm:pt>
    <dgm:pt modelId="{01063F4C-D56C-4491-8725-4570D712553F}" type="parTrans" cxnId="{B5CCA779-6B8A-4A35-A295-6EF08B12F5D1}">
      <dgm:prSet/>
      <dgm:spPr/>
    </dgm:pt>
    <dgm:pt modelId="{D73B18F3-DB13-42D7-AB0B-D68EB506E4BA}" type="sibTrans" cxnId="{B5CCA779-6B8A-4A35-A295-6EF08B12F5D1}">
      <dgm:prSet/>
      <dgm:spPr/>
    </dgm:pt>
    <dgm:pt modelId="{532B5AC1-156C-463C-B7FF-1EB42107135C}" type="pres">
      <dgm:prSet presAssocID="{8B33A4CB-3981-4899-8295-D0435B20DF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3DE4674-D8E5-49C2-B5AC-81CD51EB2FD9}" type="pres">
      <dgm:prSet presAssocID="{D5BE3AC6-E0BB-4D52-B6A7-6165458AA009}" presName="hierRoot1" presStyleCnt="0"/>
      <dgm:spPr/>
    </dgm:pt>
    <dgm:pt modelId="{753019BA-7D72-4D89-9B22-0982EC8E2D1C}" type="pres">
      <dgm:prSet presAssocID="{D5BE3AC6-E0BB-4D52-B6A7-6165458AA009}" presName="composite" presStyleCnt="0"/>
      <dgm:spPr/>
    </dgm:pt>
    <dgm:pt modelId="{15223F00-09C3-46CB-8081-B145957EDDAB}" type="pres">
      <dgm:prSet presAssocID="{D5BE3AC6-E0BB-4D52-B6A7-6165458AA009}" presName="background" presStyleLbl="node0" presStyleIdx="0" presStyleCnt="1"/>
      <dgm:spPr/>
    </dgm:pt>
    <dgm:pt modelId="{29178A9B-F1A1-4211-BF63-700A94A9A2FF}" type="pres">
      <dgm:prSet presAssocID="{D5BE3AC6-E0BB-4D52-B6A7-6165458AA00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3667621-863D-4BD5-A033-058D840A3213}" type="pres">
      <dgm:prSet presAssocID="{D5BE3AC6-E0BB-4D52-B6A7-6165458AA009}" presName="hierChild2" presStyleCnt="0"/>
      <dgm:spPr/>
    </dgm:pt>
    <dgm:pt modelId="{7006723B-E1FC-49D3-BB87-51F0957A3E17}" type="pres">
      <dgm:prSet presAssocID="{499A9310-6E25-42C1-AA40-CC6E9A32615B}" presName="Name10" presStyleLbl="parChTrans1D2" presStyleIdx="0" presStyleCnt="3"/>
      <dgm:spPr/>
      <dgm:t>
        <a:bodyPr/>
        <a:lstStyle/>
        <a:p>
          <a:endParaRPr lang="en-GB"/>
        </a:p>
      </dgm:t>
    </dgm:pt>
    <dgm:pt modelId="{5B94515C-4025-471C-9B1E-F2A31DEC8CDC}" type="pres">
      <dgm:prSet presAssocID="{F9563BE6-F3B3-467F-8620-C56EBD219691}" presName="hierRoot2" presStyleCnt="0"/>
      <dgm:spPr/>
    </dgm:pt>
    <dgm:pt modelId="{ADF3D77C-B969-4CEF-B056-601C7C041379}" type="pres">
      <dgm:prSet presAssocID="{F9563BE6-F3B3-467F-8620-C56EBD219691}" presName="composite2" presStyleCnt="0"/>
      <dgm:spPr/>
    </dgm:pt>
    <dgm:pt modelId="{E71C4EDB-652D-4861-92A8-0A0A967D2C42}" type="pres">
      <dgm:prSet presAssocID="{F9563BE6-F3B3-467F-8620-C56EBD219691}" presName="background2" presStyleLbl="node2" presStyleIdx="0" presStyleCnt="3"/>
      <dgm:spPr/>
    </dgm:pt>
    <dgm:pt modelId="{3883343D-BB00-408D-909A-A1FCDABE0E5B}" type="pres">
      <dgm:prSet presAssocID="{F9563BE6-F3B3-467F-8620-C56EBD21969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FD24772-E03E-4E88-9752-BBCF106B4922}" type="pres">
      <dgm:prSet presAssocID="{F9563BE6-F3B3-467F-8620-C56EBD219691}" presName="hierChild3" presStyleCnt="0"/>
      <dgm:spPr/>
    </dgm:pt>
    <dgm:pt modelId="{E239046B-77D7-4523-B760-DE3771456709}" type="pres">
      <dgm:prSet presAssocID="{713088F3-6198-49FB-A0AC-FED22E87E1A8}" presName="Name17" presStyleLbl="parChTrans1D3" presStyleIdx="0" presStyleCnt="3"/>
      <dgm:spPr/>
      <dgm:t>
        <a:bodyPr/>
        <a:lstStyle/>
        <a:p>
          <a:endParaRPr lang="en-GB"/>
        </a:p>
      </dgm:t>
    </dgm:pt>
    <dgm:pt modelId="{482A55FA-8F78-4361-9F17-2CB0908A0333}" type="pres">
      <dgm:prSet presAssocID="{D4D73C73-6E17-4D4A-9AF5-57AB55F138F0}" presName="hierRoot3" presStyleCnt="0"/>
      <dgm:spPr/>
    </dgm:pt>
    <dgm:pt modelId="{ED61071C-BFB0-4F53-8ECC-21E0D8EE1DF9}" type="pres">
      <dgm:prSet presAssocID="{D4D73C73-6E17-4D4A-9AF5-57AB55F138F0}" presName="composite3" presStyleCnt="0"/>
      <dgm:spPr/>
    </dgm:pt>
    <dgm:pt modelId="{0FCEC065-2FD9-4A8D-ACFE-176B7D428260}" type="pres">
      <dgm:prSet presAssocID="{D4D73C73-6E17-4D4A-9AF5-57AB55F138F0}" presName="background3" presStyleLbl="node3" presStyleIdx="0" presStyleCnt="3"/>
      <dgm:spPr/>
    </dgm:pt>
    <dgm:pt modelId="{E17DCCD9-A46D-4B4D-9D51-262B9AD1E4C7}" type="pres">
      <dgm:prSet presAssocID="{D4D73C73-6E17-4D4A-9AF5-57AB55F138F0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AA8C76-A483-4CD4-92A2-C1510447064A}" type="pres">
      <dgm:prSet presAssocID="{D4D73C73-6E17-4D4A-9AF5-57AB55F138F0}" presName="hierChild4" presStyleCnt="0"/>
      <dgm:spPr/>
    </dgm:pt>
    <dgm:pt modelId="{60CE2EE1-BF2C-415C-B03F-B53317C1D833}" type="pres">
      <dgm:prSet presAssocID="{270BF3DF-CBF4-4237-96A4-5AE7E82ACF5B}" presName="Name10" presStyleLbl="parChTrans1D2" presStyleIdx="1" presStyleCnt="3"/>
      <dgm:spPr/>
      <dgm:t>
        <a:bodyPr/>
        <a:lstStyle/>
        <a:p>
          <a:endParaRPr lang="en-GB"/>
        </a:p>
      </dgm:t>
    </dgm:pt>
    <dgm:pt modelId="{23384A0F-D6F2-490B-8323-65754AD8AFE4}" type="pres">
      <dgm:prSet presAssocID="{DB03F1E9-9243-455A-9C39-A6B0C7F47E34}" presName="hierRoot2" presStyleCnt="0"/>
      <dgm:spPr/>
    </dgm:pt>
    <dgm:pt modelId="{8D5CEA54-9922-491D-A248-581FD63F4FD4}" type="pres">
      <dgm:prSet presAssocID="{DB03F1E9-9243-455A-9C39-A6B0C7F47E34}" presName="composite2" presStyleCnt="0"/>
      <dgm:spPr/>
    </dgm:pt>
    <dgm:pt modelId="{06A4D413-2137-4AEB-9814-A1510E26A168}" type="pres">
      <dgm:prSet presAssocID="{DB03F1E9-9243-455A-9C39-A6B0C7F47E34}" presName="background2" presStyleLbl="node2" presStyleIdx="1" presStyleCnt="3"/>
      <dgm:spPr/>
    </dgm:pt>
    <dgm:pt modelId="{8D3FEE68-0705-4279-91D0-586673F703B7}" type="pres">
      <dgm:prSet presAssocID="{DB03F1E9-9243-455A-9C39-A6B0C7F47E3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56DEC69-D482-4534-8592-C3D55A09B551}" type="pres">
      <dgm:prSet presAssocID="{DB03F1E9-9243-455A-9C39-A6B0C7F47E34}" presName="hierChild3" presStyleCnt="0"/>
      <dgm:spPr/>
    </dgm:pt>
    <dgm:pt modelId="{26818751-8549-4B6A-982D-C9F3E2C8F141}" type="pres">
      <dgm:prSet presAssocID="{A8C03270-7B87-4CFF-AD31-02533EA5E92D}" presName="Name17" presStyleLbl="parChTrans1D3" presStyleIdx="1" presStyleCnt="3"/>
      <dgm:spPr/>
      <dgm:t>
        <a:bodyPr/>
        <a:lstStyle/>
        <a:p>
          <a:endParaRPr lang="en-GB"/>
        </a:p>
      </dgm:t>
    </dgm:pt>
    <dgm:pt modelId="{91094923-DDB8-45D1-8768-7CD0574E4849}" type="pres">
      <dgm:prSet presAssocID="{939EE847-6A7D-4121-BD35-780DF832F1AF}" presName="hierRoot3" presStyleCnt="0"/>
      <dgm:spPr/>
    </dgm:pt>
    <dgm:pt modelId="{0078DEAC-9D18-4B41-8C6F-EAD6144E8B9B}" type="pres">
      <dgm:prSet presAssocID="{939EE847-6A7D-4121-BD35-780DF832F1AF}" presName="composite3" presStyleCnt="0"/>
      <dgm:spPr/>
    </dgm:pt>
    <dgm:pt modelId="{DF724407-83F0-4E54-8AED-134B89ED8AD0}" type="pres">
      <dgm:prSet presAssocID="{939EE847-6A7D-4121-BD35-780DF832F1AF}" presName="background3" presStyleLbl="node3" presStyleIdx="1" presStyleCnt="3"/>
      <dgm:spPr/>
    </dgm:pt>
    <dgm:pt modelId="{6FC2BE17-6387-4DB3-B26B-A30D199C57ED}" type="pres">
      <dgm:prSet presAssocID="{939EE847-6A7D-4121-BD35-780DF832F1A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6A00F53-7308-48EF-8B06-8B657C618DBE}" type="pres">
      <dgm:prSet presAssocID="{939EE847-6A7D-4121-BD35-780DF832F1AF}" presName="hierChild4" presStyleCnt="0"/>
      <dgm:spPr/>
    </dgm:pt>
    <dgm:pt modelId="{7971D8B5-9BC9-41CC-B6ED-CB0EAA0253C5}" type="pres">
      <dgm:prSet presAssocID="{D8147E35-B1ED-4581-A764-BFEEC2CC7B1A}" presName="Name10" presStyleLbl="parChTrans1D2" presStyleIdx="2" presStyleCnt="3"/>
      <dgm:spPr/>
    </dgm:pt>
    <dgm:pt modelId="{09B9C60D-FC7C-44A2-B903-422C46F3D8C8}" type="pres">
      <dgm:prSet presAssocID="{60104973-E836-4228-B926-7699E56FDB77}" presName="hierRoot2" presStyleCnt="0"/>
      <dgm:spPr/>
    </dgm:pt>
    <dgm:pt modelId="{121976E5-9A86-45D1-9244-AC3D4A05DCFA}" type="pres">
      <dgm:prSet presAssocID="{60104973-E836-4228-B926-7699E56FDB77}" presName="composite2" presStyleCnt="0"/>
      <dgm:spPr/>
    </dgm:pt>
    <dgm:pt modelId="{B9942A5E-DE5C-452B-8DAA-2F844C38D368}" type="pres">
      <dgm:prSet presAssocID="{60104973-E836-4228-B926-7699E56FDB77}" presName="background2" presStyleLbl="node2" presStyleIdx="2" presStyleCnt="3"/>
      <dgm:spPr/>
    </dgm:pt>
    <dgm:pt modelId="{E10A4D2D-5A09-48EE-99AC-A67393A3F22D}" type="pres">
      <dgm:prSet presAssocID="{60104973-E836-4228-B926-7699E56FDB7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FC85053-5C07-4CAF-9ED8-1D907372DECC}" type="pres">
      <dgm:prSet presAssocID="{60104973-E836-4228-B926-7699E56FDB77}" presName="hierChild3" presStyleCnt="0"/>
      <dgm:spPr/>
    </dgm:pt>
    <dgm:pt modelId="{E4973538-76C0-461D-9A01-36FC01FD5F23}" type="pres">
      <dgm:prSet presAssocID="{01063F4C-D56C-4491-8725-4570D712553F}" presName="Name17" presStyleLbl="parChTrans1D3" presStyleIdx="2" presStyleCnt="3"/>
      <dgm:spPr/>
    </dgm:pt>
    <dgm:pt modelId="{1F622D59-998C-476D-860C-BD9B40ED2F51}" type="pres">
      <dgm:prSet presAssocID="{AAF10E3D-EBD3-4539-BF80-3E74F0B1BB18}" presName="hierRoot3" presStyleCnt="0"/>
      <dgm:spPr/>
    </dgm:pt>
    <dgm:pt modelId="{2C6762CF-7178-4FB7-AD38-AB4001D5D8B3}" type="pres">
      <dgm:prSet presAssocID="{AAF10E3D-EBD3-4539-BF80-3E74F0B1BB18}" presName="composite3" presStyleCnt="0"/>
      <dgm:spPr/>
    </dgm:pt>
    <dgm:pt modelId="{187C7FF4-30E8-46C0-BE73-72A2A1A8F0C1}" type="pres">
      <dgm:prSet presAssocID="{AAF10E3D-EBD3-4539-BF80-3E74F0B1BB18}" presName="background3" presStyleLbl="node3" presStyleIdx="2" presStyleCnt="3"/>
      <dgm:spPr/>
    </dgm:pt>
    <dgm:pt modelId="{F70506AE-1691-47E0-ABCA-6BA8AA082F48}" type="pres">
      <dgm:prSet presAssocID="{AAF10E3D-EBD3-4539-BF80-3E74F0B1BB1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A9AE19F-300F-4CDF-9B61-1816FEAD7777}" type="pres">
      <dgm:prSet presAssocID="{AAF10E3D-EBD3-4539-BF80-3E74F0B1BB18}" presName="hierChild4" presStyleCnt="0"/>
      <dgm:spPr/>
    </dgm:pt>
  </dgm:ptLst>
  <dgm:cxnLst>
    <dgm:cxn modelId="{E4873E25-3E79-49C3-9ABF-5D67067ECB33}" type="presOf" srcId="{A8C03270-7B87-4CFF-AD31-02533EA5E92D}" destId="{26818751-8549-4B6A-982D-C9F3E2C8F141}" srcOrd="0" destOrd="0" presId="urn:microsoft.com/office/officeart/2005/8/layout/hierarchy1"/>
    <dgm:cxn modelId="{546F59CF-27B0-4110-A337-AEAA7373FF84}" type="presOf" srcId="{D5BE3AC6-E0BB-4D52-B6A7-6165458AA009}" destId="{29178A9B-F1A1-4211-BF63-700A94A9A2FF}" srcOrd="0" destOrd="0" presId="urn:microsoft.com/office/officeart/2005/8/layout/hierarchy1"/>
    <dgm:cxn modelId="{2F75084A-028C-4EDF-A222-4C60AFBC17B0}" type="presOf" srcId="{270BF3DF-CBF4-4237-96A4-5AE7E82ACF5B}" destId="{60CE2EE1-BF2C-415C-B03F-B53317C1D833}" srcOrd="0" destOrd="0" presId="urn:microsoft.com/office/officeart/2005/8/layout/hierarchy1"/>
    <dgm:cxn modelId="{CEE34453-1D45-448C-A9BE-FA3E233733D3}" type="presOf" srcId="{D8147E35-B1ED-4581-A764-BFEEC2CC7B1A}" destId="{7971D8B5-9BC9-41CC-B6ED-CB0EAA0253C5}" srcOrd="0" destOrd="0" presId="urn:microsoft.com/office/officeart/2005/8/layout/hierarchy1"/>
    <dgm:cxn modelId="{347C5478-9724-44DD-BACD-3F79823D5C2F}" type="presOf" srcId="{F9563BE6-F3B3-467F-8620-C56EBD219691}" destId="{3883343D-BB00-408D-909A-A1FCDABE0E5B}" srcOrd="0" destOrd="0" presId="urn:microsoft.com/office/officeart/2005/8/layout/hierarchy1"/>
    <dgm:cxn modelId="{11A766B7-E28E-4369-B716-42EB3C360C39}" type="presOf" srcId="{713088F3-6198-49FB-A0AC-FED22E87E1A8}" destId="{E239046B-77D7-4523-B760-DE3771456709}" srcOrd="0" destOrd="0" presId="urn:microsoft.com/office/officeart/2005/8/layout/hierarchy1"/>
    <dgm:cxn modelId="{B5CCA779-6B8A-4A35-A295-6EF08B12F5D1}" srcId="{60104973-E836-4228-B926-7699E56FDB77}" destId="{AAF10E3D-EBD3-4539-BF80-3E74F0B1BB18}" srcOrd="0" destOrd="0" parTransId="{01063F4C-D56C-4491-8725-4570D712553F}" sibTransId="{D73B18F3-DB13-42D7-AB0B-D68EB506E4BA}"/>
    <dgm:cxn modelId="{A15D0B9E-44CF-4BE8-B76C-8925A6B61312}" srcId="{8B33A4CB-3981-4899-8295-D0435B20DFCF}" destId="{D5BE3AC6-E0BB-4D52-B6A7-6165458AA009}" srcOrd="0" destOrd="0" parTransId="{4D765653-EC5C-4186-94BA-6EBF0F850BA4}" sibTransId="{45B23F6B-F10E-4E55-ACA8-6684704B1A75}"/>
    <dgm:cxn modelId="{CD0581BC-76AC-4303-9F94-4AABFB659DE7}" type="presOf" srcId="{499A9310-6E25-42C1-AA40-CC6E9A32615B}" destId="{7006723B-E1FC-49D3-BB87-51F0957A3E17}" srcOrd="0" destOrd="0" presId="urn:microsoft.com/office/officeart/2005/8/layout/hierarchy1"/>
    <dgm:cxn modelId="{A7C73BD0-9EE7-448E-828B-78951B62EF23}" srcId="{D5BE3AC6-E0BB-4D52-B6A7-6165458AA009}" destId="{F9563BE6-F3B3-467F-8620-C56EBD219691}" srcOrd="0" destOrd="0" parTransId="{499A9310-6E25-42C1-AA40-CC6E9A32615B}" sibTransId="{9B0073EA-3F51-493A-9F84-68E82ED8C525}"/>
    <dgm:cxn modelId="{69A7C827-BF72-411A-95D9-BB807B628988}" type="presOf" srcId="{AAF10E3D-EBD3-4539-BF80-3E74F0B1BB18}" destId="{F70506AE-1691-47E0-ABCA-6BA8AA082F48}" srcOrd="0" destOrd="0" presId="urn:microsoft.com/office/officeart/2005/8/layout/hierarchy1"/>
    <dgm:cxn modelId="{A236C572-BDD5-48C7-848B-B8C3EA768D70}" type="presOf" srcId="{DB03F1E9-9243-455A-9C39-A6B0C7F47E34}" destId="{8D3FEE68-0705-4279-91D0-586673F703B7}" srcOrd="0" destOrd="0" presId="urn:microsoft.com/office/officeart/2005/8/layout/hierarchy1"/>
    <dgm:cxn modelId="{A2D36D13-FB69-4A82-A30D-66FC0A26C2C7}" type="presOf" srcId="{8B33A4CB-3981-4899-8295-D0435B20DFCF}" destId="{532B5AC1-156C-463C-B7FF-1EB42107135C}" srcOrd="0" destOrd="0" presId="urn:microsoft.com/office/officeart/2005/8/layout/hierarchy1"/>
    <dgm:cxn modelId="{6CCE1472-266C-43C2-AA9D-225ABEB3FDC9}" srcId="{F9563BE6-F3B3-467F-8620-C56EBD219691}" destId="{D4D73C73-6E17-4D4A-9AF5-57AB55F138F0}" srcOrd="0" destOrd="0" parTransId="{713088F3-6198-49FB-A0AC-FED22E87E1A8}" sibTransId="{55BDBC7D-79A6-4EE9-AD8F-C53A7776F5B3}"/>
    <dgm:cxn modelId="{DC2CEED2-470D-43CF-8D94-B435B5A2E0C6}" type="presOf" srcId="{D4D73C73-6E17-4D4A-9AF5-57AB55F138F0}" destId="{E17DCCD9-A46D-4B4D-9D51-262B9AD1E4C7}" srcOrd="0" destOrd="0" presId="urn:microsoft.com/office/officeart/2005/8/layout/hierarchy1"/>
    <dgm:cxn modelId="{F4091799-3131-48E0-BBE2-86F502E50541}" type="presOf" srcId="{01063F4C-D56C-4491-8725-4570D712553F}" destId="{E4973538-76C0-461D-9A01-36FC01FD5F23}" srcOrd="0" destOrd="0" presId="urn:microsoft.com/office/officeart/2005/8/layout/hierarchy1"/>
    <dgm:cxn modelId="{ADE5423D-893E-48C7-8CCF-730437B788CB}" type="presOf" srcId="{939EE847-6A7D-4121-BD35-780DF832F1AF}" destId="{6FC2BE17-6387-4DB3-B26B-A30D199C57ED}" srcOrd="0" destOrd="0" presId="urn:microsoft.com/office/officeart/2005/8/layout/hierarchy1"/>
    <dgm:cxn modelId="{EFEC6C9E-5BFB-447C-9A38-DF71E3083964}" srcId="{D5BE3AC6-E0BB-4D52-B6A7-6165458AA009}" destId="{DB03F1E9-9243-455A-9C39-A6B0C7F47E34}" srcOrd="1" destOrd="0" parTransId="{270BF3DF-CBF4-4237-96A4-5AE7E82ACF5B}" sibTransId="{D0061B3C-34DF-46F6-9141-538A3C9C758B}"/>
    <dgm:cxn modelId="{97C06F0F-F4C3-43E8-AF4E-965F680B1564}" srcId="{DB03F1E9-9243-455A-9C39-A6B0C7F47E34}" destId="{939EE847-6A7D-4121-BD35-780DF832F1AF}" srcOrd="0" destOrd="0" parTransId="{A8C03270-7B87-4CFF-AD31-02533EA5E92D}" sibTransId="{934007AB-525B-4FA4-ACFE-C332144068DA}"/>
    <dgm:cxn modelId="{3CE6385B-5DB4-4F85-9114-AD633336294B}" srcId="{D5BE3AC6-E0BB-4D52-B6A7-6165458AA009}" destId="{60104973-E836-4228-B926-7699E56FDB77}" srcOrd="2" destOrd="0" parTransId="{D8147E35-B1ED-4581-A764-BFEEC2CC7B1A}" sibTransId="{E6A9C90A-61F0-4011-B99C-085D9C339DCD}"/>
    <dgm:cxn modelId="{26348C41-3DD1-4794-8E53-7B70037BF3BF}" type="presOf" srcId="{60104973-E836-4228-B926-7699E56FDB77}" destId="{E10A4D2D-5A09-48EE-99AC-A67393A3F22D}" srcOrd="0" destOrd="0" presId="urn:microsoft.com/office/officeart/2005/8/layout/hierarchy1"/>
    <dgm:cxn modelId="{34A3175C-ADCC-45E3-B396-643D9DF4E058}" type="presParOf" srcId="{532B5AC1-156C-463C-B7FF-1EB42107135C}" destId="{C3DE4674-D8E5-49C2-B5AC-81CD51EB2FD9}" srcOrd="0" destOrd="0" presId="urn:microsoft.com/office/officeart/2005/8/layout/hierarchy1"/>
    <dgm:cxn modelId="{917AC35F-82E0-4B2C-BFAC-D72E8C0879C7}" type="presParOf" srcId="{C3DE4674-D8E5-49C2-B5AC-81CD51EB2FD9}" destId="{753019BA-7D72-4D89-9B22-0982EC8E2D1C}" srcOrd="0" destOrd="0" presId="urn:microsoft.com/office/officeart/2005/8/layout/hierarchy1"/>
    <dgm:cxn modelId="{2F275182-FDD8-4B97-B881-1670AB041566}" type="presParOf" srcId="{753019BA-7D72-4D89-9B22-0982EC8E2D1C}" destId="{15223F00-09C3-46CB-8081-B145957EDDAB}" srcOrd="0" destOrd="0" presId="urn:microsoft.com/office/officeart/2005/8/layout/hierarchy1"/>
    <dgm:cxn modelId="{B0F0DE58-D66E-421E-A7A0-A127DC68EFA5}" type="presParOf" srcId="{753019BA-7D72-4D89-9B22-0982EC8E2D1C}" destId="{29178A9B-F1A1-4211-BF63-700A94A9A2FF}" srcOrd="1" destOrd="0" presId="urn:microsoft.com/office/officeart/2005/8/layout/hierarchy1"/>
    <dgm:cxn modelId="{A2759141-4B4B-4C50-A4C1-813C1CD9E23A}" type="presParOf" srcId="{C3DE4674-D8E5-49C2-B5AC-81CD51EB2FD9}" destId="{83667621-863D-4BD5-A033-058D840A3213}" srcOrd="1" destOrd="0" presId="urn:microsoft.com/office/officeart/2005/8/layout/hierarchy1"/>
    <dgm:cxn modelId="{2A16D71F-2B99-45D2-86B0-271EC4A3E08B}" type="presParOf" srcId="{83667621-863D-4BD5-A033-058D840A3213}" destId="{7006723B-E1FC-49D3-BB87-51F0957A3E17}" srcOrd="0" destOrd="0" presId="urn:microsoft.com/office/officeart/2005/8/layout/hierarchy1"/>
    <dgm:cxn modelId="{B4F3E3E4-55C5-43A8-8ACF-84FAFF1E4764}" type="presParOf" srcId="{83667621-863D-4BD5-A033-058D840A3213}" destId="{5B94515C-4025-471C-9B1E-F2A31DEC8CDC}" srcOrd="1" destOrd="0" presId="urn:microsoft.com/office/officeart/2005/8/layout/hierarchy1"/>
    <dgm:cxn modelId="{CEFD0AB2-6652-414A-A8FF-07D5A27A6170}" type="presParOf" srcId="{5B94515C-4025-471C-9B1E-F2A31DEC8CDC}" destId="{ADF3D77C-B969-4CEF-B056-601C7C041379}" srcOrd="0" destOrd="0" presId="urn:microsoft.com/office/officeart/2005/8/layout/hierarchy1"/>
    <dgm:cxn modelId="{C1FE9FC1-498A-4CF4-BDF9-A2FAF616650D}" type="presParOf" srcId="{ADF3D77C-B969-4CEF-B056-601C7C041379}" destId="{E71C4EDB-652D-4861-92A8-0A0A967D2C42}" srcOrd="0" destOrd="0" presId="urn:microsoft.com/office/officeart/2005/8/layout/hierarchy1"/>
    <dgm:cxn modelId="{83612101-2C11-49A1-9D11-7E1B0B5410DC}" type="presParOf" srcId="{ADF3D77C-B969-4CEF-B056-601C7C041379}" destId="{3883343D-BB00-408D-909A-A1FCDABE0E5B}" srcOrd="1" destOrd="0" presId="urn:microsoft.com/office/officeart/2005/8/layout/hierarchy1"/>
    <dgm:cxn modelId="{1191C105-8BDE-4CC9-A6D7-7E9310B9061E}" type="presParOf" srcId="{5B94515C-4025-471C-9B1E-F2A31DEC8CDC}" destId="{9FD24772-E03E-4E88-9752-BBCF106B4922}" srcOrd="1" destOrd="0" presId="urn:microsoft.com/office/officeart/2005/8/layout/hierarchy1"/>
    <dgm:cxn modelId="{611EBC50-10DA-4A13-9410-37ACEDBDB5D3}" type="presParOf" srcId="{9FD24772-E03E-4E88-9752-BBCF106B4922}" destId="{E239046B-77D7-4523-B760-DE3771456709}" srcOrd="0" destOrd="0" presId="urn:microsoft.com/office/officeart/2005/8/layout/hierarchy1"/>
    <dgm:cxn modelId="{C91B07DB-6796-4795-8569-0616D0EF22D2}" type="presParOf" srcId="{9FD24772-E03E-4E88-9752-BBCF106B4922}" destId="{482A55FA-8F78-4361-9F17-2CB0908A0333}" srcOrd="1" destOrd="0" presId="urn:microsoft.com/office/officeart/2005/8/layout/hierarchy1"/>
    <dgm:cxn modelId="{59E1D86A-0C90-4FA8-8443-D6DCC949B158}" type="presParOf" srcId="{482A55FA-8F78-4361-9F17-2CB0908A0333}" destId="{ED61071C-BFB0-4F53-8ECC-21E0D8EE1DF9}" srcOrd="0" destOrd="0" presId="urn:microsoft.com/office/officeart/2005/8/layout/hierarchy1"/>
    <dgm:cxn modelId="{6254297B-812F-4D9B-82D6-39FAEA2B2DC1}" type="presParOf" srcId="{ED61071C-BFB0-4F53-8ECC-21E0D8EE1DF9}" destId="{0FCEC065-2FD9-4A8D-ACFE-176B7D428260}" srcOrd="0" destOrd="0" presId="urn:microsoft.com/office/officeart/2005/8/layout/hierarchy1"/>
    <dgm:cxn modelId="{F836FAB7-4AB1-40C9-B23D-9027E6B6C123}" type="presParOf" srcId="{ED61071C-BFB0-4F53-8ECC-21E0D8EE1DF9}" destId="{E17DCCD9-A46D-4B4D-9D51-262B9AD1E4C7}" srcOrd="1" destOrd="0" presId="urn:microsoft.com/office/officeart/2005/8/layout/hierarchy1"/>
    <dgm:cxn modelId="{43524897-A8B2-44C4-A083-A7A0C1478D06}" type="presParOf" srcId="{482A55FA-8F78-4361-9F17-2CB0908A0333}" destId="{CEAA8C76-A483-4CD4-92A2-C1510447064A}" srcOrd="1" destOrd="0" presId="urn:microsoft.com/office/officeart/2005/8/layout/hierarchy1"/>
    <dgm:cxn modelId="{81D2B621-4F79-4EA4-831A-844678FEE5C0}" type="presParOf" srcId="{83667621-863D-4BD5-A033-058D840A3213}" destId="{60CE2EE1-BF2C-415C-B03F-B53317C1D833}" srcOrd="2" destOrd="0" presId="urn:microsoft.com/office/officeart/2005/8/layout/hierarchy1"/>
    <dgm:cxn modelId="{B74AF517-B586-4595-9A06-D7E33D33F816}" type="presParOf" srcId="{83667621-863D-4BD5-A033-058D840A3213}" destId="{23384A0F-D6F2-490B-8323-65754AD8AFE4}" srcOrd="3" destOrd="0" presId="urn:microsoft.com/office/officeart/2005/8/layout/hierarchy1"/>
    <dgm:cxn modelId="{097A3E42-5772-4117-A410-5D82243BEF52}" type="presParOf" srcId="{23384A0F-D6F2-490B-8323-65754AD8AFE4}" destId="{8D5CEA54-9922-491D-A248-581FD63F4FD4}" srcOrd="0" destOrd="0" presId="urn:microsoft.com/office/officeart/2005/8/layout/hierarchy1"/>
    <dgm:cxn modelId="{CEDEFC96-C88D-4CFC-B233-4BCB5BE1C6E3}" type="presParOf" srcId="{8D5CEA54-9922-491D-A248-581FD63F4FD4}" destId="{06A4D413-2137-4AEB-9814-A1510E26A168}" srcOrd="0" destOrd="0" presId="urn:microsoft.com/office/officeart/2005/8/layout/hierarchy1"/>
    <dgm:cxn modelId="{699F3358-AC4D-4726-9056-53E971EFAA8D}" type="presParOf" srcId="{8D5CEA54-9922-491D-A248-581FD63F4FD4}" destId="{8D3FEE68-0705-4279-91D0-586673F703B7}" srcOrd="1" destOrd="0" presId="urn:microsoft.com/office/officeart/2005/8/layout/hierarchy1"/>
    <dgm:cxn modelId="{F835595A-1DDD-4B0D-8A1A-0C9F9E6F587F}" type="presParOf" srcId="{23384A0F-D6F2-490B-8323-65754AD8AFE4}" destId="{856DEC69-D482-4534-8592-C3D55A09B551}" srcOrd="1" destOrd="0" presId="urn:microsoft.com/office/officeart/2005/8/layout/hierarchy1"/>
    <dgm:cxn modelId="{D74E901C-60A0-4805-A470-59924A594B78}" type="presParOf" srcId="{856DEC69-D482-4534-8592-C3D55A09B551}" destId="{26818751-8549-4B6A-982D-C9F3E2C8F141}" srcOrd="0" destOrd="0" presId="urn:microsoft.com/office/officeart/2005/8/layout/hierarchy1"/>
    <dgm:cxn modelId="{C42B13D2-BA4A-4BAD-82C0-FB8AC228E70A}" type="presParOf" srcId="{856DEC69-D482-4534-8592-C3D55A09B551}" destId="{91094923-DDB8-45D1-8768-7CD0574E4849}" srcOrd="1" destOrd="0" presId="urn:microsoft.com/office/officeart/2005/8/layout/hierarchy1"/>
    <dgm:cxn modelId="{E246B071-5118-46A2-BAA1-9FEC582BC81D}" type="presParOf" srcId="{91094923-DDB8-45D1-8768-7CD0574E4849}" destId="{0078DEAC-9D18-4B41-8C6F-EAD6144E8B9B}" srcOrd="0" destOrd="0" presId="urn:microsoft.com/office/officeart/2005/8/layout/hierarchy1"/>
    <dgm:cxn modelId="{FBE7AB72-5702-4615-9226-7A83A536A84D}" type="presParOf" srcId="{0078DEAC-9D18-4B41-8C6F-EAD6144E8B9B}" destId="{DF724407-83F0-4E54-8AED-134B89ED8AD0}" srcOrd="0" destOrd="0" presId="urn:microsoft.com/office/officeart/2005/8/layout/hierarchy1"/>
    <dgm:cxn modelId="{400E967C-DD1D-467C-8528-A52E49FED61B}" type="presParOf" srcId="{0078DEAC-9D18-4B41-8C6F-EAD6144E8B9B}" destId="{6FC2BE17-6387-4DB3-B26B-A30D199C57ED}" srcOrd="1" destOrd="0" presId="urn:microsoft.com/office/officeart/2005/8/layout/hierarchy1"/>
    <dgm:cxn modelId="{4514A979-12D7-4F49-9607-F232B6374609}" type="presParOf" srcId="{91094923-DDB8-45D1-8768-7CD0574E4849}" destId="{C6A00F53-7308-48EF-8B06-8B657C618DBE}" srcOrd="1" destOrd="0" presId="urn:microsoft.com/office/officeart/2005/8/layout/hierarchy1"/>
    <dgm:cxn modelId="{4C51FED9-0C71-4B82-9AB5-1F73D767AB97}" type="presParOf" srcId="{83667621-863D-4BD5-A033-058D840A3213}" destId="{7971D8B5-9BC9-41CC-B6ED-CB0EAA0253C5}" srcOrd="4" destOrd="0" presId="urn:microsoft.com/office/officeart/2005/8/layout/hierarchy1"/>
    <dgm:cxn modelId="{FE43B5FE-9D36-4A1B-AC03-40C43CF36142}" type="presParOf" srcId="{83667621-863D-4BD5-A033-058D840A3213}" destId="{09B9C60D-FC7C-44A2-B903-422C46F3D8C8}" srcOrd="5" destOrd="0" presId="urn:microsoft.com/office/officeart/2005/8/layout/hierarchy1"/>
    <dgm:cxn modelId="{DD489931-DB96-41DF-82B5-175E3769D122}" type="presParOf" srcId="{09B9C60D-FC7C-44A2-B903-422C46F3D8C8}" destId="{121976E5-9A86-45D1-9244-AC3D4A05DCFA}" srcOrd="0" destOrd="0" presId="urn:microsoft.com/office/officeart/2005/8/layout/hierarchy1"/>
    <dgm:cxn modelId="{4216FB54-CDB4-4F0F-98DD-48DC9B665DD8}" type="presParOf" srcId="{121976E5-9A86-45D1-9244-AC3D4A05DCFA}" destId="{B9942A5E-DE5C-452B-8DAA-2F844C38D368}" srcOrd="0" destOrd="0" presId="urn:microsoft.com/office/officeart/2005/8/layout/hierarchy1"/>
    <dgm:cxn modelId="{2C8DB8A8-9ECF-4BC4-A516-05075C00572E}" type="presParOf" srcId="{121976E5-9A86-45D1-9244-AC3D4A05DCFA}" destId="{E10A4D2D-5A09-48EE-99AC-A67393A3F22D}" srcOrd="1" destOrd="0" presId="urn:microsoft.com/office/officeart/2005/8/layout/hierarchy1"/>
    <dgm:cxn modelId="{1D767C67-BA71-4325-8129-A040B47F00BE}" type="presParOf" srcId="{09B9C60D-FC7C-44A2-B903-422C46F3D8C8}" destId="{6FC85053-5C07-4CAF-9ED8-1D907372DECC}" srcOrd="1" destOrd="0" presId="urn:microsoft.com/office/officeart/2005/8/layout/hierarchy1"/>
    <dgm:cxn modelId="{9EC3F1A5-8D55-4A7D-A9DD-314744E38931}" type="presParOf" srcId="{6FC85053-5C07-4CAF-9ED8-1D907372DECC}" destId="{E4973538-76C0-461D-9A01-36FC01FD5F23}" srcOrd="0" destOrd="0" presId="urn:microsoft.com/office/officeart/2005/8/layout/hierarchy1"/>
    <dgm:cxn modelId="{BA86246E-323F-4103-83F5-D0DC03F1EBC1}" type="presParOf" srcId="{6FC85053-5C07-4CAF-9ED8-1D907372DECC}" destId="{1F622D59-998C-476D-860C-BD9B40ED2F51}" srcOrd="1" destOrd="0" presId="urn:microsoft.com/office/officeart/2005/8/layout/hierarchy1"/>
    <dgm:cxn modelId="{6EC62F03-94CA-4C51-9751-6CBD4331459C}" type="presParOf" srcId="{1F622D59-998C-476D-860C-BD9B40ED2F51}" destId="{2C6762CF-7178-4FB7-AD38-AB4001D5D8B3}" srcOrd="0" destOrd="0" presId="urn:microsoft.com/office/officeart/2005/8/layout/hierarchy1"/>
    <dgm:cxn modelId="{9EF2F50D-3AAE-47F4-B239-7E6AAD486B39}" type="presParOf" srcId="{2C6762CF-7178-4FB7-AD38-AB4001D5D8B3}" destId="{187C7FF4-30E8-46C0-BE73-72A2A1A8F0C1}" srcOrd="0" destOrd="0" presId="urn:microsoft.com/office/officeart/2005/8/layout/hierarchy1"/>
    <dgm:cxn modelId="{D22AD31C-F8ED-4DD4-B033-91C750E2E30F}" type="presParOf" srcId="{2C6762CF-7178-4FB7-AD38-AB4001D5D8B3}" destId="{F70506AE-1691-47E0-ABCA-6BA8AA082F48}" srcOrd="1" destOrd="0" presId="urn:microsoft.com/office/officeart/2005/8/layout/hierarchy1"/>
    <dgm:cxn modelId="{048B182D-4FA7-4C4A-81F7-B656A0F1E20C}" type="presParOf" srcId="{1F622D59-998C-476D-860C-BD9B40ED2F51}" destId="{DA9AE19F-300F-4CDF-9B61-1816FEAD77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73538-76C0-461D-9A01-36FC01FD5F23}">
      <dsp:nvSpPr>
        <dsp:cNvPr id="0" name=""/>
        <dsp:cNvSpPr/>
      </dsp:nvSpPr>
      <dsp:spPr>
        <a:xfrm>
          <a:off x="6043701" y="2642769"/>
          <a:ext cx="91440" cy="4922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2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1D8B5-9BC9-41CC-B6ED-CB0EAA0253C5}">
      <dsp:nvSpPr>
        <dsp:cNvPr id="0" name=""/>
        <dsp:cNvSpPr/>
      </dsp:nvSpPr>
      <dsp:spPr>
        <a:xfrm>
          <a:off x="4020770" y="1075766"/>
          <a:ext cx="2068651" cy="492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450"/>
              </a:lnTo>
              <a:lnTo>
                <a:pt x="2068651" y="335450"/>
              </a:lnTo>
              <a:lnTo>
                <a:pt x="2068651" y="492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18751-8549-4B6A-982D-C9F3E2C8F141}">
      <dsp:nvSpPr>
        <dsp:cNvPr id="0" name=""/>
        <dsp:cNvSpPr/>
      </dsp:nvSpPr>
      <dsp:spPr>
        <a:xfrm>
          <a:off x="3975050" y="2642769"/>
          <a:ext cx="91440" cy="4922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2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E2EE1-BF2C-415C-B03F-B53317C1D833}">
      <dsp:nvSpPr>
        <dsp:cNvPr id="0" name=""/>
        <dsp:cNvSpPr/>
      </dsp:nvSpPr>
      <dsp:spPr>
        <a:xfrm>
          <a:off x="3975050" y="1075766"/>
          <a:ext cx="91440" cy="4922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2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9046B-77D7-4523-B760-DE3771456709}">
      <dsp:nvSpPr>
        <dsp:cNvPr id="0" name=""/>
        <dsp:cNvSpPr/>
      </dsp:nvSpPr>
      <dsp:spPr>
        <a:xfrm>
          <a:off x="1906398" y="2642769"/>
          <a:ext cx="91440" cy="4922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2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6723B-E1FC-49D3-BB87-51F0957A3E17}">
      <dsp:nvSpPr>
        <dsp:cNvPr id="0" name=""/>
        <dsp:cNvSpPr/>
      </dsp:nvSpPr>
      <dsp:spPr>
        <a:xfrm>
          <a:off x="1952118" y="1075766"/>
          <a:ext cx="2068651" cy="492245"/>
        </a:xfrm>
        <a:custGeom>
          <a:avLst/>
          <a:gdLst/>
          <a:ahLst/>
          <a:cxnLst/>
          <a:rect l="0" t="0" r="0" b="0"/>
          <a:pathLst>
            <a:path>
              <a:moveTo>
                <a:pt x="2068651" y="0"/>
              </a:moveTo>
              <a:lnTo>
                <a:pt x="2068651" y="335450"/>
              </a:lnTo>
              <a:lnTo>
                <a:pt x="0" y="335450"/>
              </a:lnTo>
              <a:lnTo>
                <a:pt x="0" y="492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23F00-09C3-46CB-8081-B145957EDDAB}">
      <dsp:nvSpPr>
        <dsp:cNvPr id="0" name=""/>
        <dsp:cNvSpPr/>
      </dsp:nvSpPr>
      <dsp:spPr>
        <a:xfrm>
          <a:off x="3174503" y="1007"/>
          <a:ext cx="1692532" cy="1074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78A9B-F1A1-4211-BF63-700A94A9A2FF}">
      <dsp:nvSpPr>
        <dsp:cNvPr id="0" name=""/>
        <dsp:cNvSpPr/>
      </dsp:nvSpPr>
      <dsp:spPr>
        <a:xfrm>
          <a:off x="3362563" y="179663"/>
          <a:ext cx="1692532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HbA1c</a:t>
          </a:r>
          <a:endParaRPr lang="en-GB" sz="1400" kern="1200" dirty="0"/>
        </a:p>
      </dsp:txBody>
      <dsp:txXfrm>
        <a:off x="3394042" y="211142"/>
        <a:ext cx="1629574" cy="1011800"/>
      </dsp:txXfrm>
    </dsp:sp>
    <dsp:sp modelId="{E71C4EDB-652D-4861-92A8-0A0A967D2C42}">
      <dsp:nvSpPr>
        <dsp:cNvPr id="0" name=""/>
        <dsp:cNvSpPr/>
      </dsp:nvSpPr>
      <dsp:spPr>
        <a:xfrm>
          <a:off x="1105852" y="1568011"/>
          <a:ext cx="1692532" cy="1074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3343D-BB00-408D-909A-A1FCDABE0E5B}">
      <dsp:nvSpPr>
        <dsp:cNvPr id="0" name=""/>
        <dsp:cNvSpPr/>
      </dsp:nvSpPr>
      <dsp:spPr>
        <a:xfrm>
          <a:off x="1293911" y="1746667"/>
          <a:ext cx="1692532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&lt;42 </a:t>
          </a:r>
          <a:r>
            <a:rPr lang="en-GB" sz="1400" kern="1200" dirty="0" err="1" smtClean="0"/>
            <a:t>mmol</a:t>
          </a:r>
          <a:r>
            <a:rPr lang="en-GB" sz="1400" kern="1200" dirty="0" smtClean="0"/>
            <a:t>/</a:t>
          </a:r>
          <a:r>
            <a:rPr lang="en-GB" sz="1400" kern="1200" dirty="0" err="1" smtClean="0"/>
            <a:t>mmol</a:t>
          </a:r>
          <a:endParaRPr lang="en-GB" sz="1400" kern="1200" dirty="0"/>
        </a:p>
      </dsp:txBody>
      <dsp:txXfrm>
        <a:off x="1325390" y="1778146"/>
        <a:ext cx="1629574" cy="1011800"/>
      </dsp:txXfrm>
    </dsp:sp>
    <dsp:sp modelId="{0FCEC065-2FD9-4A8D-ACFE-176B7D428260}">
      <dsp:nvSpPr>
        <dsp:cNvPr id="0" name=""/>
        <dsp:cNvSpPr/>
      </dsp:nvSpPr>
      <dsp:spPr>
        <a:xfrm>
          <a:off x="1105852" y="3135014"/>
          <a:ext cx="1692532" cy="1074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DCCD9-A46D-4B4D-9D51-262B9AD1E4C7}">
      <dsp:nvSpPr>
        <dsp:cNvPr id="0" name=""/>
        <dsp:cNvSpPr/>
      </dsp:nvSpPr>
      <dsp:spPr>
        <a:xfrm>
          <a:off x="1293911" y="3313670"/>
          <a:ext cx="1692532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Diabetes unlikely</a:t>
          </a:r>
          <a:endParaRPr lang="en-GB" sz="1400" kern="1200" dirty="0"/>
        </a:p>
      </dsp:txBody>
      <dsp:txXfrm>
        <a:off x="1325390" y="3345149"/>
        <a:ext cx="1629574" cy="1011800"/>
      </dsp:txXfrm>
    </dsp:sp>
    <dsp:sp modelId="{06A4D413-2137-4AEB-9814-A1510E26A168}">
      <dsp:nvSpPr>
        <dsp:cNvPr id="0" name=""/>
        <dsp:cNvSpPr/>
      </dsp:nvSpPr>
      <dsp:spPr>
        <a:xfrm>
          <a:off x="3174503" y="1568011"/>
          <a:ext cx="1692532" cy="1074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FEE68-0705-4279-91D0-586673F703B7}">
      <dsp:nvSpPr>
        <dsp:cNvPr id="0" name=""/>
        <dsp:cNvSpPr/>
      </dsp:nvSpPr>
      <dsp:spPr>
        <a:xfrm>
          <a:off x="3362563" y="1746667"/>
          <a:ext cx="1692532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43-47 </a:t>
          </a:r>
          <a:r>
            <a:rPr lang="en-GB" sz="1400" kern="1200" dirty="0" err="1" smtClean="0"/>
            <a:t>mmol</a:t>
          </a:r>
          <a:r>
            <a:rPr lang="en-GB" sz="1400" kern="1200" dirty="0" smtClean="0"/>
            <a:t>/</a:t>
          </a:r>
          <a:r>
            <a:rPr lang="en-GB" sz="1400" kern="1200" dirty="0" err="1" smtClean="0"/>
            <a:t>mmol</a:t>
          </a:r>
          <a:endParaRPr lang="en-GB" sz="1400" kern="1200" dirty="0"/>
        </a:p>
      </dsp:txBody>
      <dsp:txXfrm>
        <a:off x="3394042" y="1778146"/>
        <a:ext cx="1629574" cy="1011800"/>
      </dsp:txXfrm>
    </dsp:sp>
    <dsp:sp modelId="{DF724407-83F0-4E54-8AED-134B89ED8AD0}">
      <dsp:nvSpPr>
        <dsp:cNvPr id="0" name=""/>
        <dsp:cNvSpPr/>
      </dsp:nvSpPr>
      <dsp:spPr>
        <a:xfrm>
          <a:off x="3174503" y="3135014"/>
          <a:ext cx="1692532" cy="1074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2BE17-6387-4DB3-B26B-A30D199C57ED}">
      <dsp:nvSpPr>
        <dsp:cNvPr id="0" name=""/>
        <dsp:cNvSpPr/>
      </dsp:nvSpPr>
      <dsp:spPr>
        <a:xfrm>
          <a:off x="3362563" y="3313670"/>
          <a:ext cx="1692532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Diabetes  / IGT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Intensive lifestyle advice and reassess after 6 months</a:t>
          </a:r>
          <a:endParaRPr lang="en-GB" sz="1400" kern="1200" dirty="0"/>
        </a:p>
      </dsp:txBody>
      <dsp:txXfrm>
        <a:off x="3394042" y="3345149"/>
        <a:ext cx="1629574" cy="1011800"/>
      </dsp:txXfrm>
    </dsp:sp>
    <dsp:sp modelId="{B9942A5E-DE5C-452B-8DAA-2F844C38D368}">
      <dsp:nvSpPr>
        <dsp:cNvPr id="0" name=""/>
        <dsp:cNvSpPr/>
      </dsp:nvSpPr>
      <dsp:spPr>
        <a:xfrm>
          <a:off x="5243155" y="1568011"/>
          <a:ext cx="1692532" cy="1074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A4D2D-5A09-48EE-99AC-A67393A3F22D}">
      <dsp:nvSpPr>
        <dsp:cNvPr id="0" name=""/>
        <dsp:cNvSpPr/>
      </dsp:nvSpPr>
      <dsp:spPr>
        <a:xfrm>
          <a:off x="5431214" y="1746667"/>
          <a:ext cx="1692532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&gt; 48 </a:t>
          </a:r>
          <a:r>
            <a:rPr lang="en-GB" sz="1400" kern="1200" dirty="0" err="1" smtClean="0"/>
            <a:t>mmol</a:t>
          </a:r>
          <a:r>
            <a:rPr lang="en-GB" sz="1400" kern="1200" dirty="0" smtClean="0"/>
            <a:t>/</a:t>
          </a:r>
          <a:r>
            <a:rPr lang="en-GB" sz="1400" kern="1200" dirty="0" err="1" smtClean="0"/>
            <a:t>mmol</a:t>
          </a:r>
          <a:endParaRPr lang="en-GB" sz="1400" kern="1200" dirty="0"/>
        </a:p>
      </dsp:txBody>
      <dsp:txXfrm>
        <a:off x="5462693" y="1778146"/>
        <a:ext cx="1629574" cy="1011800"/>
      </dsp:txXfrm>
    </dsp:sp>
    <dsp:sp modelId="{187C7FF4-30E8-46C0-BE73-72A2A1A8F0C1}">
      <dsp:nvSpPr>
        <dsp:cNvPr id="0" name=""/>
        <dsp:cNvSpPr/>
      </dsp:nvSpPr>
      <dsp:spPr>
        <a:xfrm>
          <a:off x="5243155" y="3135014"/>
          <a:ext cx="1692532" cy="1074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506AE-1691-47E0-ABCA-6BA8AA082F48}">
      <dsp:nvSpPr>
        <dsp:cNvPr id="0" name=""/>
        <dsp:cNvSpPr/>
      </dsp:nvSpPr>
      <dsp:spPr>
        <a:xfrm>
          <a:off x="5431214" y="3313670"/>
          <a:ext cx="1692532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Diagnostic of diabetes</a:t>
          </a:r>
          <a:endParaRPr lang="en-GB" sz="1400" kern="1200" dirty="0"/>
        </a:p>
      </dsp:txBody>
      <dsp:txXfrm>
        <a:off x="5462693" y="3345149"/>
        <a:ext cx="1629574" cy="101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C205-F8C9-48D0-B275-9582611DFAEF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AAA20-0541-448B-9152-4A74035927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49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C4947-4506-4E32-8ED8-507628B5632D}" type="slidenum">
              <a:rPr lang="en-GB"/>
              <a:pPr/>
              <a:t>2</a:t>
            </a:fld>
            <a:endParaRPr lang="en-GB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B9B521-4B3C-4C66-8764-829E5269321D}" type="slidenum">
              <a:rPr lang="en-GB" sz="1200"/>
              <a:pPr algn="r"/>
              <a:t>2</a:t>
            </a:fld>
            <a:endParaRPr lang="en-GB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343400"/>
            <a:ext cx="5495925" cy="4114800"/>
          </a:xfrm>
          <a:noFill/>
          <a:ln/>
        </p:spPr>
        <p:txBody>
          <a:bodyPr/>
          <a:lstStyle/>
          <a:p>
            <a:pPr marL="180975" indent="-180975" eaLnBrk="1" hangingPunct="1"/>
            <a:r>
              <a:rPr lang="en-US" smtClean="0"/>
              <a:t>Diabetes is a rapidly increasing epidemic in the UK which is likely to worsen considerably with increasing prevalence.</a:t>
            </a:r>
            <a:endParaRPr lang="en-GB" smtClean="0"/>
          </a:p>
          <a:p>
            <a:pPr marL="180975" indent="-180975" eaLnBrk="1" hangingPunct="1"/>
            <a:endParaRPr lang="en-GB" smtClean="0"/>
          </a:p>
          <a:p>
            <a:pPr marL="180975" indent="-180975" eaLnBrk="1" hangingPunct="1"/>
            <a:r>
              <a:rPr lang="en-GB" smtClean="0"/>
              <a:t>Although diabetes has been described as an epidemic waiting to happen, in fact it’s happening now, and it’s getting worse. </a:t>
            </a:r>
          </a:p>
          <a:p>
            <a:pPr marL="180975" indent="-180975" eaLnBrk="1" hangingPunct="1"/>
            <a:r>
              <a:rPr lang="en-GB" smtClean="0"/>
              <a:t>These figures include cases of Type 1 and Type 2 diabetes, with Type 2 diabetes accounting for approximately 90% of diabetes cases worldwide.</a:t>
            </a:r>
            <a:r>
              <a:rPr lang="en-GB" baseline="30000" smtClean="0"/>
              <a:t>1,2</a:t>
            </a:r>
          </a:p>
          <a:p>
            <a:pPr marL="180975" indent="-180975" eaLnBrk="1" hangingPunct="1"/>
            <a:r>
              <a:rPr lang="en-GB" smtClean="0"/>
              <a:t>The prevalence of Type 2 diabetes in the UK is currently 3.9%.</a:t>
            </a:r>
            <a:r>
              <a:rPr lang="en-GB" baseline="30000" smtClean="0"/>
              <a:t>1 </a:t>
            </a:r>
            <a:r>
              <a:rPr lang="en-GB" smtClean="0"/>
              <a:t>By 2025, this is expected to rise to 4.7%.</a:t>
            </a:r>
            <a:r>
              <a:rPr lang="en-GB" baseline="30000" smtClean="0"/>
              <a:t>1</a:t>
            </a:r>
          </a:p>
          <a:p>
            <a:pPr marL="180975" indent="-180975" eaLnBrk="1" hangingPunct="1"/>
            <a:r>
              <a:rPr lang="en-GB" smtClean="0"/>
              <a:t>The National Diabetes Audit estimates that about 19% of the population in England and Wales with diabetes are either undiagnosed or not recorded on practice registers.</a:t>
            </a:r>
            <a:r>
              <a:rPr lang="en-GB" baseline="30000" smtClean="0"/>
              <a:t>3</a:t>
            </a:r>
          </a:p>
          <a:p>
            <a:pPr marL="180975" indent="-180975" eaLnBrk="1" hangingPunct="1"/>
            <a:endParaRPr lang="en-GB" baseline="30000" smtClean="0"/>
          </a:p>
          <a:p>
            <a:pPr marL="180975" indent="-180975" eaLnBrk="1" hangingPunct="1"/>
            <a:r>
              <a:rPr lang="en-GB" smtClean="0">
                <a:solidFill>
                  <a:srgbClr val="0000FF"/>
                </a:solidFill>
              </a:rPr>
              <a:t>Link to next slide:</a:t>
            </a:r>
          </a:p>
          <a:p>
            <a:pPr marL="180975" indent="-180975" eaLnBrk="1" hangingPunct="1"/>
            <a:r>
              <a:rPr lang="en-GB" smtClean="0">
                <a:solidFill>
                  <a:srgbClr val="0000FF"/>
                </a:solidFill>
              </a:rPr>
              <a:t>What is influencing the increase in Type 2 diabetes?</a:t>
            </a:r>
          </a:p>
          <a:p>
            <a:pPr marL="180975" indent="-180975" eaLnBrk="1" hangingPunct="1"/>
            <a:endParaRPr lang="en-GB" smtClean="0">
              <a:solidFill>
                <a:srgbClr val="0000FF"/>
              </a:solidFill>
            </a:endParaRPr>
          </a:p>
          <a:p>
            <a:pPr marL="180975" indent="-180975" eaLnBrk="1" hangingPunct="1"/>
            <a:r>
              <a:rPr lang="en-GB" b="1" smtClean="0"/>
              <a:t>References</a:t>
            </a:r>
          </a:p>
          <a:p>
            <a:pPr marL="180975" indent="-180975" eaLnBrk="1" hangingPunct="1"/>
            <a:r>
              <a:rPr lang="en-US" smtClean="0"/>
              <a:t>International Diabetes Federation. E-Atlas. 2003; Available at: www.eatlas.idf.org/ (accessed 15.12.06)</a:t>
            </a:r>
            <a:endParaRPr lang="en-GB" smtClean="0"/>
          </a:p>
          <a:p>
            <a:pPr marL="180975" indent="-180975" eaLnBrk="1" hangingPunct="1"/>
            <a:r>
              <a:rPr lang="en-GB" smtClean="0"/>
              <a:t>World Health Organization. Diabetes mellitus. Fact Sheet No 138. 2002. Available at  www.who.int/mediacentre/factsheets/fs138/en/index.html (accessed 15.12.06).</a:t>
            </a:r>
          </a:p>
          <a:p>
            <a:pPr marL="180975" indent="-180975" eaLnBrk="1" hangingPunct="1"/>
            <a:r>
              <a:rPr lang="en-GB" smtClean="0"/>
              <a:t>The Information Centre. </a:t>
            </a:r>
            <a:r>
              <a:rPr lang="en-GB" i="1" smtClean="0"/>
              <a:t>National Diabetes Audit, Abridged report for the audit period 2004/2005.</a:t>
            </a:r>
            <a:r>
              <a:rPr lang="en-GB" smtClean="0"/>
              <a:t> London: The Information Centre, 2006.</a:t>
            </a:r>
          </a:p>
          <a:p>
            <a:pPr marL="180975" indent="-180975" eaLnBrk="1" hangingPunct="1"/>
            <a:endParaRPr lang="en-GB" smtClean="0"/>
          </a:p>
          <a:p>
            <a:pPr marL="180975" indent="-180975" eaLnBrk="1" hangingPunct="1"/>
            <a:endParaRPr lang="en-GB" smtClean="0"/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681038" y="4337050"/>
            <a:ext cx="5502275" cy="374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583"/>
            <a:ext cx="5486400" cy="41144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70" tIns="45935" rIns="91870" bIns="45935"/>
          <a:lstStyle/>
          <a:p>
            <a:r>
              <a:rPr lang="en-GB" altLang="en-US" smtClean="0">
                <a:ea typeface="ＭＳ Ｐゴシック" pitchFamily="34" charset="-128"/>
              </a:rPr>
              <a:t>Figures </a:t>
            </a:r>
          </a:p>
          <a:p>
            <a:endParaRPr lang="en-GB" altLang="en-US" smtClean="0">
              <a:ea typeface="ＭＳ Ｐゴシック" pitchFamily="34" charset="-128"/>
            </a:endParaRPr>
          </a:p>
          <a:p>
            <a:r>
              <a:rPr lang="en-GB" altLang="en-US" smtClean="0">
                <a:ea typeface="ＭＳ Ｐゴシック" pitchFamily="34" charset="-128"/>
              </a:rPr>
              <a:t>April 2014 </a:t>
            </a:r>
          </a:p>
          <a:p>
            <a:endParaRPr lang="en-GB" altLang="en-US" smtClean="0">
              <a:ea typeface="ＭＳ Ｐゴシック" pitchFamily="34" charset="-128"/>
            </a:endParaRPr>
          </a:p>
          <a:p>
            <a:r>
              <a:rPr lang="en-GB" altLang="en-US" smtClean="0">
                <a:ea typeface="ＭＳ Ｐゴシック" pitchFamily="34" charset="-128"/>
              </a:rPr>
              <a:t>Number on register:	16,780 </a:t>
            </a:r>
          </a:p>
          <a:p>
            <a:r>
              <a:rPr lang="en-GB" altLang="en-US" smtClean="0">
                <a:ea typeface="ＭＳ Ｐゴシック" pitchFamily="34" charset="-128"/>
              </a:rPr>
              <a:t>Number with a care plan 	2,752 (16.4%)</a:t>
            </a:r>
          </a:p>
          <a:p>
            <a:endParaRPr lang="en-GB" altLang="en-US" smtClean="0">
              <a:ea typeface="ＭＳ Ｐゴシック" pitchFamily="34" charset="-128"/>
            </a:endParaRPr>
          </a:p>
          <a:p>
            <a:r>
              <a:rPr lang="en-GB" altLang="en-US" smtClean="0">
                <a:ea typeface="ＭＳ Ｐゴシック" pitchFamily="34" charset="-128"/>
              </a:rPr>
              <a:t>March 2015</a:t>
            </a:r>
          </a:p>
          <a:p>
            <a:endParaRPr lang="en-GB" altLang="en-US" smtClean="0">
              <a:ea typeface="ＭＳ Ｐゴシック" pitchFamily="34" charset="-128"/>
            </a:endParaRPr>
          </a:p>
          <a:p>
            <a:r>
              <a:rPr lang="en-GB" altLang="en-US" smtClean="0">
                <a:ea typeface="ＭＳ Ｐゴシック" pitchFamily="34" charset="-128"/>
              </a:rPr>
              <a:t>Number on register:	17,460</a:t>
            </a:r>
          </a:p>
          <a:p>
            <a:r>
              <a:rPr lang="en-GB" altLang="en-US" smtClean="0">
                <a:ea typeface="ＭＳ Ｐゴシック" pitchFamily="34" charset="-128"/>
              </a:rPr>
              <a:t>Number with a care plan:	2,927 (16.8%)</a:t>
            </a:r>
          </a:p>
          <a:p>
            <a:endParaRPr lang="en-GB" altLang="en-US" smtClean="0">
              <a:ea typeface="ＭＳ Ｐゴシック" pitchFamily="34" charset="-128"/>
            </a:endParaRPr>
          </a:p>
          <a:p>
            <a:r>
              <a:rPr lang="en-GB" altLang="en-US" smtClean="0">
                <a:ea typeface="ＭＳ Ｐゴシック" pitchFamily="34" charset="-128"/>
              </a:rPr>
              <a:t>March 2016 </a:t>
            </a:r>
          </a:p>
          <a:p>
            <a:endParaRPr lang="en-GB" altLang="en-US" smtClean="0">
              <a:ea typeface="ＭＳ Ｐゴシック" pitchFamily="34" charset="-128"/>
            </a:endParaRPr>
          </a:p>
          <a:p>
            <a:r>
              <a:rPr lang="en-GB" altLang="en-US" smtClean="0">
                <a:ea typeface="ＭＳ Ｐゴシック" pitchFamily="34" charset="-128"/>
              </a:rPr>
              <a:t>Number on register:	18,938</a:t>
            </a:r>
          </a:p>
          <a:p>
            <a:r>
              <a:rPr lang="en-GB" altLang="en-US" smtClean="0">
                <a:ea typeface="ＭＳ Ｐゴシック" pitchFamily="34" charset="-128"/>
              </a:rPr>
              <a:t>Number with a care plan:	11,587 (61.2%)</a:t>
            </a:r>
          </a:p>
          <a:p>
            <a:endParaRPr lang="en-GB" altLang="en-US" smtClean="0">
              <a:ea typeface="ＭＳ Ｐゴシック" pitchFamily="34" charset="-128"/>
            </a:endParaRPr>
          </a:p>
          <a:p>
            <a:r>
              <a:rPr lang="en-GB" altLang="en-US" smtClean="0">
                <a:ea typeface="ＭＳ Ｐゴシック" pitchFamily="34" charset="-128"/>
              </a:rPr>
              <a:t>March 2017 </a:t>
            </a:r>
          </a:p>
          <a:p>
            <a:r>
              <a:rPr lang="en-GB" altLang="en-US" smtClean="0">
                <a:ea typeface="ＭＳ Ｐゴシック" pitchFamily="34" charset="-128"/>
              </a:rPr>
              <a:t>Number on register:	19,476</a:t>
            </a:r>
          </a:p>
          <a:p>
            <a:r>
              <a:rPr lang="en-GB" altLang="en-US" smtClean="0">
                <a:ea typeface="ＭＳ Ｐゴシック" pitchFamily="34" charset="-128"/>
              </a:rPr>
              <a:t>Number on care plan:	14,622 (75.1%)</a:t>
            </a:r>
          </a:p>
          <a:p>
            <a:endParaRPr lang="en-GB" altLang="en-US" smtClean="0">
              <a:ea typeface="ＭＳ Ｐゴシック" pitchFamily="34" charset="-128"/>
            </a:endParaRPr>
          </a:p>
          <a:p>
            <a:endParaRPr lang="en-GB" altLang="en-US" smtClean="0">
              <a:ea typeface="ＭＳ Ｐゴシック" pitchFamily="34" charset="-128"/>
            </a:endParaRPr>
          </a:p>
          <a:p>
            <a:endParaRPr lang="en-GB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4246"/>
            <a:ext cx="2971800" cy="458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70" tIns="45935" rIns="91870" bIns="45935"/>
          <a:lstStyle/>
          <a:p>
            <a:fld id="{F5F2A49C-AFC6-4F5E-9E56-A59485168EA5}" type="slidenum">
              <a:rPr lang="en-GB" altLang="en-US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583"/>
            <a:ext cx="5486400" cy="41144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70" tIns="45935" rIns="91870" bIns="45935"/>
          <a:lstStyle/>
          <a:p>
            <a:r>
              <a:rPr lang="en-GB" altLang="en-US" b="1" smtClean="0">
                <a:ea typeface="ＭＳ Ｐゴシック" pitchFamily="34" charset="-128"/>
              </a:rPr>
              <a:t>Patients receiving all eight clinical outcomes  </a:t>
            </a:r>
          </a:p>
          <a:p>
            <a:endParaRPr lang="en-GB" altLang="en-US" smtClean="0">
              <a:ea typeface="ＭＳ Ｐゴシック" pitchFamily="34" charset="-128"/>
            </a:endParaRPr>
          </a:p>
          <a:p>
            <a:r>
              <a:rPr lang="en-GB" altLang="en-US" smtClean="0">
                <a:ea typeface="ＭＳ Ｐゴシック" pitchFamily="34" charset="-128"/>
              </a:rPr>
              <a:t>Figures: </a:t>
            </a:r>
          </a:p>
          <a:p>
            <a:r>
              <a:rPr lang="en-GB" altLang="en-US" smtClean="0">
                <a:ea typeface="ＭＳ Ｐゴシック" pitchFamily="34" charset="-128"/>
              </a:rPr>
              <a:t>Heading towards top 5 CCG after starting in the bottom quartile </a:t>
            </a:r>
          </a:p>
          <a:p>
            <a:endParaRPr lang="en-GB" altLang="en-US" smtClean="0">
              <a:ea typeface="ＭＳ Ｐゴシック" pitchFamily="34" charset="-128"/>
            </a:endParaRPr>
          </a:p>
          <a:p>
            <a:r>
              <a:rPr lang="en-GB" altLang="en-US" smtClean="0">
                <a:ea typeface="ＭＳ Ｐゴシック" pitchFamily="34" charset="-128"/>
              </a:rPr>
              <a:t>April 2014:	16,780 on register </a:t>
            </a:r>
          </a:p>
          <a:p>
            <a:r>
              <a:rPr lang="en-GB" altLang="en-US" smtClean="0">
                <a:ea typeface="ＭＳ Ｐゴシック" pitchFamily="34" charset="-128"/>
              </a:rPr>
              <a:t>	6,722 received all eight care processes </a:t>
            </a:r>
          </a:p>
          <a:p>
            <a:endParaRPr lang="en-GB" altLang="en-US" smtClean="0">
              <a:ea typeface="ＭＳ Ｐゴシック" pitchFamily="34" charset="-128"/>
            </a:endParaRPr>
          </a:p>
          <a:p>
            <a:r>
              <a:rPr lang="en-GB" altLang="en-US" smtClean="0">
                <a:ea typeface="ＭＳ Ｐゴシック" pitchFamily="34" charset="-128"/>
              </a:rPr>
              <a:t>March 2017:	19,476 on register </a:t>
            </a:r>
          </a:p>
          <a:p>
            <a:r>
              <a:rPr lang="en-GB" altLang="en-US" smtClean="0">
                <a:ea typeface="ＭＳ Ｐゴシック" pitchFamily="34" charset="-128"/>
              </a:rPr>
              <a:t>	14,451 received all eight care processes </a:t>
            </a:r>
          </a:p>
          <a:p>
            <a:endParaRPr lang="en-GB" altLang="en-US" smtClean="0">
              <a:ea typeface="ＭＳ Ｐゴシック" pitchFamily="34" charset="-128"/>
            </a:endParaRPr>
          </a:p>
          <a:p>
            <a:r>
              <a:rPr lang="en-GB" altLang="en-US" smtClean="0">
                <a:ea typeface="ＭＳ Ｐゴシック" pitchFamily="34" charset="-128"/>
              </a:rPr>
              <a:t>NEE moved into top five best performing CCG areas (up from 180</a:t>
            </a:r>
            <a:r>
              <a:rPr lang="en-GB" altLang="en-US" baseline="30000" smtClean="0">
                <a:ea typeface="ＭＳ Ｐゴシック" pitchFamily="34" charset="-128"/>
              </a:rPr>
              <a:t>th</a:t>
            </a:r>
            <a:r>
              <a:rPr lang="en-GB" altLang="en-US" smtClean="0">
                <a:ea typeface="ＭＳ Ｐゴシック" pitchFamily="34" charset="-128"/>
              </a:rPr>
              <a:t>)</a:t>
            </a:r>
          </a:p>
          <a:p>
            <a:endParaRPr lang="en-GB" altLang="en-US" smtClean="0">
              <a:ea typeface="ＭＳ Ｐゴシック" pitchFamily="34" charset="-128"/>
            </a:endParaRPr>
          </a:p>
          <a:p>
            <a:r>
              <a:rPr lang="en-GB" altLang="en-US" smtClean="0">
                <a:ea typeface="ＭＳ Ｐゴシック" pitchFamily="34" charset="-128"/>
              </a:rPr>
              <a:t>Nationally – 39% of T1s and 59% of T2s received all eight care processes in 2015/16 – so performing well above average </a:t>
            </a:r>
          </a:p>
          <a:p>
            <a:endParaRPr lang="en-GB" altLang="en-US" smtClean="0">
              <a:ea typeface="ＭＳ Ｐゴシック" pitchFamily="34" charset="-128"/>
            </a:endParaRPr>
          </a:p>
          <a:p>
            <a:endParaRPr lang="en-GB" altLang="en-US" smtClean="0">
              <a:ea typeface="ＭＳ Ｐゴシック" pitchFamily="34" charset="-128"/>
            </a:endParaRPr>
          </a:p>
          <a:p>
            <a:r>
              <a:rPr lang="en-GB" altLang="en-US" smtClean="0">
                <a:ea typeface="ＭＳ Ｐゴシック" pitchFamily="34" charset="-128"/>
              </a:rPr>
              <a:t>Discuss source of figures?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4246"/>
            <a:ext cx="2971800" cy="458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70" tIns="45935" rIns="91870" bIns="45935"/>
          <a:lstStyle/>
          <a:p>
            <a:fld id="{DDE2A353-C2B9-4B15-B4F2-981D60209A7E}" type="slidenum">
              <a:rPr lang="en-GB" altLang="en-US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89BD9-F026-49DD-9AE7-D5A281E26A85}" type="slidenum">
              <a:rPr lang="en-GB" smtClean="0">
                <a:latin typeface="Arial" pitchFamily="34" charset="0"/>
              </a:rPr>
              <a:pPr/>
              <a:t>11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62994" y="8661767"/>
            <a:ext cx="2970470" cy="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 anchor="b"/>
          <a:lstStyle/>
          <a:p>
            <a:pPr algn="r" defTabSz="911492" eaLnBrk="0" hangingPunct="0"/>
            <a:fld id="{941A37D9-22D3-436B-9DF8-4B1696965B25}" type="slidenum">
              <a:rPr lang="it-IT" sz="1100">
                <a:solidFill>
                  <a:srgbClr val="000000"/>
                </a:solidFill>
              </a:rPr>
              <a:pPr algn="r" defTabSz="911492" eaLnBrk="0" hangingPunct="0"/>
              <a:t>14</a:t>
            </a:fld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28676" name="Notes Placeholder 4"/>
          <p:cNvSpPr>
            <a:spLocks noGrp="1"/>
          </p:cNvSpPr>
          <p:nvPr/>
        </p:nvSpPr>
        <p:spPr bwMode="auto">
          <a:xfrm>
            <a:off x="685494" y="4342939"/>
            <a:ext cx="5487013" cy="41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0" hangingPunct="0">
              <a:spcBef>
                <a:spcPct val="30000"/>
              </a:spcBef>
            </a:pPr>
            <a:endParaRPr lang="en-US" sz="11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2EA6E-489B-4EFE-8350-38F63A91C1C8}" type="slidenum">
              <a:rPr lang="en-GB"/>
              <a:pPr/>
              <a:t>20</a:t>
            </a:fld>
            <a:endParaRPr lang="en-GB"/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4D216F-CA9F-4918-97CD-F96A18170361}" type="slidenum">
              <a:rPr lang="en-GB" sz="1200">
                <a:latin typeface="Calibri" pitchFamily="34" charset="0"/>
              </a:rPr>
              <a:pPr algn="r"/>
              <a:t>20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Notes: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The primary outcome occurred in a significantly lower percentage of patients in the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empagliflozin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group (490 of 4687 [10.5%]) than in the placebo group (282 of 2333 [12.1%])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(hazard ratio in the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empagliflozin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group, 0.86; 95.02% confidence interval [CI], 0.74 to 0.99; P&lt;0.001 for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noninferiority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and P=0.04 for superiority)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Primary outcome: 3P-MACE, 3-point major adverse cardiovascular events (cardiovascular death, non-fatal myocardial infarction or non-fatal stroke)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CF5D-EFED-4911-972C-905BD70294F8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9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Notes: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As compared with placebo,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empagliflozin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resulted in a significantly lower risk of death from cardiovascular causes (hazard ratio, 0.62; 95% CI, 0.49 to 0.77; P&lt;0.001)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The benefit of reduced rates of CV death was apparent early within the trial.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Sub analyses showed that these results were consistent across both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empagliflozin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doses (10 mg and 25 mg)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CF5D-EFED-4911-972C-905BD70294F8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98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AAA20-0541-448B-9152-4A7403592784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8432-0FEE-410D-9AAF-2078F4F54180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DDE-2F9F-4A3B-8C08-0A03880F79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8432-0FEE-410D-9AAF-2078F4F54180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DDE-2F9F-4A3B-8C08-0A03880F79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8432-0FEE-410D-9AAF-2078F4F54180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DDE-2F9F-4A3B-8C08-0A03880F79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8432-0FEE-410D-9AAF-2078F4F54180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DDE-2F9F-4A3B-8C08-0A03880F79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8432-0FEE-410D-9AAF-2078F4F54180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DDE-2F9F-4A3B-8C08-0A03880F79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8432-0FEE-410D-9AAF-2078F4F54180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DDE-2F9F-4A3B-8C08-0A03880F79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8432-0FEE-410D-9AAF-2078F4F54180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DDE-2F9F-4A3B-8C08-0A03880F79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8432-0FEE-410D-9AAF-2078F4F54180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DDE-2F9F-4A3B-8C08-0A03880F79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8432-0FEE-410D-9AAF-2078F4F54180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DDE-2F9F-4A3B-8C08-0A03880F79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8432-0FEE-410D-9AAF-2078F4F54180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DDE-2F9F-4A3B-8C08-0A03880F79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8432-0FEE-410D-9AAF-2078F4F54180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8DDE-2F9F-4A3B-8C08-0A03880F79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8432-0FEE-410D-9AAF-2078F4F54180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E8DDE-2F9F-4A3B-8C08-0A03880F792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lancet.com/journals/lancet/issue/vol387no10022/PIIS0140-6736(16)X0011-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Diabetes 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Dr K </a:t>
            </a:r>
            <a:r>
              <a:rPr lang="en-GB" dirty="0" err="1" smtClean="0"/>
              <a:t>Vithian</a:t>
            </a:r>
            <a:endParaRPr lang="en-GB" dirty="0" smtClean="0"/>
          </a:p>
          <a:p>
            <a:r>
              <a:rPr lang="en-GB" dirty="0" smtClean="0"/>
              <a:t>Consultant in Diabetes &amp; Endocrinology</a:t>
            </a:r>
          </a:p>
          <a:p>
            <a:r>
              <a:rPr lang="en-GB" dirty="0" smtClean="0"/>
              <a:t>NEEDS &amp; ESNEFT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62" y="476672"/>
            <a:ext cx="2923233" cy="1760984"/>
          </a:xfrm>
          <a:prstGeom prst="rect">
            <a:avLst/>
          </a:prstGeom>
        </p:spPr>
      </p:pic>
      <p:pic>
        <p:nvPicPr>
          <p:cNvPr id="6" name="Picture 5" descr="NEED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6439"/>
            <a:ext cx="416083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 Treatment Targets (National Diabetes Audit)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HbA1c- individualised varying 48-64 </a:t>
            </a:r>
            <a:r>
              <a:rPr lang="en-GB" dirty="0" err="1" smtClean="0"/>
              <a:t>mmol</a:t>
            </a:r>
            <a:r>
              <a:rPr lang="en-GB" dirty="0" smtClean="0"/>
              <a:t>/mol</a:t>
            </a:r>
          </a:p>
          <a:p>
            <a:r>
              <a:rPr lang="en-GB" dirty="0" smtClean="0"/>
              <a:t>BP&lt;140/80 </a:t>
            </a:r>
          </a:p>
          <a:p>
            <a:r>
              <a:rPr lang="en-GB" dirty="0" smtClean="0"/>
              <a:t>Cholesterol&lt; 5 </a:t>
            </a:r>
            <a:r>
              <a:rPr lang="en-GB" dirty="0" err="1" smtClean="0"/>
              <a:t>mmol</a:t>
            </a:r>
            <a:r>
              <a:rPr lang="en-GB" dirty="0" smtClean="0"/>
              <a:t>/l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/>
              <a:t>UKPDS:  10 year follow-up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/>
              <a:t>Glucose Control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Between-group differences in HgA1c gone after 1 year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In the sulfonylurea–insulin group, relative reductions in risk persisted at 10 years for: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/>
              <a:t> any diabetes-related end point (9%, P=0.04)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/>
              <a:t> microvascular disease (24%, P=0.001)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/>
              <a:t> risk reductions for myocardial infarction (15%, P=0.01)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/>
              <a:t> death from any cause (13%, P=0.007)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In the metformin group: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/>
              <a:t>any diabetes-related end point (21%, P=0.01)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/>
              <a:t>myocardial infarction (33%, P=0.005)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/>
              <a:t>and death from any cause (27%, P=0.002). </a:t>
            </a:r>
          </a:p>
        </p:txBody>
      </p:sp>
      <p:sp>
        <p:nvSpPr>
          <p:cNvPr id="914436" name="Text Box 4"/>
          <p:cNvSpPr txBox="1">
            <a:spLocks noChangeArrowheads="1"/>
          </p:cNvSpPr>
          <p:nvPr/>
        </p:nvSpPr>
        <p:spPr bwMode="auto">
          <a:xfrm>
            <a:off x="4343400" y="6521450"/>
            <a:ext cx="480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Published at www.nejm.org September 10, 2008 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5" name="Group 62"/>
          <p:cNvGraphicFramePr>
            <a:graphicFrameLocks/>
          </p:cNvGraphicFramePr>
          <p:nvPr/>
        </p:nvGraphicFramePr>
        <p:xfrm>
          <a:off x="165100" y="1143000"/>
          <a:ext cx="9575801" cy="4416668"/>
        </p:xfrm>
        <a:graphic>
          <a:graphicData uri="http://schemas.openxmlformats.org/drawingml/2006/table">
            <a:tbl>
              <a:tblPr/>
              <a:tblGrid>
                <a:gridCol w="2249313"/>
                <a:gridCol w="1217787"/>
                <a:gridCol w="1073150"/>
                <a:gridCol w="1403350"/>
                <a:gridCol w="1155700"/>
                <a:gridCol w="1342833"/>
                <a:gridCol w="1133668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C2ED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Study</a:t>
                      </a:r>
                    </a:p>
                  </a:txBody>
                  <a:tcPr marL="88053" marR="88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8C2ED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Microvasc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8C2ED"/>
                        </a:solidFill>
                        <a:effectLst/>
                        <a:latin typeface="Calibri"/>
                        <a:ea typeface="ＭＳ Ｐゴシック" charset="-128"/>
                        <a:cs typeface="Calibri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C2ED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CVD</a:t>
                      </a: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C2ED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Mortality</a:t>
                      </a: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8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UKPDS</a:t>
                      </a:r>
                    </a:p>
                  </a:txBody>
                  <a:tcPr marL="88053" marR="88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A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-530" normalizeH="0" baseline="0" dirty="0" err="1" smtClean="0">
                          <a:ln>
                            <a:noFill/>
                          </a:ln>
                          <a:solidFill>
                            <a:srgbClr val="F5F70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</a:t>
                      </a:r>
                      <a:endParaRPr kumimoji="0" lang="en-US" sz="3200" b="1" i="0" u="none" strike="noStrike" cap="none" spc="-530" normalizeH="0" baseline="0" dirty="0" smtClean="0">
                        <a:ln>
                          <a:noFill/>
                        </a:ln>
                        <a:solidFill>
                          <a:srgbClr val="F5F70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-530" normalizeH="0" baseline="0" dirty="0" err="1" smtClean="0">
                          <a:ln>
                            <a:noFill/>
                          </a:ln>
                          <a:solidFill>
                            <a:srgbClr val="F5F70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</a:t>
                      </a:r>
                      <a:endParaRPr kumimoji="0" lang="en-US" sz="3200" b="1" i="0" u="none" strike="noStrike" cap="none" spc="-530" normalizeH="0" baseline="0" dirty="0" smtClean="0">
                        <a:ln>
                          <a:noFill/>
                        </a:ln>
                        <a:solidFill>
                          <a:srgbClr val="F5F70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AFD8"/>
                    </a:solidFill>
                  </a:tcPr>
                </a:tc>
              </a:tr>
              <a:tr h="768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DCCT / EDIC* </a:t>
                      </a:r>
                    </a:p>
                  </a:txBody>
                  <a:tcPr marL="88053" marR="88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A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-530" normalizeH="0" baseline="0" dirty="0" err="1" smtClean="0">
                          <a:ln>
                            <a:noFill/>
                          </a:ln>
                          <a:solidFill>
                            <a:srgbClr val="F5F70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</a:t>
                      </a:r>
                      <a:endParaRPr kumimoji="0" lang="en-US" sz="3200" b="1" i="0" u="none" strike="noStrike" cap="none" spc="-530" normalizeH="0" baseline="0" dirty="0" smtClean="0">
                        <a:ln>
                          <a:noFill/>
                        </a:ln>
                        <a:solidFill>
                          <a:srgbClr val="F5F70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spc="-530" normalizeH="0" baseline="0" dirty="0" err="1" smtClean="0">
                          <a:ln>
                            <a:noFill/>
                          </a:ln>
                          <a:solidFill>
                            <a:srgbClr val="F5F70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</a:t>
                      </a:r>
                      <a:endParaRPr kumimoji="0" lang="en-US" sz="3200" b="1" i="0" u="none" strike="noStrike" cap="none" spc="-530" normalizeH="0" baseline="0" dirty="0" smtClean="0">
                        <a:ln>
                          <a:noFill/>
                        </a:ln>
                        <a:solidFill>
                          <a:srgbClr val="F5F70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-530" normalizeH="0" baseline="0" dirty="0" err="1" smtClean="0">
                          <a:ln>
                            <a:noFill/>
                          </a:ln>
                          <a:solidFill>
                            <a:srgbClr val="F5F70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</a:t>
                      </a:r>
                      <a:endParaRPr kumimoji="0" lang="en-US" sz="3200" b="1" i="0" u="none" strike="noStrike" cap="none" spc="-530" normalizeH="0" baseline="0" dirty="0" smtClean="0">
                        <a:ln>
                          <a:noFill/>
                        </a:ln>
                        <a:solidFill>
                          <a:srgbClr val="F5F70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AFD8"/>
                    </a:solidFill>
                  </a:tcPr>
                </a:tc>
              </a:tr>
              <a:tr h="768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ACCORD</a:t>
                      </a:r>
                    </a:p>
                  </a:txBody>
                  <a:tcPr marL="88053" marR="88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-530" normalizeH="0" baseline="0" dirty="0" err="1" smtClean="0">
                          <a:ln>
                            <a:noFill/>
                          </a:ln>
                          <a:solidFill>
                            <a:srgbClr val="F5F70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</a:t>
                      </a:r>
                      <a:endParaRPr kumimoji="0" lang="en-US" sz="3200" b="1" i="0" u="none" strike="noStrike" cap="none" spc="-530" normalizeH="0" baseline="0" dirty="0" smtClean="0">
                        <a:ln>
                          <a:noFill/>
                        </a:ln>
                        <a:solidFill>
                          <a:srgbClr val="F5F70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8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ADVANCE</a:t>
                      </a:r>
                    </a:p>
                  </a:txBody>
                  <a:tcPr marL="88053" marR="88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-530" normalizeH="0" baseline="0" dirty="0" err="1" smtClean="0">
                          <a:ln>
                            <a:noFill/>
                          </a:ln>
                          <a:solidFill>
                            <a:srgbClr val="F5F70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</a:t>
                      </a:r>
                      <a:endParaRPr kumimoji="0" lang="en-US" sz="3200" b="1" i="0" u="none" strike="noStrike" cap="none" spc="-530" normalizeH="0" baseline="0" dirty="0" smtClean="0">
                        <a:ln>
                          <a:noFill/>
                        </a:ln>
                        <a:solidFill>
                          <a:srgbClr val="F5F70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-530" normalizeH="0" baseline="0" dirty="0" err="1" smtClean="0">
                          <a:ln>
                            <a:noFill/>
                          </a:ln>
                          <a:solidFill>
                            <a:srgbClr val="F5F70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</a:t>
                      </a:r>
                      <a:endParaRPr kumimoji="0" lang="en-US" sz="3200" b="1" i="0" u="none" strike="noStrike" cap="none" spc="-530" normalizeH="0" baseline="0" dirty="0" smtClean="0">
                        <a:ln>
                          <a:noFill/>
                        </a:ln>
                        <a:solidFill>
                          <a:srgbClr val="F5F70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VADT</a:t>
                      </a:r>
                    </a:p>
                  </a:txBody>
                  <a:tcPr marL="88053" marR="88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5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-530" normalizeH="0" baseline="0" dirty="0" err="1" smtClean="0">
                          <a:ln>
                            <a:noFill/>
                          </a:ln>
                          <a:solidFill>
                            <a:srgbClr val="F5F70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</a:t>
                      </a:r>
                      <a:endParaRPr kumimoji="0" lang="en-US" sz="3200" b="1" i="0" u="none" strike="noStrike" cap="none" spc="-530" normalizeH="0" baseline="0" dirty="0" smtClean="0">
                        <a:ln>
                          <a:noFill/>
                        </a:ln>
                        <a:solidFill>
                          <a:srgbClr val="F5F70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-530" normalizeH="0" baseline="0" dirty="0" err="1" smtClean="0">
                          <a:ln>
                            <a:noFill/>
                          </a:ln>
                          <a:solidFill>
                            <a:srgbClr val="F5F70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"/>
                          <a:ea typeface="Wingdings"/>
                          <a:cs typeface="Wingdings"/>
                        </a:rPr>
                        <a:t></a:t>
                      </a:r>
                      <a:endParaRPr kumimoji="0" lang="en-US" sz="3200" b="1" i="0" u="none" strike="noStrike" cap="none" spc="-530" normalizeH="0" baseline="0" dirty="0" smtClean="0">
                        <a:ln>
                          <a:noFill/>
                        </a:ln>
                        <a:solidFill>
                          <a:srgbClr val="F5F70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Arial" charset="0"/>
                        <a:cs typeface="Arial" charset="0"/>
                      </a:endParaRPr>
                    </a:p>
                  </a:txBody>
                  <a:tcPr marL="88053" marR="88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8" descr="Draft 7.7_All Figuresnolegend_29 Feb 2012_Part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-838200"/>
            <a:ext cx="11353800" cy="877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8028384" y="3140968"/>
            <a:ext cx="0" cy="57606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812360" y="1772816"/>
            <a:ext cx="0" cy="19442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2" idx="2"/>
          </p:cNvCxnSpPr>
          <p:nvPr/>
        </p:nvCxnSpPr>
        <p:spPr>
          <a:xfrm flipH="1">
            <a:off x="5060228" y="3068960"/>
            <a:ext cx="10552" cy="62552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037513" y="2022140"/>
            <a:ext cx="0" cy="1107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902370" y="1579344"/>
            <a:ext cx="0" cy="21376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40352" y="1988840"/>
            <a:ext cx="0" cy="17281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67544" y="3429000"/>
            <a:ext cx="8208912" cy="1080120"/>
          </a:xfrm>
          <a:prstGeom prst="rightArrow">
            <a:avLst/>
          </a:prstGeom>
          <a:gradFill>
            <a:gsLst>
              <a:gs pos="75000">
                <a:schemeClr val="bg1">
                  <a:lumMod val="85000"/>
                </a:schemeClr>
              </a:gs>
              <a:gs pos="50000">
                <a:schemeClr val="bg1">
                  <a:lumMod val="75000"/>
                </a:schemeClr>
              </a:gs>
              <a:gs pos="22000">
                <a:schemeClr val="bg1">
                  <a:lumMod val="65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65605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Arial" pitchFamily="34" charset="0"/>
              </a:rPr>
              <a:t>1920s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1560" y="2625879"/>
            <a:ext cx="792088" cy="43204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Insulin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1</a:t>
            </a:r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1007604" y="3057927"/>
            <a:ext cx="0" cy="659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1640" y="364502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Arial" pitchFamily="34" charset="0"/>
              </a:rPr>
              <a:t>1930s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87624" y="2131283"/>
            <a:ext cx="115212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Long acting insulin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63688" y="2550665"/>
            <a:ext cx="0" cy="11663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907704" y="2780928"/>
            <a:ext cx="1224136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Sulphonylureas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1720" y="365605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Arial" pitchFamily="34" charset="0"/>
              </a:rPr>
              <a:t>1960s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83768" y="3212976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87824" y="364502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Arial" pitchFamily="34" charset="0"/>
              </a:rPr>
              <a:t>1970s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998376" y="5229200"/>
            <a:ext cx="792088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HbA</a:t>
            </a:r>
            <a:r>
              <a:rPr lang="en-GB" sz="1050" baseline="-25000" dirty="0">
                <a:solidFill>
                  <a:prstClr val="black"/>
                </a:solidFill>
                <a:cs typeface="Arial" pitchFamily="34" charset="0"/>
              </a:rPr>
              <a:t>1c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394420" y="4221088"/>
            <a:ext cx="0" cy="10081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0" idx="2"/>
          </p:cNvCxnSpPr>
          <p:nvPr/>
        </p:nvCxnSpPr>
        <p:spPr>
          <a:xfrm>
            <a:off x="4355976" y="1556792"/>
            <a:ext cx="5276" cy="1577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79912" y="364502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Arial" pitchFamily="34" charset="0"/>
              </a:rPr>
              <a:t>1990s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90464" y="2122108"/>
            <a:ext cx="1141576" cy="432048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Metformin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779912" y="1124744"/>
            <a:ext cx="1152128" cy="43204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Human insulin analogue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3508" y="5838363"/>
            <a:ext cx="846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T1D: Type 1 diabetes. T2D: Type 2 diabetes. The examples of approved glucose lowering agents is not exhaustive.</a:t>
            </a:r>
          </a:p>
          <a:p>
            <a:r>
              <a:rPr lang="en-GB" sz="80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All online resources accessed October</a:t>
            </a:r>
            <a:r>
              <a:rPr lang="en-GB" sz="800" dirty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 </a:t>
            </a:r>
            <a:r>
              <a:rPr lang="en-GB" sz="80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2013.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Adapted from History of Diabetes in Timeline. Defeat Diabetes Foundation. Available at http://www.defeatdiabetes.org/about_diabetes/text.asp?id=Diabetes_Timeline.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Guidelines from National Institute for Health and Clinical Excellence. Available at http://www.nice.org.uk.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SmPCs</a:t>
            </a:r>
            <a:r>
              <a:rPr lang="en-GB" sz="80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 available from http://www.medicines.org.uk/EMC/default.aspx.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FDA approval for sulphonylureas (tolbutamide as example) and metformin. Available at http://www.accessdata.fda.gov/scripts/cder/drugsatfda/.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779912" y="1618052"/>
            <a:ext cx="1152128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Acarbose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361252" y="3068960"/>
            <a:ext cx="0" cy="6480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44008" y="365605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Arial" pitchFamily="34" charset="0"/>
              </a:rPr>
              <a:t>2000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355976" y="3095865"/>
            <a:ext cx="1141576" cy="43204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Pioglitazone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cxnSp>
        <p:nvCxnSpPr>
          <p:cNvPr id="43" name="Straight Connector 42"/>
          <p:cNvCxnSpPr>
            <a:stCxn id="41" idx="2"/>
          </p:cNvCxnSpPr>
          <p:nvPr/>
        </p:nvCxnSpPr>
        <p:spPr>
          <a:xfrm>
            <a:off x="4926764" y="3527913"/>
            <a:ext cx="0" cy="1891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80112" y="365605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Arial" pitchFamily="34" charset="0"/>
              </a:rPr>
              <a:t>2005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72200" y="365605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Arial" pitchFamily="34" charset="0"/>
              </a:rPr>
              <a:t>2010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36296" y="364502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Arial" pitchFamily="34" charset="0"/>
              </a:rPr>
              <a:t>2013/2014</a:t>
            </a:r>
          </a:p>
        </p:txBody>
      </p:sp>
      <p:cxnSp>
        <p:nvCxnSpPr>
          <p:cNvPr id="63" name="Straight Connector 62"/>
          <p:cNvCxnSpPr>
            <a:stCxn id="60" idx="2"/>
          </p:cNvCxnSpPr>
          <p:nvPr/>
        </p:nvCxnSpPr>
        <p:spPr>
          <a:xfrm flipH="1">
            <a:off x="6228184" y="2006139"/>
            <a:ext cx="41280" cy="16883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580112" y="2060848"/>
            <a:ext cx="936104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Sitagliptin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cxnSp>
        <p:nvCxnSpPr>
          <p:cNvPr id="49" name="Straight Connector 48"/>
          <p:cNvCxnSpPr>
            <a:stCxn id="47" idx="2"/>
          </p:cNvCxnSpPr>
          <p:nvPr/>
        </p:nvCxnSpPr>
        <p:spPr>
          <a:xfrm>
            <a:off x="6048164" y="2492896"/>
            <a:ext cx="0" cy="12241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588224" y="3501008"/>
            <a:ext cx="0" cy="1934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6525181" y="1124744"/>
            <a:ext cx="936104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Linagliptin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cxnSp>
        <p:nvCxnSpPr>
          <p:cNvPr id="55" name="Straight Connector 54"/>
          <p:cNvCxnSpPr>
            <a:stCxn id="53" idx="2"/>
          </p:cNvCxnSpPr>
          <p:nvPr/>
        </p:nvCxnSpPr>
        <p:spPr>
          <a:xfrm>
            <a:off x="6993233" y="1556792"/>
            <a:ext cx="0" cy="21602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4" idx="2"/>
          </p:cNvCxnSpPr>
          <p:nvPr/>
        </p:nvCxnSpPr>
        <p:spPr>
          <a:xfrm>
            <a:off x="7812360" y="2564904"/>
            <a:ext cx="36004" cy="540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6084168" y="3068960"/>
            <a:ext cx="1008112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Saxagliptin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796136" y="1574091"/>
            <a:ext cx="946656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Vildagliptin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948264" y="2708920"/>
            <a:ext cx="1008112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Exenatide long-acting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cxnSp>
        <p:nvCxnSpPr>
          <p:cNvPr id="66" name="Straight Connector 65"/>
          <p:cNvCxnSpPr>
            <a:stCxn id="64" idx="2"/>
          </p:cNvCxnSpPr>
          <p:nvPr/>
        </p:nvCxnSpPr>
        <p:spPr>
          <a:xfrm>
            <a:off x="7452320" y="3140968"/>
            <a:ext cx="8965" cy="5535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4499992" y="2636912"/>
            <a:ext cx="1141576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Meglitinides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102242" y="2537549"/>
            <a:ext cx="972108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Liraglutide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cxnSp>
        <p:nvCxnSpPr>
          <p:cNvPr id="14" name="Straight Connector 13"/>
          <p:cNvCxnSpPr>
            <a:stCxn id="42" idx="2"/>
            <a:endCxn id="50" idx="0"/>
          </p:cNvCxnSpPr>
          <p:nvPr/>
        </p:nvCxnSpPr>
        <p:spPr>
          <a:xfrm flipH="1">
            <a:off x="6588224" y="2969597"/>
            <a:ext cx="72" cy="993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868144" y="5373216"/>
            <a:ext cx="1141576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CG87:T2D management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/>
          <p:cNvCxnSpPr>
            <a:stCxn id="51" idx="0"/>
          </p:cNvCxnSpPr>
          <p:nvPr/>
        </p:nvCxnSpPr>
        <p:spPr>
          <a:xfrm flipV="1">
            <a:off x="6438932" y="4221088"/>
            <a:ext cx="0" cy="11521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5148064" y="4869160"/>
            <a:ext cx="1141576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CG15:T1D management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796136" y="4365104"/>
            <a:ext cx="1141576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CG63:Diabetes in pregnancy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669164" y="4869904"/>
            <a:ext cx="1285592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CG119:Diabetes foot problems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2</a:t>
            </a:r>
          </a:p>
        </p:txBody>
      </p:sp>
      <p:cxnSp>
        <p:nvCxnSpPr>
          <p:cNvPr id="29" name="Straight Connector 28"/>
          <p:cNvCxnSpPr>
            <a:stCxn id="58" idx="0"/>
          </p:cNvCxnSpPr>
          <p:nvPr/>
        </p:nvCxnSpPr>
        <p:spPr>
          <a:xfrm flipV="1">
            <a:off x="5718852" y="4221088"/>
            <a:ext cx="0" cy="6480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1" idx="0"/>
          </p:cNvCxnSpPr>
          <p:nvPr/>
        </p:nvCxnSpPr>
        <p:spPr>
          <a:xfrm flipV="1">
            <a:off x="7311960" y="4221832"/>
            <a:ext cx="0" cy="6480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7308304" y="2132856"/>
            <a:ext cx="1008112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Lixisenatide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236296" y="1628800"/>
            <a:ext cx="1080120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Dapagliflozin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488324" y="908720"/>
            <a:ext cx="828092" cy="43204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Insulin degludec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580112" y="1117509"/>
            <a:ext cx="900100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Exenatide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12360" y="2708920"/>
            <a:ext cx="1152128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Alogliptin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596336" y="1340768"/>
            <a:ext cx="1080120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black"/>
                </a:solidFill>
                <a:cs typeface="Arial" pitchFamily="34" charset="0"/>
              </a:rPr>
              <a:t>Canagliflozin</a:t>
            </a:r>
            <a:r>
              <a:rPr lang="en-GB" sz="1050" baseline="300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37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6"/>
          <p:cNvSpPr>
            <a:spLocks noGrp="1"/>
          </p:cNvSpPr>
          <p:nvPr>
            <p:ph type="title" idx="4294967295"/>
          </p:nvPr>
        </p:nvSpPr>
        <p:spPr>
          <a:xfrm>
            <a:off x="1031875" y="836613"/>
            <a:ext cx="8112125" cy="690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dirty="0" smtClean="0">
                <a:solidFill>
                  <a:schemeClr val="tx1"/>
                </a:solidFill>
                <a:ea typeface="ＭＳ Ｐゴシック" pitchFamily="34" charset="-128"/>
              </a:rPr>
              <a:t>There is a strong association between hyperglycaemia and diabetes complications (UKPDS</a:t>
            </a:r>
            <a:r>
              <a:rPr lang="en-GB" sz="3200" dirty="0" smtClean="0">
                <a:solidFill>
                  <a:schemeClr val="tx1"/>
                </a:solidFill>
                <a:ea typeface="ＭＳ Ｐゴシック" pitchFamily="34" charset="-128"/>
              </a:rPr>
              <a:t>) </a:t>
            </a:r>
          </a:p>
        </p:txBody>
      </p:sp>
      <p:sp>
        <p:nvSpPr>
          <p:cNvPr id="17412" name="Text Box 111"/>
          <p:cNvSpPr txBox="1">
            <a:spLocks noChangeArrowheads="1"/>
          </p:cNvSpPr>
          <p:nvPr/>
        </p:nvSpPr>
        <p:spPr bwMode="auto">
          <a:xfrm>
            <a:off x="6519863" y="2157413"/>
            <a:ext cx="2371725" cy="10144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lIns="91294" tIns="45649" rIns="91294" bIns="45649">
            <a:spAutoFit/>
          </a:bodyPr>
          <a:lstStyle/>
          <a:p>
            <a:pPr defTabSz="812800" eaLnBrk="0" hangingPunct="0"/>
            <a:r>
              <a:rPr lang="en-US" sz="1200">
                <a:solidFill>
                  <a:srgbClr val="FF0000"/>
                </a:solidFill>
              </a:rPr>
              <a:t>Each 1% reduction in HbA</a:t>
            </a:r>
            <a:r>
              <a:rPr lang="en-US" sz="1200" baseline="-25000">
                <a:solidFill>
                  <a:srgbClr val="FF0000"/>
                </a:solidFill>
              </a:rPr>
              <a:t>1c</a:t>
            </a:r>
            <a:r>
              <a:rPr lang="en-US" sz="1200">
                <a:solidFill>
                  <a:srgbClr val="FF0000"/>
                </a:solidFill>
              </a:rPr>
              <a:t> level associated with 37% decrease in microvascular risk </a:t>
            </a:r>
          </a:p>
          <a:p>
            <a:pPr defTabSz="812800" eaLnBrk="0" hangingPunct="0"/>
            <a:r>
              <a:rPr lang="en-US" sz="1200">
                <a:solidFill>
                  <a:srgbClr val="FF0000"/>
                </a:solidFill>
              </a:rPr>
              <a:t>(95% CI: 33%, 41%; p&lt;0.0001)</a:t>
            </a:r>
            <a:endParaRPr lang="en-US" sz="1200" baseline="30000">
              <a:solidFill>
                <a:srgbClr val="FF0000"/>
              </a:solidFill>
            </a:endParaRPr>
          </a:p>
        </p:txBody>
      </p:sp>
      <p:sp>
        <p:nvSpPr>
          <p:cNvPr id="17413" name="Text Box 111"/>
          <p:cNvSpPr txBox="1">
            <a:spLocks noChangeArrowheads="1"/>
          </p:cNvSpPr>
          <p:nvPr/>
        </p:nvSpPr>
        <p:spPr bwMode="auto">
          <a:xfrm>
            <a:off x="6519863" y="3438525"/>
            <a:ext cx="2371725" cy="10160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lIns="91294" tIns="45649" rIns="91294" bIns="45649">
            <a:spAutoFit/>
          </a:bodyPr>
          <a:lstStyle/>
          <a:p>
            <a:pPr defTabSz="812800" eaLnBrk="0" hangingPunct="0"/>
            <a:r>
              <a:rPr lang="en-US" sz="1200">
                <a:solidFill>
                  <a:srgbClr val="785600"/>
                </a:solidFill>
              </a:rPr>
              <a:t>Each 1% reduction in HbA</a:t>
            </a:r>
            <a:r>
              <a:rPr lang="en-US" sz="1200" baseline="-25000">
                <a:solidFill>
                  <a:srgbClr val="785600"/>
                </a:solidFill>
              </a:rPr>
              <a:t>1c </a:t>
            </a:r>
            <a:r>
              <a:rPr lang="en-US" sz="1200">
                <a:solidFill>
                  <a:srgbClr val="785600"/>
                </a:solidFill>
              </a:rPr>
              <a:t>level associated with 14% decrease in myocardial infarction risk </a:t>
            </a:r>
          </a:p>
          <a:p>
            <a:pPr defTabSz="812800" eaLnBrk="0" hangingPunct="0"/>
            <a:r>
              <a:rPr lang="en-US" sz="1200">
                <a:solidFill>
                  <a:srgbClr val="785600"/>
                </a:solidFill>
              </a:rPr>
              <a:t>(95% CI: 8%, 21%; p&lt;0.0001)</a:t>
            </a:r>
          </a:p>
        </p:txBody>
      </p:sp>
      <p:sp>
        <p:nvSpPr>
          <p:cNvPr id="17414" name="Line 59"/>
          <p:cNvSpPr>
            <a:spLocks noChangeShapeType="1"/>
          </p:cNvSpPr>
          <p:nvPr/>
        </p:nvSpPr>
        <p:spPr bwMode="auto">
          <a:xfrm rot="-5400000">
            <a:off x="5830887" y="4986338"/>
            <a:ext cx="92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66669" tIns="33334" rIns="66669" bIns="33334"/>
          <a:lstStyle/>
          <a:p>
            <a:endParaRPr lang="en-GB"/>
          </a:p>
        </p:txBody>
      </p:sp>
      <p:sp>
        <p:nvSpPr>
          <p:cNvPr id="17415" name="Line 59"/>
          <p:cNvSpPr>
            <a:spLocks noChangeShapeType="1"/>
          </p:cNvSpPr>
          <p:nvPr/>
        </p:nvSpPr>
        <p:spPr bwMode="auto">
          <a:xfrm rot="-5400000">
            <a:off x="6742112" y="4986338"/>
            <a:ext cx="92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66669" tIns="33334" rIns="66669" bIns="33334"/>
          <a:lstStyle/>
          <a:p>
            <a:endParaRPr lang="en-GB"/>
          </a:p>
        </p:txBody>
      </p:sp>
      <p:sp>
        <p:nvSpPr>
          <p:cNvPr id="17416" name="Line 59"/>
          <p:cNvSpPr>
            <a:spLocks noChangeShapeType="1"/>
          </p:cNvSpPr>
          <p:nvPr/>
        </p:nvSpPr>
        <p:spPr bwMode="auto">
          <a:xfrm rot="-5400000">
            <a:off x="4010025" y="4986338"/>
            <a:ext cx="92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66669" tIns="33334" rIns="66669" bIns="33334"/>
          <a:lstStyle/>
          <a:p>
            <a:endParaRPr lang="en-GB"/>
          </a:p>
        </p:txBody>
      </p:sp>
      <p:sp>
        <p:nvSpPr>
          <p:cNvPr id="17417" name="Line 59"/>
          <p:cNvSpPr>
            <a:spLocks noChangeShapeType="1"/>
          </p:cNvSpPr>
          <p:nvPr/>
        </p:nvSpPr>
        <p:spPr bwMode="auto">
          <a:xfrm rot="-5400000">
            <a:off x="4921250" y="4986338"/>
            <a:ext cx="92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66669" tIns="33334" rIns="66669" bIns="33334"/>
          <a:lstStyle/>
          <a:p>
            <a:endParaRPr lang="en-GB"/>
          </a:p>
        </p:txBody>
      </p:sp>
      <p:sp>
        <p:nvSpPr>
          <p:cNvPr id="17418" name="Line 59"/>
          <p:cNvSpPr>
            <a:spLocks noChangeShapeType="1"/>
          </p:cNvSpPr>
          <p:nvPr/>
        </p:nvSpPr>
        <p:spPr bwMode="auto">
          <a:xfrm rot="-5400000">
            <a:off x="2187575" y="4986338"/>
            <a:ext cx="92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66669" tIns="33334" rIns="66669" bIns="33334"/>
          <a:lstStyle/>
          <a:p>
            <a:endParaRPr lang="en-GB"/>
          </a:p>
        </p:txBody>
      </p:sp>
      <p:sp>
        <p:nvSpPr>
          <p:cNvPr id="17419" name="Line 59"/>
          <p:cNvSpPr>
            <a:spLocks noChangeShapeType="1"/>
          </p:cNvSpPr>
          <p:nvPr/>
        </p:nvSpPr>
        <p:spPr bwMode="auto">
          <a:xfrm rot="-5400000">
            <a:off x="3098800" y="4986338"/>
            <a:ext cx="92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66669" tIns="33334" rIns="66669" bIns="33334"/>
          <a:lstStyle/>
          <a:p>
            <a:endParaRPr lang="en-GB"/>
          </a:p>
        </p:txBody>
      </p:sp>
      <p:sp>
        <p:nvSpPr>
          <p:cNvPr id="17420" name="CasellaDiTesto 13"/>
          <p:cNvSpPr txBox="1">
            <a:spLocks noChangeArrowheads="1"/>
          </p:cNvSpPr>
          <p:nvPr/>
        </p:nvSpPr>
        <p:spPr bwMode="auto">
          <a:xfrm rot="-5400000">
            <a:off x="-654843" y="3380581"/>
            <a:ext cx="27765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69" tIns="33334" rIns="66669" bIns="33334">
            <a:spAutoFit/>
          </a:bodyPr>
          <a:lstStyle/>
          <a:p>
            <a:pPr algn="ctr" eaLnBrk="0" hangingPunct="0"/>
            <a:r>
              <a:rPr lang="it-IT" sz="1400">
                <a:solidFill>
                  <a:srgbClr val="000000"/>
                </a:solidFill>
              </a:rPr>
              <a:t>Adjusted incidence per </a:t>
            </a:r>
            <a:br>
              <a:rPr lang="it-IT" sz="1400">
                <a:solidFill>
                  <a:srgbClr val="000000"/>
                </a:solidFill>
              </a:rPr>
            </a:br>
            <a:r>
              <a:rPr lang="it-IT" sz="1400">
                <a:solidFill>
                  <a:srgbClr val="000000"/>
                </a:solidFill>
              </a:rPr>
              <a:t>1000 person-years (%)</a:t>
            </a:r>
          </a:p>
        </p:txBody>
      </p:sp>
      <p:cxnSp>
        <p:nvCxnSpPr>
          <p:cNvPr id="17421" name="Connettore 1 6"/>
          <p:cNvCxnSpPr>
            <a:cxnSpLocks noChangeShapeType="1"/>
          </p:cNvCxnSpPr>
          <p:nvPr/>
        </p:nvCxnSpPr>
        <p:spPr bwMode="auto">
          <a:xfrm>
            <a:off x="1323975" y="2400300"/>
            <a:ext cx="0" cy="254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2" name="Connettore 1 8"/>
          <p:cNvCxnSpPr>
            <a:cxnSpLocks noChangeShapeType="1"/>
          </p:cNvCxnSpPr>
          <p:nvPr/>
        </p:nvCxnSpPr>
        <p:spPr bwMode="auto">
          <a:xfrm flipH="1">
            <a:off x="1322388" y="4938713"/>
            <a:ext cx="5473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7423" name="Rectangle 56"/>
          <p:cNvSpPr>
            <a:spLocks noChangeArrowheads="1"/>
          </p:cNvSpPr>
          <p:nvPr/>
        </p:nvSpPr>
        <p:spPr bwMode="auto">
          <a:xfrm>
            <a:off x="1000125" y="4395788"/>
            <a:ext cx="198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7424" name="Rectangle 58"/>
          <p:cNvSpPr>
            <a:spLocks noChangeArrowheads="1"/>
          </p:cNvSpPr>
          <p:nvPr/>
        </p:nvSpPr>
        <p:spPr bwMode="auto">
          <a:xfrm>
            <a:off x="1000125" y="3546475"/>
            <a:ext cx="198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17425" name="Rectangle 70"/>
          <p:cNvSpPr>
            <a:spLocks noChangeArrowheads="1"/>
          </p:cNvSpPr>
          <p:nvPr/>
        </p:nvSpPr>
        <p:spPr bwMode="auto">
          <a:xfrm>
            <a:off x="1100138" y="4819650"/>
            <a:ext cx="100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426" name="Rectangle 60"/>
          <p:cNvSpPr>
            <a:spLocks noChangeArrowheads="1"/>
          </p:cNvSpPr>
          <p:nvPr/>
        </p:nvSpPr>
        <p:spPr bwMode="auto">
          <a:xfrm>
            <a:off x="1000125" y="2697163"/>
            <a:ext cx="1984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>
                <a:solidFill>
                  <a:srgbClr val="000000"/>
                </a:solidFill>
              </a:rPr>
              <a:t>50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58888" y="2408238"/>
            <a:ext cx="63500" cy="2532062"/>
            <a:chOff x="1970113" y="2569183"/>
            <a:chExt cx="146320" cy="2700867"/>
          </a:xfrm>
        </p:grpSpPr>
        <p:sp>
          <p:nvSpPr>
            <p:cNvPr id="17481" name="Line 59"/>
            <p:cNvSpPr>
              <a:spLocks noChangeShapeType="1"/>
            </p:cNvSpPr>
            <p:nvPr/>
          </p:nvSpPr>
          <p:spPr bwMode="auto">
            <a:xfrm>
              <a:off x="1970113" y="4823010"/>
              <a:ext cx="146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2" name="Line 59"/>
            <p:cNvSpPr>
              <a:spLocks noChangeShapeType="1"/>
            </p:cNvSpPr>
            <p:nvPr/>
          </p:nvSpPr>
          <p:spPr bwMode="auto">
            <a:xfrm>
              <a:off x="1970113" y="5270050"/>
              <a:ext cx="146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3" name="Line 59"/>
            <p:cNvSpPr>
              <a:spLocks noChangeShapeType="1"/>
            </p:cNvSpPr>
            <p:nvPr/>
          </p:nvSpPr>
          <p:spPr bwMode="auto">
            <a:xfrm>
              <a:off x="1970113" y="3923850"/>
              <a:ext cx="146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4" name="Line 59"/>
            <p:cNvSpPr>
              <a:spLocks noChangeShapeType="1"/>
            </p:cNvSpPr>
            <p:nvPr/>
          </p:nvSpPr>
          <p:spPr bwMode="auto">
            <a:xfrm>
              <a:off x="1970113" y="4370889"/>
              <a:ext cx="146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5" name="Line 59"/>
            <p:cNvSpPr>
              <a:spLocks noChangeShapeType="1"/>
            </p:cNvSpPr>
            <p:nvPr/>
          </p:nvSpPr>
          <p:spPr bwMode="auto">
            <a:xfrm>
              <a:off x="1970113" y="3028076"/>
              <a:ext cx="146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6" name="Line 59"/>
            <p:cNvSpPr>
              <a:spLocks noChangeShapeType="1"/>
            </p:cNvSpPr>
            <p:nvPr/>
          </p:nvSpPr>
          <p:spPr bwMode="auto">
            <a:xfrm>
              <a:off x="1970113" y="3475116"/>
              <a:ext cx="146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7" name="Line 59"/>
            <p:cNvSpPr>
              <a:spLocks noChangeShapeType="1"/>
            </p:cNvSpPr>
            <p:nvPr/>
          </p:nvSpPr>
          <p:spPr bwMode="auto">
            <a:xfrm>
              <a:off x="1970113" y="2569183"/>
              <a:ext cx="146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28" name="Rectangle 60"/>
          <p:cNvSpPr>
            <a:spLocks noChangeArrowheads="1"/>
          </p:cNvSpPr>
          <p:nvPr/>
        </p:nvSpPr>
        <p:spPr bwMode="auto">
          <a:xfrm>
            <a:off x="1000125" y="2271713"/>
            <a:ext cx="198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17429" name="Rectangle 56"/>
          <p:cNvSpPr>
            <a:spLocks noChangeArrowheads="1"/>
          </p:cNvSpPr>
          <p:nvPr/>
        </p:nvSpPr>
        <p:spPr bwMode="auto">
          <a:xfrm>
            <a:off x="1000125" y="3970338"/>
            <a:ext cx="198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7430" name="Rectangle 58"/>
          <p:cNvSpPr>
            <a:spLocks noChangeArrowheads="1"/>
          </p:cNvSpPr>
          <p:nvPr/>
        </p:nvSpPr>
        <p:spPr bwMode="auto">
          <a:xfrm>
            <a:off x="1000125" y="3121025"/>
            <a:ext cx="198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17431" name="Rectangle 16"/>
          <p:cNvSpPr>
            <a:spLocks noChangeArrowheads="1"/>
          </p:cNvSpPr>
          <p:nvPr/>
        </p:nvSpPr>
        <p:spPr bwMode="auto">
          <a:xfrm>
            <a:off x="6157913" y="5003800"/>
            <a:ext cx="34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sz="1400">
                <a:solidFill>
                  <a:srgbClr val="000000"/>
                </a:solidFill>
              </a:rPr>
              <a:t>10.5</a:t>
            </a:r>
          </a:p>
        </p:txBody>
      </p:sp>
      <p:sp>
        <p:nvSpPr>
          <p:cNvPr id="17432" name="Rectangle 17"/>
          <p:cNvSpPr>
            <a:spLocks noChangeArrowheads="1"/>
          </p:cNvSpPr>
          <p:nvPr/>
        </p:nvSpPr>
        <p:spPr bwMode="auto">
          <a:xfrm>
            <a:off x="5297488" y="5003800"/>
            <a:ext cx="249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sz="1400">
                <a:solidFill>
                  <a:srgbClr val="000000"/>
                </a:solidFill>
              </a:rPr>
              <a:t>9.5</a:t>
            </a:r>
          </a:p>
        </p:txBody>
      </p:sp>
      <p:sp>
        <p:nvSpPr>
          <p:cNvPr id="17433" name="Rectangle 18"/>
          <p:cNvSpPr>
            <a:spLocks noChangeArrowheads="1"/>
          </p:cNvSpPr>
          <p:nvPr/>
        </p:nvSpPr>
        <p:spPr bwMode="auto">
          <a:xfrm>
            <a:off x="3486150" y="5003800"/>
            <a:ext cx="249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sz="1400">
                <a:solidFill>
                  <a:srgbClr val="000000"/>
                </a:solidFill>
              </a:rPr>
              <a:t>7.5</a:t>
            </a:r>
          </a:p>
        </p:txBody>
      </p:sp>
      <p:sp>
        <p:nvSpPr>
          <p:cNvPr id="17434" name="Rectangle 19"/>
          <p:cNvSpPr>
            <a:spLocks noChangeArrowheads="1"/>
          </p:cNvSpPr>
          <p:nvPr/>
        </p:nvSpPr>
        <p:spPr bwMode="auto">
          <a:xfrm>
            <a:off x="4397375" y="5003800"/>
            <a:ext cx="247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sz="1400">
                <a:solidFill>
                  <a:srgbClr val="000000"/>
                </a:solidFill>
              </a:rPr>
              <a:t>8.5</a:t>
            </a:r>
          </a:p>
        </p:txBody>
      </p:sp>
      <p:sp>
        <p:nvSpPr>
          <p:cNvPr id="17435" name="Rectangle 18"/>
          <p:cNvSpPr>
            <a:spLocks noChangeArrowheads="1"/>
          </p:cNvSpPr>
          <p:nvPr/>
        </p:nvSpPr>
        <p:spPr bwMode="auto">
          <a:xfrm>
            <a:off x="1655763" y="5003800"/>
            <a:ext cx="249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sz="1400">
                <a:solidFill>
                  <a:srgbClr val="000000"/>
                </a:solidFill>
              </a:rPr>
              <a:t>5.5</a:t>
            </a:r>
          </a:p>
        </p:txBody>
      </p:sp>
      <p:sp>
        <p:nvSpPr>
          <p:cNvPr id="17436" name="Rectangle 19"/>
          <p:cNvSpPr>
            <a:spLocks noChangeArrowheads="1"/>
          </p:cNvSpPr>
          <p:nvPr/>
        </p:nvSpPr>
        <p:spPr bwMode="auto">
          <a:xfrm>
            <a:off x="2574925" y="5003800"/>
            <a:ext cx="249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sz="1400">
                <a:solidFill>
                  <a:srgbClr val="000000"/>
                </a:solidFill>
              </a:rPr>
              <a:t>6.5</a:t>
            </a:r>
          </a:p>
        </p:txBody>
      </p:sp>
      <p:sp>
        <p:nvSpPr>
          <p:cNvPr id="38" name="Figura a mano libera 37"/>
          <p:cNvSpPr/>
          <p:nvPr/>
        </p:nvSpPr>
        <p:spPr bwMode="auto">
          <a:xfrm>
            <a:off x="1749425" y="3276600"/>
            <a:ext cx="4594225" cy="1006475"/>
          </a:xfrm>
          <a:custGeom>
            <a:avLst/>
            <a:gdLst>
              <a:gd name="connsiteX0" fmla="*/ 0 w 5021580"/>
              <a:gd name="connsiteY0" fmla="*/ 1005840 h 1005840"/>
              <a:gd name="connsiteX1" fmla="*/ 1028700 w 5021580"/>
              <a:gd name="connsiteY1" fmla="*/ 784860 h 1005840"/>
              <a:gd name="connsiteX2" fmla="*/ 2026920 w 5021580"/>
              <a:gd name="connsiteY2" fmla="*/ 441960 h 1005840"/>
              <a:gd name="connsiteX3" fmla="*/ 3025140 w 5021580"/>
              <a:gd name="connsiteY3" fmla="*/ 411480 h 1005840"/>
              <a:gd name="connsiteX4" fmla="*/ 4015740 w 5021580"/>
              <a:gd name="connsiteY4" fmla="*/ 0 h 1005840"/>
              <a:gd name="connsiteX5" fmla="*/ 5021580 w 5021580"/>
              <a:gd name="connsiteY5" fmla="*/ 6858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1580" h="1005840">
                <a:moveTo>
                  <a:pt x="0" y="1005840"/>
                </a:moveTo>
                <a:lnTo>
                  <a:pt x="1028700" y="784860"/>
                </a:lnTo>
                <a:lnTo>
                  <a:pt x="2026920" y="441960"/>
                </a:lnTo>
                <a:lnTo>
                  <a:pt x="3025140" y="411480"/>
                </a:lnTo>
                <a:lnTo>
                  <a:pt x="4015740" y="0"/>
                </a:lnTo>
                <a:lnTo>
                  <a:pt x="5021580" y="68580"/>
                </a:lnTo>
              </a:path>
            </a:pathLst>
          </a:custGeom>
          <a:noFill/>
          <a:ln w="1905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lIns="66669" tIns="33334" rIns="66669" bIns="33334"/>
          <a:lstStyle/>
          <a:p>
            <a:pPr algn="ctr" eaLnBrk="0" hangingPunct="0">
              <a:defRPr/>
            </a:pPr>
            <a:endParaRPr lang="it-IT" sz="1400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7438" name="Figura a mano libera 38"/>
          <p:cNvSpPr>
            <a:spLocks/>
          </p:cNvSpPr>
          <p:nvPr/>
        </p:nvSpPr>
        <p:spPr bwMode="auto">
          <a:xfrm>
            <a:off x="1770063" y="2536825"/>
            <a:ext cx="4559300" cy="2157413"/>
          </a:xfrm>
          <a:custGeom>
            <a:avLst/>
            <a:gdLst>
              <a:gd name="T0" fmla="*/ 0 w 4983480"/>
              <a:gd name="T1" fmla="*/ 2180399 h 2156460"/>
              <a:gd name="T2" fmla="*/ 107987 w 4983480"/>
              <a:gd name="T3" fmla="*/ 2057125 h 2156460"/>
              <a:gd name="T4" fmla="*/ 215977 w 4983480"/>
              <a:gd name="T5" fmla="*/ 1833695 h 2156460"/>
              <a:gd name="T6" fmla="*/ 323140 w 4983480"/>
              <a:gd name="T7" fmla="*/ 1448467 h 2156460"/>
              <a:gd name="T8" fmla="*/ 431128 w 4983480"/>
              <a:gd name="T9" fmla="*/ 724234 h 2156460"/>
              <a:gd name="T10" fmla="*/ 539117 w 4983480"/>
              <a:gd name="T11" fmla="*/ 0 h 2156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83480"/>
              <a:gd name="T19" fmla="*/ 0 h 2156460"/>
              <a:gd name="T20" fmla="*/ 4983480 w 4983480"/>
              <a:gd name="T21" fmla="*/ 2156460 h 2156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83480" h="2156460">
                <a:moveTo>
                  <a:pt x="0" y="2156460"/>
                </a:moveTo>
                <a:lnTo>
                  <a:pt x="998220" y="2034540"/>
                </a:lnTo>
                <a:lnTo>
                  <a:pt x="1996440" y="1813560"/>
                </a:lnTo>
                <a:lnTo>
                  <a:pt x="2987040" y="1432560"/>
                </a:lnTo>
                <a:lnTo>
                  <a:pt x="3985260" y="716280"/>
                </a:lnTo>
                <a:lnTo>
                  <a:pt x="4983480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66669" tIns="33334" rIns="66669" bIns="33334"/>
          <a:lstStyle/>
          <a:p>
            <a:endParaRPr lang="en-GB"/>
          </a:p>
        </p:txBody>
      </p:sp>
      <p:sp>
        <p:nvSpPr>
          <p:cNvPr id="40" name="Ovale 39"/>
          <p:cNvSpPr/>
          <p:nvPr/>
        </p:nvSpPr>
        <p:spPr bwMode="auto">
          <a:xfrm>
            <a:off x="3528482" y="3648452"/>
            <a:ext cx="145348" cy="14763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669" tIns="33334" rIns="66669" bIns="33334"/>
          <a:lstStyle/>
          <a:p>
            <a:pPr algn="ctr" eaLnBrk="0" hangingPunct="0">
              <a:defRPr/>
            </a:pPr>
            <a:endParaRPr lang="it-I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" name="Ovale 40"/>
          <p:cNvSpPr/>
          <p:nvPr/>
        </p:nvSpPr>
        <p:spPr bwMode="auto">
          <a:xfrm>
            <a:off x="3528482" y="4273928"/>
            <a:ext cx="145348" cy="14605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669" tIns="33334" rIns="66669" bIns="33334"/>
          <a:lstStyle/>
          <a:p>
            <a:pPr algn="ctr" eaLnBrk="0" hangingPunct="0">
              <a:defRPr/>
            </a:pPr>
            <a:endParaRPr lang="it-I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2" name="Ovale 41"/>
          <p:cNvSpPr/>
          <p:nvPr/>
        </p:nvSpPr>
        <p:spPr bwMode="auto">
          <a:xfrm>
            <a:off x="4443568" y="3619873"/>
            <a:ext cx="145348" cy="14763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669" tIns="33334" rIns="66669" bIns="33334"/>
          <a:lstStyle/>
          <a:p>
            <a:pPr algn="ctr" eaLnBrk="0" hangingPunct="0">
              <a:defRPr/>
            </a:pPr>
            <a:endParaRPr lang="it-I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3" name="Ovale 42"/>
          <p:cNvSpPr/>
          <p:nvPr/>
        </p:nvSpPr>
        <p:spPr bwMode="auto">
          <a:xfrm>
            <a:off x="4443568" y="3902453"/>
            <a:ext cx="145348" cy="14605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669" tIns="33334" rIns="66669" bIns="33334"/>
          <a:lstStyle/>
          <a:p>
            <a:pPr algn="ctr" eaLnBrk="0" hangingPunct="0">
              <a:defRPr/>
            </a:pPr>
            <a:endParaRPr lang="it-I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" name="Ovale 44"/>
          <p:cNvSpPr/>
          <p:nvPr/>
        </p:nvSpPr>
        <p:spPr bwMode="auto">
          <a:xfrm>
            <a:off x="5349942" y="3188077"/>
            <a:ext cx="145348" cy="14605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669" tIns="33334" rIns="66669" bIns="33334"/>
          <a:lstStyle/>
          <a:p>
            <a:pPr algn="ctr" eaLnBrk="0" hangingPunct="0">
              <a:defRPr/>
            </a:pPr>
            <a:endParaRPr lang="it-I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" name="Ovale 45"/>
          <p:cNvSpPr/>
          <p:nvPr/>
        </p:nvSpPr>
        <p:spPr bwMode="auto">
          <a:xfrm>
            <a:off x="6265028" y="3276978"/>
            <a:ext cx="145348" cy="14763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669" tIns="33334" rIns="66669" bIns="33334"/>
          <a:lstStyle/>
          <a:p>
            <a:pPr algn="ctr" eaLnBrk="0" hangingPunct="0">
              <a:defRPr/>
            </a:pPr>
            <a:endParaRPr lang="it-I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" name="Ovale 46"/>
          <p:cNvSpPr/>
          <p:nvPr/>
        </p:nvSpPr>
        <p:spPr bwMode="auto">
          <a:xfrm>
            <a:off x="6265028" y="2473702"/>
            <a:ext cx="145348" cy="14605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669" tIns="33334" rIns="66669" bIns="33334"/>
          <a:lstStyle/>
          <a:p>
            <a:pPr algn="ctr" eaLnBrk="0" hangingPunct="0">
              <a:defRPr/>
            </a:pPr>
            <a:endParaRPr lang="it-I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8" name="Ovale 47"/>
          <p:cNvSpPr/>
          <p:nvPr/>
        </p:nvSpPr>
        <p:spPr bwMode="auto">
          <a:xfrm>
            <a:off x="2622112" y="3991353"/>
            <a:ext cx="145348" cy="14763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669" tIns="33334" rIns="66669" bIns="33334"/>
          <a:lstStyle/>
          <a:p>
            <a:pPr algn="ctr" eaLnBrk="0" hangingPunct="0">
              <a:defRPr/>
            </a:pPr>
            <a:endParaRPr lang="it-I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9" name="Ovale 48"/>
          <p:cNvSpPr/>
          <p:nvPr/>
        </p:nvSpPr>
        <p:spPr bwMode="auto">
          <a:xfrm>
            <a:off x="2622112" y="4502528"/>
            <a:ext cx="145348" cy="14605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669" tIns="33334" rIns="66669" bIns="33334"/>
          <a:lstStyle/>
          <a:p>
            <a:pPr algn="ctr" eaLnBrk="0" hangingPunct="0">
              <a:defRPr/>
            </a:pPr>
            <a:endParaRPr lang="it-I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" name="Ovale 43"/>
          <p:cNvSpPr/>
          <p:nvPr/>
        </p:nvSpPr>
        <p:spPr bwMode="auto">
          <a:xfrm>
            <a:off x="5349942" y="3210303"/>
            <a:ext cx="145348" cy="14763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669" tIns="33334" rIns="66669" bIns="33334"/>
          <a:lstStyle/>
          <a:p>
            <a:pPr algn="ctr" eaLnBrk="0" hangingPunct="0">
              <a:defRPr/>
            </a:pPr>
            <a:endParaRPr lang="it-I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" name="Ovale 49"/>
          <p:cNvSpPr/>
          <p:nvPr/>
        </p:nvSpPr>
        <p:spPr bwMode="auto">
          <a:xfrm>
            <a:off x="1698310" y="4210429"/>
            <a:ext cx="145348" cy="14763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669" tIns="33334" rIns="66669" bIns="33334"/>
          <a:lstStyle/>
          <a:p>
            <a:pPr algn="ctr" eaLnBrk="0" hangingPunct="0">
              <a:defRPr/>
            </a:pPr>
            <a:endParaRPr lang="it-I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" name="Ovale 50"/>
          <p:cNvSpPr/>
          <p:nvPr/>
        </p:nvSpPr>
        <p:spPr bwMode="auto">
          <a:xfrm>
            <a:off x="1698310" y="4626353"/>
            <a:ext cx="145348" cy="14605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669" tIns="33334" rIns="66669" bIns="33334"/>
          <a:lstStyle/>
          <a:p>
            <a:pPr algn="ctr" eaLnBrk="0" hangingPunct="0">
              <a:defRPr/>
            </a:pPr>
            <a:endParaRPr lang="it-I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475" name="Rectangle 60"/>
          <p:cNvSpPr>
            <a:spLocks noChangeArrowheads="1"/>
          </p:cNvSpPr>
          <p:nvPr/>
        </p:nvSpPr>
        <p:spPr bwMode="auto">
          <a:xfrm>
            <a:off x="5289550" y="3530600"/>
            <a:ext cx="1177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Myocardial infarction</a:t>
            </a:r>
          </a:p>
        </p:txBody>
      </p:sp>
      <p:sp>
        <p:nvSpPr>
          <p:cNvPr id="17476" name="Rectangle 60"/>
          <p:cNvSpPr>
            <a:spLocks noChangeArrowheads="1"/>
          </p:cNvSpPr>
          <p:nvPr/>
        </p:nvSpPr>
        <p:spPr bwMode="auto">
          <a:xfrm>
            <a:off x="5076825" y="2133600"/>
            <a:ext cx="13477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Microvascular endpoints</a:t>
            </a:r>
          </a:p>
        </p:txBody>
      </p:sp>
      <p:sp>
        <p:nvSpPr>
          <p:cNvPr id="17477" name="Rectangle 18"/>
          <p:cNvSpPr>
            <a:spLocks noChangeArrowheads="1"/>
          </p:cNvSpPr>
          <p:nvPr/>
        </p:nvSpPr>
        <p:spPr bwMode="auto">
          <a:xfrm flipH="1">
            <a:off x="2124075" y="5283200"/>
            <a:ext cx="3871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Updated mean HbA</a:t>
            </a:r>
            <a:r>
              <a:rPr lang="en-US" sz="1400" baseline="-25000">
                <a:solidFill>
                  <a:srgbClr val="000000"/>
                </a:solidFill>
              </a:rPr>
              <a:t>1c</a:t>
            </a:r>
            <a:r>
              <a:rPr lang="en-US" sz="1400">
                <a:solidFill>
                  <a:srgbClr val="000000"/>
                </a:solidFill>
              </a:rPr>
              <a:t> level (%)</a:t>
            </a:r>
            <a:endParaRPr lang="it-IT" sz="1400">
              <a:solidFill>
                <a:srgbClr val="000000"/>
              </a:solidFill>
            </a:endParaRPr>
          </a:p>
        </p:txBody>
      </p:sp>
      <p:sp>
        <p:nvSpPr>
          <p:cNvPr id="17478" name="Line 59"/>
          <p:cNvSpPr>
            <a:spLocks noChangeShapeType="1"/>
          </p:cNvSpPr>
          <p:nvPr/>
        </p:nvSpPr>
        <p:spPr bwMode="auto">
          <a:xfrm rot="-5400000">
            <a:off x="1277937" y="4986338"/>
            <a:ext cx="92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66669" tIns="33334" rIns="66669" bIns="33334"/>
          <a:lstStyle/>
          <a:p>
            <a:endParaRPr lang="en-GB"/>
          </a:p>
        </p:txBody>
      </p:sp>
      <p:sp>
        <p:nvSpPr>
          <p:cNvPr id="17479" name="TextBox 4"/>
          <p:cNvSpPr txBox="1">
            <a:spLocks noChangeArrowheads="1"/>
          </p:cNvSpPr>
          <p:nvPr/>
        </p:nvSpPr>
        <p:spPr bwMode="auto">
          <a:xfrm>
            <a:off x="407988" y="6537325"/>
            <a:ext cx="661352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it-IT" sz="900">
                <a:solidFill>
                  <a:srgbClr val="000000"/>
                </a:solidFill>
              </a:rPr>
              <a:t>Stratton IM, </a:t>
            </a:r>
            <a:r>
              <a:rPr lang="it-IT" sz="900" i="1">
                <a:solidFill>
                  <a:srgbClr val="000000"/>
                </a:solidFill>
              </a:rPr>
              <a:t>et al. BMJ </a:t>
            </a:r>
            <a:r>
              <a:rPr lang="it-IT" sz="900">
                <a:solidFill>
                  <a:srgbClr val="000000"/>
                </a:solidFill>
              </a:rPr>
              <a:t>2000;321:405–12.</a:t>
            </a:r>
          </a:p>
        </p:txBody>
      </p:sp>
      <p:sp>
        <p:nvSpPr>
          <p:cNvPr id="17480" name="Rectangle 54"/>
          <p:cNvSpPr>
            <a:spLocks noChangeArrowheads="1"/>
          </p:cNvSpPr>
          <p:nvPr/>
        </p:nvSpPr>
        <p:spPr bwMode="auto">
          <a:xfrm>
            <a:off x="395288" y="5715000"/>
            <a:ext cx="82089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Data from a prospective observational study of 4585 patients, of these 3642 were included in analyses of relative risk.</a:t>
            </a:r>
          </a:p>
          <a:p>
            <a:r>
              <a:rPr lang="en-GB" sz="1000"/>
              <a:t>Incidence rates were adjusted for age, sex, and ethnic group, expressed for white men aged 50-54 years at diagnosis and with mean duration of diabetes of 10 years.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Metformin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Works on insulin sensitising especially in liver</a:t>
            </a:r>
          </a:p>
          <a:p>
            <a:r>
              <a:rPr lang="en-GB" dirty="0" smtClean="0"/>
              <a:t>Benefits on weight</a:t>
            </a:r>
          </a:p>
          <a:p>
            <a:r>
              <a:rPr lang="en-GB" dirty="0" smtClean="0"/>
              <a:t>No hypos</a:t>
            </a:r>
          </a:p>
          <a:p>
            <a:r>
              <a:rPr lang="en-GB" dirty="0" smtClean="0"/>
              <a:t>Modest CV and mortality reduction on UKPDS</a:t>
            </a:r>
          </a:p>
          <a:p>
            <a:r>
              <a:rPr lang="en-GB" dirty="0" smtClean="0"/>
              <a:t>Anti-oxidant effect</a:t>
            </a:r>
          </a:p>
          <a:p>
            <a:r>
              <a:rPr lang="en-GB" dirty="0" smtClean="0"/>
              <a:t>Cheap!!</a:t>
            </a:r>
          </a:p>
          <a:p>
            <a:r>
              <a:rPr lang="en-GB" dirty="0" smtClean="0"/>
              <a:t>First line on all guidelines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Sulphonylureas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Works on K channels on beta cells</a:t>
            </a:r>
          </a:p>
          <a:p>
            <a:r>
              <a:rPr lang="en-GB" dirty="0" smtClean="0"/>
              <a:t>Glucose independent insulin release</a:t>
            </a:r>
          </a:p>
          <a:p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Established track record</a:t>
            </a:r>
          </a:p>
          <a:p>
            <a:r>
              <a:rPr lang="en-GB" dirty="0" smtClean="0"/>
              <a:t>Impressive HbA1c reduction</a:t>
            </a:r>
          </a:p>
          <a:p>
            <a:r>
              <a:rPr lang="en-GB" dirty="0" smtClean="0"/>
              <a:t>Hypoglycaemia risk –especially in the elderly</a:t>
            </a:r>
          </a:p>
          <a:p>
            <a:r>
              <a:rPr lang="en-GB" dirty="0" smtClean="0"/>
              <a:t>Weight gain- modest</a:t>
            </a:r>
          </a:p>
          <a:p>
            <a:r>
              <a:rPr lang="en-GB" dirty="0" smtClean="0"/>
              <a:t>Cheap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GL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1290" y="1628800"/>
            <a:ext cx="6956132" cy="468052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Gliptins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Modest efficacy</a:t>
            </a:r>
          </a:p>
          <a:p>
            <a:r>
              <a:rPr lang="en-GB" dirty="0" smtClean="0"/>
              <a:t>Excellent tolerability</a:t>
            </a:r>
          </a:p>
          <a:p>
            <a:r>
              <a:rPr lang="en-GB" dirty="0" smtClean="0"/>
              <a:t>No hypo risk</a:t>
            </a:r>
          </a:p>
          <a:p>
            <a:r>
              <a:rPr lang="en-GB" dirty="0" smtClean="0"/>
              <a:t>CV neutrality across all agents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Gliptins</a:t>
            </a:r>
            <a:r>
              <a:rPr lang="en-GB" dirty="0" smtClean="0"/>
              <a:t> safety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Pancreatic cancer risk refuted</a:t>
            </a:r>
          </a:p>
          <a:p>
            <a:r>
              <a:rPr lang="en-GB" dirty="0" smtClean="0"/>
              <a:t>Pancreatitis- any risk if existent small</a:t>
            </a:r>
          </a:p>
          <a:p>
            <a:pPr lvl="1"/>
            <a:r>
              <a:rPr lang="en-GB" dirty="0" smtClean="0"/>
              <a:t>Risk doubled in patients with diabetes</a:t>
            </a:r>
          </a:p>
          <a:p>
            <a:pPr lvl="1"/>
            <a:r>
              <a:rPr lang="en-GB" dirty="0" smtClean="0"/>
              <a:t>Meta-analysis BMJ 2014- no negative signals</a:t>
            </a:r>
          </a:p>
          <a:p>
            <a:r>
              <a:rPr lang="en-GB" dirty="0" smtClean="0"/>
              <a:t>Heart failure- signal from SAVOR-TIMI53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Diabetes in the UK is increasing</a:t>
            </a:r>
            <a:endParaRPr lang="en-GB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389063"/>
          <a:ext cx="77724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4" imgW="8419996" imgH="4733825" progId="MSGraph.Chart.8">
                  <p:embed followColorScheme="full"/>
                </p:oleObj>
              </mc:Choice>
              <mc:Fallback>
                <p:oleObj name="Chart" r:id="rId4" imgW="8419996" imgH="473382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89063"/>
                        <a:ext cx="7772400" cy="473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2550" y="6369050"/>
            <a:ext cx="59309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GB" sz="1200">
                <a:solidFill>
                  <a:srgbClr val="FFFFFF"/>
                </a:solidFill>
              </a:rPr>
              <a:t>Adapted from: 1. Diabetes UK. </a:t>
            </a:r>
            <a:r>
              <a:rPr lang="en-GB" altLang="en-GB" sz="1200" i="1">
                <a:solidFill>
                  <a:srgbClr val="FFFFFF"/>
                </a:solidFill>
              </a:rPr>
              <a:t>Diabetes in the UK 2004</a:t>
            </a:r>
            <a:r>
              <a:rPr lang="en-GB" altLang="en-GB" sz="1200">
                <a:solidFill>
                  <a:srgbClr val="FFFFFF"/>
                </a:solidFill>
              </a:rPr>
              <a:t>. Diabetes UK, London, 2004.</a:t>
            </a:r>
          </a:p>
          <a:p>
            <a:r>
              <a:rPr lang="en-GB" sz="1200">
                <a:solidFill>
                  <a:srgbClr val="FFFFFF"/>
                </a:solidFill>
              </a:rPr>
              <a:t>2. Diabetes UK. </a:t>
            </a:r>
            <a:r>
              <a:rPr lang="en-GB" sz="1200" i="1">
                <a:solidFill>
                  <a:srgbClr val="FFFFFF"/>
                </a:solidFill>
              </a:rPr>
              <a:t>State of the Nation 2005. </a:t>
            </a:r>
            <a:r>
              <a:rPr lang="en-GB" sz="1200">
                <a:solidFill>
                  <a:srgbClr val="FFFFFF"/>
                </a:solidFill>
              </a:rPr>
              <a:t>Diabetes UK, London, 2005.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076450" y="1828800"/>
            <a:ext cx="6370638" cy="3462338"/>
          </a:xfrm>
          <a:prstGeom prst="line">
            <a:avLst/>
          </a:prstGeom>
          <a:noFill/>
          <a:ln w="34925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en-GB" smtClean="0"/>
              <a:t>Glitazones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2967039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Familiarity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Weight gain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Oral formulation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Heart failure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Efficacy (1% HbA1c reduction)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Increased CV risk with rosiglitazone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Improves insulin sensitivity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Bladder cancer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? Prolongs beta cell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Osteoporosis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SGLT2 inhibitors</a:t>
            </a:r>
            <a:endParaRPr lang="en-GB" dirty="0"/>
          </a:p>
        </p:txBody>
      </p:sp>
      <p:pic>
        <p:nvPicPr>
          <p:cNvPr id="4" name="Content Placeholder 3" descr="SGLT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455" y="1916832"/>
            <a:ext cx="7538761" cy="410445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9" b="16787"/>
          <a:stretch/>
        </p:blipFill>
        <p:spPr>
          <a:xfrm>
            <a:off x="0" y="1134529"/>
            <a:ext cx="9144000" cy="4104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EMPA </a:t>
            </a:r>
            <a:r>
              <a:rPr lang="en-US" dirty="0" err="1" smtClean="0"/>
              <a:t>REGPrimary</a:t>
            </a:r>
            <a:r>
              <a:rPr lang="en-US" dirty="0" smtClean="0"/>
              <a:t> outcome: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4" name="Group 7"/>
          <p:cNvGrpSpPr/>
          <p:nvPr/>
        </p:nvGrpSpPr>
        <p:grpSpPr>
          <a:xfrm>
            <a:off x="0" y="1129069"/>
            <a:ext cx="9144000" cy="4040371"/>
            <a:chOff x="0" y="1446028"/>
            <a:chExt cx="9144000" cy="40403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89" b="16787"/>
            <a:stretch/>
          </p:blipFill>
          <p:spPr>
            <a:xfrm>
              <a:off x="0" y="1446028"/>
              <a:ext cx="9144000" cy="404037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38667" y="1777585"/>
              <a:ext cx="25340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600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03901" y="1945381"/>
            <a:ext cx="1613010" cy="65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307575" y="1406771"/>
            <a:ext cx="30339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</a:rPr>
              <a:t>HR 0.86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(95.02% CI 0.74, 0.99)</a:t>
            </a:r>
          </a:p>
          <a:p>
            <a:pPr algn="ctr"/>
            <a:r>
              <a:rPr lang="en-GB" sz="1400" i="1" dirty="0" smtClean="0">
                <a:solidFill>
                  <a:schemeClr val="tx2"/>
                </a:solidFill>
              </a:rPr>
              <a:t>p</a:t>
            </a:r>
            <a:r>
              <a:rPr lang="en-GB" sz="1400" dirty="0" smtClean="0">
                <a:solidFill>
                  <a:schemeClr val="tx2"/>
                </a:solidFill>
              </a:rPr>
              <a:t>=0.04*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0" y="5769260"/>
            <a:ext cx="8892480" cy="396044"/>
          </a:xfrm>
        </p:spPr>
        <p:txBody>
          <a:bodyPr/>
          <a:lstStyle/>
          <a:p>
            <a:pPr>
              <a:buClr>
                <a:srgbClr val="F0414B"/>
              </a:buClr>
            </a:pPr>
            <a:r>
              <a:rPr lang="en-GB" sz="900" dirty="0"/>
              <a:t>Cumulative incidence function. MACE, Major Adverse Cardiovascular Event; HR, hazard </a:t>
            </a:r>
            <a:r>
              <a:rPr lang="en-GB" sz="900" dirty="0" smtClean="0"/>
              <a:t>ratio: RRR: Relative risk reduction; ARR: Absolute risk reduction.</a:t>
            </a:r>
          </a:p>
          <a:p>
            <a:pPr>
              <a:buClr>
                <a:srgbClr val="F0414B"/>
              </a:buClr>
            </a:pPr>
            <a:r>
              <a:rPr lang="en-GB" sz="900" dirty="0" smtClean="0">
                <a:solidFill>
                  <a:srgbClr val="5A5A5A"/>
                </a:solidFill>
              </a:rPr>
              <a:t>* T</a:t>
            </a:r>
            <a:r>
              <a:rPr lang="en-US" sz="900" dirty="0" err="1" smtClean="0">
                <a:solidFill>
                  <a:srgbClr val="5A5A5A"/>
                </a:solidFill>
              </a:rPr>
              <a:t>wo</a:t>
            </a:r>
            <a:r>
              <a:rPr lang="en-US" sz="900" dirty="0" smtClean="0">
                <a:solidFill>
                  <a:srgbClr val="5A5A5A"/>
                </a:solidFill>
              </a:rPr>
              <a:t>-sided </a:t>
            </a:r>
            <a:r>
              <a:rPr lang="en-US" sz="900" dirty="0">
                <a:solidFill>
                  <a:srgbClr val="5A5A5A"/>
                </a:solidFill>
              </a:rPr>
              <a:t>tests for superiority were conducted (statistical significance was indicated if </a:t>
            </a:r>
            <a:r>
              <a:rPr lang="en-US" sz="900" dirty="0" smtClean="0">
                <a:solidFill>
                  <a:srgbClr val="5A5A5A"/>
                </a:solidFill>
              </a:rPr>
              <a:t>p</a:t>
            </a:r>
            <a:r>
              <a:rPr lang="en-US" sz="900" dirty="0" smtClean="0">
                <a:solidFill>
                  <a:srgbClr val="5A5A5A"/>
                </a:solidFill>
                <a:latin typeface="Arial"/>
                <a:cs typeface="Arial"/>
              </a:rPr>
              <a:t>≤</a:t>
            </a:r>
            <a:r>
              <a:rPr lang="en-US" sz="900" dirty="0" smtClean="0">
                <a:solidFill>
                  <a:srgbClr val="5A5A5A"/>
                </a:solidFill>
              </a:rPr>
              <a:t>0.0498</a:t>
            </a:r>
            <a:r>
              <a:rPr lang="en-US" dirty="0">
                <a:solidFill>
                  <a:srgbClr val="5A5A5A"/>
                </a:solidFill>
              </a:rPr>
              <a:t>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13" b="8720"/>
          <a:stretch/>
        </p:blipFill>
        <p:spPr>
          <a:xfrm>
            <a:off x="0" y="5089509"/>
            <a:ext cx="9144000" cy="4997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129300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900" dirty="0" smtClean="0">
                <a:solidFill>
                  <a:srgbClr val="5A5A5A"/>
                </a:solidFill>
              </a:rPr>
              <a:t>RRR: 14%; ARR</a:t>
            </a:r>
            <a:r>
              <a:rPr lang="en-GB" sz="900" dirty="0">
                <a:solidFill>
                  <a:srgbClr val="5A5A5A"/>
                </a:solidFill>
              </a:rPr>
              <a:t>: </a:t>
            </a:r>
            <a:r>
              <a:rPr lang="en-GB" sz="900" dirty="0" smtClean="0">
                <a:solidFill>
                  <a:srgbClr val="5A5A5A"/>
                </a:solidFill>
              </a:rPr>
              <a:t>1.6% (CER – EER): Incidence of 3P-MACE</a:t>
            </a:r>
            <a:r>
              <a:rPr lang="de-DE" sz="900" dirty="0" smtClean="0">
                <a:solidFill>
                  <a:srgbClr val="5A5A5A"/>
                </a:solidFill>
              </a:rPr>
              <a:t>: 10.5% </a:t>
            </a:r>
            <a:r>
              <a:rPr lang="de-DE" sz="900" dirty="0">
                <a:solidFill>
                  <a:srgbClr val="5A5A5A"/>
                </a:solidFill>
              </a:rPr>
              <a:t>(empagliflozin) vs. </a:t>
            </a:r>
            <a:r>
              <a:rPr lang="de-DE" sz="900" dirty="0" smtClean="0">
                <a:solidFill>
                  <a:srgbClr val="5A5A5A"/>
                </a:solidFill>
              </a:rPr>
              <a:t>12.1% </a:t>
            </a:r>
            <a:r>
              <a:rPr lang="de-DE" sz="900" dirty="0">
                <a:solidFill>
                  <a:srgbClr val="5A5A5A"/>
                </a:solidFill>
              </a:rPr>
              <a:t>(placebo</a:t>
            </a:r>
            <a:r>
              <a:rPr lang="de-DE" sz="900" dirty="0" smtClean="0">
                <a:solidFill>
                  <a:srgbClr val="5A5A5A"/>
                </a:solidFill>
              </a:rPr>
              <a:t>). CER: Control event rate; EER: Experimental event rate.</a:t>
            </a:r>
            <a:endParaRPr lang="en-GB" sz="900" dirty="0">
              <a:solidFill>
                <a:srgbClr val="5A5A5A"/>
              </a:solidFill>
            </a:endParaRPr>
          </a:p>
          <a:p>
            <a:pPr lvl="0"/>
            <a:r>
              <a:rPr lang="en-GB" sz="900" dirty="0" smtClean="0">
                <a:solidFill>
                  <a:srgbClr val="5A5A5A"/>
                </a:solidFill>
              </a:rPr>
              <a:t>Zinman B et al. N </a:t>
            </a:r>
            <a:r>
              <a:rPr lang="en-GB" sz="900" dirty="0" err="1" smtClean="0">
                <a:solidFill>
                  <a:srgbClr val="5A5A5A"/>
                </a:solidFill>
              </a:rPr>
              <a:t>Engl</a:t>
            </a:r>
            <a:r>
              <a:rPr lang="en-GB" sz="900" dirty="0" smtClean="0">
                <a:solidFill>
                  <a:srgbClr val="5A5A5A"/>
                </a:solidFill>
              </a:rPr>
              <a:t> J Med 2015 DOI: 10.1056/NEJMoa1504720</a:t>
            </a:r>
            <a:endParaRPr lang="en-GB" sz="9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9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7" b="16101"/>
          <a:stretch/>
        </p:blipFill>
        <p:spPr>
          <a:xfrm>
            <a:off x="0" y="1499191"/>
            <a:ext cx="9144000" cy="4029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188641"/>
            <a:ext cx="8639504" cy="1008111"/>
          </a:xfrm>
        </p:spPr>
        <p:txBody>
          <a:bodyPr/>
          <a:lstStyle/>
          <a:p>
            <a:r>
              <a:rPr lang="en-US" dirty="0" smtClean="0"/>
              <a:t>CV death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9" b="17501"/>
          <a:stretch/>
        </p:blipFill>
        <p:spPr>
          <a:xfrm>
            <a:off x="0" y="1507734"/>
            <a:ext cx="9144000" cy="39323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07575" y="1654474"/>
            <a:ext cx="3033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</a:rPr>
              <a:t>HR </a:t>
            </a:r>
            <a:r>
              <a:rPr lang="en-GB" sz="1400" b="1" dirty="0" smtClean="0">
                <a:solidFill>
                  <a:schemeClr val="tx2"/>
                </a:solidFill>
              </a:rPr>
              <a:t>0.62</a:t>
            </a:r>
            <a:endParaRPr lang="en-GB" sz="1400" b="1" dirty="0">
              <a:solidFill>
                <a:schemeClr val="tx2"/>
              </a:solidFill>
            </a:endParaRP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(95% CI 0.49, 0.77)</a:t>
            </a:r>
          </a:p>
          <a:p>
            <a:pPr algn="ctr"/>
            <a:r>
              <a:rPr lang="en-GB" sz="1400" i="1" dirty="0" smtClean="0">
                <a:solidFill>
                  <a:schemeClr val="tx2"/>
                </a:solidFill>
              </a:rPr>
              <a:t>p</a:t>
            </a:r>
            <a:r>
              <a:rPr lang="en-GB" sz="1400" dirty="0" smtClean="0">
                <a:solidFill>
                  <a:schemeClr val="tx2"/>
                </a:solidFill>
              </a:rPr>
              <a:t>&lt;0.001</a:t>
            </a:r>
            <a:endParaRPr lang="en-GB" sz="1400" dirty="0">
              <a:solidFill>
                <a:schemeClr val="tx2"/>
              </a:solidFill>
            </a:endParaRPr>
          </a:p>
          <a:p>
            <a:pPr algn="ctr"/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3880709" y="2177875"/>
            <a:ext cx="1574605" cy="73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-508" y="5949280"/>
            <a:ext cx="6843600" cy="2448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RRR: 38%; ARR</a:t>
            </a:r>
            <a:r>
              <a:rPr lang="en-GB" dirty="0"/>
              <a:t>: 2.2</a:t>
            </a:r>
            <a:r>
              <a:rPr lang="en-GB" dirty="0" smtClean="0"/>
              <a:t>%. (CER – EER) </a:t>
            </a:r>
            <a:r>
              <a:rPr lang="en-GB" dirty="0"/>
              <a:t>Rates of </a:t>
            </a:r>
            <a:r>
              <a:rPr lang="de-DE" dirty="0"/>
              <a:t>CV death: 3.7% (empagliflozin) vs. 5.9% (placebo)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2" b="8034"/>
          <a:stretch/>
        </p:blipFill>
        <p:spPr>
          <a:xfrm>
            <a:off x="0" y="5528930"/>
            <a:ext cx="9144000" cy="497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129300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000" dirty="0">
                <a:solidFill>
                  <a:schemeClr val="tx2"/>
                </a:solidFill>
              </a:rPr>
              <a:t>Cumulative incidence function </a:t>
            </a:r>
            <a:r>
              <a:rPr lang="en-GB" sz="1000" dirty="0" smtClean="0">
                <a:solidFill>
                  <a:schemeClr val="tx2"/>
                </a:solidFill>
              </a:rPr>
              <a:t>HR</a:t>
            </a:r>
            <a:r>
              <a:rPr lang="en-GB" sz="1000" dirty="0">
                <a:solidFill>
                  <a:schemeClr val="tx2"/>
                </a:solidFill>
              </a:rPr>
              <a:t>, hazard ratio. Indicated with 95% confidence intervals; </a:t>
            </a:r>
            <a:r>
              <a:rPr lang="en-GB" sz="1000" dirty="0" smtClean="0">
                <a:solidFill>
                  <a:schemeClr val="tx2"/>
                </a:solidFill>
              </a:rPr>
              <a:t>RRR: Relative risk reduction; ARR</a:t>
            </a:r>
            <a:r>
              <a:rPr lang="en-GB" sz="1000" dirty="0">
                <a:solidFill>
                  <a:schemeClr val="tx2"/>
                </a:solidFill>
              </a:rPr>
              <a:t>; Absolute risk </a:t>
            </a:r>
            <a:r>
              <a:rPr lang="en-GB" sz="1000" dirty="0" smtClean="0">
                <a:solidFill>
                  <a:schemeClr val="tx2"/>
                </a:solidFill>
              </a:rPr>
              <a:t>reduction</a:t>
            </a:r>
            <a:r>
              <a:rPr lang="en-GB" sz="1000" dirty="0" smtClean="0">
                <a:solidFill>
                  <a:srgbClr val="5A5A5A"/>
                </a:solidFill>
              </a:rPr>
              <a:t>; </a:t>
            </a:r>
            <a:r>
              <a:rPr lang="de-DE" sz="1000" dirty="0">
                <a:solidFill>
                  <a:srgbClr val="5A5A5A"/>
                </a:solidFill>
              </a:rPr>
              <a:t>CER: Control Event Rate; EER: Experimental Event </a:t>
            </a:r>
            <a:r>
              <a:rPr lang="de-DE" sz="1000" dirty="0" smtClean="0">
                <a:solidFill>
                  <a:srgbClr val="5A5A5A"/>
                </a:solidFill>
              </a:rPr>
              <a:t>rate</a:t>
            </a:r>
            <a:r>
              <a:rPr lang="en-GB" sz="1000" dirty="0" smtClean="0">
                <a:solidFill>
                  <a:schemeClr val="tx2"/>
                </a:solidFill>
              </a:rPr>
              <a:t>. Zinman </a:t>
            </a:r>
            <a:r>
              <a:rPr lang="en-GB" sz="1000" i="1" dirty="0">
                <a:solidFill>
                  <a:schemeClr val="tx2"/>
                </a:solidFill>
              </a:rPr>
              <a:t>et al N </a:t>
            </a:r>
            <a:r>
              <a:rPr lang="en-GB" sz="1000" i="1" dirty="0" err="1">
                <a:solidFill>
                  <a:schemeClr val="tx2"/>
                </a:solidFill>
              </a:rPr>
              <a:t>Engl</a:t>
            </a:r>
            <a:r>
              <a:rPr lang="en-GB" sz="1000" i="1" dirty="0">
                <a:solidFill>
                  <a:schemeClr val="tx2"/>
                </a:solidFill>
              </a:rPr>
              <a:t> J Med</a:t>
            </a:r>
            <a:r>
              <a:rPr lang="en-GB" sz="1000" dirty="0">
                <a:solidFill>
                  <a:schemeClr val="tx2"/>
                </a:solidFill>
              </a:rPr>
              <a:t> 2015;</a:t>
            </a:r>
            <a:r>
              <a:rPr lang="en-GB" sz="1000" u="sng" dirty="0">
                <a:solidFill>
                  <a:schemeClr val="tx2"/>
                </a:solidFill>
              </a:rPr>
              <a:t> </a:t>
            </a:r>
            <a:r>
              <a:rPr lang="en-GB" sz="1000" dirty="0" err="1">
                <a:solidFill>
                  <a:schemeClr val="tx2"/>
                </a:solidFill>
              </a:rPr>
              <a:t>doi</a:t>
            </a:r>
            <a:r>
              <a:rPr lang="en-GB" sz="1000" dirty="0">
                <a:solidFill>
                  <a:schemeClr val="tx2"/>
                </a:solidFill>
              </a:rPr>
              <a:t>: 10.1056/NEJMoa15047201</a:t>
            </a:r>
          </a:p>
        </p:txBody>
      </p:sp>
    </p:spTree>
    <p:extLst>
      <p:ext uri="{BB962C8B-B14F-4D97-AF65-F5344CB8AC3E}">
        <p14:creationId xmlns:p14="http://schemas.microsoft.com/office/powerpoint/2010/main" val="3869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GLP-1 analogues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702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Lixisenatide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Liraglutide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Dulaglutide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Exenatide</a:t>
                      </a:r>
                      <a:r>
                        <a:rPr lang="en-GB" baseline="0" dirty="0" smtClean="0"/>
                        <a:t> QW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Semaglutide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HbA1c</a:t>
                      </a:r>
                      <a:r>
                        <a:rPr lang="en-GB" baseline="0" dirty="0" smtClean="0"/>
                        <a:t> reduction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0.5-0.9%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1-1.5%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Weight loss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0.65 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1.5-2.5 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 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2.3-3 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kg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Administration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Daily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Daily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Weekly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Weekly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Weekly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CV risk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Neutral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Positive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Positive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Neutral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Positive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24128" y="2564904"/>
            <a:ext cx="3073790" cy="147732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Recommendation</a:t>
            </a:r>
          </a:p>
          <a:p>
            <a:r>
              <a:rPr lang="en-GB" dirty="0" smtClean="0"/>
              <a:t>Start of basal NPH for most</a:t>
            </a:r>
          </a:p>
          <a:p>
            <a:endParaRPr lang="en-GB" dirty="0" smtClean="0"/>
          </a:p>
          <a:p>
            <a:r>
              <a:rPr lang="en-GB" dirty="0" smtClean="0"/>
              <a:t>Consider twice daily pre-mixed</a:t>
            </a:r>
          </a:p>
          <a:p>
            <a:r>
              <a:rPr lang="en-GB" dirty="0" smtClean="0"/>
              <a:t>When HbA1c&gt;75 </a:t>
            </a:r>
            <a:r>
              <a:rPr lang="en-GB" dirty="0" err="1" smtClean="0"/>
              <a:t>mmol</a:t>
            </a:r>
            <a:r>
              <a:rPr lang="en-GB" dirty="0" smtClean="0"/>
              <a:t>/mol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908720"/>
            <a:ext cx="171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INSULIN</a:t>
            </a:r>
            <a:endParaRPr lang="en-GB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Insulin-new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Ultra-long acting </a:t>
            </a:r>
            <a:r>
              <a:rPr lang="en-GB" dirty="0" err="1" smtClean="0"/>
              <a:t>insulins</a:t>
            </a:r>
            <a:endParaRPr lang="en-GB" dirty="0" smtClean="0"/>
          </a:p>
          <a:p>
            <a:pPr lvl="1"/>
            <a:r>
              <a:rPr lang="en-GB" dirty="0" err="1" smtClean="0"/>
              <a:t>Toujeo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Degludec</a:t>
            </a:r>
            <a:endParaRPr lang="en-GB" dirty="0" smtClean="0"/>
          </a:p>
          <a:p>
            <a:r>
              <a:rPr lang="en-GB" dirty="0" smtClean="0"/>
              <a:t>High concentration </a:t>
            </a:r>
            <a:r>
              <a:rPr lang="en-GB" dirty="0" err="1" smtClean="0"/>
              <a:t>insulins</a:t>
            </a:r>
            <a:endParaRPr lang="en-GB" dirty="0" smtClean="0"/>
          </a:p>
          <a:p>
            <a:pPr lvl="1"/>
            <a:r>
              <a:rPr lang="en-GB" dirty="0" err="1" smtClean="0"/>
              <a:t>Humalog</a:t>
            </a:r>
            <a:r>
              <a:rPr lang="en-GB" dirty="0" smtClean="0"/>
              <a:t> U200</a:t>
            </a:r>
          </a:p>
          <a:p>
            <a:pPr lvl="1"/>
            <a:r>
              <a:rPr lang="en-GB" dirty="0" err="1" smtClean="0"/>
              <a:t>Toujeo</a:t>
            </a:r>
            <a:r>
              <a:rPr lang="en-GB" dirty="0" smtClean="0"/>
              <a:t> U300</a:t>
            </a:r>
          </a:p>
          <a:p>
            <a:pPr lvl="1"/>
            <a:r>
              <a:rPr lang="en-GB" dirty="0" err="1" smtClean="0"/>
              <a:t>Degludec</a:t>
            </a:r>
            <a:r>
              <a:rPr lang="en-GB" dirty="0" smtClean="0"/>
              <a:t> U200</a:t>
            </a:r>
          </a:p>
          <a:p>
            <a:r>
              <a:rPr lang="en-GB" dirty="0" err="1" smtClean="0"/>
              <a:t>Biosimilars</a:t>
            </a:r>
            <a:endParaRPr lang="en-GB" dirty="0" smtClean="0"/>
          </a:p>
          <a:p>
            <a:pPr lvl="1"/>
            <a:r>
              <a:rPr lang="en-GB" dirty="0" err="1" smtClean="0"/>
              <a:t>Abasaglar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consensus2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51720" y="980728"/>
            <a:ext cx="4752975" cy="48180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Blood Pressure</a:t>
            </a:r>
            <a:br>
              <a:rPr lang="en-GB" dirty="0" smtClean="0"/>
            </a:br>
            <a:r>
              <a:rPr lang="en-GB" sz="2000" dirty="0" smtClean="0"/>
              <a:t>Lancet </a:t>
            </a:r>
            <a:r>
              <a:rPr lang="en-GB" sz="2000" dirty="0" smtClean="0">
                <a:hlinkClick r:id="rId2"/>
              </a:rPr>
              <a:t>Volume 387, No. 10022</a:t>
            </a:r>
            <a:r>
              <a:rPr lang="en-GB" sz="2000" dirty="0" smtClean="0"/>
              <a:t>, p957–967, 5 March 2016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&lt;140/80</a:t>
            </a:r>
          </a:p>
          <a:p>
            <a:r>
              <a:rPr lang="en-GB" dirty="0" smtClean="0"/>
              <a:t>&lt;130/80 if end organ damage (including ACR </a:t>
            </a:r>
            <a:r>
              <a:rPr lang="en-GB" dirty="0" err="1" smtClean="0"/>
              <a:t>postivity</a:t>
            </a:r>
            <a:r>
              <a:rPr lang="en-GB" dirty="0" smtClean="0"/>
              <a:t>)</a:t>
            </a:r>
          </a:p>
          <a:p>
            <a:r>
              <a:rPr lang="en-GB" dirty="0" smtClean="0"/>
              <a:t>10 mm Hg SBP reduction results in...</a:t>
            </a:r>
          </a:p>
          <a:p>
            <a:pPr lvl="1"/>
            <a:r>
              <a:rPr lang="en-GB" dirty="0" smtClean="0"/>
              <a:t>Major CV events RR 0.8(0.77-0.83)</a:t>
            </a:r>
          </a:p>
          <a:p>
            <a:pPr lvl="1"/>
            <a:r>
              <a:rPr lang="en-GB" dirty="0" smtClean="0"/>
              <a:t>CHD RR 0.83 (0.78-0.88)</a:t>
            </a:r>
          </a:p>
          <a:p>
            <a:pPr lvl="1"/>
            <a:r>
              <a:rPr lang="en-GB" dirty="0" smtClean="0"/>
              <a:t>Stroke RR 0.73(0.68-0.77)</a:t>
            </a:r>
          </a:p>
          <a:p>
            <a:pPr lvl="1"/>
            <a:r>
              <a:rPr lang="en-GB" dirty="0" smtClean="0"/>
              <a:t>Heart failure RR 0.72(0.66-0.78)</a:t>
            </a:r>
          </a:p>
          <a:p>
            <a:pPr lvl="1"/>
            <a:r>
              <a:rPr lang="en-GB" dirty="0" smtClean="0"/>
              <a:t>All cause mortality RR 0.87 (0.84-0.91)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871" y="947898"/>
            <a:ext cx="6572497" cy="492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Diabetes2016P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0684"/>
            <a:ext cx="8229600" cy="440499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SPRINT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Primary objective is target 120 mm Hg better than 140 mm Hg in adults aged over 50</a:t>
            </a:r>
          </a:p>
          <a:p>
            <a:r>
              <a:rPr lang="en-GB" dirty="0" smtClean="0"/>
              <a:t>Study size- 9361 participants</a:t>
            </a:r>
          </a:p>
          <a:p>
            <a:r>
              <a:rPr lang="en-GB" dirty="0" smtClean="0"/>
              <a:t>Primary outcome CV outcomes reduced by 30% in intensive arm and all cause mortality reduced by 25%</a:t>
            </a:r>
          </a:p>
          <a:p>
            <a:r>
              <a:rPr lang="en-GB" dirty="0" smtClean="0"/>
              <a:t>Old age no exception</a:t>
            </a:r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Ezetimibe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IMPROVE-IT</a:t>
            </a:r>
          </a:p>
          <a:p>
            <a:pPr lvl="1"/>
            <a:r>
              <a:rPr lang="en-GB" dirty="0" err="1" smtClean="0"/>
              <a:t>Simvastatin</a:t>
            </a:r>
            <a:r>
              <a:rPr lang="en-GB" dirty="0" smtClean="0"/>
              <a:t> </a:t>
            </a:r>
            <a:r>
              <a:rPr lang="en-GB" dirty="0" err="1" smtClean="0"/>
              <a:t>monotherapy</a:t>
            </a:r>
            <a:r>
              <a:rPr lang="en-GB" dirty="0" smtClean="0"/>
              <a:t> Vs. </a:t>
            </a:r>
            <a:r>
              <a:rPr lang="en-GB" dirty="0" err="1" smtClean="0"/>
              <a:t>Simva</a:t>
            </a:r>
            <a:r>
              <a:rPr lang="en-GB" dirty="0" smtClean="0"/>
              <a:t>/</a:t>
            </a:r>
            <a:r>
              <a:rPr lang="en-GB" dirty="0" err="1" smtClean="0"/>
              <a:t>Ezetimibe</a:t>
            </a:r>
            <a:r>
              <a:rPr lang="en-GB" dirty="0" smtClean="0"/>
              <a:t> combination</a:t>
            </a:r>
          </a:p>
          <a:p>
            <a:pPr lvl="1"/>
            <a:r>
              <a:rPr lang="en-GB" dirty="0" smtClean="0"/>
              <a:t>6.4% risk reduction (p=0.016)</a:t>
            </a:r>
          </a:p>
          <a:p>
            <a:pPr lvl="1"/>
            <a:r>
              <a:rPr lang="en-GB" dirty="0" smtClean="0"/>
              <a:t>ARR 2% over 7 years</a:t>
            </a:r>
          </a:p>
          <a:p>
            <a:pPr lvl="1"/>
            <a:r>
              <a:rPr lang="en-GB" dirty="0" smtClean="0"/>
              <a:t>32.7% in combination vs. 34.7% in </a:t>
            </a:r>
            <a:r>
              <a:rPr lang="en-GB" dirty="0" err="1" smtClean="0"/>
              <a:t>monotherapy</a:t>
            </a:r>
            <a:endParaRPr lang="en-GB" dirty="0" smtClean="0"/>
          </a:p>
          <a:p>
            <a:r>
              <a:rPr lang="en-GB" dirty="0" smtClean="0"/>
              <a:t>No CV risk reduction for </a:t>
            </a:r>
            <a:r>
              <a:rPr lang="en-GB" dirty="0" err="1" smtClean="0"/>
              <a:t>ezetimibe</a:t>
            </a:r>
            <a:r>
              <a:rPr lang="en-GB" dirty="0" smtClean="0"/>
              <a:t> </a:t>
            </a:r>
            <a:r>
              <a:rPr lang="en-GB" dirty="0" err="1" smtClean="0"/>
              <a:t>monotherapy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Fibrates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FIELD study- 2005</a:t>
            </a:r>
          </a:p>
          <a:p>
            <a:r>
              <a:rPr lang="en-GB" dirty="0" smtClean="0"/>
              <a:t>9795 patients</a:t>
            </a:r>
          </a:p>
          <a:p>
            <a:r>
              <a:rPr lang="en-GB" dirty="0" smtClean="0"/>
              <a:t>5 year follow-up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48200" y="1700808"/>
          <a:ext cx="40386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270232">
                <a:tc>
                  <a:txBody>
                    <a:bodyPr/>
                    <a:lstStyle/>
                    <a:p>
                      <a:r>
                        <a:rPr lang="en-GB" dirty="0" smtClean="0"/>
                        <a:t>CV outcome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Effect size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Coronary events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0.89(0.75-1.05)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CHD Mortality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1.19(0.9-1.57)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Non-fatal MI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0.76(0.62-0.94)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DAConsensus1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7539623" cy="46085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A Human Tragedy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100 (major) amputations a week in the UK</a:t>
            </a:r>
          </a:p>
          <a:p>
            <a:pPr eaLnBrk="1" hangingPunct="1">
              <a:defRPr/>
            </a:pPr>
            <a:r>
              <a:rPr lang="en-GB" smtClean="0"/>
              <a:t>20% of diabetes care costs</a:t>
            </a:r>
          </a:p>
          <a:p>
            <a:pPr eaLnBrk="1" hangingPunct="1">
              <a:defRPr/>
            </a:pPr>
            <a:r>
              <a:rPr lang="en-GB" smtClean="0"/>
              <a:t>25% lifetime risk of developing an ulcer</a:t>
            </a:r>
          </a:p>
          <a:p>
            <a:pPr eaLnBrk="1" hangingPunct="1">
              <a:defRPr/>
            </a:pPr>
            <a:r>
              <a:rPr lang="en-GB" smtClean="0"/>
              <a:t>85% non-traumatic amputations preceded by foot ulcers</a:t>
            </a:r>
          </a:p>
          <a:p>
            <a:pPr eaLnBrk="1" hangingPunct="1">
              <a:defRPr/>
            </a:pPr>
            <a:r>
              <a:rPr lang="en-GB" smtClean="0"/>
              <a:t>80% of complications are avoidable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 in diabetes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Early detection</a:t>
            </a:r>
          </a:p>
          <a:p>
            <a:r>
              <a:rPr lang="en-GB" dirty="0" smtClean="0"/>
              <a:t>Annual reviews and checking 8 care processes</a:t>
            </a:r>
          </a:p>
          <a:p>
            <a:r>
              <a:rPr lang="en-GB" dirty="0" smtClean="0"/>
              <a:t>Three treatment targets</a:t>
            </a:r>
          </a:p>
          <a:p>
            <a:r>
              <a:rPr lang="en-GB" dirty="0" smtClean="0"/>
              <a:t>CV risk  management</a:t>
            </a:r>
          </a:p>
          <a:p>
            <a:r>
              <a:rPr lang="en-GB" dirty="0" smtClean="0"/>
              <a:t>Patient empowerment and lifetime partnership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Early diagnosis- opportunistic testing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Annual reviews in NE Essex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Year of Care Model</a:t>
            </a:r>
          </a:p>
          <a:p>
            <a:r>
              <a:rPr lang="en-GB" dirty="0" smtClean="0"/>
              <a:t>Focusing on all patients to have 8 care processes</a:t>
            </a:r>
          </a:p>
          <a:p>
            <a:pPr lvl="1"/>
            <a:r>
              <a:rPr lang="en-GB" dirty="0" smtClean="0"/>
              <a:t>Weight/BMI</a:t>
            </a:r>
          </a:p>
          <a:p>
            <a:pPr lvl="1"/>
            <a:r>
              <a:rPr lang="en-GB" dirty="0" smtClean="0"/>
              <a:t>Smoking status</a:t>
            </a:r>
          </a:p>
          <a:p>
            <a:pPr lvl="1"/>
            <a:r>
              <a:rPr lang="en-GB" dirty="0" smtClean="0"/>
              <a:t>BP</a:t>
            </a:r>
          </a:p>
          <a:p>
            <a:pPr lvl="1"/>
            <a:r>
              <a:rPr lang="en-GB" dirty="0" smtClean="0"/>
              <a:t>Cholesterol</a:t>
            </a:r>
          </a:p>
          <a:p>
            <a:pPr lvl="1"/>
            <a:r>
              <a:rPr lang="en-GB" dirty="0" smtClean="0"/>
              <a:t>HbA1c</a:t>
            </a:r>
          </a:p>
          <a:p>
            <a:pPr lvl="1"/>
            <a:r>
              <a:rPr lang="en-GB" dirty="0" err="1" smtClean="0"/>
              <a:t>Creatinine</a:t>
            </a:r>
            <a:endParaRPr lang="en-GB" dirty="0" smtClean="0"/>
          </a:p>
          <a:p>
            <a:pPr lvl="1"/>
            <a:r>
              <a:rPr lang="en-GB" dirty="0" smtClean="0"/>
              <a:t>Urine ACR</a:t>
            </a:r>
          </a:p>
          <a:p>
            <a:pPr lvl="1"/>
            <a:r>
              <a:rPr lang="en-GB" dirty="0" smtClean="0"/>
              <a:t>Foot Check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Patients With A Care Plan (YoC) 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-671512" y="2946400"/>
            <a:ext cx="2109788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3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2060"/>
                </a:solidFill>
                <a:latin typeface="+mn-lt"/>
                <a:ea typeface="+mn-ea"/>
              </a:rPr>
              <a:t>Number of patients </a:t>
            </a:r>
          </a:p>
        </p:txBody>
      </p:sp>
      <p:graphicFrame>
        <p:nvGraphicFramePr>
          <p:cNvPr id="1026" name="Content Placeholder 6"/>
          <p:cNvGraphicFramePr>
            <a:graphicFrameLocks/>
          </p:cNvGraphicFramePr>
          <p:nvPr/>
        </p:nvGraphicFramePr>
        <p:xfrm>
          <a:off x="501650" y="760413"/>
          <a:ext cx="8248650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r:id="rId5" imgW="8254699" imgH="5212532" progId="Excel.Chart.8">
                  <p:embed/>
                </p:oleObj>
              </mc:Choice>
              <mc:Fallback>
                <p:oleObj r:id="rId5" imgW="8254699" imgH="5212532" progId="Excel.Chart.8">
                  <p:embed/>
                  <p:pic>
                    <p:nvPicPr>
                      <p:cNvPr id="0" name="Content Placeholder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760413"/>
                        <a:ext cx="8248650" cy="521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>
                <a:ea typeface="ＭＳ Ｐゴシック" pitchFamily="34" charset="-128"/>
              </a:rPr>
              <a:t>Patients Receiving All 8 Clinical Processes</a:t>
            </a:r>
          </a:p>
        </p:txBody>
      </p:sp>
      <p:graphicFrame>
        <p:nvGraphicFramePr>
          <p:cNvPr id="2050" name="Content Placeholder 6"/>
          <p:cNvGraphicFramePr>
            <a:graphicFrameLocks noGrp="1"/>
          </p:cNvGraphicFramePr>
          <p:nvPr>
            <p:ph idx="1"/>
          </p:nvPr>
        </p:nvGraphicFramePr>
        <p:xfrm>
          <a:off x="698500" y="876300"/>
          <a:ext cx="8039100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r:id="rId5" imgW="8035224" imgH="5121084" progId="Excel.Chart.8">
                  <p:embed/>
                </p:oleObj>
              </mc:Choice>
              <mc:Fallback>
                <p:oleObj r:id="rId5" imgW="8035224" imgH="5121084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876300"/>
                        <a:ext cx="8039100" cy="512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 rot="16200000">
            <a:off x="-486568" y="3044031"/>
            <a:ext cx="187325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3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2060"/>
                </a:solidFill>
                <a:latin typeface="+mn-lt"/>
                <a:ea typeface="+mn-ea"/>
              </a:rPr>
              <a:t>Number of patients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1622</Words>
  <Application>Microsoft Office PowerPoint</Application>
  <PresentationFormat>On-screen Show (4:3)</PresentationFormat>
  <Paragraphs>368</Paragraphs>
  <Slides>35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Chart</vt:lpstr>
      <vt:lpstr>Microsoft Excel Chart</vt:lpstr>
      <vt:lpstr>Diabetes Update</vt:lpstr>
      <vt:lpstr>Diabetes in the UK is increasing</vt:lpstr>
      <vt:lpstr>PowerPoint Presentation</vt:lpstr>
      <vt:lpstr>A Human Tragedy</vt:lpstr>
      <vt:lpstr>Goals in diabetes care</vt:lpstr>
      <vt:lpstr>Early diagnosis- opportunistic testing</vt:lpstr>
      <vt:lpstr>Annual reviews in NE Essex</vt:lpstr>
      <vt:lpstr>Patients With A Care Plan (YoC) </vt:lpstr>
      <vt:lpstr>Patients Receiving All 8 Clinical Processes</vt:lpstr>
      <vt:lpstr>3 Treatment Targets (National Diabetes Audit)</vt:lpstr>
      <vt:lpstr>UKPDS:  10 year follow-up</vt:lpstr>
      <vt:lpstr>PowerPoint Presentation</vt:lpstr>
      <vt:lpstr>PowerPoint Presentation</vt:lpstr>
      <vt:lpstr>There is a strong association between hyperglycaemia and diabetes complications (UKPDS) </vt:lpstr>
      <vt:lpstr>Metformin</vt:lpstr>
      <vt:lpstr>Sulphonylureas</vt:lpstr>
      <vt:lpstr>PowerPoint Presentation</vt:lpstr>
      <vt:lpstr>Gliptins</vt:lpstr>
      <vt:lpstr>Gliptins safety data</vt:lpstr>
      <vt:lpstr>Glitazones</vt:lpstr>
      <vt:lpstr>SGLT2 inhibitors</vt:lpstr>
      <vt:lpstr>EMPA REGPrimary outcome: </vt:lpstr>
      <vt:lpstr>CV death  </vt:lpstr>
      <vt:lpstr>GLP-1 analogues</vt:lpstr>
      <vt:lpstr>PowerPoint Presentation</vt:lpstr>
      <vt:lpstr>Insulin-new developments</vt:lpstr>
      <vt:lpstr>PowerPoint Presentation</vt:lpstr>
      <vt:lpstr>Blood Pressure Lancet Volume 387, No. 10022, p957–967, 5 March 2016 </vt:lpstr>
      <vt:lpstr>PowerPoint Presentation</vt:lpstr>
      <vt:lpstr>SPRINT study</vt:lpstr>
      <vt:lpstr>PowerPoint Presentation</vt:lpstr>
      <vt:lpstr>PowerPoint Presentation</vt:lpstr>
      <vt:lpstr>Ezetimibe</vt:lpstr>
      <vt:lpstr>Fibrates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Update</dc:title>
  <dc:creator>vithiank</dc:creator>
  <cp:lastModifiedBy>kvithian</cp:lastModifiedBy>
  <cp:revision>39</cp:revision>
  <dcterms:created xsi:type="dcterms:W3CDTF">2016-03-09T20:09:54Z</dcterms:created>
  <dcterms:modified xsi:type="dcterms:W3CDTF">2019-01-10T08:28:27Z</dcterms:modified>
</cp:coreProperties>
</file>