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notesMasterIdLst>
    <p:notesMasterId r:id="rId25"/>
  </p:notesMasterIdLst>
  <p:sldIdLst>
    <p:sldId id="256" r:id="rId2"/>
    <p:sldId id="266" r:id="rId3"/>
    <p:sldId id="257" r:id="rId4"/>
    <p:sldId id="277" r:id="rId5"/>
    <p:sldId id="274" r:id="rId6"/>
    <p:sldId id="272" r:id="rId7"/>
    <p:sldId id="279" r:id="rId8"/>
    <p:sldId id="263" r:id="rId9"/>
    <p:sldId id="268" r:id="rId10"/>
    <p:sldId id="269" r:id="rId11"/>
    <p:sldId id="265" r:id="rId12"/>
    <p:sldId id="258" r:id="rId13"/>
    <p:sldId id="267" r:id="rId14"/>
    <p:sldId id="259" r:id="rId15"/>
    <p:sldId id="275" r:id="rId16"/>
    <p:sldId id="264" r:id="rId17"/>
    <p:sldId id="260" r:id="rId18"/>
    <p:sldId id="280" r:id="rId19"/>
    <p:sldId id="281" r:id="rId20"/>
    <p:sldId id="271" r:id="rId21"/>
    <p:sldId id="262" r:id="rId22"/>
    <p:sldId id="261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399" autoAdjust="0"/>
  </p:normalViewPr>
  <p:slideViewPr>
    <p:cSldViewPr snapToGrid="0" snapToObjects="1">
      <p:cViewPr>
        <p:scale>
          <a:sx n="79" d="100"/>
          <a:sy n="79" d="100"/>
        </p:scale>
        <p:origin x="-13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GB" sz="1400" b="0"/>
              <a:t>Respodent GPN by</a:t>
            </a:r>
            <a:r>
              <a:rPr lang="en-GB" sz="1400" b="0" baseline="0"/>
              <a:t> age</a:t>
            </a:r>
            <a:endParaRPr lang="en-GB" sz="1400" b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Sheet1!$A$32:$A$37</c:f>
              <c:strCache>
                <c:ptCount val="6"/>
                <c:pt idx="0">
                  <c:v>20-29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60-65</c:v>
                </c:pt>
                <c:pt idx="5">
                  <c:v>&gt;65</c:v>
                </c:pt>
              </c:strCache>
            </c:strRef>
          </c:cat>
          <c:val>
            <c:numRef>
              <c:f>Sheet1!$B$32:$B$37</c:f>
              <c:numCache>
                <c:formatCode>General</c:formatCode>
                <c:ptCount val="6"/>
                <c:pt idx="0">
                  <c:v>76</c:v>
                </c:pt>
                <c:pt idx="1">
                  <c:v>0</c:v>
                </c:pt>
                <c:pt idx="2">
                  <c:v>1038</c:v>
                </c:pt>
                <c:pt idx="3">
                  <c:v>1661</c:v>
                </c:pt>
                <c:pt idx="4">
                  <c:v>289</c:v>
                </c:pt>
                <c:pt idx="5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GB" sz="1400" b="0"/>
              <a:t>No Respondents by AfC Pay Band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Sheet2!$A$3:$A$15</c:f>
              <c:strCache>
                <c:ptCount val="13"/>
                <c:pt idx="0">
                  <c:v>Band 1 </c:v>
                </c:pt>
                <c:pt idx="1">
                  <c:v>Band 2</c:v>
                </c:pt>
                <c:pt idx="2">
                  <c:v>Band 3 </c:v>
                </c:pt>
                <c:pt idx="3">
                  <c:v>Band 4 </c:v>
                </c:pt>
                <c:pt idx="4">
                  <c:v>Band 5 </c:v>
                </c:pt>
                <c:pt idx="5">
                  <c:v>Band 6 </c:v>
                </c:pt>
                <c:pt idx="6">
                  <c:v>Band 7 </c:v>
                </c:pt>
                <c:pt idx="7">
                  <c:v>Band 8a</c:v>
                </c:pt>
                <c:pt idx="8">
                  <c:v>Band 8b </c:v>
                </c:pt>
                <c:pt idx="9">
                  <c:v>Band 8c</c:v>
                </c:pt>
                <c:pt idx="10">
                  <c:v>Band 8d </c:v>
                </c:pt>
                <c:pt idx="11">
                  <c:v>Band 9 </c:v>
                </c:pt>
                <c:pt idx="12">
                  <c:v>Other </c:v>
                </c:pt>
              </c:strCache>
            </c:strRef>
          </c:cat>
          <c:val>
            <c:numRef>
              <c:f>Sheet2!$B$3:$B$15</c:f>
              <c:numCache>
                <c:formatCode>General</c:formatCode>
                <c:ptCount val="13"/>
                <c:pt idx="0">
                  <c:v>110</c:v>
                </c:pt>
                <c:pt idx="1">
                  <c:v>99</c:v>
                </c:pt>
                <c:pt idx="2">
                  <c:v>106</c:v>
                </c:pt>
                <c:pt idx="3">
                  <c:v>91</c:v>
                </c:pt>
                <c:pt idx="4">
                  <c:v>530</c:v>
                </c:pt>
                <c:pt idx="5">
                  <c:v>1135</c:v>
                </c:pt>
                <c:pt idx="6">
                  <c:v>571</c:v>
                </c:pt>
                <c:pt idx="7">
                  <c:v>208</c:v>
                </c:pt>
                <c:pt idx="8">
                  <c:v>36</c:v>
                </c:pt>
                <c:pt idx="9">
                  <c:v>12</c:v>
                </c:pt>
                <c:pt idx="10">
                  <c:v>9</c:v>
                </c:pt>
                <c:pt idx="11">
                  <c:v>5</c:v>
                </c:pt>
                <c:pt idx="12">
                  <c:v>237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55616"/>
        <c:axId val="67465600"/>
      </c:barChart>
      <c:catAx>
        <c:axId val="67455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7465600"/>
        <c:crosses val="autoZero"/>
        <c:auto val="1"/>
        <c:lblAlgn val="ctr"/>
        <c:lblOffset val="100"/>
        <c:noMultiLvlLbl val="0"/>
      </c:catAx>
      <c:valAx>
        <c:axId val="674656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No Respondents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674556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FEC43-1B0A-4541-86BD-566AAC2050E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6F524-C3FC-B44F-8C53-1783CC87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 work in  large teaching Practice outside Cambridge. I</a:t>
            </a:r>
            <a:r>
              <a:rPr lang="en-US" baseline="0" dirty="0" smtClean="0"/>
              <a:t>  have a teaching  role as ILS  instructor . Take part in GP recruitment &amp; am  CQC specialist  advisor. </a:t>
            </a:r>
          </a:p>
          <a:p>
            <a:r>
              <a:rPr lang="en-US" baseline="0" dirty="0" smtClean="0"/>
              <a:t>Sit  on  HEE  GPN  Career  framework  group  student placement . NHSE  &amp;  RCGP  GPF .</a:t>
            </a:r>
          </a:p>
          <a:p>
            <a:r>
              <a:rPr lang="en-US" baseline="0" dirty="0" smtClean="0"/>
              <a:t>Locally RCGP  Faculty  board  &amp;  workforce group. I  am  passionate  about  developing the  GP Nursing  workforce which  is  why  I  have been  asked to  do this  session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</a:t>
            </a:r>
            <a:r>
              <a:rPr lang="en-US" baseline="0" dirty="0" smtClean="0"/>
              <a:t> the  model  Pete  shared at the   E </a:t>
            </a:r>
            <a:r>
              <a:rPr lang="en-US" baseline="0" dirty="0" err="1" smtClean="0"/>
              <a:t>Mids</a:t>
            </a:r>
            <a:r>
              <a:rPr lang="en-US" baseline="0" dirty="0" smtClean="0"/>
              <a:t> Event  -  it  is  a  bit  radical  but  it  makes you think. Think  about  your  surgery!</a:t>
            </a:r>
          </a:p>
          <a:p>
            <a:r>
              <a:rPr lang="en-US" baseline="0" dirty="0" smtClean="0"/>
              <a:t>Permission to  share.</a:t>
            </a:r>
          </a:p>
          <a:p>
            <a:r>
              <a:rPr lang="en-US" baseline="0" dirty="0" smtClean="0"/>
              <a:t>BMA figures are  frightening  -  we know  we cant  recruit enough  GPs </a:t>
            </a:r>
          </a:p>
          <a:p>
            <a:r>
              <a:rPr lang="en-US" baseline="0" dirty="0" smtClean="0"/>
              <a:t>GPN  Survey  show  same for GPNs  25%  or  more  nurses  retiring now.</a:t>
            </a:r>
          </a:p>
          <a:p>
            <a:r>
              <a:rPr lang="en-US" b="1" baseline="0" dirty="0" smtClean="0"/>
              <a:t>Where are  you on this  model?</a:t>
            </a:r>
            <a:r>
              <a:rPr lang="en-US" baseline="0" dirty="0" smtClean="0"/>
              <a:t>??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59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 are  they  going ? Where  are the new ones ?</a:t>
            </a:r>
          </a:p>
          <a:p>
            <a:r>
              <a:rPr lang="en-US" dirty="0" smtClean="0"/>
              <a:t>53%  GPN  over  50  + </a:t>
            </a:r>
            <a:r>
              <a:rPr lang="en-US" baseline="0" dirty="0" smtClean="0"/>
              <a:t> 11%  = 64% over  50 </a:t>
            </a:r>
          </a:p>
          <a:p>
            <a:r>
              <a:rPr lang="en-US" baseline="0" dirty="0" smtClean="0"/>
              <a:t>Very  few 20-29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59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Identify  people with the  right  attitudes =</a:t>
            </a:r>
            <a:r>
              <a:rPr lang="en-US" dirty="0" smtClean="0"/>
              <a:t>Look for the  long term.  Sarah ,  Julie,  Donna </a:t>
            </a:r>
          </a:p>
          <a:p>
            <a:r>
              <a:rPr lang="en-US" dirty="0" smtClean="0"/>
              <a:t>Investment  in training  pays off  -  but  beware they  may  move if you  don</a:t>
            </a:r>
            <a:r>
              <a:rPr lang="fr-FR" dirty="0" smtClean="0"/>
              <a:t>’</a:t>
            </a:r>
            <a:r>
              <a:rPr lang="en-US" dirty="0" smtClean="0"/>
              <a:t>t  plan ( ANPs often  move)</a:t>
            </a:r>
          </a:p>
          <a:p>
            <a:r>
              <a:rPr lang="en-US" dirty="0" smtClean="0"/>
              <a:t>Students  Y&amp;H   5   years investment</a:t>
            </a:r>
            <a:r>
              <a:rPr lang="en-US" baseline="0" dirty="0" smtClean="0"/>
              <a:t>  paying off</a:t>
            </a:r>
          </a:p>
          <a:p>
            <a:r>
              <a:rPr lang="en-US" baseline="0" dirty="0" smtClean="0"/>
              <a:t>Start  young  -   children  take a moment to  make their  experience fun. Why  did we choose this  career . My research time in  hospital  - nursing  ???  Less exposure  but  we are  not  selling it.  Well </a:t>
            </a:r>
          </a:p>
          <a:p>
            <a:r>
              <a:rPr lang="en-US" baseline="0" dirty="0" smtClean="0"/>
              <a:t>HCAs are  an  excellent  way  in  value &amp;  support them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53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Responses valuing , safe </a:t>
            </a:r>
            <a:r>
              <a:rPr lang="en-US" dirty="0" err="1" smtClean="0"/>
              <a:t>environmnent</a:t>
            </a:r>
            <a:r>
              <a:rPr lang="en-US" dirty="0" smtClean="0"/>
              <a:t>, ( ANPs)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  Social   like the  people you  work  with.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Incentives  -  titles,   training,  money.</a:t>
            </a:r>
            <a:r>
              <a:rPr lang="en-US" baseline="0" dirty="0" smtClean="0"/>
              <a:t> Holiday,- education , Revalidation e-portfolios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Why  do  nurses leave? Stress, not  valued , pay conditions  OOH  better  pay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. BMA </a:t>
            </a:r>
            <a:r>
              <a:rPr lang="en-US" baseline="0" dirty="0" err="1" smtClean="0"/>
              <a:t>scotland</a:t>
            </a:r>
            <a:r>
              <a:rPr lang="en-US" baseline="0" dirty="0" smtClean="0"/>
              <a:t>  idea nurses would not do certain thing  for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Imms</a:t>
            </a:r>
            <a:r>
              <a:rPr lang="en-US" baseline="0" dirty="0" smtClean="0"/>
              <a:t>  smears  </a:t>
            </a:r>
            <a:r>
              <a:rPr lang="en-US" dirty="0" smtClean="0"/>
              <a:t> </a:t>
            </a:r>
          </a:p>
          <a:p>
            <a:r>
              <a:rPr lang="en-US" dirty="0" smtClean="0"/>
              <a:t>Group  work  10  minutes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60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are  you  growing  and  developing your  HCAs</a:t>
            </a:r>
            <a:r>
              <a:rPr lang="en-US" baseline="0" dirty="0" smtClean="0"/>
              <a:t> &amp;  Nurses?</a:t>
            </a:r>
          </a:p>
          <a:p>
            <a:r>
              <a:rPr lang="en-US" baseline="0" dirty="0" smtClean="0"/>
              <a:t>How are  you supporting your Nurses?</a:t>
            </a:r>
          </a:p>
          <a:p>
            <a:r>
              <a:rPr lang="en-US" baseline="0" dirty="0" smtClean="0"/>
              <a:t>What  about  pay  &amp;  conditions  -  Survey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2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Bands 1-4  12.8%  £ 14.295-22016</a:t>
            </a:r>
          </a:p>
          <a:p>
            <a:r>
              <a:rPr lang="is-I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Bands 5  16.8% </a:t>
            </a:r>
            <a:r>
              <a:rPr lang="is-I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£21,388 - £27,901)</a:t>
            </a:r>
            <a:endParaRPr lang="is-I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 6 36.1% £</a:t>
            </a:r>
            <a:r>
              <a:rPr lang="is-I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25,783 - £34,530)</a:t>
            </a:r>
            <a:endParaRPr lang="is-I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 7 18.3% </a:t>
            </a:r>
            <a:r>
              <a:rPr lang="is-I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30,764 - £40,558)</a:t>
            </a:r>
            <a:endParaRPr lang="is-I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 8&amp;9 7.6% </a:t>
            </a:r>
            <a:r>
              <a:rPr lang="is-I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£39239-98453</a:t>
            </a:r>
            <a:endParaRPr lang="is-I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7.5%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 you  pay  well/ discuss  AFC  or  who  practice  % rises . Pay  for   MDU,  RCN,  NMC?</a:t>
            </a:r>
          </a:p>
          <a:p>
            <a:r>
              <a:rPr lang="en-US" dirty="0" smtClean="0"/>
              <a:t>Do  you  pay  for  Christmas meal or  other  social  events?</a:t>
            </a:r>
          </a:p>
          <a:p>
            <a:r>
              <a:rPr lang="en-US" dirty="0" smtClean="0"/>
              <a:t>What  training  have you  paid for ( mandatory  of  other)</a:t>
            </a:r>
          </a:p>
          <a:p>
            <a:r>
              <a:rPr lang="en-US" dirty="0" smtClean="0"/>
              <a:t>Encouraged to  do  leadership,  research,  Education /  Mentorship?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9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 you  have  nurse patients</a:t>
            </a:r>
            <a:r>
              <a:rPr lang="en-US" baseline="0" dirty="0" smtClean="0"/>
              <a:t>  encourage them to  consider  returning</a:t>
            </a:r>
          </a:p>
          <a:p>
            <a:r>
              <a:rPr lang="en-US" baseline="0" dirty="0" smtClean="0"/>
              <a:t>Know where to  signpost  interested patients </a:t>
            </a:r>
          </a:p>
          <a:p>
            <a:r>
              <a:rPr lang="en-US" baseline="0" dirty="0" smtClean="0"/>
              <a:t>Consider advertising    HCA post   with  built in  return to  nursing  access course.  Annie example</a:t>
            </a:r>
          </a:p>
          <a:p>
            <a:r>
              <a:rPr lang="en-US" baseline="0" dirty="0" smtClean="0"/>
              <a:t>Be aware  of those  wanting to  become nurses and  encourage them .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 BLS in schools  teenage health  sessions.</a:t>
            </a:r>
          </a:p>
          <a:p>
            <a:r>
              <a:rPr lang="en-US" baseline="0" dirty="0" smtClean="0"/>
              <a:t>Group  work   5-10 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4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</a:t>
            </a:r>
          </a:p>
          <a:p>
            <a:r>
              <a:rPr lang="en-US" dirty="0" smtClean="0"/>
              <a:t>Schools work</a:t>
            </a:r>
          </a:p>
          <a:p>
            <a:r>
              <a:rPr lang="en-US" dirty="0" smtClean="0"/>
              <a:t>1:1  friend I  have  personally  encouraged</a:t>
            </a:r>
            <a:r>
              <a:rPr lang="en-US" baseline="0" dirty="0" smtClean="0"/>
              <a:t> 2 people to  do  so  both  now  P Nurses </a:t>
            </a:r>
          </a:p>
          <a:p>
            <a:r>
              <a:rPr lang="en-US" baseline="0" dirty="0" smtClean="0"/>
              <a:t>Publicity, HEE plan  a  </a:t>
            </a:r>
            <a:r>
              <a:rPr lang="en-US" baseline="0" dirty="0" err="1" smtClean="0"/>
              <a:t>dvd</a:t>
            </a:r>
            <a:r>
              <a:rPr lang="en-US" baseline="0" dirty="0" smtClean="0"/>
              <a:t> .Essex have done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7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3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 current  context  is </a:t>
            </a:r>
            <a:r>
              <a:rPr lang="en-US" dirty="0" err="1" smtClean="0"/>
              <a:t>hotting</a:t>
            </a:r>
            <a:r>
              <a:rPr lang="en-US" dirty="0" smtClean="0"/>
              <a:t>  up but  at  risk of  being  swallowed up  buy</a:t>
            </a:r>
            <a:r>
              <a:rPr lang="en-US" baseline="0" dirty="0" smtClean="0"/>
              <a:t>  GP problems </a:t>
            </a:r>
          </a:p>
          <a:p>
            <a:r>
              <a:rPr lang="en-US" baseline="0" dirty="0" smtClean="0"/>
              <a:t>We  need GP Nursing on the map</a:t>
            </a:r>
            <a:r>
              <a:rPr lang="en-US" dirty="0" smtClean="0"/>
              <a:t>  </a:t>
            </a:r>
          </a:p>
          <a:p>
            <a:r>
              <a:rPr lang="en-US" dirty="0" smtClean="0"/>
              <a:t>Will</a:t>
            </a:r>
            <a:r>
              <a:rPr lang="en-US" baseline="0" dirty="0" smtClean="0"/>
              <a:t>  look  at  recruitment Retention &amp;  returners.</a:t>
            </a:r>
          </a:p>
          <a:p>
            <a:r>
              <a:rPr lang="en-US" baseline="0" dirty="0" smtClean="0"/>
              <a:t>I would  like to  utilize your  own  experiences to  inform some recommendations/ solutions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1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 </a:t>
            </a:r>
            <a:r>
              <a:rPr lang="en-US" baseline="0" dirty="0" smtClean="0"/>
              <a:t>3 key things</a:t>
            </a:r>
          </a:p>
          <a:p>
            <a:r>
              <a:rPr lang="en-US" baseline="0" dirty="0" smtClean="0"/>
              <a:t>1.A clear properly </a:t>
            </a:r>
            <a:r>
              <a:rPr lang="en-US" u="sng" baseline="0" dirty="0" smtClean="0"/>
              <a:t>properly  funded  </a:t>
            </a:r>
            <a:r>
              <a:rPr lang="en-US" baseline="0" dirty="0" smtClean="0"/>
              <a:t>plan I have shared with  various  people most recently  Rob  Bowman. </a:t>
            </a:r>
          </a:p>
          <a:p>
            <a:r>
              <a:rPr lang="en-US" b="1" baseline="0" dirty="0" smtClean="0"/>
              <a:t>Must  deal  with the  whole and must  be  fully  funded. It  is  inequitable that GP  training  is  so  well  funded  Nurses are not.</a:t>
            </a:r>
          </a:p>
          <a:p>
            <a:r>
              <a:rPr lang="en-US" baseline="0" dirty="0" smtClean="0"/>
              <a:t>2. Career  Framework to shape commissioning of  education</a:t>
            </a:r>
          </a:p>
          <a:p>
            <a:r>
              <a:rPr lang="en-US" baseline="0" dirty="0" smtClean="0"/>
              <a:t>3. Buy –in form  GPs PM  and Nurses as well  as  HEE  and commissioners and Ed  providers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40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In  my  view it  is  essential  that student  have  </a:t>
            </a:r>
            <a:r>
              <a:rPr lang="en-US" smtClean="0"/>
              <a:t>placements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52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 first  time in  last  10  years</a:t>
            </a:r>
            <a:r>
              <a:rPr lang="en-US" baseline="0" dirty="0" smtClean="0"/>
              <a:t> General  Practice is now up the  political  agenda FVFV, 10 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  plan- who  has read?</a:t>
            </a:r>
          </a:p>
          <a:p>
            <a:r>
              <a:rPr lang="en-US" baseline="0" dirty="0" smtClean="0"/>
              <a:t>HEE  have  worked on  Shape of  caring  review.-  who  has read</a:t>
            </a:r>
          </a:p>
          <a:p>
            <a:r>
              <a:rPr lang="en-US" baseline="0" dirty="0" smtClean="0"/>
              <a:t>Transforming Primary care-  </a:t>
            </a:r>
          </a:p>
          <a:p>
            <a:r>
              <a:rPr lang="en-US" baseline="0" dirty="0" smtClean="0"/>
              <a:t>Federated  working  *  Commission into  G  Practice </a:t>
            </a:r>
          </a:p>
          <a:p>
            <a:r>
              <a:rPr lang="en-US" baseline="0" dirty="0" smtClean="0"/>
              <a:t>Roland  report  was much  weaker  on  GP  Nursing  that  I  had  hoped </a:t>
            </a:r>
          </a:p>
          <a:p>
            <a:r>
              <a:rPr lang="en-US" baseline="0" dirty="0" smtClean="0"/>
              <a:t>Workforce issues</a:t>
            </a:r>
          </a:p>
          <a:p>
            <a:r>
              <a:rPr lang="en-US" baseline="0" dirty="0" smtClean="0"/>
              <a:t>Revalidation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6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is  the  moment  for GP Nursing   very  little in  10 p plan  .  NHSE England are  preparing  a response I  what  does it  mean  for  nursing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Nurse Practitioner	Survey 15.9%  	HSCIC 19.7%,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 GPNs 			Survey  35%		HSCIS 21%,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Nurses  			Survey 40% 		HSCIC 58%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Healthcare Assistants		Survey 11%		HSCIC 9.2%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B6F06-0AAD-E249-9F2C-AF9C348D3A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5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Shape of  caring – Lord </a:t>
            </a:r>
            <a:r>
              <a:rPr lang="en-US" dirty="0" err="1" smtClean="0"/>
              <a:t>willis</a:t>
            </a:r>
            <a:r>
              <a:rPr lang="en-US" dirty="0" smtClean="0"/>
              <a:t> is  very clear that  HCAs</a:t>
            </a:r>
            <a:r>
              <a:rPr lang="en-US" baseline="0" dirty="0" smtClean="0"/>
              <a:t>  &amp;</a:t>
            </a:r>
            <a:r>
              <a:rPr lang="en-US" dirty="0" smtClean="0"/>
              <a:t> nurses should  all  be trained to  do their  job.</a:t>
            </a:r>
          </a:p>
          <a:p>
            <a:r>
              <a:rPr lang="en-US" dirty="0" smtClean="0"/>
              <a:t>Important</a:t>
            </a:r>
            <a:r>
              <a:rPr lang="en-US" baseline="0" dirty="0" smtClean="0"/>
              <a:t> to  remember  HCA may  have been working  in Tesco  </a:t>
            </a:r>
          </a:p>
          <a:p>
            <a:r>
              <a:rPr lang="en-US" baseline="0" dirty="0" smtClean="0"/>
              <a:t>Nurses only  have a  3 year  non  primary  care  training  and  may  never  have had  </a:t>
            </a:r>
            <a:r>
              <a:rPr lang="en-US" baseline="0" dirty="0" err="1" smtClean="0"/>
              <a:t>paediatric</a:t>
            </a:r>
            <a:r>
              <a:rPr lang="en-US" baseline="0" dirty="0" smtClean="0"/>
              <a:t> or  mental  health at  all. </a:t>
            </a:r>
          </a:p>
          <a:p>
            <a:r>
              <a:rPr lang="en-US" baseline="0" dirty="0" smtClean="0"/>
              <a:t>Do  you  know  about  revalidation? </a:t>
            </a:r>
          </a:p>
          <a:p>
            <a:r>
              <a:rPr lang="en-US" baseline="0" dirty="0" smtClean="0"/>
              <a:t>Lots about  bands 1-4  but  how many of you  know  about   apprenticeships  how to  access them   how funding  works?? </a:t>
            </a:r>
          </a:p>
          <a:p>
            <a:r>
              <a:rPr lang="en-US" baseline="0" dirty="0" smtClean="0"/>
              <a:t>Do  you  know  about the  Care  cert?  12 weeks   induction   still  vague I  would  like to  see  </a:t>
            </a:r>
          </a:p>
          <a:p>
            <a:r>
              <a:rPr lang="en-US" b="1" baseline="0" dirty="0" smtClean="0"/>
              <a:t>Big  Question  who  is  responsible  for  funding this  CCG,  GP   LMC  HEE -   ? Allow time to  discuss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2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HCA  training  level,</a:t>
            </a:r>
          </a:p>
          <a:p>
            <a:r>
              <a:rPr lang="en-US" baseline="0" dirty="0" smtClean="0"/>
              <a:t>Latest  document  Talent  for  care.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42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 will  be less onerous than  GP</a:t>
            </a:r>
          </a:p>
          <a:p>
            <a:r>
              <a:rPr lang="en-US" dirty="0" smtClean="0"/>
              <a:t>I  am  not  clear  who  is funding it.</a:t>
            </a:r>
            <a:r>
              <a:rPr lang="en-US" baseline="0" dirty="0" smtClean="0"/>
              <a:t>  450 hours in  practice over  3 years and  40  hours  CPD </a:t>
            </a:r>
          </a:p>
          <a:p>
            <a:r>
              <a:rPr lang="en-US" baseline="0" dirty="0" smtClean="0"/>
              <a:t>Good  slide  pack  on  NMC  website </a:t>
            </a:r>
          </a:p>
          <a:p>
            <a:r>
              <a:rPr lang="en-US" baseline="0" dirty="0" smtClean="0"/>
              <a:t>Hopefully  there will be  some ½ day   preparation  for  all  GPNs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8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you  advertise ?</a:t>
            </a:r>
          </a:p>
          <a:p>
            <a:r>
              <a:rPr lang="en-US" dirty="0" smtClean="0"/>
              <a:t>Did you  wait  for someone to  apply?</a:t>
            </a:r>
          </a:p>
          <a:p>
            <a:r>
              <a:rPr lang="en-US" dirty="0" smtClean="0"/>
              <a:t>Did you  poach?</a:t>
            </a:r>
          </a:p>
          <a:p>
            <a:r>
              <a:rPr lang="en-US" dirty="0" smtClean="0"/>
              <a:t>How does this  compare to  GP  / P  Manager.</a:t>
            </a:r>
          </a:p>
          <a:p>
            <a:r>
              <a:rPr lang="en-US" dirty="0" smtClean="0"/>
              <a:t>10 minutes in  group  or  3-4 spread  out  experts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6F524-C3FC-B44F-8C53-1783CC87CE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50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Good  data</a:t>
            </a:r>
            <a:r>
              <a:rPr lang="en-US" baseline="0" dirty="0" smtClean="0"/>
              <a:t>  is  essential  to  convince  GPs there  is  a  problem.</a:t>
            </a:r>
          </a:p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Example of  what  good data can  show. Here is  an  example</a:t>
            </a:r>
            <a:r>
              <a:rPr lang="en-US" baseline="0" dirty="0" smtClean="0"/>
              <a:t> of  where Y&amp;H  are  using  good data to  inform GP workforce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7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292EB412-E790-42EA-81FE-2925D3A43D91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0B385921-A91A-409C-921C-0E0EC1E750EC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0B385921-A91A-409C-921C-0E0EC1E750EC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September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September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9CD5"/>
                </a:solidFill>
                <a:latin typeface="Frutiga"/>
                <a:cs typeface="Frutig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2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17384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B385921-A91A-409C-921C-0E0EC1E750EC}" type="datetime2">
              <a:rPr lang="en-US" smtClean="0"/>
              <a:t>Tuesday, September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scareers.nhs.uk/explore-by-career/nursing/careers-in-nursing/general-practice-nurs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2548028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8842" y="1700415"/>
            <a:ext cx="6762749" cy="2086139"/>
          </a:xfrm>
        </p:spPr>
        <p:txBody>
          <a:bodyPr/>
          <a:lstStyle/>
          <a:p>
            <a:r>
              <a:rPr lang="en-US" sz="4800" dirty="0" smtClean="0">
                <a:solidFill>
                  <a:srgbClr val="142A49"/>
                </a:solidFill>
              </a:rPr>
              <a:t>Developing GP Nursing</a:t>
            </a:r>
            <a:r>
              <a:rPr lang="en-US" sz="3600" dirty="0" smtClean="0">
                <a:solidFill>
                  <a:srgbClr val="142A49"/>
                </a:solidFill>
              </a:rPr>
              <a:t/>
            </a:r>
            <a:br>
              <a:rPr lang="en-US" sz="3600" dirty="0" smtClean="0">
                <a:solidFill>
                  <a:srgbClr val="142A49"/>
                </a:solidFill>
              </a:rPr>
            </a:br>
            <a:r>
              <a:rPr lang="en-US" sz="3600" dirty="0" smtClean="0">
                <a:solidFill>
                  <a:srgbClr val="142A49"/>
                </a:solidFill>
              </a:rPr>
              <a:t>Recruit, Retain &amp; Return</a:t>
            </a:r>
            <a:br>
              <a:rPr lang="en-US" sz="3600" dirty="0" smtClean="0">
                <a:solidFill>
                  <a:srgbClr val="142A49"/>
                </a:solidFill>
              </a:rPr>
            </a:br>
            <a:r>
              <a:rPr lang="en-US" sz="3600" dirty="0" smtClean="0">
                <a:solidFill>
                  <a:srgbClr val="142A49"/>
                </a:solidFill>
              </a:rPr>
              <a:t>September 2015</a:t>
            </a:r>
            <a:endParaRPr lang="en-US" sz="3600" dirty="0">
              <a:solidFill>
                <a:srgbClr val="142A4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Jenny Aston</a:t>
            </a:r>
          </a:p>
          <a:p>
            <a:r>
              <a:rPr lang="en-US" sz="2400" dirty="0" smtClean="0"/>
              <a:t>Advanced Nurse Practitioner</a:t>
            </a:r>
          </a:p>
          <a:p>
            <a:r>
              <a:rPr lang="en-US" sz="2400" dirty="0" smtClean="0"/>
              <a:t>Chair RCGP GPF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26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886" y="116632"/>
            <a:ext cx="6048672" cy="108779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Evolving Workforce Configurations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809730"/>
            <a:ext cx="2506243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74097"/>
            <a:ext cx="2952328" cy="191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0057"/>
            <a:ext cx="2327744" cy="196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419872" y="3503443"/>
            <a:ext cx="504056" cy="3320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5666420" y="3628737"/>
            <a:ext cx="504056" cy="3320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75557" y="1409896"/>
            <a:ext cx="6132002" cy="46022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Toblerone</a:t>
            </a:r>
            <a:r>
              <a:rPr lang="en-GB" sz="2400" dirty="0">
                <a:solidFill>
                  <a:srgbClr val="FFFFFF"/>
                </a:solidFill>
              </a:rPr>
              <a:t> Manoeuvre Dr  Pete  Lane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9580" y="238106"/>
            <a:ext cx="129838" cy="89591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3" y="-211676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Ageing GPNs </a:t>
            </a:r>
            <a:endParaRPr lang="en-US" dirty="0">
              <a:solidFill>
                <a:srgbClr val="142A49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9677537"/>
              </p:ext>
            </p:extLst>
          </p:nvPr>
        </p:nvGraphicFramePr>
        <p:xfrm>
          <a:off x="464028" y="832712"/>
          <a:ext cx="7875629" cy="575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576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Recruitment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Career framework</a:t>
            </a:r>
            <a:endParaRPr lang="en-GB" sz="2400" dirty="0"/>
          </a:p>
          <a:p>
            <a:r>
              <a:rPr lang="en-US" sz="2400" dirty="0"/>
              <a:t>	Investing in training (HCA-ANP)</a:t>
            </a:r>
            <a:endParaRPr lang="en-GB" sz="2400" dirty="0"/>
          </a:p>
          <a:p>
            <a:r>
              <a:rPr lang="en-US" sz="2400" dirty="0"/>
              <a:t>	Training hubs </a:t>
            </a:r>
            <a:endParaRPr lang="en-GB" sz="2400" dirty="0"/>
          </a:p>
          <a:p>
            <a:r>
              <a:rPr lang="en-US" sz="2400" dirty="0"/>
              <a:t>	Students</a:t>
            </a:r>
            <a:endParaRPr lang="en-GB" sz="2400" dirty="0"/>
          </a:p>
          <a:p>
            <a:r>
              <a:rPr lang="en-US" sz="2400" dirty="0"/>
              <a:t>	Start young</a:t>
            </a:r>
            <a:endParaRPr lang="en-GB" sz="2400" dirty="0"/>
          </a:p>
          <a:p>
            <a:r>
              <a:rPr lang="en-US" sz="2400" dirty="0"/>
              <a:t>	HCAs &amp; Care certificate </a:t>
            </a: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39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Group work - retention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things can you do to retain nurses?</a:t>
            </a:r>
          </a:p>
          <a:p>
            <a:endParaRPr lang="en-US" sz="2400" dirty="0" smtClean="0"/>
          </a:p>
          <a:p>
            <a:r>
              <a:rPr lang="en-US" sz="2400" dirty="0" smtClean="0"/>
              <a:t>What  incentives do you use ?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smtClean="0"/>
              <a:t>Why do nurses leave?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03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Retention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Growing </a:t>
            </a:r>
            <a:r>
              <a:rPr lang="en-US" sz="2400" dirty="0"/>
              <a:t>future GPNs &amp; ANPs</a:t>
            </a:r>
            <a:endParaRPr lang="en-GB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     Supporting </a:t>
            </a:r>
            <a:r>
              <a:rPr lang="en-US" sz="2400" dirty="0"/>
              <a:t>development (prescribing)</a:t>
            </a:r>
            <a:endParaRPr lang="en-GB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     Pay  </a:t>
            </a:r>
            <a:r>
              <a:rPr lang="en-US" sz="2400" dirty="0"/>
              <a:t>&amp; conditions</a:t>
            </a:r>
            <a:endParaRPr lang="en-GB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     Valuing </a:t>
            </a:r>
            <a:r>
              <a:rPr lang="en-US" sz="2400" dirty="0"/>
              <a:t>your nursing </a:t>
            </a:r>
            <a:r>
              <a:rPr lang="en-US" sz="2400" dirty="0" smtClean="0"/>
              <a:t>team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HCA  development</a:t>
            </a:r>
          </a:p>
          <a:p>
            <a:r>
              <a:rPr lang="en-US" sz="2400" dirty="0" smtClean="0"/>
              <a:t>      Opportunities –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Revalidation</a:t>
            </a: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946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-146526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How do  you  compare –pay?</a:t>
            </a:r>
            <a:endParaRPr lang="en-US" dirty="0">
              <a:solidFill>
                <a:srgbClr val="142A49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44404720"/>
              </p:ext>
            </p:extLst>
          </p:nvPr>
        </p:nvGraphicFramePr>
        <p:xfrm>
          <a:off x="214922" y="897862"/>
          <a:ext cx="8694615" cy="5764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55983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42A49"/>
                </a:solidFill>
              </a:rPr>
              <a:t>What do you do to keep staff?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799"/>
            <a:ext cx="7583487" cy="45798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Financial</a:t>
            </a:r>
            <a:r>
              <a:rPr lang="en-US" sz="2400" smtClean="0"/>
              <a:t>/ holidays</a:t>
            </a:r>
          </a:p>
          <a:p>
            <a:endParaRPr lang="en-US" sz="2400" dirty="0" smtClean="0"/>
          </a:p>
          <a:p>
            <a:r>
              <a:rPr lang="en-US" sz="2400" dirty="0" smtClean="0"/>
              <a:t>Social?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Training</a:t>
            </a:r>
          </a:p>
          <a:p>
            <a:endParaRPr lang="en-US" sz="2400" dirty="0"/>
          </a:p>
          <a:p>
            <a:r>
              <a:rPr lang="en-US" sz="2400" dirty="0" smtClean="0"/>
              <a:t>Supporting development?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310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Returners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Helping </a:t>
            </a:r>
            <a:r>
              <a:rPr lang="en-US" dirty="0"/>
              <a:t>nurses to access return to nursing </a:t>
            </a:r>
            <a:r>
              <a:rPr lang="en-US" dirty="0" smtClean="0"/>
              <a:t>courses</a:t>
            </a:r>
          </a:p>
          <a:p>
            <a:endParaRPr lang="en-US" sz="2400" dirty="0"/>
          </a:p>
          <a:p>
            <a:r>
              <a:rPr lang="en-US" dirty="0" smtClean="0"/>
              <a:t>Have a training lead who can signpost</a:t>
            </a:r>
          </a:p>
          <a:p>
            <a:endParaRPr lang="en-GB" dirty="0"/>
          </a:p>
          <a:p>
            <a:r>
              <a:rPr lang="en-US" dirty="0" smtClean="0"/>
              <a:t>Identify </a:t>
            </a:r>
            <a:r>
              <a:rPr lang="en-US" dirty="0"/>
              <a:t>patients -  advertise locally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Have a training  ethos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0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How do we encourage returners 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799"/>
            <a:ext cx="7583487" cy="46905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 might  attract someone ?</a:t>
            </a:r>
          </a:p>
          <a:p>
            <a:endParaRPr lang="en-US" dirty="0"/>
          </a:p>
          <a:p>
            <a:r>
              <a:rPr lang="en-US" dirty="0" smtClean="0"/>
              <a:t>What  can  practices do?</a:t>
            </a:r>
          </a:p>
          <a:p>
            <a:endParaRPr lang="en-US" dirty="0"/>
          </a:p>
          <a:p>
            <a:r>
              <a:rPr lang="en-US" dirty="0" smtClean="0"/>
              <a:t>What  can  HEE  and others do?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eoe.hee.nhs.uk</a:t>
            </a:r>
            <a:r>
              <a:rPr lang="en-US" dirty="0"/>
              <a:t>/our-workforces/</a:t>
            </a:r>
            <a:r>
              <a:rPr lang="en-US" dirty="0" err="1"/>
              <a:t>essex</a:t>
            </a:r>
            <a:r>
              <a:rPr lang="en-US" dirty="0"/>
              <a:t>-workforce-partnership/essex-workforce-partnershipworkforce-transformation-priorities-2014-2015/primary-care-project/</a:t>
            </a:r>
          </a:p>
        </p:txBody>
      </p:sp>
    </p:spTree>
    <p:extLst>
      <p:ext uri="{BB962C8B-B14F-4D97-AF65-F5344CB8AC3E}">
        <p14:creationId xmlns:p14="http://schemas.microsoft.com/office/powerpoint/2010/main" val="2775166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3"/>
              </a:rPr>
              <a:t>http://www.nhscareers.nhs.uk/explore-by-career/nursing/careers-in-nursing/general-practice-</a:t>
            </a:r>
            <a:r>
              <a:rPr lang="en-US" u="sng" dirty="0" smtClean="0">
                <a:hlinkClick r:id="rId3"/>
              </a:rPr>
              <a:t>nursing</a:t>
            </a:r>
            <a:endParaRPr lang="en-US" u="sng" dirty="0" smtClean="0"/>
          </a:p>
          <a:p>
            <a:endParaRPr lang="en-US" u="sng" dirty="0"/>
          </a:p>
          <a:p>
            <a:r>
              <a:rPr lang="en-US" u="sng" dirty="0" smtClean="0"/>
              <a:t>QNI </a:t>
            </a:r>
            <a:r>
              <a:rPr lang="pt-BR" u="sng" dirty="0">
                <a:hlinkClick r:id="rId4"/>
              </a:rPr>
              <a:t>https://vimeo.com/</a:t>
            </a:r>
            <a:r>
              <a:rPr lang="pt-BR" u="sng" dirty="0" smtClean="0">
                <a:hlinkClick r:id="rId4"/>
              </a:rPr>
              <a:t>125480281</a:t>
            </a:r>
            <a:endParaRPr lang="pt-BR" u="sng" dirty="0" smtClean="0"/>
          </a:p>
          <a:p>
            <a:endParaRPr lang="pt-BR" u="sng" dirty="0"/>
          </a:p>
          <a:p>
            <a:r>
              <a:rPr lang="en-US" dirty="0"/>
              <a:t>http://</a:t>
            </a:r>
            <a:r>
              <a:rPr lang="en-US" dirty="0" err="1"/>
              <a:t>eoe.hee.nhs.uk</a:t>
            </a:r>
            <a:r>
              <a:rPr lang="en-US" dirty="0"/>
              <a:t>/our-workforces/</a:t>
            </a:r>
            <a:r>
              <a:rPr lang="en-US" dirty="0" err="1"/>
              <a:t>essex</a:t>
            </a:r>
            <a:r>
              <a:rPr lang="en-US" dirty="0"/>
              <a:t>-workforce-partnership/essex-workforce-partnershipworkforce-transformation-priorities-2014-2015/primary-care-project/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8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Learning objectives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317250"/>
            <a:ext cx="7583487" cy="420893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Gain understanding of context of GP Nursing</a:t>
            </a:r>
          </a:p>
          <a:p>
            <a:r>
              <a:rPr lang="en-US" sz="2400" dirty="0" smtClean="0"/>
              <a:t>Explore issues with recruitment</a:t>
            </a:r>
          </a:p>
          <a:p>
            <a:r>
              <a:rPr lang="en-US" sz="2400" dirty="0" smtClean="0"/>
              <a:t>Explore retention</a:t>
            </a:r>
          </a:p>
          <a:p>
            <a:r>
              <a:rPr lang="en-US" sz="2400" dirty="0" smtClean="0"/>
              <a:t>Explore ways to encourage returners</a:t>
            </a:r>
          </a:p>
          <a:p>
            <a:r>
              <a:rPr lang="en-US" sz="2400" dirty="0" smtClean="0"/>
              <a:t>Discuss possible solutions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3115911" y="2935303"/>
            <a:ext cx="4604560" cy="924007"/>
          </a:xfrm>
          <a:prstGeom prst="roundRect">
            <a:avLst>
              <a:gd name="adj" fmla="val 26226"/>
            </a:avLst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2000" dirty="0"/>
          </a:p>
        </p:txBody>
      </p:sp>
      <p:sp>
        <p:nvSpPr>
          <p:cNvPr id="36" name="Shape 36"/>
          <p:cNvSpPr/>
          <p:nvPr/>
        </p:nvSpPr>
        <p:spPr>
          <a:xfrm>
            <a:off x="3115911" y="3065146"/>
            <a:ext cx="4604561" cy="59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b="1" dirty="0"/>
              <a:t>We want enough trained HCA’s &amp; nurses</a:t>
            </a:r>
          </a:p>
          <a:p>
            <a:pPr lvl="0">
              <a:defRPr sz="1800"/>
            </a:pPr>
            <a:r>
              <a:rPr sz="1700" b="1" dirty="0"/>
              <a:t>to share the workload in General Practice</a:t>
            </a:r>
          </a:p>
        </p:txBody>
      </p:sp>
      <p:sp>
        <p:nvSpPr>
          <p:cNvPr id="37" name="Shape 37"/>
          <p:cNvSpPr/>
          <p:nvPr/>
        </p:nvSpPr>
        <p:spPr>
          <a:xfrm>
            <a:off x="0" y="234462"/>
            <a:ext cx="3604734" cy="2129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B36AE2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5900099" y="416974"/>
            <a:ext cx="3090095" cy="162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B36AE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2000" dirty="0"/>
          </a:p>
        </p:txBody>
      </p:sp>
      <p:sp>
        <p:nvSpPr>
          <p:cNvPr id="39" name="Shape 39"/>
          <p:cNvSpPr/>
          <p:nvPr/>
        </p:nvSpPr>
        <p:spPr>
          <a:xfrm>
            <a:off x="158768" y="2515205"/>
            <a:ext cx="2562659" cy="1762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6100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6749117" y="4289721"/>
            <a:ext cx="2502781" cy="2116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700"/>
          </a:p>
        </p:txBody>
      </p:sp>
      <p:sp>
        <p:nvSpPr>
          <p:cNvPr id="41" name="Shape 41"/>
          <p:cNvSpPr/>
          <p:nvPr/>
        </p:nvSpPr>
        <p:spPr>
          <a:xfrm>
            <a:off x="1011027" y="2598500"/>
            <a:ext cx="957676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700" dirty="0"/>
              <a:t>ANPs </a:t>
            </a:r>
          </a:p>
        </p:txBody>
      </p:sp>
      <p:sp>
        <p:nvSpPr>
          <p:cNvPr id="42" name="Shape 42"/>
          <p:cNvSpPr/>
          <p:nvPr/>
        </p:nvSpPr>
        <p:spPr>
          <a:xfrm>
            <a:off x="7305535" y="4454727"/>
            <a:ext cx="1059581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700" dirty="0"/>
              <a:t>New GPNs</a:t>
            </a:r>
          </a:p>
        </p:txBody>
      </p:sp>
      <p:sp>
        <p:nvSpPr>
          <p:cNvPr id="43" name="Shape 43"/>
          <p:cNvSpPr/>
          <p:nvPr/>
        </p:nvSpPr>
        <p:spPr>
          <a:xfrm>
            <a:off x="7056605" y="523195"/>
            <a:ext cx="56201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700" dirty="0"/>
              <a:t>HCAs</a:t>
            </a:r>
          </a:p>
        </p:txBody>
      </p:sp>
      <p:sp>
        <p:nvSpPr>
          <p:cNvPr id="44" name="Shape 44"/>
          <p:cNvSpPr/>
          <p:nvPr/>
        </p:nvSpPr>
        <p:spPr>
          <a:xfrm>
            <a:off x="1359699" y="413559"/>
            <a:ext cx="918517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1700" dirty="0"/>
              <a:t>Students</a:t>
            </a:r>
          </a:p>
        </p:txBody>
      </p:sp>
      <p:sp>
        <p:nvSpPr>
          <p:cNvPr id="45" name="Shape 45"/>
          <p:cNvSpPr/>
          <p:nvPr/>
        </p:nvSpPr>
        <p:spPr>
          <a:xfrm>
            <a:off x="8034710" y="4889016"/>
            <a:ext cx="1001791" cy="33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sz="1700" dirty="0"/>
              <a:t>Recruited </a:t>
            </a:r>
          </a:p>
        </p:txBody>
      </p:sp>
      <p:sp>
        <p:nvSpPr>
          <p:cNvPr id="46" name="Shape 46"/>
          <p:cNvSpPr/>
          <p:nvPr/>
        </p:nvSpPr>
        <p:spPr>
          <a:xfrm>
            <a:off x="6807586" y="4863748"/>
            <a:ext cx="1065568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dirty="0"/>
              <a:t>Returners</a:t>
            </a:r>
          </a:p>
        </p:txBody>
      </p:sp>
      <p:sp>
        <p:nvSpPr>
          <p:cNvPr id="47" name="Shape 47"/>
          <p:cNvSpPr/>
          <p:nvPr/>
        </p:nvSpPr>
        <p:spPr>
          <a:xfrm>
            <a:off x="6441427" y="820579"/>
            <a:ext cx="2009322" cy="851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dirty="0"/>
              <a:t>new</a:t>
            </a:r>
          </a:p>
          <a:p>
            <a:pPr lvl="0">
              <a:defRPr sz="1800"/>
            </a:pPr>
            <a:r>
              <a:rPr sz="1700" dirty="0"/>
              <a:t>Apprenticeships</a:t>
            </a:r>
          </a:p>
          <a:p>
            <a:pPr lvl="0">
              <a:defRPr sz="1800"/>
            </a:pPr>
            <a:r>
              <a:rPr sz="1700" dirty="0"/>
              <a:t>Unregistered nurses</a:t>
            </a:r>
          </a:p>
        </p:txBody>
      </p:sp>
      <p:sp>
        <p:nvSpPr>
          <p:cNvPr id="48" name="Shape 48"/>
          <p:cNvSpPr/>
          <p:nvPr/>
        </p:nvSpPr>
        <p:spPr>
          <a:xfrm>
            <a:off x="3171794" y="4277292"/>
            <a:ext cx="2800413" cy="1963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365538" y="778842"/>
            <a:ext cx="3162721" cy="138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dirty="0"/>
              <a:t>Substantive pre reg placements</a:t>
            </a:r>
            <a:endParaRPr lang="en-GB" sz="1700" dirty="0"/>
          </a:p>
          <a:p>
            <a:pPr lvl="0">
              <a:defRPr sz="1800"/>
            </a:pPr>
            <a:r>
              <a:rPr lang="en-GB" sz="1700" dirty="0"/>
              <a:t>F</a:t>
            </a:r>
            <a:r>
              <a:rPr sz="1700" dirty="0"/>
              <a:t>unding </a:t>
            </a:r>
            <a:endParaRPr lang="en-GB" sz="1700" dirty="0"/>
          </a:p>
          <a:p>
            <a:pPr lvl="0">
              <a:defRPr sz="1800"/>
            </a:pPr>
            <a:r>
              <a:rPr sz="1700" dirty="0"/>
              <a:t> % in 3 + 5  years</a:t>
            </a:r>
            <a:endParaRPr lang="en-GB" sz="1700" dirty="0"/>
          </a:p>
          <a:p>
            <a:pPr lvl="0">
              <a:defRPr sz="1800"/>
            </a:pPr>
            <a:r>
              <a:rPr lang="en-GB" sz="1700" dirty="0"/>
              <a:t>C</a:t>
            </a:r>
            <a:r>
              <a:rPr sz="1700" dirty="0"/>
              <a:t>ollaboration</a:t>
            </a:r>
          </a:p>
          <a:p>
            <a:pPr lvl="0">
              <a:defRPr sz="1800"/>
            </a:pPr>
            <a:r>
              <a:rPr sz="1700" dirty="0"/>
              <a:t>Hub  Practices </a:t>
            </a:r>
          </a:p>
        </p:txBody>
      </p:sp>
      <p:sp>
        <p:nvSpPr>
          <p:cNvPr id="50" name="Shape 50"/>
          <p:cNvSpPr/>
          <p:nvPr/>
        </p:nvSpPr>
        <p:spPr>
          <a:xfrm>
            <a:off x="6970035" y="5241344"/>
            <a:ext cx="2135973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dirty="0"/>
              <a:t>60 credit  foundation </a:t>
            </a:r>
          </a:p>
          <a:p>
            <a:pPr lvl="0">
              <a:defRPr sz="1800"/>
            </a:pPr>
            <a:r>
              <a:rPr sz="1700" dirty="0"/>
              <a:t>Funding </a:t>
            </a:r>
          </a:p>
          <a:p>
            <a:pPr lvl="0">
              <a:defRPr sz="1800"/>
            </a:pPr>
            <a:r>
              <a:rPr sz="1700" dirty="0"/>
              <a:t>? rotation posts </a:t>
            </a:r>
          </a:p>
        </p:txBody>
      </p:sp>
      <p:sp>
        <p:nvSpPr>
          <p:cNvPr id="51" name="Shape 51"/>
          <p:cNvSpPr/>
          <p:nvPr/>
        </p:nvSpPr>
        <p:spPr>
          <a:xfrm>
            <a:off x="3381567" y="3859310"/>
            <a:ext cx="2285160" cy="214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/>
            </a:pPr>
            <a:endParaRPr sz="1700" dirty="0"/>
          </a:p>
          <a:p>
            <a:pPr lvl="0">
              <a:defRPr sz="1800"/>
            </a:pPr>
            <a:endParaRPr sz="1700" dirty="0"/>
          </a:p>
          <a:p>
            <a:pPr lvl="0">
              <a:defRPr sz="1800"/>
            </a:pPr>
            <a:r>
              <a:rPr sz="1700" b="1" dirty="0"/>
              <a:t>GPNs</a:t>
            </a:r>
          </a:p>
          <a:p>
            <a:pPr lvl="0">
              <a:defRPr sz="1800"/>
            </a:pPr>
            <a:r>
              <a:rPr sz="1700" dirty="0"/>
              <a:t>foundation </a:t>
            </a:r>
            <a:r>
              <a:rPr lang="en-GB" sz="1700" dirty="0"/>
              <a:t> training</a:t>
            </a:r>
            <a:endParaRPr sz="1700" dirty="0"/>
          </a:p>
          <a:p>
            <a:pPr lvl="0">
              <a:defRPr sz="1800"/>
            </a:pPr>
            <a:r>
              <a:rPr sz="1700" dirty="0"/>
              <a:t>Minimum standards</a:t>
            </a:r>
          </a:p>
          <a:p>
            <a:pPr lvl="0">
              <a:defRPr sz="1800"/>
            </a:pPr>
            <a:r>
              <a:rPr sz="1700" dirty="0"/>
              <a:t>Mentors</a:t>
            </a:r>
          </a:p>
          <a:p>
            <a:pPr lvl="0">
              <a:defRPr sz="1800"/>
            </a:pPr>
            <a:r>
              <a:rPr sz="1700" dirty="0"/>
              <a:t>Identify leaders</a:t>
            </a:r>
          </a:p>
          <a:p>
            <a:pPr lvl="0">
              <a:defRPr sz="1800"/>
            </a:pPr>
            <a:r>
              <a:rPr sz="1700" dirty="0"/>
              <a:t>Future ANPs</a:t>
            </a:r>
          </a:p>
        </p:txBody>
      </p:sp>
      <p:sp>
        <p:nvSpPr>
          <p:cNvPr id="52" name="Shape 52"/>
          <p:cNvSpPr/>
          <p:nvPr/>
        </p:nvSpPr>
        <p:spPr>
          <a:xfrm>
            <a:off x="306553" y="4604709"/>
            <a:ext cx="2521305" cy="1999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245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1017667" y="4698264"/>
            <a:ext cx="971473" cy="302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dirty="0"/>
              <a:t>Specialists</a:t>
            </a:r>
          </a:p>
        </p:txBody>
      </p:sp>
      <p:sp>
        <p:nvSpPr>
          <p:cNvPr id="54" name="Shape 54"/>
          <p:cNvSpPr/>
          <p:nvPr/>
        </p:nvSpPr>
        <p:spPr>
          <a:xfrm>
            <a:off x="887525" y="5048047"/>
            <a:ext cx="2026820" cy="137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Diabetes</a:t>
            </a:r>
          </a:p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Asthma</a:t>
            </a:r>
          </a:p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COPD</a:t>
            </a:r>
          </a:p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F Planning </a:t>
            </a:r>
          </a:p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CVD</a:t>
            </a:r>
          </a:p>
        </p:txBody>
      </p:sp>
      <p:sp>
        <p:nvSpPr>
          <p:cNvPr id="55" name="Shape 55"/>
          <p:cNvSpPr/>
          <p:nvPr/>
        </p:nvSpPr>
        <p:spPr>
          <a:xfrm>
            <a:off x="782833" y="2863157"/>
            <a:ext cx="2090590" cy="137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dirty="0"/>
              <a:t>LTMC  </a:t>
            </a:r>
          </a:p>
          <a:p>
            <a:pPr lvl="0">
              <a:defRPr sz="1800"/>
            </a:pPr>
            <a:r>
              <a:rPr sz="1700" dirty="0"/>
              <a:t>Nursing  Homes</a:t>
            </a:r>
          </a:p>
          <a:p>
            <a:pPr lvl="0">
              <a:defRPr sz="1800"/>
            </a:pPr>
            <a:r>
              <a:rPr sz="1700" dirty="0"/>
              <a:t>Acute </a:t>
            </a:r>
          </a:p>
          <a:p>
            <a:pPr lvl="0">
              <a:defRPr sz="1800"/>
            </a:pPr>
            <a:r>
              <a:rPr sz="1700" dirty="0"/>
              <a:t>Leadership</a:t>
            </a:r>
          </a:p>
          <a:p>
            <a:pPr lvl="0">
              <a:defRPr sz="1800"/>
            </a:pPr>
            <a:r>
              <a:rPr sz="1700" dirty="0"/>
              <a:t>innovation</a:t>
            </a:r>
          </a:p>
        </p:txBody>
      </p:sp>
      <p:sp>
        <p:nvSpPr>
          <p:cNvPr id="56" name="Shape 56"/>
          <p:cNvSpPr/>
          <p:nvPr/>
        </p:nvSpPr>
        <p:spPr>
          <a:xfrm>
            <a:off x="3714977" y="563519"/>
            <a:ext cx="2209745" cy="2277657"/>
          </a:xfrm>
          <a:prstGeom prst="wedgeEllipseCallout">
            <a:avLst>
              <a:gd name="adj1" fmla="val -49385"/>
              <a:gd name="adj2" fmla="val 59553"/>
            </a:avLst>
          </a:prstGeom>
          <a:solidFill>
            <a:srgbClr val="DE6A1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4195998" y="521677"/>
            <a:ext cx="1565711" cy="1995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500" dirty="0"/>
              <a:t>who?</a:t>
            </a:r>
          </a:p>
          <a:p>
            <a:pPr lvl="0">
              <a:defRPr sz="1800"/>
            </a:pPr>
            <a:r>
              <a:rPr sz="2500" dirty="0"/>
              <a:t>how?</a:t>
            </a:r>
          </a:p>
          <a:p>
            <a:pPr lvl="0">
              <a:defRPr sz="1800"/>
            </a:pPr>
            <a:r>
              <a:rPr sz="2500" dirty="0"/>
              <a:t>what?  </a:t>
            </a:r>
          </a:p>
          <a:p>
            <a:pPr lvl="0">
              <a:defRPr sz="1800"/>
            </a:pPr>
            <a:r>
              <a:rPr sz="2500" dirty="0"/>
              <a:t>when?</a:t>
            </a:r>
          </a:p>
          <a:p>
            <a:pPr lvl="0">
              <a:defRPr sz="1800"/>
            </a:pPr>
            <a:r>
              <a:rPr sz="2500" dirty="0"/>
              <a:t>outcomes?</a:t>
            </a:r>
          </a:p>
        </p:txBody>
      </p:sp>
      <p:sp>
        <p:nvSpPr>
          <p:cNvPr id="58" name="Shape 58"/>
          <p:cNvSpPr/>
          <p:nvPr/>
        </p:nvSpPr>
        <p:spPr>
          <a:xfrm>
            <a:off x="3684074" y="6181876"/>
            <a:ext cx="1253348" cy="59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Jenny Aston</a:t>
            </a:r>
          </a:p>
          <a:p>
            <a:pPr lvl="0">
              <a:defRPr sz="1800"/>
            </a:pPr>
            <a:r>
              <a:rPr sz="1700" dirty="0">
                <a:solidFill>
                  <a:srgbClr val="FFFFFF"/>
                </a:solidFill>
              </a:rPr>
              <a:t>201</a:t>
            </a:r>
            <a:r>
              <a:rPr lang="en-GB" sz="1700" dirty="0">
                <a:solidFill>
                  <a:srgbClr val="FFFFFF"/>
                </a:solidFill>
              </a:rPr>
              <a:t>5</a:t>
            </a:r>
            <a:endParaRPr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911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8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Solutions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Placements</a:t>
            </a:r>
          </a:p>
          <a:p>
            <a:r>
              <a:rPr lang="en-US" dirty="0" smtClean="0"/>
              <a:t>A  career framework</a:t>
            </a:r>
          </a:p>
          <a:p>
            <a:r>
              <a:rPr lang="en-US" dirty="0" smtClean="0"/>
              <a:t>Local strategy</a:t>
            </a:r>
            <a:endParaRPr lang="en-US" dirty="0"/>
          </a:p>
          <a:p>
            <a:r>
              <a:rPr lang="en-US" dirty="0" smtClean="0"/>
              <a:t>Support  training  at  all  levels</a:t>
            </a:r>
          </a:p>
          <a:p>
            <a:r>
              <a:rPr lang="en-US" dirty="0" smtClean="0"/>
              <a:t>Training  hubs </a:t>
            </a:r>
            <a:endParaRPr lang="en-US" dirty="0"/>
          </a:p>
          <a:p>
            <a:r>
              <a:rPr lang="en-US" dirty="0" smtClean="0"/>
              <a:t>Value you  </a:t>
            </a:r>
            <a:r>
              <a:rPr lang="en-US" dirty="0" err="1" smtClean="0"/>
              <a:t>exsisting</a:t>
            </a:r>
            <a:r>
              <a:rPr lang="en-US" dirty="0" smtClean="0"/>
              <a:t>  staff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21" r="-67021"/>
          <a:stretch>
            <a:fillRect/>
          </a:stretch>
        </p:blipFill>
        <p:spPr bwMode="auto">
          <a:xfrm>
            <a:off x="3738435" y="1587500"/>
            <a:ext cx="7280185" cy="43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060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481385"/>
            <a:ext cx="7583487" cy="1719383"/>
          </a:xfrm>
        </p:spPr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Thank you &amp; Questions </a:t>
            </a:r>
            <a:endParaRPr lang="en-US" dirty="0">
              <a:solidFill>
                <a:srgbClr val="142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6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Context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FYFV</a:t>
            </a:r>
          </a:p>
          <a:p>
            <a:r>
              <a:rPr lang="en-US" sz="2400" dirty="0" smtClean="0"/>
              <a:t>Shape of caring</a:t>
            </a:r>
          </a:p>
          <a:p>
            <a:r>
              <a:rPr lang="en-US" sz="2400" dirty="0" smtClean="0"/>
              <a:t>Transforming  Primary  care</a:t>
            </a:r>
          </a:p>
          <a:p>
            <a:r>
              <a:rPr lang="en-US" sz="2400" dirty="0" smtClean="0"/>
              <a:t>Federations</a:t>
            </a:r>
          </a:p>
          <a:p>
            <a:r>
              <a:rPr lang="en-US" sz="2400" dirty="0"/>
              <a:t>Roland report </a:t>
            </a:r>
            <a:endParaRPr lang="en-US" sz="2400" dirty="0" smtClean="0"/>
          </a:p>
          <a:p>
            <a:r>
              <a:rPr lang="en-US" sz="2400" dirty="0" smtClean="0"/>
              <a:t>Other new models  </a:t>
            </a:r>
          </a:p>
          <a:p>
            <a:r>
              <a:rPr lang="en-US" sz="2400" dirty="0" smtClean="0"/>
              <a:t>Workforce issues</a:t>
            </a:r>
          </a:p>
          <a:p>
            <a:r>
              <a:rPr lang="en-US" sz="2400" dirty="0" smtClean="0"/>
              <a:t>Revalidation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8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_general_practice_crisis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981" y="33444"/>
            <a:ext cx="2786928" cy="443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CfWI GP in-depth review - July 2014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689" y="2509472"/>
            <a:ext cx="3050384" cy="4355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The-2022-GP-A-Vision-for-General-Practice-in-the-Future-NHS.ashx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0718" y="10607"/>
            <a:ext cx="3017845" cy="435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5  year  Forward  View 2014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47281" y="3386667"/>
            <a:ext cx="2821548" cy="3608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The-future-of-primary-care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92" y="-317537"/>
            <a:ext cx="3440211" cy="48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33952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Shape of Caring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463" y="1334035"/>
            <a:ext cx="7583487" cy="511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aseline="30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aseline="30000" dirty="0" smtClean="0">
                <a:solidFill>
                  <a:schemeClr val="tx2">
                    <a:lumMod val="75000"/>
                  </a:schemeClr>
                </a:solidFill>
              </a:rPr>
              <a:t>NMC</a:t>
            </a:r>
            <a:endParaRPr lang="en-US" sz="2800" baseline="30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aseline="30000" dirty="0">
                <a:solidFill>
                  <a:srgbClr val="FFFFFF"/>
                </a:solidFill>
              </a:rPr>
              <a:t>Revalidation Consultation</a:t>
            </a:r>
          </a:p>
          <a:p>
            <a:r>
              <a:rPr lang="en-US" sz="2800" baseline="30000" dirty="0">
                <a:solidFill>
                  <a:srgbClr val="FFFFFF"/>
                </a:solidFill>
              </a:rPr>
              <a:t>HEE’s Strategic Framework</a:t>
            </a:r>
          </a:p>
          <a:p>
            <a:r>
              <a:rPr lang="en-US" sz="2800" baseline="30000" dirty="0">
                <a:solidFill>
                  <a:srgbClr val="FFFFFF"/>
                </a:solidFill>
              </a:rPr>
              <a:t>The Shape of Caring Review</a:t>
            </a:r>
          </a:p>
          <a:p>
            <a:r>
              <a:rPr lang="en-US" sz="2800" baseline="30000" dirty="0" smtClean="0">
                <a:solidFill>
                  <a:srgbClr val="FFFFFF"/>
                </a:solidFill>
              </a:rPr>
              <a:t>NMC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baseline="30000" dirty="0" smtClean="0">
                <a:solidFill>
                  <a:srgbClr val="FFFFFF"/>
                </a:solidFill>
              </a:rPr>
              <a:t>Evaluation </a:t>
            </a:r>
            <a:r>
              <a:rPr lang="en-US" sz="2800" baseline="30000" dirty="0">
                <a:solidFill>
                  <a:srgbClr val="FFFFFF"/>
                </a:solidFill>
              </a:rPr>
              <a:t>of pre-degree nursing education</a:t>
            </a:r>
          </a:p>
          <a:p>
            <a:endParaRPr lang="en-US" sz="2800" baseline="30000" dirty="0" smtClean="0">
              <a:solidFill>
                <a:srgbClr val="FF6600"/>
              </a:solidFill>
            </a:endParaRPr>
          </a:p>
          <a:p>
            <a:endParaRPr lang="en-US" sz="2800" baseline="30000" dirty="0">
              <a:solidFill>
                <a:srgbClr val="FF6600"/>
              </a:solidFill>
            </a:endParaRPr>
          </a:p>
          <a:p>
            <a:endParaRPr lang="en-US" sz="2800" baseline="30000" dirty="0">
              <a:solidFill>
                <a:srgbClr val="FF6600"/>
              </a:solidFill>
            </a:endParaRPr>
          </a:p>
          <a:p>
            <a:r>
              <a:rPr lang="en-US" sz="2800" baseline="30000" dirty="0">
                <a:solidFill>
                  <a:srgbClr val="FF6600"/>
                </a:solidFill>
              </a:rPr>
              <a:t>HEE</a:t>
            </a:r>
          </a:p>
          <a:p>
            <a:r>
              <a:rPr lang="en-US" sz="2800" baseline="30000" dirty="0">
                <a:solidFill>
                  <a:srgbClr val="FFFFFF"/>
                </a:solidFill>
              </a:rPr>
              <a:t>The role of the </a:t>
            </a:r>
            <a:r>
              <a:rPr lang="en-US" sz="2800" baseline="30000" dirty="0" smtClean="0">
                <a:solidFill>
                  <a:srgbClr val="FFFFFF"/>
                </a:solidFill>
              </a:rPr>
              <a:t>trainer</a:t>
            </a:r>
            <a:endParaRPr lang="en-US" sz="2800" baseline="30000" dirty="0">
              <a:solidFill>
                <a:srgbClr val="FFFFFF"/>
              </a:solidFill>
            </a:endParaRPr>
          </a:p>
          <a:p>
            <a:r>
              <a:rPr lang="en-US" sz="2800" baseline="30000" dirty="0">
                <a:solidFill>
                  <a:srgbClr val="FFFFFF"/>
                </a:solidFill>
              </a:rPr>
              <a:t>Pre-degree </a:t>
            </a:r>
            <a:r>
              <a:rPr lang="en-US" sz="2800" baseline="30000" dirty="0" smtClean="0">
                <a:solidFill>
                  <a:srgbClr val="FFFFFF"/>
                </a:solidFill>
              </a:rPr>
              <a:t>Nursing</a:t>
            </a:r>
            <a:endParaRPr lang="en-US" sz="2800" baseline="30000" dirty="0">
              <a:solidFill>
                <a:srgbClr val="FFFFFF"/>
              </a:solidFill>
            </a:endParaRPr>
          </a:p>
          <a:p>
            <a:r>
              <a:rPr lang="en-US" sz="2800" baseline="30000" dirty="0">
                <a:solidFill>
                  <a:srgbClr val="FFFFFF"/>
                </a:solidFill>
              </a:rPr>
              <a:t>The Shape of </a:t>
            </a:r>
            <a:r>
              <a:rPr lang="en-US" sz="2800" baseline="30000" dirty="0" smtClean="0">
                <a:solidFill>
                  <a:srgbClr val="FFFFFF"/>
                </a:solidFill>
              </a:rPr>
              <a:t>Training</a:t>
            </a:r>
            <a:endParaRPr lang="en-US" sz="2800" baseline="30000" dirty="0">
              <a:solidFill>
                <a:srgbClr val="FFFFFF"/>
              </a:solidFill>
            </a:endParaRPr>
          </a:p>
          <a:p>
            <a:r>
              <a:rPr lang="is-IS" sz="2800" baseline="30000" dirty="0">
                <a:solidFill>
                  <a:srgbClr val="FFFFFF"/>
                </a:solidFill>
              </a:rPr>
              <a:t>Bands 1-</a:t>
            </a:r>
            <a:r>
              <a:rPr lang="is-IS" sz="2800" baseline="30000" dirty="0" smtClean="0">
                <a:solidFill>
                  <a:srgbClr val="FFFFFF"/>
                </a:solidFill>
              </a:rPr>
              <a:t>4</a:t>
            </a:r>
            <a:endParaRPr lang="en-US" sz="2800" baseline="30000" dirty="0">
              <a:solidFill>
                <a:srgbClr val="FFFFFF"/>
              </a:solidFill>
            </a:endParaRPr>
          </a:p>
          <a:p>
            <a:r>
              <a:rPr lang="en-US" sz="2800" baseline="30000" dirty="0">
                <a:solidFill>
                  <a:srgbClr val="FFFFFF"/>
                </a:solidFill>
              </a:rPr>
              <a:t>Care </a:t>
            </a:r>
            <a:r>
              <a:rPr lang="en-US" sz="2800" baseline="30000" dirty="0" smtClean="0">
                <a:solidFill>
                  <a:srgbClr val="FFFFFF"/>
                </a:solidFill>
              </a:rPr>
              <a:t>Certificate</a:t>
            </a:r>
            <a:endParaRPr lang="en-US" sz="2800" baseline="30000" dirty="0">
              <a:solidFill>
                <a:srgbClr val="FFFFFF"/>
              </a:solidFill>
            </a:endParaRPr>
          </a:p>
          <a:p>
            <a:r>
              <a:rPr lang="en-US" sz="2800" baseline="30000" dirty="0">
                <a:solidFill>
                  <a:srgbClr val="FFFFFF"/>
                </a:solidFill>
              </a:rPr>
              <a:t>Community &amp; Primary </a:t>
            </a:r>
            <a:r>
              <a:rPr lang="en-US" sz="2800" baseline="30000" dirty="0" smtClean="0">
                <a:solidFill>
                  <a:srgbClr val="FFFFFF"/>
                </a:solidFill>
              </a:rPr>
              <a:t>Nursing</a:t>
            </a:r>
            <a:endParaRPr lang="en-US" sz="2800" baseline="30000" dirty="0">
              <a:solidFill>
                <a:srgbClr val="FFFFFF"/>
              </a:solidFill>
            </a:endParaRPr>
          </a:p>
          <a:p>
            <a:r>
              <a:rPr lang="en-US" sz="2800" baseline="30000" dirty="0">
                <a:solidFill>
                  <a:srgbClr val="FFFFFF"/>
                </a:solidFill>
              </a:rPr>
              <a:t>CPD</a:t>
            </a:r>
          </a:p>
        </p:txBody>
      </p:sp>
    </p:spTree>
    <p:extLst>
      <p:ext uri="{BB962C8B-B14F-4D97-AF65-F5344CB8AC3E}">
        <p14:creationId xmlns:p14="http://schemas.microsoft.com/office/powerpoint/2010/main" val="32443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Shape of Caring pathway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832" y="-293688"/>
            <a:ext cx="7482221" cy="6370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baseline="300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baseline="30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aseline="30000" dirty="0" smtClean="0">
                <a:solidFill>
                  <a:schemeClr val="tx2">
                    <a:lumMod val="75000"/>
                  </a:schemeClr>
                </a:solidFill>
              </a:rPr>
              <a:t>Level 2</a:t>
            </a:r>
            <a:endParaRPr lang="en-US" sz="2800" baseline="30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Level 3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Access Courses Bridging Courses A Levels</a:t>
            </a:r>
          </a:p>
          <a:p>
            <a:endParaRPr lang="en-US" sz="2800" baseline="30000" dirty="0">
              <a:solidFill>
                <a:schemeClr val="bg1"/>
              </a:solidFill>
            </a:endParaRPr>
          </a:p>
          <a:p>
            <a:endParaRPr lang="en-US" sz="2800" baseline="30000" dirty="0">
              <a:solidFill>
                <a:schemeClr val="bg1"/>
              </a:solidFill>
            </a:endParaRPr>
          </a:p>
          <a:p>
            <a:r>
              <a:rPr lang="en-US" sz="2800" baseline="30000" dirty="0">
                <a:solidFill>
                  <a:schemeClr val="bg1"/>
                </a:solidFill>
              </a:rPr>
              <a:t>Intermediate Apprenticeships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Advanced Apprenticeships</a:t>
            </a:r>
          </a:p>
          <a:p>
            <a:r>
              <a:rPr lang="en-US" sz="2800" baseline="30000" dirty="0">
                <a:solidFill>
                  <a:srgbClr val="142A49"/>
                </a:solidFill>
              </a:rPr>
              <a:t>Level 4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e.g. Certificate of Education</a:t>
            </a:r>
          </a:p>
          <a:p>
            <a:r>
              <a:rPr lang="it-IT" sz="2800" baseline="30000" dirty="0">
                <a:solidFill>
                  <a:schemeClr val="bg1"/>
                </a:solidFill>
              </a:rPr>
              <a:t>Level 4 &amp; 5</a:t>
            </a:r>
          </a:p>
          <a:p>
            <a:r>
              <a:rPr lang="it-IT" sz="2800" baseline="30000" dirty="0">
                <a:solidFill>
                  <a:schemeClr val="bg1"/>
                </a:solidFill>
              </a:rPr>
              <a:t>Foundation </a:t>
            </a:r>
            <a:r>
              <a:rPr lang="it-IT" sz="2800" baseline="30000" dirty="0" err="1">
                <a:solidFill>
                  <a:schemeClr val="bg1"/>
                </a:solidFill>
              </a:rPr>
              <a:t>Degrees</a:t>
            </a:r>
            <a:r>
              <a:rPr lang="it-IT" sz="2800" baseline="30000" dirty="0">
                <a:solidFill>
                  <a:schemeClr val="bg1"/>
                </a:solidFill>
              </a:rPr>
              <a:t> </a:t>
            </a:r>
            <a:r>
              <a:rPr lang="it-IT" sz="2800" baseline="30000" dirty="0" err="1">
                <a:solidFill>
                  <a:schemeClr val="bg1"/>
                </a:solidFill>
              </a:rPr>
              <a:t>Higher</a:t>
            </a:r>
            <a:r>
              <a:rPr lang="it-IT" sz="2800" baseline="30000" dirty="0">
                <a:solidFill>
                  <a:schemeClr val="bg1"/>
                </a:solidFill>
              </a:rPr>
              <a:t> </a:t>
            </a:r>
            <a:r>
              <a:rPr lang="it-IT" sz="2800" baseline="30000" dirty="0" err="1">
                <a:solidFill>
                  <a:schemeClr val="bg1"/>
                </a:solidFill>
              </a:rPr>
              <a:t>Apprenticeships</a:t>
            </a:r>
            <a:endParaRPr lang="it-IT" sz="2800" baseline="30000" dirty="0">
              <a:solidFill>
                <a:schemeClr val="bg1"/>
              </a:solidFill>
            </a:endParaRPr>
          </a:p>
          <a:p>
            <a:endParaRPr lang="it-IT" sz="2800" baseline="30000" dirty="0">
              <a:solidFill>
                <a:schemeClr val="bg1"/>
              </a:solidFill>
            </a:endParaRPr>
          </a:p>
          <a:p>
            <a:r>
              <a:rPr lang="it-IT" sz="2800" baseline="30000" dirty="0">
                <a:solidFill>
                  <a:schemeClr val="bg1"/>
                </a:solidFill>
              </a:rPr>
              <a:t>QCF Diploma Level 2</a:t>
            </a:r>
          </a:p>
          <a:p>
            <a:r>
              <a:rPr lang="it-IT" sz="2800" baseline="30000" dirty="0">
                <a:solidFill>
                  <a:schemeClr val="bg1"/>
                </a:solidFill>
              </a:rPr>
              <a:t>QCF Diploma Level </a:t>
            </a:r>
            <a:r>
              <a:rPr lang="it-IT" sz="2800" baseline="30000" dirty="0" smtClean="0">
                <a:solidFill>
                  <a:schemeClr val="bg1"/>
                </a:solidFill>
              </a:rPr>
              <a:t>3</a:t>
            </a:r>
            <a:endParaRPr lang="it-IT" sz="2800" baseline="30000" dirty="0">
              <a:solidFill>
                <a:schemeClr val="bg1"/>
              </a:solidFill>
            </a:endParaRPr>
          </a:p>
        </p:txBody>
      </p:sp>
      <p:pic>
        <p:nvPicPr>
          <p:cNvPr id="2" name="Picture 1" descr="HEE_Talent-for-Care-A-National-Strategic-Framework-Nov-2014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2" y="2317051"/>
            <a:ext cx="2984500" cy="42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42A49"/>
                </a:solidFill>
              </a:rPr>
              <a:t>Group work - Recruitment</a:t>
            </a:r>
            <a:endParaRPr lang="en-US" dirty="0">
              <a:solidFill>
                <a:srgbClr val="142A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7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did you  recruit you last Nurse / HCA?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How did you  recruit your last  GP?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How did you  recruit your last PM</a:t>
            </a:r>
          </a:p>
          <a:p>
            <a:endParaRPr lang="en-US" sz="2400" dirty="0" smtClean="0"/>
          </a:p>
          <a:p>
            <a:r>
              <a:rPr lang="en-US" sz="2400" dirty="0" smtClean="0"/>
              <a:t>What are the  issues?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2118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697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142A49"/>
                </a:solidFill>
              </a:rPr>
              <a:t>Yorkshire and Humber</a:t>
            </a:r>
            <a:br>
              <a:rPr lang="en-GB" sz="2400" b="1" dirty="0">
                <a:solidFill>
                  <a:srgbClr val="142A49"/>
                </a:solidFill>
              </a:rPr>
            </a:br>
            <a:r>
              <a:rPr lang="en-GB" sz="2400" b="1" dirty="0">
                <a:solidFill>
                  <a:srgbClr val="142A49"/>
                </a:solidFill>
              </a:rPr>
              <a:t>Clinical staff per 1,000 patients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303" t="21429" r="22397" b="9422"/>
          <a:stretch/>
        </p:blipFill>
        <p:spPr bwMode="auto">
          <a:xfrm>
            <a:off x="476697" y="1422378"/>
            <a:ext cx="7992888" cy="4224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5517232"/>
            <a:ext cx="7920880" cy="52322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defTabSz="914353"/>
            <a:r>
              <a:rPr lang="en-GB" sz="2800" b="1" dirty="0">
                <a:solidFill>
                  <a:srgbClr val="FFFFFF"/>
                </a:solidFill>
              </a:rPr>
              <a:t>Is your practice resilient?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6366517"/>
            <a:ext cx="7776864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Data from a Local Yorkshire CCG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729</TotalTime>
  <Words>1436</Words>
  <Application>Microsoft Office PowerPoint</Application>
  <PresentationFormat>On-screen Show (4:3)</PresentationFormat>
  <Paragraphs>289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Revolution</vt:lpstr>
      <vt:lpstr>Developing GP Nursing Recruit, Retain &amp; Return September 2015</vt:lpstr>
      <vt:lpstr>Learning objectives</vt:lpstr>
      <vt:lpstr>Context</vt:lpstr>
      <vt:lpstr>PowerPoint Presentation</vt:lpstr>
      <vt:lpstr>Shape of Caring</vt:lpstr>
      <vt:lpstr>Shape of Caring pathway</vt:lpstr>
      <vt:lpstr>PowerPoint Presentation</vt:lpstr>
      <vt:lpstr>Group work - Recruitment</vt:lpstr>
      <vt:lpstr>Yorkshire and Humber Clinical staff per 1,000 patients</vt:lpstr>
      <vt:lpstr>PowerPoint Presentation</vt:lpstr>
      <vt:lpstr>Ageing GPNs </vt:lpstr>
      <vt:lpstr>Recruitment</vt:lpstr>
      <vt:lpstr>Group work - retention</vt:lpstr>
      <vt:lpstr>Retention</vt:lpstr>
      <vt:lpstr>How do  you  compare –pay?</vt:lpstr>
      <vt:lpstr>What do you do to keep staff?</vt:lpstr>
      <vt:lpstr>Returners</vt:lpstr>
      <vt:lpstr>How do we encourage returners ?</vt:lpstr>
      <vt:lpstr>PowerPoint Presentation</vt:lpstr>
      <vt:lpstr>PowerPoint Presentation</vt:lpstr>
      <vt:lpstr>PowerPoint Presentation</vt:lpstr>
      <vt:lpstr>Solutions</vt:lpstr>
      <vt:lpstr>Thank you &amp; Questions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 Nursing workshop</dc:title>
  <dc:creator>Jennifer Aston</dc:creator>
  <cp:lastModifiedBy>Bradshaw Katie</cp:lastModifiedBy>
  <cp:revision>31</cp:revision>
  <dcterms:created xsi:type="dcterms:W3CDTF">2015-03-27T17:25:09Z</dcterms:created>
  <dcterms:modified xsi:type="dcterms:W3CDTF">2015-09-22T06:59:54Z</dcterms:modified>
</cp:coreProperties>
</file>