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3" r:id="rId4"/>
    <p:sldId id="274" r:id="rId5"/>
    <p:sldId id="275" r:id="rId6"/>
    <p:sldId id="276" r:id="rId7"/>
    <p:sldId id="264" r:id="rId8"/>
    <p:sldId id="265" r:id="rId9"/>
    <p:sldId id="267" r:id="rId10"/>
    <p:sldId id="268" r:id="rId11"/>
    <p:sldId id="266" r:id="rId12"/>
    <p:sldId id="270" r:id="rId13"/>
    <p:sldId id="272" r:id="rId14"/>
    <p:sldId id="269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9BA80-525E-415E-9529-8B88128B2305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1927E7-16AE-4F5E-ACD2-9E19007D5C8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Consent &amp; Capacity</a:t>
            </a:r>
            <a:br>
              <a:rPr lang="en-GB" dirty="0" smtClean="0"/>
            </a:br>
            <a:r>
              <a:rPr lang="en-GB" dirty="0" smtClean="0"/>
              <a:t>in Paediatrics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Sangeetha Pradeep</a:t>
            </a:r>
          </a:p>
          <a:p>
            <a:r>
              <a:rPr lang="en-GB" dirty="0" smtClean="0"/>
              <a:t>Paediatric Consultant</a:t>
            </a:r>
          </a:p>
          <a:p>
            <a:r>
              <a:rPr lang="en-GB" dirty="0" smtClean="0"/>
              <a:t>Broomfield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0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 capacity is assessed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will usually be done by an appropriately trained and experienced healthcare professional who's either:</a:t>
            </a:r>
          </a:p>
          <a:p>
            <a:pPr marL="0" indent="0">
              <a:buNone/>
            </a:pPr>
            <a:r>
              <a:rPr lang="en-GB" dirty="0" smtClean="0"/>
              <a:t>    (recommending the treatment or investigation </a:t>
            </a:r>
          </a:p>
          <a:p>
            <a:pPr marL="0" indent="0">
              <a:buNone/>
            </a:pPr>
            <a:r>
              <a:rPr lang="en-GB" dirty="0" smtClean="0"/>
              <a:t>     involved in carrying it out )</a:t>
            </a:r>
          </a:p>
          <a:p>
            <a:r>
              <a:rPr lang="en-GB" dirty="0" smtClean="0"/>
              <a:t>decision will be accepted, even if one lose capacity at a later stage.</a:t>
            </a:r>
          </a:p>
        </p:txBody>
      </p:sp>
    </p:spTree>
    <p:extLst>
      <p:ext uri="{BB962C8B-B14F-4D97-AF65-F5344CB8AC3E}">
        <p14:creationId xmlns:p14="http://schemas.microsoft.com/office/powerpoint/2010/main" val="279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dirty="0" smtClean="0"/>
              <a:t>What if no capacity to consent?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Seek family member/ person appointed by the individual when he/she had the capacity.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Parental consent to be sought, if parents refusing, consider best interests, approach court if needed.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98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GB" sz="1800" b="1" dirty="0" smtClean="0">
                <a:solidFill>
                  <a:prstClr val="black"/>
                </a:solidFill>
                <a:ea typeface="+mn-ea"/>
                <a:cs typeface="+mn-cs"/>
              </a:rPr>
              <a:t>          DETERMINING BEST INTERESTS</a:t>
            </a:r>
            <a:r>
              <a:rPr lang="en-GB" sz="1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considering whether it's safe to wait </a:t>
            </a:r>
          </a:p>
          <a:p>
            <a:pPr>
              <a:buFont typeface="Arial"/>
              <a:buChar char="•"/>
            </a:pPr>
            <a:r>
              <a:rPr lang="en-GB" dirty="0" smtClean="0"/>
              <a:t>involving the person in decision as much as possible </a:t>
            </a:r>
          </a:p>
          <a:p>
            <a:pPr>
              <a:buFont typeface="Arial"/>
              <a:buChar char="•"/>
            </a:pPr>
            <a:r>
              <a:rPr lang="en-GB" dirty="0" smtClean="0"/>
              <a:t>include religious or moral beliefs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4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</a:t>
            </a:r>
            <a:r>
              <a:rPr lang="en-GB" dirty="0" smtClean="0"/>
              <a:t>apacity can change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 person's capacity to consent can change.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People can be considered capable of deciding some aspects of their treatment but not others. </a:t>
            </a:r>
          </a:p>
          <a:p>
            <a:pPr marL="0" indent="0">
              <a:buNone/>
            </a:pPr>
            <a:r>
              <a:rPr lang="en-GB" dirty="0"/>
              <a:t>     Example: a person with severe learning </a:t>
            </a:r>
            <a:r>
              <a:rPr lang="en-GB" dirty="0" smtClean="0"/>
              <a:t>difficulties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with certain health conditions may have periods when they're capable and periods when they're incapable. </a:t>
            </a:r>
          </a:p>
          <a:p>
            <a:pPr marL="0" indent="0">
              <a:buNone/>
            </a:pPr>
            <a:r>
              <a:rPr lang="en-GB" dirty="0" smtClean="0"/>
              <a:t>     Example: a person with schizophrenia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4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 year old refusing blood transfusion (treatment planned because </a:t>
            </a:r>
            <a:r>
              <a:rPr lang="en-GB" dirty="0" err="1" smtClean="0"/>
              <a:t>Hb</a:t>
            </a:r>
            <a:r>
              <a:rPr lang="en-GB" dirty="0" smtClean="0"/>
              <a:t>- is 6g/</a:t>
            </a:r>
            <a:r>
              <a:rPr lang="en-GB" dirty="0"/>
              <a:t>d</a:t>
            </a:r>
            <a:r>
              <a:rPr lang="en-GB" dirty="0" smtClean="0"/>
              <a:t>l), </a:t>
            </a:r>
            <a:r>
              <a:rPr lang="en-GB" dirty="0" err="1" smtClean="0"/>
              <a:t>jehovah’s</a:t>
            </a:r>
            <a:r>
              <a:rPr lang="en-GB" dirty="0" smtClean="0"/>
              <a:t> witness</a:t>
            </a:r>
          </a:p>
          <a:p>
            <a:r>
              <a:rPr lang="en-GB" dirty="0" smtClean="0"/>
              <a:t>16 year old refusing blood transfusion (treatment planned because RTA, blood loss), </a:t>
            </a:r>
            <a:r>
              <a:rPr lang="en-GB" dirty="0" err="1" smtClean="0"/>
              <a:t>jehovah’s</a:t>
            </a:r>
            <a:r>
              <a:rPr lang="en-GB" dirty="0" smtClean="0"/>
              <a:t> witness</a:t>
            </a:r>
          </a:p>
          <a:p>
            <a:r>
              <a:rPr lang="en-GB" dirty="0" smtClean="0"/>
              <a:t>12 year old – moderate to severe dehydration, refusing iv fluids</a:t>
            </a:r>
          </a:p>
          <a:p>
            <a:r>
              <a:rPr lang="en-GB" dirty="0" smtClean="0"/>
              <a:t>16 year old with severe cerebral palsy- refusing for PEG change</a:t>
            </a:r>
          </a:p>
          <a:p>
            <a:r>
              <a:rPr lang="en-GB" dirty="0" smtClean="0"/>
              <a:t>12 year old with Anorexia, refusing to 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0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25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is a consent?</a:t>
            </a:r>
          </a:p>
          <a:p>
            <a:r>
              <a:rPr lang="en-GB" dirty="0" smtClean="0"/>
              <a:t>When is the consent needed?</a:t>
            </a:r>
          </a:p>
          <a:p>
            <a:r>
              <a:rPr lang="en-GB" dirty="0" smtClean="0"/>
              <a:t>Can children consent for themselves?</a:t>
            </a:r>
          </a:p>
          <a:p>
            <a:r>
              <a:rPr lang="en-GB" dirty="0" smtClean="0"/>
              <a:t>Who can get consent?</a:t>
            </a:r>
          </a:p>
          <a:p>
            <a:r>
              <a:rPr lang="en-GB" dirty="0" smtClean="0"/>
              <a:t>Who can give the consent?</a:t>
            </a:r>
          </a:p>
          <a:p>
            <a:r>
              <a:rPr lang="en-GB" dirty="0" smtClean="0"/>
              <a:t>What if a parent refuses to give the consent</a:t>
            </a:r>
          </a:p>
          <a:p>
            <a:r>
              <a:rPr lang="en-GB" dirty="0" smtClean="0"/>
              <a:t>What is capacity?</a:t>
            </a:r>
          </a:p>
          <a:p>
            <a:r>
              <a:rPr lang="en-GB" dirty="0" smtClean="0"/>
              <a:t>How is the capacity assessed?</a:t>
            </a:r>
          </a:p>
          <a:p>
            <a:r>
              <a:rPr lang="en-GB" dirty="0" smtClean="0"/>
              <a:t>What if no capacity to consent?</a:t>
            </a:r>
          </a:p>
          <a:p>
            <a:r>
              <a:rPr lang="en-GB" dirty="0" smtClean="0"/>
              <a:t>Determining best interests</a:t>
            </a:r>
          </a:p>
          <a:p>
            <a:r>
              <a:rPr lang="en-GB" dirty="0" smtClean="0"/>
              <a:t>Capacity can change</a:t>
            </a:r>
          </a:p>
          <a:p>
            <a:r>
              <a:rPr lang="en-GB" dirty="0" smtClean="0"/>
              <a:t>Examples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36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consent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what’s going on with you</a:t>
            </a:r>
          </a:p>
          <a:p>
            <a:r>
              <a:rPr lang="en-GB" dirty="0" smtClean="0"/>
              <a:t>Good things (benefits)/ Bad things (risks)</a:t>
            </a:r>
          </a:p>
          <a:p>
            <a:r>
              <a:rPr lang="en-GB" dirty="0" smtClean="0"/>
              <a:t>Consent- Agree, say yes to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4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is the consent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Implied consent</a:t>
            </a:r>
          </a:p>
          <a:p>
            <a:r>
              <a:rPr lang="en-GB" dirty="0" smtClean="0"/>
              <a:t>Verbal consent</a:t>
            </a:r>
          </a:p>
          <a:p>
            <a:r>
              <a:rPr lang="en-GB" dirty="0" smtClean="0"/>
              <a:t>Written consent- accompanied by information form</a:t>
            </a:r>
          </a:p>
          <a:p>
            <a:r>
              <a:rPr lang="en-GB" dirty="0" smtClean="0"/>
              <a:t>Con sent should be voluntary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2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Children consent for themselves?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Legal age for a child</a:t>
            </a:r>
          </a:p>
          <a:p>
            <a:r>
              <a:rPr lang="en-GB" dirty="0" smtClean="0"/>
              <a:t>Can 16year old Consent?</a:t>
            </a:r>
          </a:p>
          <a:p>
            <a:r>
              <a:rPr lang="en-GB" dirty="0" smtClean="0"/>
              <a:t>What if 16year old refuses to consent?</a:t>
            </a:r>
          </a:p>
          <a:p>
            <a:r>
              <a:rPr lang="en-GB" dirty="0" smtClean="0"/>
              <a:t>Competent young child</a:t>
            </a:r>
          </a:p>
          <a:p>
            <a:r>
              <a:rPr lang="en-GB" dirty="0" smtClean="0"/>
              <a:t>What if competent young child refuses?</a:t>
            </a:r>
          </a:p>
          <a:p>
            <a:r>
              <a:rPr lang="en-GB" dirty="0" smtClean="0"/>
              <a:t>Can parents over-ride- over 16/ Under 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8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get consent?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Ideally- person doing the procedure</a:t>
            </a:r>
          </a:p>
          <a:p>
            <a:r>
              <a:rPr lang="en-GB" dirty="0" smtClean="0"/>
              <a:t>Capable of performing procedure</a:t>
            </a:r>
          </a:p>
          <a:p>
            <a:r>
              <a:rPr lang="en-GB" dirty="0" smtClean="0"/>
              <a:t>Specially trained to seek consent for the procedure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4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give the consent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child</a:t>
            </a:r>
          </a:p>
          <a:p>
            <a:r>
              <a:rPr lang="en-GB" dirty="0" smtClean="0"/>
              <a:t>The child's mother or father </a:t>
            </a:r>
          </a:p>
          <a:p>
            <a:r>
              <a:rPr lang="en-GB" dirty="0"/>
              <a:t>T</a:t>
            </a:r>
            <a:r>
              <a:rPr lang="en-GB" dirty="0" smtClean="0"/>
              <a:t>he child's legally appointed guardian </a:t>
            </a:r>
          </a:p>
          <a:p>
            <a:r>
              <a:rPr lang="en-GB" dirty="0"/>
              <a:t>A</a:t>
            </a:r>
            <a:r>
              <a:rPr lang="en-GB" dirty="0" smtClean="0"/>
              <a:t> person with a residence order concerning the child </a:t>
            </a:r>
          </a:p>
          <a:p>
            <a:r>
              <a:rPr lang="en-GB" dirty="0"/>
              <a:t>L</a:t>
            </a:r>
            <a:r>
              <a:rPr lang="en-GB" dirty="0" smtClean="0"/>
              <a:t>ocal authority designated to care for the child </a:t>
            </a:r>
          </a:p>
          <a:p>
            <a:r>
              <a:rPr lang="en-GB" dirty="0"/>
              <a:t>A</a:t>
            </a:r>
            <a:r>
              <a:rPr lang="en-GB" dirty="0" smtClean="0"/>
              <a:t> local authority or person with an emergency protection order for the child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7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if a parent refuses to give the consent?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</a:t>
            </a:r>
            <a:r>
              <a:rPr lang="en-GB" dirty="0" smtClean="0"/>
              <a:t>ecision can be overruled by the courts</a:t>
            </a:r>
          </a:p>
          <a:p>
            <a:r>
              <a:rPr lang="en-GB" dirty="0" smtClean="0"/>
              <a:t>By law, only need 1 person with parental responsibility to give consent.</a:t>
            </a:r>
          </a:p>
          <a:p>
            <a:r>
              <a:rPr lang="en-GB" dirty="0" smtClean="0"/>
              <a:t>In an emergency, treatment can proceed without consent.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5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is capacity?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Capacity means the ability to use and understand information to make a decision, and communicate any decision made.</a:t>
            </a:r>
          </a:p>
          <a:p>
            <a:r>
              <a:rPr lang="en-GB" dirty="0" smtClean="0"/>
              <a:t>A person lacks capacity if their mind is impaired or disturbed in some way, which means they're unable to make a decision at that time.</a:t>
            </a:r>
          </a:p>
          <a:p>
            <a:r>
              <a:rPr lang="en-GB" dirty="0" smtClean="0"/>
              <a:t>Examples- Neurological damage/ mental health disorder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2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570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Consent &amp; Capacity in Paediatrics</vt:lpstr>
      <vt:lpstr>Overview</vt:lpstr>
      <vt:lpstr>What is a consent</vt:lpstr>
      <vt:lpstr>When is the consent needed</vt:lpstr>
      <vt:lpstr>Can Children consent for themselves?</vt:lpstr>
      <vt:lpstr>Who can get consent?</vt:lpstr>
      <vt:lpstr>Who can give the consent </vt:lpstr>
      <vt:lpstr>What if a parent refuses to give the consent?</vt:lpstr>
      <vt:lpstr>What is capacity? </vt:lpstr>
      <vt:lpstr>How capacity is assessed </vt:lpstr>
      <vt:lpstr> What if no capacity to consent?</vt:lpstr>
      <vt:lpstr>          DETERMINING BEST INTERESTS </vt:lpstr>
      <vt:lpstr>Capacity can change </vt:lpstr>
      <vt:lpstr>Examples</vt:lpstr>
      <vt:lpstr>PowerPoint Presentation</vt:lpstr>
    </vt:vector>
  </TitlesOfParts>
  <Company>MEHT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 &amp; Capacity in Paediatrics</dc:title>
  <dc:creator>Pradeep Sangeetha (RQ8) Mid Essex Hospital</dc:creator>
  <cp:lastModifiedBy>Pradeep Sangeetha (RQ8) Mid Essex Hospital</cp:lastModifiedBy>
  <cp:revision>17</cp:revision>
  <dcterms:created xsi:type="dcterms:W3CDTF">2020-08-01T14:52:29Z</dcterms:created>
  <dcterms:modified xsi:type="dcterms:W3CDTF">2020-09-06T15:50:25Z</dcterms:modified>
</cp:coreProperties>
</file>