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6" r:id="rId4"/>
    <p:sldId id="267" r:id="rId5"/>
    <p:sldId id="271" r:id="rId6"/>
    <p:sldId id="260" r:id="rId7"/>
    <p:sldId id="261" r:id="rId8"/>
    <p:sldId id="262" r:id="rId9"/>
    <p:sldId id="278" r:id="rId10"/>
    <p:sldId id="276" r:id="rId11"/>
    <p:sldId id="282" r:id="rId12"/>
    <p:sldId id="277" r:id="rId13"/>
    <p:sldId id="258" r:id="rId14"/>
    <p:sldId id="263" r:id="rId15"/>
    <p:sldId id="264" r:id="rId16"/>
    <p:sldId id="270" r:id="rId17"/>
    <p:sldId id="272" r:id="rId18"/>
    <p:sldId id="273" r:id="rId19"/>
    <p:sldId id="274" r:id="rId20"/>
    <p:sldId id="269" r:id="rId21"/>
    <p:sldId id="275" r:id="rId22"/>
    <p:sldId id="259" r:id="rId23"/>
    <p:sldId id="279" r:id="rId24"/>
    <p:sldId id="280" r:id="rId25"/>
    <p:sldId id="283" r:id="rId26"/>
    <p:sldId id="28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2C6ED0"/>
    <a:srgbClr val="000000"/>
    <a:srgbClr val="1A2907"/>
    <a:srgbClr val="4A9C00"/>
    <a:srgbClr val="568616"/>
    <a:srgbClr val="D02300"/>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8" autoAdjust="0"/>
    <p:restoredTop sz="85502" autoAdjust="0"/>
  </p:normalViewPr>
  <p:slideViewPr>
    <p:cSldViewPr>
      <p:cViewPr varScale="1">
        <p:scale>
          <a:sx n="93" d="100"/>
          <a:sy n="93" d="100"/>
        </p:scale>
        <p:origin x="-5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A1878C-D548-4EDC-BE6E-60A5BA4A7B1F}" type="slidenum">
              <a:rPr lang="en-US"/>
              <a:pPr>
                <a:defRPr/>
              </a:pPr>
              <a:t>‹#›</a:t>
            </a:fld>
            <a:endParaRPr lang="en-US"/>
          </a:p>
        </p:txBody>
      </p:sp>
    </p:spTree>
    <p:extLst>
      <p:ext uri="{BB962C8B-B14F-4D97-AF65-F5344CB8AC3E}">
        <p14:creationId xmlns:p14="http://schemas.microsoft.com/office/powerpoint/2010/main" val="1278380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lvl="1"/>
            <a:r>
              <a:rPr lang="en-GB" smtClean="0"/>
              <a:t>“Many children had a poorer experience of hospital than they should because of a lack of training of staff in communication (only 24% of</a:t>
            </a:r>
          </a:p>
          <a:p>
            <a:pPr lvl="1"/>
            <a:r>
              <a:rPr lang="en-GB" smtClean="0"/>
              <a:t>nurses and 7-9% of surgeons and anaesthetists were formally trained”</a:t>
            </a:r>
          </a:p>
          <a:p>
            <a:pPr lvl="1"/>
            <a:endParaRPr lang="en-GB" smtClean="0"/>
          </a:p>
          <a:p>
            <a:pPr lvl="1"/>
            <a:endParaRPr lang="en-GB" smtClean="0"/>
          </a:p>
          <a:p>
            <a:pPr lvl="1"/>
            <a:r>
              <a:rPr lang="en-GB" smtClean="0"/>
              <a:t>“a breakdown in the patient-physician relationship, most often manifested as unsatisfactory patient-physician communication”</a:t>
            </a:r>
          </a:p>
          <a:p>
            <a:pPr lvl="1"/>
            <a:endParaRPr lang="en-GB" smtClean="0"/>
          </a:p>
          <a:p>
            <a:r>
              <a:rPr lang="en-US" b="1" smtClean="0"/>
              <a:t>Hickson OB, Clayton EW, Githens PB, Sloan FA</a:t>
            </a:r>
            <a:r>
              <a:rPr lang="en-US" smtClean="0"/>
              <a:t>. </a:t>
            </a:r>
            <a:r>
              <a:rPr lang="en-US" i="1" smtClean="0"/>
              <a:t>Factors that prompted families to file medical malpractice claims following perinatal injuries</a:t>
            </a:r>
            <a:r>
              <a:rPr lang="en-US" smtClean="0"/>
              <a:t>. JAMA. 1992;267:1359–1363. </a:t>
            </a:r>
          </a:p>
          <a:p>
            <a:r>
              <a:rPr lang="en-US" b="1" smtClean="0"/>
              <a:t>Vincent C, Young M, Phillips A</a:t>
            </a:r>
            <a:r>
              <a:rPr lang="en-US" smtClean="0"/>
              <a:t>. </a:t>
            </a:r>
            <a:r>
              <a:rPr lang="en-US" i="1" smtClean="0"/>
              <a:t>Why do people sue doctors? A study of patients and relatives taking legal action</a:t>
            </a:r>
            <a:r>
              <a:rPr lang="en-US" smtClean="0"/>
              <a:t>. Lancet. 1994;343:1609–1613. </a:t>
            </a:r>
          </a:p>
          <a:p>
            <a:r>
              <a:rPr lang="en-US" b="1" smtClean="0"/>
              <a:t>Beckman HB, Markakis KM, Suchman AL, Frankel RM</a:t>
            </a:r>
            <a:r>
              <a:rPr lang="en-US" smtClean="0"/>
              <a:t>. </a:t>
            </a:r>
            <a:r>
              <a:rPr lang="en-US" i="1" smtClean="0"/>
              <a:t>The doctor-patient relationship and malpractice. Lessons from plaintiff depositions</a:t>
            </a:r>
            <a:r>
              <a:rPr lang="en-US" smtClean="0"/>
              <a:t>. Arch Intern Med. 1994;154:1365–1370</a:t>
            </a:r>
            <a:endParaRPr lang="en-GB" smtClean="0"/>
          </a:p>
          <a:p>
            <a:pPr lvl="1"/>
            <a:endParaRPr lang="en-GB" smtClean="0"/>
          </a:p>
          <a:p>
            <a:pPr lvl="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r>
              <a:rPr lang="en-AU" smtClean="0"/>
              <a:t>“other or many young people” rather than “normal children”</a:t>
            </a:r>
          </a:p>
        </p:txBody>
      </p:sp>
      <p:sp>
        <p:nvSpPr>
          <p:cNvPr id="46083" name="Slide Number Placeholder 3"/>
          <p:cNvSpPr>
            <a:spLocks noGrp="1"/>
          </p:cNvSpPr>
          <p:nvPr>
            <p:ph type="sldNum" sz="quarter" idx="5"/>
          </p:nvPr>
        </p:nvSpPr>
        <p:spPr>
          <a:noFill/>
        </p:spPr>
        <p:txBody>
          <a:bodyPr/>
          <a:lstStyle/>
          <a:p>
            <a:fld id="{72AC871D-13D6-4B5B-A613-EC3E289B9471}" type="slidenum">
              <a:rPr lang="en-US" smtClean="0"/>
              <a:pPr/>
              <a:t>21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r>
              <a:rPr lang="en-AU" smtClean="0"/>
              <a:t>Fireman Sam Peyton Jones</a:t>
            </a:r>
          </a:p>
          <a:p>
            <a:r>
              <a:rPr lang="en-AU" smtClean="0"/>
              <a:t>Elvis Cridlington</a:t>
            </a:r>
          </a:p>
          <a:p>
            <a:r>
              <a:rPr lang="en-AU" smtClean="0"/>
              <a:t>Penny Morris</a:t>
            </a:r>
          </a:p>
        </p:txBody>
      </p:sp>
      <p:sp>
        <p:nvSpPr>
          <p:cNvPr id="49155" name="Slide Number Placeholder 3"/>
          <p:cNvSpPr>
            <a:spLocks noGrp="1"/>
          </p:cNvSpPr>
          <p:nvPr>
            <p:ph type="sldNum" sz="quarter" idx="5"/>
          </p:nvPr>
        </p:nvSpPr>
        <p:spPr>
          <a:noFill/>
        </p:spPr>
        <p:txBody>
          <a:bodyPr/>
          <a:lstStyle/>
          <a:p>
            <a:fld id="{2BB23BF0-19B3-4C62-9F3E-12F9E2A77AD4}" type="slidenum">
              <a:rPr lang="en-US" smtClean="0"/>
              <a:pPr/>
              <a:t>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r>
              <a:rPr lang="en-AU" dirty="0" err="1" smtClean="0"/>
              <a:t>iggle</a:t>
            </a:r>
            <a:r>
              <a:rPr lang="en-AU" dirty="0" smtClean="0"/>
              <a:t> </a:t>
            </a:r>
            <a:r>
              <a:rPr lang="en-AU" dirty="0" err="1" smtClean="0"/>
              <a:t>piggle</a:t>
            </a:r>
            <a:endParaRPr lang="en-AU" dirty="0" smtClean="0"/>
          </a:p>
          <a:p>
            <a:r>
              <a:rPr lang="en-AU" dirty="0" err="1" smtClean="0"/>
              <a:t>Upsy</a:t>
            </a:r>
            <a:r>
              <a:rPr lang="en-AU" dirty="0" smtClean="0"/>
              <a:t> </a:t>
            </a:r>
            <a:r>
              <a:rPr lang="en-AU" dirty="0" smtClean="0"/>
              <a:t>Daisy</a:t>
            </a:r>
          </a:p>
        </p:txBody>
      </p:sp>
      <p:sp>
        <p:nvSpPr>
          <p:cNvPr id="52227" name="Slide Number Placeholder 3"/>
          <p:cNvSpPr>
            <a:spLocks noGrp="1"/>
          </p:cNvSpPr>
          <p:nvPr>
            <p:ph type="sldNum" sz="quarter" idx="5"/>
          </p:nvPr>
        </p:nvSpPr>
        <p:spPr>
          <a:noFill/>
        </p:spPr>
        <p:txBody>
          <a:bodyPr/>
          <a:lstStyle/>
          <a:p>
            <a:fld id="{6BA5AB08-C112-451D-8160-BB592869E795}" type="slidenum">
              <a:rPr lang="en-US" smtClean="0"/>
              <a:pPr/>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r>
              <a:rPr lang="en-AU" smtClean="0"/>
              <a:t>Doctor 61</a:t>
            </a:r>
          </a:p>
          <a:p>
            <a:r>
              <a:rPr lang="en-AU" smtClean="0"/>
              <a:t>Parent 25</a:t>
            </a:r>
          </a:p>
          <a:p>
            <a:r>
              <a:rPr lang="en-AU" smtClean="0"/>
              <a:t>Child 4</a:t>
            </a:r>
          </a:p>
          <a:p>
            <a:endParaRPr lang="en-AU" smtClean="0"/>
          </a:p>
          <a:p>
            <a:r>
              <a:rPr lang="en-AU" smtClean="0"/>
              <a:t>Study of 51 audio recorded paediatric consultations age range 4 wks – 14 yrs, 7 consultants, 5 regs</a:t>
            </a:r>
          </a:p>
        </p:txBody>
      </p:sp>
      <p:sp>
        <p:nvSpPr>
          <p:cNvPr id="20483" name="Slide Number Placeholder 3"/>
          <p:cNvSpPr>
            <a:spLocks noGrp="1"/>
          </p:cNvSpPr>
          <p:nvPr>
            <p:ph type="sldNum" sz="quarter" idx="5"/>
          </p:nvPr>
        </p:nvSpPr>
        <p:spPr>
          <a:noFill/>
        </p:spPr>
        <p:txBody>
          <a:bodyPr/>
          <a:lstStyle/>
          <a:p>
            <a:fld id="{B7CFF288-A17B-43B0-95B0-D08520683DAC}"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AU" smtClean="0"/>
          </a:p>
        </p:txBody>
      </p:sp>
      <p:sp>
        <p:nvSpPr>
          <p:cNvPr id="26627" name="Slide Number Placeholder 3"/>
          <p:cNvSpPr>
            <a:spLocks noGrp="1"/>
          </p:cNvSpPr>
          <p:nvPr>
            <p:ph type="sldNum" sz="quarter" idx="5"/>
          </p:nvPr>
        </p:nvSpPr>
        <p:spPr>
          <a:noFill/>
        </p:spPr>
        <p:txBody>
          <a:bodyPr/>
          <a:lstStyle/>
          <a:p>
            <a:fld id="{093AC9E6-6328-4C9D-8008-1006ED907EDF}"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AU" smtClean="0"/>
              <a:t>Fireman Sam Peyton Jones</a:t>
            </a:r>
          </a:p>
          <a:p>
            <a:r>
              <a:rPr lang="en-AU" smtClean="0"/>
              <a:t>Elvis Cridlington</a:t>
            </a:r>
          </a:p>
          <a:p>
            <a:r>
              <a:rPr lang="en-AU" smtClean="0"/>
              <a:t>Penny Morris</a:t>
            </a:r>
          </a:p>
        </p:txBody>
      </p:sp>
      <p:sp>
        <p:nvSpPr>
          <p:cNvPr id="28675" name="Slide Number Placeholder 3"/>
          <p:cNvSpPr>
            <a:spLocks noGrp="1"/>
          </p:cNvSpPr>
          <p:nvPr>
            <p:ph type="sldNum" sz="quarter" idx="5"/>
          </p:nvPr>
        </p:nvSpPr>
        <p:spPr>
          <a:noFill/>
        </p:spPr>
        <p:txBody>
          <a:bodyPr/>
          <a:lstStyle/>
          <a:p>
            <a:fld id="{E8722CE7-1E0C-4F1C-8D4E-3EB48518CB1D}"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AU" smtClean="0"/>
              <a:t>makka pakka</a:t>
            </a:r>
          </a:p>
          <a:p>
            <a:r>
              <a:rPr lang="en-AU" smtClean="0"/>
              <a:t>iggle piggle</a:t>
            </a:r>
          </a:p>
          <a:p>
            <a:r>
              <a:rPr lang="en-AU" smtClean="0"/>
              <a:t>Tombliboos – Unn, Ooo and Eee</a:t>
            </a:r>
          </a:p>
          <a:p>
            <a:r>
              <a:rPr lang="en-AU" smtClean="0"/>
              <a:t>Upsy Daisy</a:t>
            </a:r>
          </a:p>
        </p:txBody>
      </p:sp>
      <p:sp>
        <p:nvSpPr>
          <p:cNvPr id="31747" name="Slide Number Placeholder 3"/>
          <p:cNvSpPr>
            <a:spLocks noGrp="1"/>
          </p:cNvSpPr>
          <p:nvPr>
            <p:ph type="sldNum" sz="quarter" idx="5"/>
          </p:nvPr>
        </p:nvSpPr>
        <p:spPr>
          <a:noFill/>
        </p:spPr>
        <p:txBody>
          <a:bodyPr/>
          <a:lstStyle/>
          <a:p>
            <a:fld id="{1862F86D-A72F-425C-9773-030ACCA40200}" type="slidenum">
              <a:rPr lang="en-US" smtClean="0"/>
              <a:pPr/>
              <a:t>12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endParaRPr lang="en-AU" smtClean="0"/>
          </a:p>
        </p:txBody>
      </p:sp>
      <p:sp>
        <p:nvSpPr>
          <p:cNvPr id="33795" name="Slide Number Placeholder 3"/>
          <p:cNvSpPr>
            <a:spLocks noGrp="1"/>
          </p:cNvSpPr>
          <p:nvPr>
            <p:ph type="sldNum" sz="quarter" idx="5"/>
          </p:nvPr>
        </p:nvSpPr>
        <p:spPr>
          <a:noFill/>
        </p:spPr>
        <p:txBody>
          <a:bodyPr/>
          <a:lstStyle/>
          <a:p>
            <a:fld id="{591E15F7-AE2A-4239-8D52-9FBC89F53537}"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r>
              <a:rPr lang="en-AU" smtClean="0"/>
              <a:t>EG – what did you have for breakfast – let’s see if I can find it.</a:t>
            </a:r>
          </a:p>
          <a:p>
            <a:endParaRPr lang="en-AU" smtClean="0"/>
          </a:p>
          <a:p>
            <a:r>
              <a:rPr lang="en-AU" smtClean="0"/>
              <a:t>EG neuro exam – who’s strongest??</a:t>
            </a:r>
          </a:p>
          <a:p>
            <a:endParaRPr lang="en-AU" smtClean="0"/>
          </a:p>
          <a:p>
            <a:r>
              <a:rPr lang="en-AU" smtClean="0"/>
              <a:t>EG “I know you said this knee was sore – let’s see how good the other knee is.”</a:t>
            </a:r>
          </a:p>
        </p:txBody>
      </p:sp>
      <p:sp>
        <p:nvSpPr>
          <p:cNvPr id="35843" name="Slide Number Placeholder 3"/>
          <p:cNvSpPr>
            <a:spLocks noGrp="1"/>
          </p:cNvSpPr>
          <p:nvPr>
            <p:ph type="sldNum" sz="quarter" idx="5"/>
          </p:nvPr>
        </p:nvSpPr>
        <p:spPr>
          <a:noFill/>
        </p:spPr>
        <p:txBody>
          <a:bodyPr/>
          <a:lstStyle/>
          <a:p>
            <a:fld id="{8C655602-FA34-4FE2-8E3D-509D2DFA0D43}" type="slidenum">
              <a:rPr lang="en-US" smtClean="0"/>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pPr>
              <a:buFontTx/>
              <a:buChar char="•"/>
            </a:pPr>
            <a:r>
              <a:rPr lang="en-AU" smtClean="0"/>
              <a:t> Seat them in the prime position that facilitates communication most easily</a:t>
            </a:r>
          </a:p>
          <a:p>
            <a:pPr>
              <a:buFontTx/>
              <a:buChar char="•"/>
            </a:pPr>
            <a:r>
              <a:rPr lang="en-AU" smtClean="0"/>
              <a:t>Introduce yourself first to them. My name is X; you can call me Y.</a:t>
            </a:r>
          </a:p>
          <a:p>
            <a:pPr>
              <a:buFontTx/>
              <a:buChar char="•"/>
            </a:pPr>
            <a:r>
              <a:rPr lang="en-AU" smtClean="0"/>
              <a:t>Ask them what they like to be called and who they have brought with them to the consultation</a:t>
            </a:r>
          </a:p>
          <a:p>
            <a:pPr>
              <a:buFontTx/>
              <a:buChar char="•"/>
            </a:pPr>
            <a:r>
              <a:rPr lang="en-AU" smtClean="0"/>
              <a:t>Show interest in them and spend some tme getting to know them before focusing on their medical problems</a:t>
            </a:r>
          </a:p>
          <a:p>
            <a:pPr>
              <a:buFontTx/>
              <a:buChar char="•"/>
            </a:pPr>
            <a:r>
              <a:rPr lang="en-AU" smtClean="0"/>
              <a:t>Explain that you will routinely spend some time alone with them towards the end (and if you are going to see parents alone do that before seeing the YP alone otherwise they fear you will break their confidence</a:t>
            </a:r>
          </a:p>
          <a:p>
            <a:pPr>
              <a:buFontTx/>
              <a:buChar char="•"/>
            </a:pPr>
            <a:r>
              <a:rPr lang="en-AU" smtClean="0"/>
              <a:t>Ask their permission to ask their parents’ opinions/observations</a:t>
            </a:r>
          </a:p>
        </p:txBody>
      </p:sp>
      <p:sp>
        <p:nvSpPr>
          <p:cNvPr id="39939" name="Slide Number Placeholder 3"/>
          <p:cNvSpPr>
            <a:spLocks noGrp="1"/>
          </p:cNvSpPr>
          <p:nvPr>
            <p:ph type="sldNum" sz="quarter" idx="5"/>
          </p:nvPr>
        </p:nvSpPr>
        <p:spPr>
          <a:noFill/>
        </p:spPr>
        <p:txBody>
          <a:bodyPr/>
          <a:lstStyle/>
          <a:p>
            <a:fld id="{1B2EBED5-D839-4426-8892-AC917A4E77A8}" type="slidenum">
              <a:rPr lang="en-US" smtClean="0"/>
              <a:pPr/>
              <a:t>17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r>
              <a:rPr lang="en-AU" smtClean="0"/>
              <a:t>“This is a private conversation between you and me. This means I won’t tell your parents what we talk about unless you want me too. However, if you tell me something that worries me, I may need to share this with other people, such as another health professional or a social worker. I will tell you if I need to do this. The sorts of things I’m talking about is if you tell me that you’ve been sexually abused, or you are wanting to seriously harm yourself, or something serious like that, but not for other things like drinking or smoking.”</a:t>
            </a:r>
          </a:p>
        </p:txBody>
      </p:sp>
      <p:sp>
        <p:nvSpPr>
          <p:cNvPr id="41987" name="Slide Number Placeholder 3"/>
          <p:cNvSpPr>
            <a:spLocks noGrp="1"/>
          </p:cNvSpPr>
          <p:nvPr>
            <p:ph type="sldNum" sz="quarter" idx="5"/>
          </p:nvPr>
        </p:nvSpPr>
        <p:spPr>
          <a:noFill/>
        </p:spPr>
        <p:txBody>
          <a:bodyPr/>
          <a:lstStyle/>
          <a:p>
            <a:fld id="{AFBBE342-FB27-4506-BD95-DDE9599510F1}" type="slidenum">
              <a:rPr lang="en-US"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a:prstGeom prst="rect">
            <a:avLst/>
          </a:prstGeom>
        </p:spPr>
        <p:txBody>
          <a:bodyPr/>
          <a:lstStyle>
            <a:lvl1pPr algn="r">
              <a:defRPr/>
            </a:lvl1pPr>
          </a:lstStyle>
          <a:p>
            <a:r>
              <a:rPr lang="en-US" smtClean="0"/>
              <a:t>Click to edit Master title style</a:t>
            </a:r>
            <a:endParaRPr lang="en-US" dirty="0"/>
          </a:p>
        </p:txBody>
      </p:sp>
      <p:sp>
        <p:nvSpPr>
          <p:cNvPr id="3" name="Text Placeholder 2"/>
          <p:cNvSpPr>
            <a:spLocks noGrp="1"/>
          </p:cNvSpPr>
          <p:nvPr>
            <p:ph type="body" idx="1"/>
          </p:nvPr>
        </p:nvSpPr>
        <p:spPr>
          <a:xfrm>
            <a:off x="990600" y="2995613"/>
            <a:ext cx="7696200" cy="1500187"/>
          </a:xfrm>
          <a:prstGeom prst="rect">
            <a:avLst/>
          </a:prstGeom>
        </p:spPr>
        <p:txBody>
          <a:bodyPr anchor="t" anchorCtr="0"/>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6105525"/>
            <a:ext cx="7772400" cy="1362075"/>
          </a:xfrm>
          <a:prstGeom prst="rect">
            <a:avLst/>
          </a:prstGeom>
        </p:spPr>
        <p:txBody>
          <a:bodyPr anchor="t"/>
          <a:lstStyle>
            <a:lvl1pPr algn="l">
              <a:defRPr sz="2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05338"/>
            <a:ext cx="7772400" cy="1500187"/>
          </a:xfrm>
          <a:prstGeom prst="rect">
            <a:avLst/>
          </a:prstGeom>
        </p:spPr>
        <p:txBody>
          <a:bodyPr anchor="b"/>
          <a:lstStyle>
            <a:lvl1pPr marL="0" indent="0">
              <a:buNone/>
              <a:defRPr sz="12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5"/>
          <p:cNvSpPr>
            <a:spLocks noGrp="1"/>
          </p:cNvSpPr>
          <p:nvPr>
            <p:ph type="title"/>
          </p:nvPr>
        </p:nvSpPr>
        <p:spPr bwMode="auto">
          <a:xfrm>
            <a:off x="3492500" y="2133600"/>
            <a:ext cx="5400675" cy="2362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t>COMMUNICATION WITH CHILDREN AND THEIR FAMILIES</a:t>
            </a:r>
          </a:p>
        </p:txBody>
      </p:sp>
      <p:sp>
        <p:nvSpPr>
          <p:cNvPr id="16386" name="Text Placeholder 6"/>
          <p:cNvSpPr>
            <a:spLocks noGrp="1"/>
          </p:cNvSpPr>
          <p:nvPr>
            <p:ph type="body" idx="1"/>
          </p:nvPr>
        </p:nvSpPr>
        <p:spPr bwMode="auto">
          <a:xfrm>
            <a:off x="990600" y="4005263"/>
            <a:ext cx="7696200" cy="2243137"/>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Dr Katharine McDevitt</a:t>
            </a:r>
          </a:p>
          <a:p>
            <a:pPr eaLnBrk="1" hangingPunct="1"/>
            <a:r>
              <a:rPr lang="en-US" smtClean="0"/>
              <a:t>Consultant Paediatrician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AU" smtClean="0"/>
          </a:p>
        </p:txBody>
      </p:sp>
      <p:pic>
        <p:nvPicPr>
          <p:cNvPr id="29698" name="Content Placeholder 3" descr="peppa pig.jpg"/>
          <p:cNvPicPr>
            <a:picLocks noGrp="1" noChangeAspect="1"/>
          </p:cNvPicPr>
          <p:nvPr>
            <p:ph idx="1"/>
          </p:nvPr>
        </p:nvPicPr>
        <p:blipFill>
          <a:blip r:embed="rId2"/>
          <a:srcRect/>
          <a:stretch>
            <a:fillRect/>
          </a:stretch>
        </p:blipFill>
        <p:spPr bwMode="auto">
          <a:xfrm>
            <a:off x="684213" y="1196975"/>
            <a:ext cx="7920037" cy="4446588"/>
          </a:xfrm>
          <a:noFill/>
          <a:ln>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7966" y="260648"/>
            <a:ext cx="3872229" cy="5184576"/>
          </a:xfrm>
        </p:spPr>
      </p:pic>
    </p:spTree>
    <p:extLst>
      <p:ext uri="{BB962C8B-B14F-4D97-AF65-F5344CB8AC3E}">
        <p14:creationId xmlns:p14="http://schemas.microsoft.com/office/powerpoint/2010/main" val="82157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AU" smtClean="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80" y="1700807"/>
            <a:ext cx="5832648" cy="382611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5"/>
          <p:cNvSpPr>
            <a:spLocks noGrp="1"/>
          </p:cNvSpPr>
          <p:nvPr>
            <p:ph idx="1"/>
          </p:nvPr>
        </p:nvSpPr>
        <p:spPr bwMode="auto">
          <a:xfrm>
            <a:off x="250825" y="1268413"/>
            <a:ext cx="8435975" cy="48577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mtClean="0"/>
              <a:t>Address them by name</a:t>
            </a:r>
          </a:p>
          <a:p>
            <a:pPr eaLnBrk="1" hangingPunct="1"/>
            <a:r>
              <a:rPr lang="en-AU" smtClean="0"/>
              <a:t>Comment on something non medical</a:t>
            </a:r>
          </a:p>
          <a:p>
            <a:pPr lvl="1" eaLnBrk="1" hangingPunct="1"/>
            <a:r>
              <a:rPr lang="en-AU" smtClean="0"/>
              <a:t>eg uniform/logo on shirt/hair ribbon/shoes</a:t>
            </a:r>
          </a:p>
          <a:p>
            <a:pPr eaLnBrk="1" hangingPunct="1"/>
            <a:r>
              <a:rPr lang="en-AU" smtClean="0"/>
              <a:t>Invite them to choose who sits where</a:t>
            </a:r>
          </a:p>
          <a:p>
            <a:pPr eaLnBrk="1" hangingPunct="1"/>
            <a:r>
              <a:rPr lang="en-AU" smtClean="0"/>
              <a:t>GET DOWN ON THEIR LEVEL</a:t>
            </a:r>
          </a:p>
          <a:p>
            <a:pPr eaLnBrk="1" hangingPunct="1"/>
            <a:r>
              <a:rPr lang="en-AU" smtClean="0"/>
              <a:t>Ask them questions</a:t>
            </a:r>
          </a:p>
          <a:p>
            <a:pPr lvl="1" eaLnBrk="1" hangingPunct="1"/>
            <a:r>
              <a:rPr lang="en-AU" smtClean="0"/>
              <a:t>allow time for response “dead air”	</a:t>
            </a:r>
          </a:p>
          <a:p>
            <a:pPr lvl="1" eaLnBrk="1" hangingPunct="1"/>
            <a:r>
              <a:rPr lang="en-AU" smtClean="0"/>
              <a:t>repeat their answers</a:t>
            </a:r>
          </a:p>
          <a:p>
            <a:pPr eaLnBrk="1" hangingPunct="1"/>
            <a:r>
              <a:rPr lang="en-AU" smtClean="0"/>
              <a:t>“Is it ok if I ask Mum some questions?”</a:t>
            </a:r>
            <a:endParaRPr lang="en-GB" smtClean="0"/>
          </a:p>
        </p:txBody>
      </p:sp>
      <p:sp>
        <p:nvSpPr>
          <p:cNvPr id="32770" name="Title 4"/>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b="1" smtClean="0"/>
              <a:t>5s-10s(ish) -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6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6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76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76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76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76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769">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76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b="1" smtClean="0"/>
              <a:t>5s-10s(ish) - examination</a:t>
            </a:r>
            <a:endParaRPr lang="en-AU" smtClean="0"/>
          </a:p>
        </p:txBody>
      </p:sp>
      <p:sp>
        <p:nvSpPr>
          <p:cNvPr id="34818" name="Content Placeholder 2"/>
          <p:cNvSpPr>
            <a:spLocks noGrp="1"/>
          </p:cNvSpPr>
          <p:nvPr>
            <p:ph idx="1"/>
          </p:nvPr>
        </p:nvSpPr>
        <p:spPr bwMode="auto">
          <a:xfrm>
            <a:off x="323850" y="1600200"/>
            <a:ext cx="882015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mtClean="0"/>
              <a:t>Let them move the bed up and down</a:t>
            </a:r>
          </a:p>
          <a:p>
            <a:pPr eaLnBrk="1" hangingPunct="1"/>
            <a:r>
              <a:rPr lang="en-AU" smtClean="0"/>
              <a:t>Wait while they take off their clothes</a:t>
            </a:r>
          </a:p>
          <a:p>
            <a:pPr eaLnBrk="1" hangingPunct="1"/>
            <a:r>
              <a:rPr lang="en-AU" sz="2800" b="1" smtClean="0"/>
              <a:t>DISTRACTION, DISTRACTION, DISTRACTION</a:t>
            </a:r>
            <a:r>
              <a:rPr lang="en-AU" b="1" smtClean="0"/>
              <a:t>!</a:t>
            </a:r>
          </a:p>
          <a:p>
            <a:pPr eaLnBrk="1" hangingPunct="1"/>
            <a:r>
              <a:rPr lang="en-AU" smtClean="0"/>
              <a:t>Eye contact</a:t>
            </a:r>
          </a:p>
          <a:p>
            <a:pPr eaLnBrk="1" hangingPunct="1"/>
            <a:r>
              <a:rPr lang="en-AU" smtClean="0"/>
              <a:t>Make it a game</a:t>
            </a:r>
          </a:p>
          <a:p>
            <a:pPr eaLnBrk="1" hangingPunct="1"/>
            <a:r>
              <a:rPr lang="en-AU" smtClean="0"/>
              <a:t>Acknowledge pain or difficulty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b="1" smtClean="0"/>
              <a:t>ADOLESCENTS</a:t>
            </a:r>
          </a:p>
        </p:txBody>
      </p:sp>
      <p:sp>
        <p:nvSpPr>
          <p:cNvPr id="36866" name="Content Placeholder 2"/>
          <p:cNvSpPr>
            <a:spLocks noGrp="1"/>
          </p:cNvSpPr>
          <p:nvPr>
            <p:ph idx="1"/>
          </p:nvPr>
        </p:nvSpPr>
        <p:spPr bwMode="auto">
          <a:xfrm>
            <a:off x="457200" y="1196975"/>
            <a:ext cx="8229600" cy="5661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z="3000" smtClean="0"/>
              <a:t>Increasing autonomy</a:t>
            </a:r>
          </a:p>
          <a:p>
            <a:pPr eaLnBrk="1" hangingPunct="1"/>
            <a:r>
              <a:rPr lang="en-AU" sz="3000" smtClean="0"/>
              <a:t>Decreasing engagement?</a:t>
            </a:r>
          </a:p>
          <a:p>
            <a:pPr eaLnBrk="1" hangingPunct="1"/>
            <a:r>
              <a:rPr lang="en-AU" sz="3000" smtClean="0"/>
              <a:t>Need encouraging to participate</a:t>
            </a:r>
          </a:p>
          <a:p>
            <a:pPr eaLnBrk="1" hangingPunct="1"/>
            <a:r>
              <a:rPr lang="en-AU" sz="3000" smtClean="0"/>
              <a:t>Difficulty in expressing health concerns</a:t>
            </a:r>
            <a:r>
              <a:rPr lang="en-AU" sz="3000" baseline="30000" smtClean="0"/>
              <a:t>7</a:t>
            </a:r>
          </a:p>
          <a:p>
            <a:pPr eaLnBrk="1" hangingPunct="1"/>
            <a:r>
              <a:rPr lang="en-AU" sz="3000" smtClean="0"/>
              <a:t>Poor understanding of confidentiality</a:t>
            </a:r>
            <a:r>
              <a:rPr lang="en-AU" sz="3000" baseline="30000" smtClean="0"/>
              <a:t>8</a:t>
            </a:r>
          </a:p>
          <a:p>
            <a:pPr eaLnBrk="1" hangingPunct="1"/>
            <a:r>
              <a:rPr lang="en-AU" sz="3000" smtClean="0"/>
              <a:t>Time on their own</a:t>
            </a:r>
          </a:p>
          <a:p>
            <a:pPr eaLnBrk="1" hangingPunct="1"/>
            <a:r>
              <a:rPr lang="en-AU" sz="3000" smtClean="0"/>
              <a:t>Electronic communication?</a:t>
            </a:r>
            <a:r>
              <a:rPr lang="en-AU" sz="3000" baseline="30000" smtClean="0"/>
              <a:t>9</a:t>
            </a:r>
          </a:p>
          <a:p>
            <a:pPr eaLnBrk="1" hangingPunct="1"/>
            <a:endParaRPr lang="en-AU" baseline="30000" smtClean="0"/>
          </a:p>
          <a:p>
            <a:pPr eaLnBrk="1" hangingPunct="1">
              <a:buFontTx/>
              <a:buNone/>
            </a:pPr>
            <a:endParaRPr lang="en-AU" sz="1200" smtClean="0"/>
          </a:p>
          <a:p>
            <a:pPr eaLnBrk="1" hangingPunct="1">
              <a:buFontTx/>
              <a:buNone/>
            </a:pPr>
            <a:endParaRPr lang="en-AU" sz="1200" smtClean="0"/>
          </a:p>
          <a:p>
            <a:pPr eaLnBrk="1" hangingPunct="1">
              <a:buFontTx/>
              <a:buNone/>
            </a:pPr>
            <a:r>
              <a:rPr lang="en-AU" sz="1200" smtClean="0"/>
              <a:t>7. </a:t>
            </a:r>
            <a:r>
              <a:rPr lang="en-AU" sz="1200" i="1" smtClean="0"/>
              <a:t>Beresford B. Chronically ill adolescents’ experiences of communicating with doctors: a qualitative study. J.Adolesc Health, 2003: 33, 172-9</a:t>
            </a:r>
          </a:p>
          <a:p>
            <a:pPr eaLnBrk="1" hangingPunct="1">
              <a:buFontTx/>
              <a:buNone/>
            </a:pPr>
            <a:r>
              <a:rPr lang="en-AU" sz="1200" i="1" smtClean="0"/>
              <a:t>8. Churchill R. Do the attitudes and beliefs of young teenagers towards general practice influence actual consultation behaviour? Br J Gen Pract. 2001, 51: 811-6</a:t>
            </a:r>
          </a:p>
          <a:p>
            <a:pPr eaLnBrk="1" hangingPunct="1">
              <a:buFontTx/>
              <a:buNone/>
            </a:pPr>
            <a:r>
              <a:rPr lang="en-AU" sz="1200" i="1" smtClean="0"/>
              <a:t>9. Harvey, K. Health communication and adolescents: what do their emails tell us? Family Practice, 2008; 25: 304-11</a:t>
            </a:r>
          </a:p>
          <a:p>
            <a:pPr eaLnBrk="1" hangingPunct="1">
              <a:buFontTx/>
              <a:buNone/>
            </a:pPr>
            <a:endParaRPr lang="en-AU" sz="12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b="1" dirty="0" smtClean="0"/>
              <a:t>HEADS</a:t>
            </a:r>
            <a:br>
              <a:rPr lang="en-AU" b="1" dirty="0" smtClean="0"/>
            </a:br>
            <a:r>
              <a:rPr lang="en-AU" b="1" dirty="0" smtClean="0"/>
              <a:t>  </a:t>
            </a:r>
            <a:r>
              <a:rPr lang="en-AU" b="1" dirty="0" smtClean="0"/>
              <a:t>(</a:t>
            </a:r>
            <a:r>
              <a:rPr lang="en-AU" sz="3200" b="1" dirty="0" smtClean="0"/>
              <a:t>HEEAADDSS</a:t>
            </a:r>
            <a:r>
              <a:rPr lang="en-AU" b="1" dirty="0" smtClean="0"/>
              <a:t>)</a:t>
            </a:r>
          </a:p>
        </p:txBody>
      </p:sp>
      <p:sp>
        <p:nvSpPr>
          <p:cNvPr id="37890" name="Content Placeholder 2"/>
          <p:cNvSpPr>
            <a:spLocks noGrp="1"/>
          </p:cNvSpPr>
          <p:nvPr>
            <p:ph idx="1"/>
          </p:nvPr>
        </p:nvSpPr>
        <p:spPr bwMode="auto">
          <a:xfrm>
            <a:off x="457200" y="1412776"/>
            <a:ext cx="8229600" cy="47133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z="2800" b="1" dirty="0" smtClean="0">
                <a:solidFill>
                  <a:srgbClr val="FF0000"/>
                </a:solidFill>
              </a:rPr>
              <a:t>H</a:t>
            </a:r>
            <a:r>
              <a:rPr lang="en-AU" sz="2800" b="1" dirty="0" smtClean="0"/>
              <a:t>OME</a:t>
            </a:r>
          </a:p>
          <a:p>
            <a:pPr eaLnBrk="1" hangingPunct="1"/>
            <a:r>
              <a:rPr lang="en-AU" sz="2800" b="1" dirty="0" smtClean="0">
                <a:solidFill>
                  <a:srgbClr val="FF0000"/>
                </a:solidFill>
              </a:rPr>
              <a:t>E</a:t>
            </a:r>
            <a:r>
              <a:rPr lang="en-AU" sz="2800" b="1" dirty="0" smtClean="0"/>
              <a:t>DUCATION/EMPLOYMENT</a:t>
            </a:r>
          </a:p>
          <a:p>
            <a:pPr eaLnBrk="1" hangingPunct="1"/>
            <a:r>
              <a:rPr lang="en-AU" sz="2800" b="1" dirty="0" smtClean="0">
                <a:solidFill>
                  <a:srgbClr val="FF0000"/>
                </a:solidFill>
              </a:rPr>
              <a:t>E</a:t>
            </a:r>
            <a:r>
              <a:rPr lang="en-AU" sz="2800" b="1" dirty="0" smtClean="0"/>
              <a:t>XERCISE</a:t>
            </a:r>
          </a:p>
          <a:p>
            <a:pPr eaLnBrk="1" hangingPunct="1"/>
            <a:r>
              <a:rPr lang="en-AU" sz="2800" b="1" dirty="0" smtClean="0">
                <a:solidFill>
                  <a:srgbClr val="FF0000"/>
                </a:solidFill>
              </a:rPr>
              <a:t>A</a:t>
            </a:r>
            <a:r>
              <a:rPr lang="en-AU" sz="2800" b="1" dirty="0" smtClean="0"/>
              <a:t>CTIVITIES</a:t>
            </a:r>
          </a:p>
          <a:p>
            <a:pPr eaLnBrk="1" hangingPunct="1"/>
            <a:r>
              <a:rPr lang="en-AU" sz="2800" b="1" dirty="0" smtClean="0">
                <a:solidFill>
                  <a:srgbClr val="FF0000"/>
                </a:solidFill>
              </a:rPr>
              <a:t>A</a:t>
            </a:r>
            <a:r>
              <a:rPr lang="en-AU" sz="2800" b="1" dirty="0" smtClean="0"/>
              <a:t>LCOHOL</a:t>
            </a:r>
          </a:p>
          <a:p>
            <a:pPr eaLnBrk="1" hangingPunct="1"/>
            <a:r>
              <a:rPr lang="en-AU" sz="2800" b="1" dirty="0" smtClean="0">
                <a:solidFill>
                  <a:srgbClr val="FF0000"/>
                </a:solidFill>
              </a:rPr>
              <a:t>D</a:t>
            </a:r>
            <a:r>
              <a:rPr lang="en-AU" sz="2800" b="1" dirty="0" smtClean="0"/>
              <a:t>RUGS</a:t>
            </a:r>
          </a:p>
          <a:p>
            <a:pPr eaLnBrk="1" hangingPunct="1"/>
            <a:r>
              <a:rPr lang="en-AU" sz="2800" b="1" dirty="0" smtClean="0">
                <a:solidFill>
                  <a:srgbClr val="FF0000"/>
                </a:solidFill>
              </a:rPr>
              <a:t>D</a:t>
            </a:r>
            <a:r>
              <a:rPr lang="en-AU" sz="2800" b="1" dirty="0" smtClean="0"/>
              <a:t>IET</a:t>
            </a:r>
          </a:p>
          <a:p>
            <a:pPr eaLnBrk="1" hangingPunct="1"/>
            <a:r>
              <a:rPr lang="en-AU" sz="2800" b="1" dirty="0" smtClean="0">
                <a:solidFill>
                  <a:srgbClr val="FF0000"/>
                </a:solidFill>
              </a:rPr>
              <a:t>S</a:t>
            </a:r>
            <a:r>
              <a:rPr lang="en-AU" sz="2800" b="1" dirty="0" smtClean="0"/>
              <a:t>EX          </a:t>
            </a:r>
            <a:endParaRPr lang="en-AU" sz="2800" b="1" dirty="0" smtClean="0"/>
          </a:p>
          <a:p>
            <a:pPr eaLnBrk="1" hangingPunct="1"/>
            <a:r>
              <a:rPr lang="en-AU" sz="2800" b="1" dirty="0" smtClean="0">
                <a:solidFill>
                  <a:srgbClr val="FF0000"/>
                </a:solidFill>
              </a:rPr>
              <a:t>S</a:t>
            </a:r>
            <a:r>
              <a:rPr lang="en-AU" sz="2800" b="1" dirty="0" smtClean="0"/>
              <a:t>UICIDALITY</a:t>
            </a:r>
          </a:p>
          <a:p>
            <a:pPr eaLnBrk="1" hangingPunct="1"/>
            <a:r>
              <a:rPr lang="en-AU" sz="2800" b="1" dirty="0" smtClean="0">
                <a:solidFill>
                  <a:srgbClr val="FF0000"/>
                </a:solidFill>
              </a:rPr>
              <a:t>S</a:t>
            </a:r>
            <a:r>
              <a:rPr lang="en-AU" sz="2800" b="1" dirty="0" smtClean="0"/>
              <a:t>MOKING</a:t>
            </a:r>
            <a:endParaRPr lang="en-AU" sz="2800" b="1" dirty="0" smtClean="0">
              <a:solidFill>
                <a:srgbClr val="FF0000"/>
              </a:solidFill>
            </a:endParaRPr>
          </a:p>
          <a:p>
            <a:pPr eaLnBrk="1" hangingPunct="1"/>
            <a:endParaRPr lang="en-A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9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9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89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89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b="1" smtClean="0"/>
              <a:t>THE FIRST 2 MINUTES!</a:t>
            </a:r>
            <a:r>
              <a:rPr lang="en-AU" baseline="30000" smtClean="0"/>
              <a:t>10</a:t>
            </a:r>
            <a:endParaRPr lang="en-AU" b="1" baseline="30000" smtClean="0"/>
          </a:p>
        </p:txBody>
      </p:sp>
      <p:sp>
        <p:nvSpPr>
          <p:cNvPr id="38914" name="Content Placeholder 2"/>
          <p:cNvSpPr>
            <a:spLocks noGrp="1"/>
          </p:cNvSpPr>
          <p:nvPr>
            <p:ph idx="1"/>
          </p:nvPr>
        </p:nvSpPr>
        <p:spPr bwMode="auto">
          <a:xfrm>
            <a:off x="457200" y="1341438"/>
            <a:ext cx="8229600" cy="4784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z="2800" smtClean="0"/>
              <a:t>Seat them in prime position </a:t>
            </a:r>
          </a:p>
          <a:p>
            <a:pPr eaLnBrk="1" hangingPunct="1"/>
            <a:r>
              <a:rPr lang="en-AU" sz="2800" smtClean="0"/>
              <a:t>Introduce yourself to them first</a:t>
            </a:r>
          </a:p>
          <a:p>
            <a:pPr eaLnBrk="1" hangingPunct="1"/>
            <a:r>
              <a:rPr lang="en-AU" sz="2800" smtClean="0"/>
              <a:t>Ask them what they like to be called &amp; who they’ve brought </a:t>
            </a:r>
          </a:p>
          <a:p>
            <a:pPr eaLnBrk="1" hangingPunct="1"/>
            <a:r>
              <a:rPr lang="en-AU" sz="2800" smtClean="0"/>
              <a:t>Show interest in them – “problem free talk”</a:t>
            </a:r>
          </a:p>
          <a:p>
            <a:pPr eaLnBrk="1" hangingPunct="1"/>
            <a:r>
              <a:rPr lang="en-AU" sz="2800" smtClean="0"/>
              <a:t>Explain that you will routinely see them alone</a:t>
            </a:r>
          </a:p>
          <a:p>
            <a:pPr eaLnBrk="1" hangingPunct="1"/>
            <a:r>
              <a:rPr lang="en-AU" sz="2800" smtClean="0"/>
              <a:t>Ask them first, then their parents</a:t>
            </a:r>
          </a:p>
          <a:p>
            <a:pPr eaLnBrk="1" hangingPunct="1"/>
            <a:r>
              <a:rPr lang="en-AU" sz="2800" smtClean="0"/>
              <a:t>Ask them permission to ask their parents</a:t>
            </a:r>
          </a:p>
          <a:p>
            <a:pPr eaLnBrk="1" hangingPunct="1"/>
            <a:r>
              <a:rPr lang="en-AU" sz="2800" smtClean="0"/>
              <a:t>Use your language, ask them to explain theirs</a:t>
            </a:r>
          </a:p>
          <a:p>
            <a:pPr eaLnBrk="1" hangingPunct="1"/>
            <a:endParaRPr lang="en-AU" sz="2800" smtClean="0"/>
          </a:p>
          <a:p>
            <a:pPr eaLnBrk="1" hangingPunct="1">
              <a:buFontTx/>
              <a:buNone/>
            </a:pPr>
            <a:endParaRPr lang="en-AU" sz="1200" smtClean="0"/>
          </a:p>
          <a:p>
            <a:pPr eaLnBrk="1" hangingPunct="1">
              <a:buFontTx/>
              <a:buNone/>
            </a:pPr>
            <a:r>
              <a:rPr lang="en-AU" sz="1200" i="1" smtClean="0"/>
              <a:t>10. White B. Improving communication with adolescents. Arch Dis Child Educ Pract Ed, 2012; 97:93-97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9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b="1" smtClean="0"/>
              <a:t>CONFIDENTIALITY</a:t>
            </a:r>
          </a:p>
        </p:txBody>
      </p:sp>
      <p:sp>
        <p:nvSpPr>
          <p:cNvPr id="40962" name="Content Placeholder 2"/>
          <p:cNvSpPr>
            <a:spLocks noGrp="1"/>
          </p:cNvSpPr>
          <p:nvPr>
            <p:ph idx="1"/>
          </p:nvPr>
        </p:nvSpPr>
        <p:spPr bwMode="auto">
          <a:xfrm>
            <a:off x="1116013" y="1600200"/>
            <a:ext cx="7570787"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mtClean="0"/>
              <a:t>Spell it out</a:t>
            </a:r>
          </a:p>
          <a:p>
            <a:pPr eaLnBrk="1" hangingPunct="1"/>
            <a:r>
              <a:rPr lang="en-AU" smtClean="0"/>
              <a:t>Define what you mean</a:t>
            </a:r>
          </a:p>
          <a:p>
            <a:pPr eaLnBrk="1" hangingPunct="1"/>
            <a:r>
              <a:rPr lang="en-AU" smtClean="0"/>
              <a:t>Keep your word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b="1" smtClean="0"/>
              <a:t>COMPETENCE</a:t>
            </a:r>
            <a:r>
              <a:rPr lang="en-AU" baseline="30000" smtClean="0"/>
              <a:t>10</a:t>
            </a:r>
            <a:endParaRPr lang="en-AU" b="1" baseline="30000" smtClean="0"/>
          </a:p>
        </p:txBody>
      </p:sp>
      <p:sp>
        <p:nvSpPr>
          <p:cNvPr id="43010" name="Content Placeholder 2"/>
          <p:cNvSpPr>
            <a:spLocks noGrp="1"/>
          </p:cNvSpPr>
          <p:nvPr>
            <p:ph idx="1"/>
          </p:nvPr>
        </p:nvSpPr>
        <p:spPr bwMode="auto">
          <a:xfrm>
            <a:off x="457200" y="1341438"/>
            <a:ext cx="8686800" cy="4784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mtClean="0"/>
              <a:t>Under 16</a:t>
            </a:r>
          </a:p>
          <a:p>
            <a:pPr lvl="1" eaLnBrk="1" hangingPunct="1"/>
            <a:r>
              <a:rPr lang="en-AU" smtClean="0"/>
              <a:t>may consent to treatment</a:t>
            </a:r>
          </a:p>
          <a:p>
            <a:pPr lvl="1" eaLnBrk="1" hangingPunct="1"/>
            <a:r>
              <a:rPr lang="en-AU" smtClean="0"/>
              <a:t>cannot veto life saving treatment</a:t>
            </a:r>
          </a:p>
          <a:p>
            <a:pPr lvl="1" eaLnBrk="1" hangingPunct="1"/>
            <a:r>
              <a:rPr lang="en-AU" smtClean="0"/>
              <a:t>cannot veto treatment to prevent serious harm</a:t>
            </a:r>
          </a:p>
          <a:p>
            <a:pPr eaLnBrk="1" hangingPunct="1"/>
            <a:r>
              <a:rPr lang="en-AU" smtClean="0"/>
              <a:t>Test their understanding</a:t>
            </a:r>
          </a:p>
          <a:p>
            <a:pPr eaLnBrk="1" hangingPunct="1"/>
            <a:r>
              <a:rPr lang="en-AU" smtClean="0"/>
              <a:t>Doctors have a duty to enhance competence</a:t>
            </a:r>
          </a:p>
          <a:p>
            <a:pPr eaLnBrk="1" hangingPunct="1"/>
            <a:r>
              <a:rPr lang="en-AU" smtClean="0"/>
              <a:t>Negotiate if time</a:t>
            </a:r>
          </a:p>
          <a:p>
            <a:pPr eaLnBrk="1" hangingPunct="1"/>
            <a:endParaRPr lang="en-AU" smtClean="0"/>
          </a:p>
          <a:p>
            <a:pPr eaLnBrk="1" hangingPunct="1">
              <a:buFontTx/>
              <a:buNone/>
            </a:pPr>
            <a:endParaRPr lang="en-AU" sz="1200" i="1" smtClean="0"/>
          </a:p>
          <a:p>
            <a:pPr eaLnBrk="1" hangingPunct="1">
              <a:buFontTx/>
              <a:buNone/>
            </a:pPr>
            <a:endParaRPr lang="en-AU" sz="1200" i="1" smtClean="0"/>
          </a:p>
          <a:p>
            <a:pPr eaLnBrk="1" hangingPunct="1">
              <a:buFontTx/>
              <a:buNone/>
            </a:pPr>
            <a:endParaRPr lang="en-AU" sz="1200" i="1" smtClean="0"/>
          </a:p>
          <a:p>
            <a:pPr eaLnBrk="1" hangingPunct="1">
              <a:buFontTx/>
              <a:buNone/>
            </a:pPr>
            <a:endParaRPr lang="en-AU" sz="1200" i="1" smtClean="0"/>
          </a:p>
          <a:p>
            <a:pPr eaLnBrk="1" hangingPunct="1">
              <a:buFontTx/>
              <a:buNone/>
            </a:pPr>
            <a:r>
              <a:rPr lang="en-AU" sz="1200" i="1" smtClean="0"/>
              <a:t>11. Larcher V. How should paediatrician assess Gillick competence? Arch Dis Child 2010; 95:307-311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Content Placeholder 4"/>
          <p:cNvSpPr>
            <a:spLocks noGrp="1"/>
          </p:cNvSpPr>
          <p:nvPr>
            <p:ph idx="1"/>
          </p:nvPr>
        </p:nvSpPr>
        <p:spPr bwMode="auto">
          <a:xfrm>
            <a:off x="457200" y="1412875"/>
            <a:ext cx="8229600" cy="4713288"/>
          </a:xfrm>
          <a:noFill/>
          <a:ln>
            <a:miter lim="800000"/>
            <a:headEnd/>
            <a:tailEnd/>
          </a:ln>
        </p:spPr>
        <p:txBody>
          <a:bodyPr vert="horz" wrap="square" lIns="91440" tIns="45720" rIns="91440" bIns="45720" numCol="1" anchor="t" anchorCtr="0" compatLnSpc="1">
            <a:prstTxWarp prst="textNoShape">
              <a:avLst/>
            </a:prstTxWarp>
          </a:bodyPr>
          <a:lstStyle/>
          <a:p>
            <a:pPr marL="609600" indent="-609600" eaLnBrk="1" hangingPunct="1"/>
            <a:r>
              <a:rPr lang="en-GB" smtClean="0"/>
              <a:t>Statutory requirement</a:t>
            </a:r>
            <a:r>
              <a:rPr lang="en-GB" baseline="30000" smtClean="0"/>
              <a:t>1</a:t>
            </a:r>
          </a:p>
          <a:p>
            <a:pPr marL="609600" indent="-609600" eaLnBrk="1" hangingPunct="1"/>
            <a:r>
              <a:rPr lang="en-GB" smtClean="0"/>
              <a:t>Improved patient outcomes</a:t>
            </a:r>
            <a:r>
              <a:rPr lang="en-GB" baseline="30000" smtClean="0"/>
              <a:t>2</a:t>
            </a:r>
          </a:p>
          <a:p>
            <a:pPr marL="609600" indent="-609600" eaLnBrk="1" hangingPunct="1"/>
            <a:r>
              <a:rPr lang="en-GB" smtClean="0"/>
              <a:t>Improved patient satisfaction</a:t>
            </a:r>
            <a:r>
              <a:rPr lang="en-GB" baseline="30000" smtClean="0"/>
              <a:t>3</a:t>
            </a:r>
          </a:p>
          <a:p>
            <a:pPr marL="609600" indent="-609600" eaLnBrk="1" hangingPunct="1"/>
            <a:r>
              <a:rPr lang="en-GB" smtClean="0"/>
              <a:t>Decreased litigation</a:t>
            </a:r>
            <a:r>
              <a:rPr lang="en-GB" baseline="30000" smtClean="0"/>
              <a:t>4</a:t>
            </a:r>
          </a:p>
          <a:p>
            <a:pPr marL="609600" indent="-609600" eaLnBrk="1" hangingPunct="1"/>
            <a:r>
              <a:rPr lang="en-GB" smtClean="0"/>
              <a:t>It’s actually quite fun – increased job satisfaction!</a:t>
            </a:r>
          </a:p>
          <a:p>
            <a:pPr marL="609600" indent="-609600" eaLnBrk="1" hangingPunct="1"/>
            <a:endParaRPr lang="en-GB" smtClean="0"/>
          </a:p>
          <a:p>
            <a:pPr marL="609600" indent="-609600" eaLnBrk="1" hangingPunct="1">
              <a:buFontTx/>
              <a:buAutoNum type="arabicPeriod"/>
            </a:pPr>
            <a:r>
              <a:rPr lang="en-GB" sz="1200" i="1" smtClean="0"/>
              <a:t>Improving Services for Children in Hospital. Healthcare Commission; 2007</a:t>
            </a:r>
          </a:p>
          <a:p>
            <a:pPr marL="609600" indent="-609600" eaLnBrk="1" hangingPunct="1">
              <a:buFontTx/>
              <a:buAutoNum type="arabicPeriod"/>
            </a:pPr>
            <a:r>
              <a:rPr lang="en-GB" sz="1200" i="1" smtClean="0"/>
              <a:t>Stewart MA. Effective physician-patient communication and health outcome; a review. CMAJ, 1995; 152:1423-33</a:t>
            </a:r>
          </a:p>
          <a:p>
            <a:pPr marL="609600" indent="-609600" eaLnBrk="1" hangingPunct="1">
              <a:buFontTx/>
              <a:buAutoNum type="arabicPeriod"/>
            </a:pPr>
            <a:r>
              <a:rPr lang="en-GB" sz="1200" i="1" smtClean="0"/>
              <a:t>Tongue, JR. Communication Skills for Patient-Centred Care. JBJS, 2005; 87(3): 652-8</a:t>
            </a:r>
          </a:p>
          <a:p>
            <a:pPr marL="609600" indent="-609600" eaLnBrk="1" hangingPunct="1">
              <a:buFontTx/>
              <a:buAutoNum type="arabicPeriod"/>
            </a:pPr>
            <a:r>
              <a:rPr lang="en-GB" sz="1200" i="1" smtClean="0"/>
              <a:t>Huntington, B. Communication Gaffes; a root cause of malpractice claims. BUMC PROCEEDINGS 2003;16:157–161</a:t>
            </a:r>
          </a:p>
        </p:txBody>
      </p:sp>
      <p:sp>
        <p:nvSpPr>
          <p:cNvPr id="17410"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b="1" smtClean="0"/>
              <a:t>Why does it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auto">
          <a:xfrm>
            <a:off x="250825" y="274638"/>
            <a:ext cx="889317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b="1" smtClean="0"/>
              <a:t>BARRIERS TO COMPETENCE/COMPLIANCE</a:t>
            </a:r>
            <a:endParaRPr lang="en-AU" baseline="30000" smtClean="0"/>
          </a:p>
        </p:txBody>
      </p:sp>
      <p:sp>
        <p:nvSpPr>
          <p:cNvPr id="44034"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AU" smtClean="0"/>
          </a:p>
          <a:p>
            <a:pPr eaLnBrk="1" hangingPunct="1"/>
            <a:r>
              <a:rPr lang="en-AU" smtClean="0"/>
              <a:t>Pain</a:t>
            </a:r>
          </a:p>
          <a:p>
            <a:pPr eaLnBrk="1" hangingPunct="1"/>
            <a:r>
              <a:rPr lang="en-AU" smtClean="0"/>
              <a:t>Fear</a:t>
            </a:r>
          </a:p>
          <a:p>
            <a:pPr eaLnBrk="1" hangingPunct="1"/>
            <a:r>
              <a:rPr lang="en-AU" smtClean="0"/>
              <a:t>Confusion</a:t>
            </a:r>
          </a:p>
          <a:p>
            <a:pPr eaLnBrk="1" hangingPunct="1"/>
            <a:r>
              <a:rPr lang="en-AU" smtClean="0"/>
              <a:t>Fatigue</a:t>
            </a:r>
          </a:p>
          <a:p>
            <a:pPr eaLnBrk="1" hangingPunct="1"/>
            <a:r>
              <a:rPr lang="en-AU" smtClean="0"/>
              <a:t>Medication</a:t>
            </a:r>
          </a:p>
          <a:p>
            <a:pPr eaLnBrk="1" hangingPunct="1"/>
            <a:endParaRPr lang="en-AU" smtClean="0"/>
          </a:p>
        </p:txBody>
      </p:sp>
      <p:sp>
        <p:nvSpPr>
          <p:cNvPr id="44035" name="Content Placeholder 3"/>
          <p:cNvSpPr>
            <a:spLocks noGrp="1"/>
          </p:cNvSpPr>
          <p:nvPr>
            <p:ph sz="half" idx="4294967295"/>
          </p:nvPr>
        </p:nvSpPr>
        <p:spPr bwMode="auto">
          <a:xfrm>
            <a:off x="3276600" y="2133600"/>
            <a:ext cx="5867400" cy="3992563"/>
          </a:xfrm>
          <a:prstGeom prst="rect">
            <a:avLst/>
          </a:prstGeom>
          <a:noFill/>
          <a:ln>
            <a:miter lim="800000"/>
            <a:headEnd/>
            <a:tailEnd/>
          </a:ln>
        </p:spPr>
        <p:txBody>
          <a:bodyPr/>
          <a:lstStyle/>
          <a:p>
            <a:pPr eaLnBrk="1" hangingPunct="1"/>
            <a:r>
              <a:rPr lang="en-AU" smtClean="0"/>
              <a:t>False assumptions</a:t>
            </a:r>
          </a:p>
          <a:p>
            <a:pPr lvl="1" eaLnBrk="1" hangingPunct="1"/>
            <a:r>
              <a:rPr lang="en-AU" smtClean="0"/>
              <a:t>by parents</a:t>
            </a:r>
          </a:p>
          <a:p>
            <a:pPr lvl="1" eaLnBrk="1" hangingPunct="1"/>
            <a:r>
              <a:rPr lang="en-AU" smtClean="0"/>
              <a:t>by young person</a:t>
            </a:r>
          </a:p>
          <a:p>
            <a:pPr lvl="1" eaLnBrk="1" hangingPunct="1"/>
            <a:r>
              <a:rPr lang="en-AU" smtClean="0"/>
              <a:t>by professionals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b="1" smtClean="0"/>
              <a:t>In General</a:t>
            </a:r>
          </a:p>
        </p:txBody>
      </p:sp>
      <p:sp>
        <p:nvSpPr>
          <p:cNvPr id="45058" name="Content Placeholder 2"/>
          <p:cNvSpPr>
            <a:spLocks noGrp="1"/>
          </p:cNvSpPr>
          <p:nvPr>
            <p:ph idx="1"/>
          </p:nvPr>
        </p:nvSpPr>
        <p:spPr bwMode="auto">
          <a:xfrm>
            <a:off x="179388" y="1600200"/>
            <a:ext cx="8507412"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mtClean="0"/>
              <a:t>Choose words carefully</a:t>
            </a:r>
          </a:p>
          <a:p>
            <a:pPr lvl="1" eaLnBrk="1" hangingPunct="1"/>
            <a:r>
              <a:rPr lang="en-AU" smtClean="0"/>
              <a:t>“other” or “many”   vs  “normal”</a:t>
            </a:r>
          </a:p>
          <a:p>
            <a:pPr lvl="1" eaLnBrk="1" hangingPunct="1"/>
            <a:r>
              <a:rPr lang="en-AU" smtClean="0"/>
              <a:t>“you”   vs   “he/she”</a:t>
            </a:r>
          </a:p>
          <a:p>
            <a:pPr lvl="1" eaLnBrk="1" hangingPunct="1"/>
            <a:r>
              <a:rPr lang="en-AU" smtClean="0"/>
              <a:t>“young people”  vs “children”  in &gt; 12s</a:t>
            </a:r>
          </a:p>
          <a:p>
            <a:pPr eaLnBrk="1" hangingPunct="1"/>
            <a:r>
              <a:rPr lang="en-AU" smtClean="0"/>
              <a:t>Consider using stories in the young</a:t>
            </a:r>
          </a:p>
          <a:p>
            <a:pPr eaLnBrk="1" hangingPunct="1"/>
            <a:r>
              <a:rPr lang="en-AU" smtClean="0"/>
              <a:t>Stickers/reward systems</a:t>
            </a:r>
          </a:p>
          <a:p>
            <a:pPr eaLnBrk="1" hangingPunct="1"/>
            <a:r>
              <a:rPr lang="en-AU" smtClean="0"/>
              <a:t>You are being judged even if they’re playing!</a:t>
            </a:r>
            <a:r>
              <a:rPr lang="en-AU" baseline="30000" smtClean="0"/>
              <a:t>11</a:t>
            </a:r>
          </a:p>
          <a:p>
            <a:pPr eaLnBrk="1" hangingPunct="1"/>
            <a:endParaRPr lang="en-AU" baseline="30000" smtClean="0"/>
          </a:p>
          <a:p>
            <a:pPr eaLnBrk="1" hangingPunct="1">
              <a:buFontTx/>
              <a:buNone/>
            </a:pPr>
            <a:r>
              <a:rPr lang="en-AU" sz="1200" i="1" smtClean="0"/>
              <a:t>12. Birch S. Three and four year olds spontaneously use others’ past performance to guide their learning. Cognition; 2008; 107:1018-1034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endParaRPr lang="en-US"/>
          </a:p>
        </p:txBody>
      </p:sp>
      <p:sp>
        <p:nvSpPr>
          <p:cNvPr id="47106" name="Text Placeholder 7"/>
          <p:cNvSpPr>
            <a:spLocks noGrp="1"/>
          </p:cNvSpPr>
          <p:nvPr>
            <p:ph type="body" idx="1"/>
          </p:nvPr>
        </p:nvSpPr>
        <p:spPr bwMode="auto">
          <a:xfrm>
            <a:off x="1476375" y="549275"/>
            <a:ext cx="7018338" cy="3455988"/>
          </a:xfrm>
          <a:noFill/>
          <a:ln>
            <a:miter lim="800000"/>
            <a:headEnd/>
            <a:tailEnd/>
          </a:ln>
        </p:spPr>
        <p:txBody>
          <a:bodyPr vert="horz" wrap="square" lIns="91440" tIns="45720" rIns="91440" bIns="45720" numCol="1" anchorCtr="0" compatLnSpc="1">
            <a:prstTxWarp prst="textNoShape">
              <a:avLst/>
            </a:prstTxWarp>
          </a:bodyPr>
          <a:lstStyle/>
          <a:p>
            <a:pPr algn="ctr" eaLnBrk="1" hangingPunct="1"/>
            <a:r>
              <a:rPr lang="en-GB" sz="960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AU" smtClean="0"/>
          </a:p>
        </p:txBody>
      </p:sp>
      <p:sp>
        <p:nvSpPr>
          <p:cNvPr id="48130"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AU" smtClean="0"/>
          </a:p>
        </p:txBody>
      </p:sp>
      <p:pic>
        <p:nvPicPr>
          <p:cNvPr id="48131" name="Picture 2" descr="http://www.btvision.bt.com/wp-content/uploads/2009/08/fireman_sam1.jpg"/>
          <p:cNvPicPr>
            <a:picLocks noChangeAspect="1" noChangeArrowheads="1"/>
          </p:cNvPicPr>
          <p:nvPr/>
        </p:nvPicPr>
        <p:blipFill>
          <a:blip r:embed="rId3"/>
          <a:srcRect/>
          <a:stretch>
            <a:fillRect/>
          </a:stretch>
        </p:blipFill>
        <p:spPr bwMode="auto">
          <a:xfrm>
            <a:off x="1908175" y="1341438"/>
            <a:ext cx="5440363" cy="407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AU" smtClean="0"/>
          </a:p>
        </p:txBody>
      </p:sp>
      <p:pic>
        <p:nvPicPr>
          <p:cNvPr id="50178" name="Content Placeholder 3" descr="peppa pig.jpg"/>
          <p:cNvPicPr>
            <a:picLocks noGrp="1" noChangeAspect="1"/>
          </p:cNvPicPr>
          <p:nvPr>
            <p:ph idx="1"/>
          </p:nvPr>
        </p:nvPicPr>
        <p:blipFill>
          <a:blip r:embed="rId2"/>
          <a:srcRect/>
          <a:stretch>
            <a:fillRect/>
          </a:stretch>
        </p:blipFill>
        <p:spPr bwMode="auto">
          <a:xfrm>
            <a:off x="684213" y="1196975"/>
            <a:ext cx="7920037" cy="4446588"/>
          </a:xfrm>
          <a:noFill/>
          <a:ln>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7966" y="260648"/>
            <a:ext cx="3872229" cy="5184576"/>
          </a:xfrm>
        </p:spPr>
      </p:pic>
    </p:spTree>
    <p:extLst>
      <p:ext uri="{BB962C8B-B14F-4D97-AF65-F5344CB8AC3E}">
        <p14:creationId xmlns:p14="http://schemas.microsoft.com/office/powerpoint/2010/main" val="760937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AU" smtClean="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3524" y="2086467"/>
            <a:ext cx="5416952" cy="355342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b="1" smtClean="0"/>
              <a:t>CONTROL OF THE CONVERSATION</a:t>
            </a:r>
            <a:r>
              <a:rPr lang="en-AU" b="1" baseline="30000" smtClean="0"/>
              <a:t>5</a:t>
            </a:r>
            <a:endParaRPr lang="en-AU" smtClean="0"/>
          </a:p>
        </p:txBody>
      </p:sp>
      <p:sp>
        <p:nvSpPr>
          <p:cNvPr id="1946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AU" smtClean="0"/>
          </a:p>
          <a:p>
            <a:pPr eaLnBrk="1" hangingPunct="1"/>
            <a:endParaRPr lang="en-AU" smtClean="0"/>
          </a:p>
          <a:p>
            <a:pPr eaLnBrk="1" hangingPunct="1"/>
            <a:endParaRPr lang="en-AU" smtClean="0"/>
          </a:p>
          <a:p>
            <a:pPr eaLnBrk="1" hangingPunct="1"/>
            <a:endParaRPr lang="en-AU" smtClean="0"/>
          </a:p>
          <a:p>
            <a:pPr eaLnBrk="1" hangingPunct="1"/>
            <a:endParaRPr lang="en-AU" smtClean="0"/>
          </a:p>
          <a:p>
            <a:pPr eaLnBrk="1" hangingPunct="1"/>
            <a:endParaRPr lang="en-AU" smtClean="0"/>
          </a:p>
          <a:p>
            <a:pPr eaLnBrk="1" hangingPunct="1">
              <a:buFontTx/>
              <a:buNone/>
            </a:pPr>
            <a:endParaRPr lang="en-AU" sz="1200" i="1" smtClean="0"/>
          </a:p>
          <a:p>
            <a:pPr eaLnBrk="1" hangingPunct="1">
              <a:buFontTx/>
              <a:buNone/>
            </a:pPr>
            <a:endParaRPr lang="en-AU" sz="1200" i="1" smtClean="0"/>
          </a:p>
          <a:p>
            <a:pPr eaLnBrk="1" hangingPunct="1">
              <a:buFontTx/>
              <a:buNone/>
            </a:pPr>
            <a:endParaRPr lang="en-AU" sz="1200" i="1" smtClean="0"/>
          </a:p>
          <a:p>
            <a:pPr eaLnBrk="1" hangingPunct="1">
              <a:buFontTx/>
              <a:buNone/>
            </a:pPr>
            <a:endParaRPr lang="en-AU" sz="1200" i="1" smtClean="0"/>
          </a:p>
          <a:p>
            <a:pPr eaLnBrk="1" hangingPunct="1">
              <a:buFontTx/>
              <a:buNone/>
            </a:pPr>
            <a:endParaRPr lang="en-AU" sz="1200" i="1" smtClean="0"/>
          </a:p>
          <a:p>
            <a:pPr eaLnBrk="1" hangingPunct="1">
              <a:buFontTx/>
              <a:buNone/>
            </a:pPr>
            <a:endParaRPr lang="en-AU" sz="1200" i="1" smtClean="0"/>
          </a:p>
          <a:p>
            <a:pPr eaLnBrk="1" hangingPunct="1">
              <a:buFontTx/>
              <a:buNone/>
            </a:pPr>
            <a:r>
              <a:rPr lang="en-AU" sz="1200" i="1" smtClean="0"/>
              <a:t>5 Wassmer</a:t>
            </a:r>
            <a:r>
              <a:rPr lang="en-AU" sz="1200" smtClean="0"/>
              <a:t> E, </a:t>
            </a:r>
            <a:r>
              <a:rPr lang="en-AU" sz="1200" i="1" smtClean="0"/>
              <a:t>How do paediatricians commmunicate with children and parents? Acta Paed 93: 1501-6. 2004</a:t>
            </a:r>
            <a:endParaRPr lang="en-AU" smtClean="0"/>
          </a:p>
        </p:txBody>
      </p:sp>
      <p:graphicFrame>
        <p:nvGraphicFramePr>
          <p:cNvPr id="19459" name="Content Placeholder 5"/>
          <p:cNvGraphicFramePr>
            <a:graphicFrameLocks/>
          </p:cNvGraphicFramePr>
          <p:nvPr/>
        </p:nvGraphicFramePr>
        <p:xfrm>
          <a:off x="1619250" y="1773238"/>
          <a:ext cx="7067550" cy="2808287"/>
        </p:xfrm>
        <a:graphic>
          <a:graphicData uri="http://schemas.openxmlformats.org/presentationml/2006/ole">
            <mc:AlternateContent xmlns:mc="http://schemas.openxmlformats.org/markup-compatibility/2006">
              <mc:Choice xmlns:v="urn:schemas-microsoft-com:vml" Requires="v">
                <p:oleObj spid="_x0000_s19466" r:id="rId4" imgW="7065876" imgH="2804403" progId="Excel.Chart.8">
                  <p:embed/>
                </p:oleObj>
              </mc:Choice>
              <mc:Fallback>
                <p:oleObj r:id="rId4" imgW="7065876" imgH="2804403" progId="Excel.Chart.8">
                  <p:embed/>
                  <p:pic>
                    <p:nvPicPr>
                      <p:cNvPr id="0" name="Content Placeholder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1773238"/>
                        <a:ext cx="7067550" cy="2808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b="1" smtClean="0"/>
              <a:t>Mean number of turns</a:t>
            </a:r>
            <a:r>
              <a:rPr lang="en-AU" b="1" baseline="30000" smtClean="0"/>
              <a:t>5</a:t>
            </a:r>
          </a:p>
        </p:txBody>
      </p:sp>
      <p:graphicFrame>
        <p:nvGraphicFramePr>
          <p:cNvPr id="21506" name="Content Placeholder 3"/>
          <p:cNvGraphicFramePr>
            <a:graphicFrameLocks noGrp="1"/>
          </p:cNvGraphicFramePr>
          <p:nvPr>
            <p:ph idx="1"/>
          </p:nvPr>
        </p:nvGraphicFramePr>
        <p:xfrm>
          <a:off x="457200" y="1268413"/>
          <a:ext cx="8229600" cy="4537075"/>
        </p:xfrm>
        <a:graphic>
          <a:graphicData uri="http://schemas.openxmlformats.org/presentationml/2006/ole">
            <mc:AlternateContent xmlns:mc="http://schemas.openxmlformats.org/markup-compatibility/2006">
              <mc:Choice xmlns:v="urn:schemas-microsoft-com:vml" Requires="v">
                <p:oleObj spid="_x0000_s21513" r:id="rId3" imgW="8230313" imgH="4535817" progId="Excel.Chart.8">
                  <p:embed/>
                </p:oleObj>
              </mc:Choice>
              <mc:Fallback>
                <p:oleObj r:id="rId3" imgW="8230313" imgH="4535817"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68413"/>
                        <a:ext cx="8229600" cy="453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b="1" smtClean="0"/>
              <a:t>TIME</a:t>
            </a:r>
            <a:r>
              <a:rPr lang="en-AU" baseline="30000" smtClean="0"/>
              <a:t>6</a:t>
            </a:r>
            <a:endParaRPr lang="en-AU" b="1" baseline="30000" smtClean="0"/>
          </a:p>
        </p:txBody>
      </p:sp>
      <p:sp>
        <p:nvSpPr>
          <p:cNvPr id="3"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mtClean="0"/>
              <a:t>In two minutes the average patient will tell you 80% of what you need to know.</a:t>
            </a:r>
          </a:p>
          <a:p>
            <a:pPr eaLnBrk="1" hangingPunct="1"/>
            <a:endParaRPr lang="en-AU" smtClean="0"/>
          </a:p>
          <a:p>
            <a:pPr eaLnBrk="1" hangingPunct="1"/>
            <a:r>
              <a:rPr lang="en-AU" smtClean="0"/>
              <a:t>The average doctor interrupts after xxxx</a:t>
            </a:r>
          </a:p>
          <a:p>
            <a:pPr eaLnBrk="1" hangingPunct="1"/>
            <a:endParaRPr lang="en-AU" smtClean="0"/>
          </a:p>
          <a:p>
            <a:pPr algn="ctr" eaLnBrk="1" hangingPunct="1">
              <a:buFontTx/>
              <a:buNone/>
            </a:pPr>
            <a:r>
              <a:rPr lang="en-AU" sz="4400" smtClean="0">
                <a:solidFill>
                  <a:srgbClr val="C00000"/>
                </a:solidFill>
                <a:latin typeface="Impact" pitchFamily="34" charset="0"/>
              </a:rPr>
              <a:t>12 seconds</a:t>
            </a:r>
          </a:p>
          <a:p>
            <a:pPr eaLnBrk="1" hangingPunct="1">
              <a:buFontTx/>
              <a:buNone/>
            </a:pPr>
            <a:endParaRPr lang="en-AU" sz="1200" i="1" smtClean="0"/>
          </a:p>
          <a:p>
            <a:pPr eaLnBrk="1" hangingPunct="1">
              <a:buFontTx/>
              <a:buNone/>
            </a:pPr>
            <a:endParaRPr lang="en-AU" sz="1200" i="1" smtClean="0"/>
          </a:p>
          <a:p>
            <a:pPr eaLnBrk="1" hangingPunct="1">
              <a:buFontTx/>
              <a:buNone/>
            </a:pPr>
            <a:endParaRPr lang="en-AU" sz="1200" i="1" smtClean="0"/>
          </a:p>
          <a:p>
            <a:pPr eaLnBrk="1" hangingPunct="1">
              <a:buFontTx/>
              <a:buNone/>
            </a:pPr>
            <a:endParaRPr lang="en-AU" sz="1200" i="1" smtClean="0"/>
          </a:p>
          <a:p>
            <a:pPr eaLnBrk="1" hangingPunct="1">
              <a:buFontTx/>
              <a:buNone/>
            </a:pPr>
            <a:endParaRPr lang="en-AU" sz="1200" i="1" smtClean="0"/>
          </a:p>
          <a:p>
            <a:pPr eaLnBrk="1" hangingPunct="1">
              <a:buFontTx/>
              <a:buNone/>
            </a:pPr>
            <a:r>
              <a:rPr lang="en-AU" sz="1200" i="1" smtClean="0"/>
              <a:t>6. Hensinger, R. Communication between the doctor and the child. J Pediatr Orthop. 2010; 30:213-215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20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b="1" smtClean="0"/>
              <a:t>How are children different?</a:t>
            </a:r>
          </a:p>
        </p:txBody>
      </p:sp>
      <p:sp>
        <p:nvSpPr>
          <p:cNvPr id="2355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Pre-lingual vs lingual</a:t>
            </a:r>
          </a:p>
          <a:p>
            <a:pPr eaLnBrk="1" hangingPunct="1"/>
            <a:r>
              <a:rPr lang="en-GB" smtClean="0"/>
              <a:t>Pre-readers vs readers</a:t>
            </a:r>
          </a:p>
          <a:p>
            <a:pPr eaLnBrk="1" hangingPunct="1"/>
            <a:r>
              <a:rPr lang="en-GB" smtClean="0"/>
              <a:t>Gradual increase in understanding</a:t>
            </a:r>
          </a:p>
          <a:p>
            <a:pPr eaLnBrk="1" hangingPunct="1"/>
            <a:r>
              <a:rPr lang="en-GB" smtClean="0"/>
              <a:t>Gradual increase in autonomy</a:t>
            </a:r>
          </a:p>
          <a:p>
            <a:pPr eaLnBrk="1" hangingPunct="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b="1" smtClean="0"/>
              <a:t>Babies/pre-lingual</a:t>
            </a:r>
          </a:p>
        </p:txBody>
      </p:sp>
      <p:sp>
        <p:nvSpPr>
          <p:cNvPr id="24578"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dirty="0" smtClean="0"/>
              <a:t>Rising </a:t>
            </a:r>
            <a:r>
              <a:rPr lang="en-AU" dirty="0" smtClean="0"/>
              <a:t>tones “</a:t>
            </a:r>
            <a:r>
              <a:rPr lang="en-AU" dirty="0" err="1" smtClean="0"/>
              <a:t>motherese</a:t>
            </a:r>
            <a:r>
              <a:rPr lang="en-AU" smtClean="0"/>
              <a:t>”</a:t>
            </a:r>
            <a:endParaRPr lang="en-AU" smtClean="0"/>
          </a:p>
          <a:p>
            <a:pPr eaLnBrk="1" hangingPunct="1"/>
            <a:r>
              <a:rPr lang="en-AU" dirty="0" smtClean="0"/>
              <a:t>&gt; 8-12/12 – stranger awareness/fear</a:t>
            </a:r>
          </a:p>
          <a:p>
            <a:pPr eaLnBrk="1" hangingPunct="1"/>
            <a:r>
              <a:rPr lang="en-AU" dirty="0" smtClean="0"/>
              <a:t>Can you examine on Mum’s lap or Mum on the bed too?</a:t>
            </a:r>
          </a:p>
          <a:p>
            <a:pPr eaLnBrk="1" hangingPunct="1"/>
            <a:r>
              <a:rPr lang="en-AU" dirty="0" smtClean="0"/>
              <a:t>Let Mum undress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b="1" smtClean="0"/>
              <a:t>2s-5s(ish!)</a:t>
            </a:r>
          </a:p>
        </p:txBody>
      </p:sp>
      <p:sp>
        <p:nvSpPr>
          <p:cNvPr id="25602" name="Content Placeholder 2"/>
          <p:cNvSpPr>
            <a:spLocks noGrp="1"/>
          </p:cNvSpPr>
          <p:nvPr>
            <p:ph idx="1"/>
          </p:nvPr>
        </p:nvSpPr>
        <p:spPr bwMode="auto">
          <a:xfrm>
            <a:off x="457200" y="1484313"/>
            <a:ext cx="8229600" cy="4641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mtClean="0"/>
              <a:t>Avoid too early eye-contact if shy</a:t>
            </a:r>
          </a:p>
          <a:p>
            <a:pPr eaLnBrk="1" hangingPunct="1"/>
            <a:r>
              <a:rPr lang="en-AU" smtClean="0"/>
              <a:t>Engage in play with/without toys if less shy</a:t>
            </a:r>
          </a:p>
          <a:p>
            <a:pPr eaLnBrk="1" hangingPunct="1"/>
            <a:r>
              <a:rPr lang="en-AU" smtClean="0"/>
              <a:t>Talk to parent/s and allow to “warm up”</a:t>
            </a:r>
          </a:p>
          <a:p>
            <a:pPr eaLnBrk="1" hangingPunct="1"/>
            <a:r>
              <a:rPr lang="en-AU" smtClean="0"/>
              <a:t>Ask them who they want to undress them</a:t>
            </a:r>
          </a:p>
          <a:p>
            <a:pPr eaLnBrk="1" hangingPunct="1"/>
            <a:r>
              <a:rPr lang="en-AU" smtClean="0"/>
              <a:t>Are they still better on Mum’s lap?</a:t>
            </a:r>
          </a:p>
          <a:p>
            <a:pPr eaLnBrk="1" hangingPunct="1"/>
            <a:r>
              <a:rPr lang="en-AU" smtClean="0"/>
              <a:t>PLAY </a:t>
            </a:r>
          </a:p>
          <a:p>
            <a:pPr lvl="1" eaLnBrk="1" hangingPunct="1"/>
            <a:r>
              <a:rPr lang="en-AU" smtClean="0"/>
              <a:t>bubbles/noises/funny faces/magic</a:t>
            </a:r>
          </a:p>
          <a:p>
            <a:pPr eaLnBrk="1" hangingPunct="1"/>
            <a:r>
              <a:rPr lang="en-AU" smtClean="0"/>
              <a:t>Know your TV characters!</a:t>
            </a:r>
          </a:p>
          <a:p>
            <a:pPr eaLnBrk="1" hangingPunct="1"/>
            <a:endParaRPr lang="en-A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60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AU" smtClean="0"/>
          </a:p>
        </p:txBody>
      </p:sp>
      <p:sp>
        <p:nvSpPr>
          <p:cNvPr id="27650"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AU" smtClean="0"/>
          </a:p>
        </p:txBody>
      </p:sp>
      <p:pic>
        <p:nvPicPr>
          <p:cNvPr id="27651" name="Picture 2" descr="http://www.btvision.bt.com/wp-content/uploads/2009/08/fireman_sam1.jpg"/>
          <p:cNvPicPr>
            <a:picLocks noChangeAspect="1" noChangeArrowheads="1"/>
          </p:cNvPicPr>
          <p:nvPr/>
        </p:nvPicPr>
        <p:blipFill>
          <a:blip r:embed="rId3"/>
          <a:srcRect/>
          <a:stretch>
            <a:fillRect/>
          </a:stretch>
        </p:blipFill>
        <p:spPr bwMode="auto">
          <a:xfrm>
            <a:off x="1908175" y="1341438"/>
            <a:ext cx="5440363" cy="407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mmunication with Childre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Communication with Children</Template>
  <TotalTime>317</TotalTime>
  <Words>1202</Words>
  <Application>Microsoft Office PowerPoint</Application>
  <PresentationFormat>On-screen Show (4:3)</PresentationFormat>
  <Paragraphs>204</Paragraphs>
  <Slides>26</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Communication with Children</vt:lpstr>
      <vt:lpstr>Microsoft Excel Chart</vt:lpstr>
      <vt:lpstr>COMMUNICATION WITH CHILDREN AND THEIR FAMILIES</vt:lpstr>
      <vt:lpstr>Why does it matter?</vt:lpstr>
      <vt:lpstr>CONTROL OF THE CONVERSATION5</vt:lpstr>
      <vt:lpstr>Mean number of turns5</vt:lpstr>
      <vt:lpstr>TIME6</vt:lpstr>
      <vt:lpstr>How are children different?</vt:lpstr>
      <vt:lpstr>Babies/pre-lingual</vt:lpstr>
      <vt:lpstr>2s-5s(ish!)</vt:lpstr>
      <vt:lpstr>PowerPoint Presentation</vt:lpstr>
      <vt:lpstr>PowerPoint Presentation</vt:lpstr>
      <vt:lpstr>PowerPoint Presentation</vt:lpstr>
      <vt:lpstr>PowerPoint Presentation</vt:lpstr>
      <vt:lpstr>5s-10s(ish) - history</vt:lpstr>
      <vt:lpstr>5s-10s(ish) - examination</vt:lpstr>
      <vt:lpstr>ADOLESCENTS</vt:lpstr>
      <vt:lpstr>HEADS   (HEEAADDSS)</vt:lpstr>
      <vt:lpstr>THE FIRST 2 MINUTES!10</vt:lpstr>
      <vt:lpstr>CONFIDENTIALITY</vt:lpstr>
      <vt:lpstr>COMPETENCE10</vt:lpstr>
      <vt:lpstr>BARRIERS TO COMPETENCE/COMPLIANCE</vt:lpstr>
      <vt:lpstr>In General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WITH CHILDREN AND THEIR FAMILIES</dc:title>
  <dc:creator>PCUSER</dc:creator>
  <cp:lastModifiedBy>McDevitt, Katharine</cp:lastModifiedBy>
  <cp:revision>37</cp:revision>
  <dcterms:created xsi:type="dcterms:W3CDTF">2012-07-16T21:20:11Z</dcterms:created>
  <dcterms:modified xsi:type="dcterms:W3CDTF">2014-09-23T11:35:40Z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TC103368039990</vt:lpwstr>
  </property>
</Properties>
</file>