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3"/>
    <p:sldId id="257" r:id="rId4"/>
    <p:sldId id="296" r:id="rId5"/>
    <p:sldId id="259" r:id="rId6"/>
    <p:sldId id="316" r:id="rId7"/>
    <p:sldId id="278" r:id="rId8"/>
    <p:sldId id="317" r:id="rId9"/>
    <p:sldId id="370" r:id="rId10"/>
    <p:sldId id="297" r:id="rId11"/>
    <p:sldId id="303" r:id="rId12"/>
    <p:sldId id="373" r:id="rId13"/>
    <p:sldId id="319" r:id="rId14"/>
    <p:sldId id="374" r:id="rId16"/>
    <p:sldId id="321" r:id="rId17"/>
    <p:sldId id="322" r:id="rId18"/>
    <p:sldId id="266" r:id="rId19"/>
    <p:sldId id="318" r:id="rId20"/>
    <p:sldId id="376" r:id="rId21"/>
    <p:sldId id="377" r:id="rId22"/>
    <p:sldId id="262" r:id="rId23"/>
    <p:sldId id="302" r:id="rId24"/>
    <p:sldId id="268" r:id="rId25"/>
    <p:sldId id="30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6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1.wmf"/><Relationship Id="rId1"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Test Your Knowledge!</a:t>
            </a:r>
            <a:endParaRPr lang="en-US" dirty="0"/>
          </a:p>
        </p:txBody>
      </p:sp>
      <p:sp>
        <p:nvSpPr>
          <p:cNvPr id="3" name="Subtitle 2"/>
          <p:cNvSpPr>
            <a:spLocks noGrp="1"/>
          </p:cNvSpPr>
          <p:nvPr>
            <p:ph type="subTitle" idx="1"/>
          </p:nvPr>
        </p:nvSpPr>
        <p:spPr>
          <a:xfrm>
            <a:off x="1524000" y="3602355"/>
            <a:ext cx="9144000" cy="2413000"/>
          </a:xfrm>
        </p:spPr>
        <p:txBody>
          <a:bodyPr>
            <a:normAutofit lnSpcReduction="20000"/>
          </a:bodyPr>
          <a:lstStyle/>
          <a:p>
            <a:endParaRPr lang="en-US"/>
          </a:p>
          <a:p>
            <a:r>
              <a:rPr lang="en-US"/>
              <a:t>Dr Ooi Huah Chiang</a:t>
            </a:r>
            <a:endParaRPr lang="en-US"/>
          </a:p>
          <a:p>
            <a:r>
              <a:rPr lang="en-US"/>
              <a:t>ACCS-EM ST3</a:t>
            </a:r>
            <a:endParaRPr lang="en-US"/>
          </a:p>
          <a:p>
            <a:r>
              <a:rPr lang="en-US"/>
              <a:t>Colchester General Hospital</a:t>
            </a:r>
            <a:endParaRPr lang="en-US"/>
          </a:p>
          <a:p>
            <a:r>
              <a:rPr lang="en-US"/>
              <a:t>3/2/2021</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Anti-D immunoglobulin for Sensitising Events</a:t>
            </a:r>
            <a:endParaRPr lang="en-US" altLang="en-GB"/>
          </a:p>
        </p:txBody>
      </p:sp>
      <p:sp>
        <p:nvSpPr>
          <p:cNvPr id="3" name="Content Placeholder 2"/>
          <p:cNvSpPr>
            <a:spLocks noGrp="1"/>
          </p:cNvSpPr>
          <p:nvPr>
            <p:ph idx="1"/>
          </p:nvPr>
        </p:nvSpPr>
        <p:spPr>
          <a:xfrm>
            <a:off x="838200" y="1691005"/>
            <a:ext cx="10515600" cy="4351338"/>
          </a:xfrm>
        </p:spPr>
        <p:txBody>
          <a:bodyPr/>
          <a:p>
            <a:r>
              <a:rPr lang="en-US" altLang="en-GB"/>
              <a:t>Different doses from routine antenatal anti-D prophylaxis (RAADP)</a:t>
            </a:r>
            <a:endParaRPr lang="en-US" altLang="en-GB"/>
          </a:p>
          <a:p>
            <a:r>
              <a:rPr lang="en-US" altLang="en-GB"/>
              <a:t>Anti-D should be given ASAP, and must be within 72 hours</a:t>
            </a:r>
            <a:endParaRPr lang="en-US" altLang="en-GB"/>
          </a:p>
          <a:p>
            <a:r>
              <a:rPr lang="en-US" altLang="en-GB"/>
              <a:t>Pregnant &lt;12 weeks: (250iu)</a:t>
            </a:r>
            <a:endParaRPr lang="en-US" altLang="en-GB"/>
          </a:p>
          <a:p>
            <a:pPr lvl="1"/>
            <a:r>
              <a:rPr lang="en-US" altLang="en-GB"/>
              <a:t>Surgical management of miscarriage or ectopic pregnancy</a:t>
            </a:r>
            <a:endParaRPr lang="en-US" altLang="en-GB"/>
          </a:p>
          <a:p>
            <a:pPr lvl="1"/>
            <a:r>
              <a:rPr lang="en-US" altLang="en-GB"/>
              <a:t>Molar pregnancy</a:t>
            </a:r>
            <a:endParaRPr lang="en-US" altLang="en-GB"/>
          </a:p>
          <a:p>
            <a:pPr lvl="1"/>
            <a:r>
              <a:rPr lang="en-US" altLang="en-GB"/>
              <a:t>Therapeutic termination of pregnancy</a:t>
            </a:r>
            <a:endParaRPr lang="en-US" altLang="en-GB"/>
          </a:p>
          <a:p>
            <a:pPr lvl="1"/>
            <a:r>
              <a:rPr lang="en-US" altLang="en-GB"/>
              <a:t>Uterine bleeding where this is repeated, heavy or a/w abdominal pain. </a:t>
            </a:r>
            <a:endParaRPr lang="en-US" altLang="en-GB"/>
          </a:p>
          <a:p>
            <a:pPr lvl="0"/>
            <a:r>
              <a:rPr lang="en-US" altLang="en-GB"/>
              <a:t>Pregnant 12-20wks - 250iu for any potentially sensitising event</a:t>
            </a:r>
            <a:endParaRPr lang="en-US" altLang="en-GB"/>
          </a:p>
          <a:p>
            <a:pPr lvl="0"/>
            <a:r>
              <a:rPr lang="en-US" altLang="en-GB"/>
              <a:t>Pregnant &gt;20wks - 500iu for any potentially sensitising event</a:t>
            </a:r>
            <a:endParaRPr lang="en-US" altLang="en-GB"/>
          </a:p>
        </p:txBody>
      </p:sp>
      <p:sp>
        <p:nvSpPr>
          <p:cNvPr id="4" name="Text Box 3"/>
          <p:cNvSpPr txBox="1"/>
          <p:nvPr/>
        </p:nvSpPr>
        <p:spPr>
          <a:xfrm>
            <a:off x="454025" y="6397625"/>
            <a:ext cx="11651615" cy="368300"/>
          </a:xfrm>
          <a:prstGeom prst="rect">
            <a:avLst/>
          </a:prstGeom>
          <a:noFill/>
        </p:spPr>
        <p:txBody>
          <a:bodyPr wrap="none" rtlCol="0">
            <a:spAutoFit/>
          </a:bodyPr>
          <a:p>
            <a:pPr algn="l"/>
            <a:r>
              <a:rPr lang="en-US" altLang="en-GB" i="1"/>
              <a:t>ref: </a:t>
            </a:r>
            <a:r>
              <a:rPr lang="en-GB" altLang="en-US" i="1"/>
              <a:t>BCSH guideline for the use of anti‐D immunoglobulin for the prevention of haemolytic disease of the fetus and newborn</a:t>
            </a:r>
            <a:endParaRPr lang="en-GB" altLang="en-US" i="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192405"/>
            <a:ext cx="10515600" cy="1325563"/>
          </a:xfrm>
        </p:spPr>
        <p:txBody>
          <a:bodyPr/>
          <a:p>
            <a:r>
              <a:rPr lang="en-US" altLang="en-GB"/>
              <a:t>Potentially Sensitising Events</a:t>
            </a:r>
            <a:endParaRPr lang="en-US" altLang="en-GB"/>
          </a:p>
        </p:txBody>
      </p:sp>
      <p:sp>
        <p:nvSpPr>
          <p:cNvPr id="3" name="Content Placeholder 2"/>
          <p:cNvSpPr>
            <a:spLocks noGrp="1"/>
          </p:cNvSpPr>
          <p:nvPr>
            <p:ph idx="1"/>
          </p:nvPr>
        </p:nvSpPr>
        <p:spPr>
          <a:xfrm>
            <a:off x="838200" y="1518285"/>
            <a:ext cx="10515600" cy="4822190"/>
          </a:xfrm>
        </p:spPr>
        <p:txBody>
          <a:bodyPr>
            <a:normAutofit fontScale="70000"/>
          </a:bodyPr>
          <a:p>
            <a:r>
              <a:rPr lang="en-GB" altLang="en-US"/>
              <a:t>Amniocentesis, chorionic villus biopsy and cordocentesis</a:t>
            </a:r>
            <a:endParaRPr lang="en-GB" altLang="en-US"/>
          </a:p>
          <a:p>
            <a:r>
              <a:rPr lang="en-GB" altLang="en-US" b="1"/>
              <a:t>Antepartum haemorrhage/Uterine (PV) bleeding in pregnancy</a:t>
            </a:r>
            <a:endParaRPr lang="en-GB" altLang="en-US" b="1"/>
          </a:p>
          <a:p>
            <a:r>
              <a:rPr lang="en-GB" altLang="en-US"/>
              <a:t>External cephalic version</a:t>
            </a:r>
            <a:endParaRPr lang="en-GB" altLang="en-US"/>
          </a:p>
          <a:p>
            <a:r>
              <a:rPr lang="en-GB" altLang="en-US" b="1"/>
              <a:t>Abdominal trauma (sharp/blunt, open/closed)</a:t>
            </a:r>
            <a:endParaRPr lang="en-GB" altLang="en-US" b="1"/>
          </a:p>
          <a:p>
            <a:r>
              <a:rPr lang="en-GB" altLang="en-US" b="1"/>
              <a:t>Ectopic pregnancy</a:t>
            </a:r>
            <a:endParaRPr lang="en-GB" altLang="en-US" b="1"/>
          </a:p>
          <a:p>
            <a:r>
              <a:rPr lang="en-GB" altLang="en-US"/>
              <a:t>Evacuation of molar pregnancy</a:t>
            </a:r>
            <a:endParaRPr lang="en-GB" altLang="en-US"/>
          </a:p>
          <a:p>
            <a:r>
              <a:rPr lang="en-GB" altLang="en-US" b="1"/>
              <a:t>Intrauterine death and stillbirth</a:t>
            </a:r>
            <a:endParaRPr lang="en-GB" altLang="en-US" b="1"/>
          </a:p>
          <a:p>
            <a:r>
              <a:rPr lang="en-GB" altLang="en-US"/>
              <a:t>In‐utero therapeutic interventions (transfusion, surgery, insertion of shunts, laser)</a:t>
            </a:r>
            <a:endParaRPr lang="en-GB" altLang="en-US"/>
          </a:p>
          <a:p>
            <a:r>
              <a:rPr lang="en-GB" altLang="en-US" b="1"/>
              <a:t>Miscarriage, threatened miscarriage</a:t>
            </a:r>
            <a:endParaRPr lang="en-GB" altLang="en-US" b="1"/>
          </a:p>
          <a:p>
            <a:r>
              <a:rPr lang="en-GB" altLang="en-US"/>
              <a:t>Therapeutic termination of pregnancy</a:t>
            </a:r>
            <a:endParaRPr lang="en-GB" altLang="en-US"/>
          </a:p>
          <a:p>
            <a:r>
              <a:rPr lang="en-GB" altLang="en-US" b="1"/>
              <a:t>Delivery – normal, instrumental or Caesarean section</a:t>
            </a:r>
            <a:endParaRPr lang="en-GB" altLang="en-US" b="1"/>
          </a:p>
          <a:p>
            <a:r>
              <a:rPr lang="en-GB" altLang="en-US"/>
              <a:t>Intra‐operative cell salvage</a:t>
            </a:r>
            <a:endParaRPr lang="en-GB"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499745"/>
            <a:ext cx="10515600" cy="1584325"/>
          </a:xfrm>
        </p:spPr>
        <p:txBody>
          <a:bodyPr>
            <a:normAutofit fontScale="90000"/>
          </a:bodyPr>
          <a:p>
            <a:r>
              <a:rPr lang="en-US" altLang="en-GB" sz="3110"/>
              <a:t>Q4 - A 32-year-old female presents with a new rash over her cheeks and joint pains. Urine dip shows significant proteinuria. You suspect systemic lupus erythematosus. Which of the following biomarkers is most commonly present in this condition?</a:t>
            </a:r>
            <a:endParaRPr lang="en-US" altLang="en-GB" sz="3110"/>
          </a:p>
        </p:txBody>
      </p:sp>
      <p:sp>
        <p:nvSpPr>
          <p:cNvPr id="3" name="Content Placeholder 2"/>
          <p:cNvSpPr>
            <a:spLocks noGrp="1"/>
          </p:cNvSpPr>
          <p:nvPr>
            <p:ph idx="1"/>
          </p:nvPr>
        </p:nvSpPr>
        <p:spPr>
          <a:xfrm>
            <a:off x="838200" y="2352675"/>
            <a:ext cx="10515600" cy="4237355"/>
          </a:xfrm>
        </p:spPr>
        <p:txBody>
          <a:bodyPr/>
          <a:p>
            <a:pPr marL="514350" indent="-514350">
              <a:buFont typeface="+mj-lt"/>
              <a:buAutoNum type="alphaUcPeriod"/>
            </a:pPr>
            <a:r>
              <a:rPr lang="en-US" altLang="en-GB"/>
              <a:t>Antinuclear antibody (ANA)</a:t>
            </a:r>
            <a:endParaRPr lang="en-US" altLang="en-GB"/>
          </a:p>
          <a:p>
            <a:pPr marL="514350" indent="-514350">
              <a:buFont typeface="+mj-lt"/>
              <a:buAutoNum type="alphaUcPeriod"/>
            </a:pPr>
            <a:r>
              <a:rPr lang="en-US" altLang="en-GB"/>
              <a:t>Rheumatoid factor (RF)</a:t>
            </a:r>
            <a:endParaRPr lang="en-US" altLang="en-GB"/>
          </a:p>
          <a:p>
            <a:pPr marL="514350" indent="-514350">
              <a:buFont typeface="+mj-lt"/>
              <a:buAutoNum type="alphaUcPeriod"/>
            </a:pPr>
            <a:r>
              <a:rPr lang="en-US" altLang="en-GB"/>
              <a:t>Anti-neutrophil cytoplasmic antibody (ANCA)</a:t>
            </a:r>
            <a:endParaRPr lang="en-US" altLang="en-GB"/>
          </a:p>
          <a:p>
            <a:pPr marL="514350" indent="-514350">
              <a:buFont typeface="+mj-lt"/>
              <a:buAutoNum type="alphaUcPeriod"/>
            </a:pPr>
            <a:r>
              <a:rPr lang="en-US" altLang="en-GB"/>
              <a:t>Anti-glomerular basement membrane (Anti-GBM)</a:t>
            </a:r>
            <a:endParaRPr lang="en-US" altLang="en-GB"/>
          </a:p>
          <a:p>
            <a:pPr marL="514350" indent="-514350">
              <a:buFont typeface="+mj-lt"/>
              <a:buAutoNum type="alphaUcPeriod"/>
            </a:pPr>
            <a:r>
              <a:rPr lang="en-US" altLang="en-GB"/>
              <a:t>Lupus anticoagulant</a:t>
            </a:r>
            <a:endParaRPr lang="en-US" altLang="en-GB"/>
          </a:p>
        </p:txBody>
      </p:sp>
      <p:sp>
        <p:nvSpPr>
          <p:cNvPr id="4" name="Text Box 3"/>
          <p:cNvSpPr txBox="1"/>
          <p:nvPr/>
        </p:nvSpPr>
        <p:spPr>
          <a:xfrm>
            <a:off x="6416040" y="5596255"/>
            <a:ext cx="5100320" cy="645160"/>
          </a:xfrm>
          <a:prstGeom prst="rect">
            <a:avLst/>
          </a:prstGeom>
          <a:noFill/>
        </p:spPr>
        <p:txBody>
          <a:bodyPr wrap="none" rtlCol="0">
            <a:spAutoFit/>
          </a:bodyPr>
          <a:p>
            <a:r>
              <a:rPr lang="en-US" altLang="en-GB"/>
              <a:t>SLE is an example of Type 3 Hypersensitivity Reaction</a:t>
            </a:r>
            <a:endParaRPr lang="en-US" altLang="en-GB"/>
          </a:p>
          <a:p>
            <a:r>
              <a:rPr lang="en-US" altLang="en-GB"/>
              <a:t>- Immune complex mediated</a:t>
            </a:r>
            <a:endParaRPr lang="en-US" alt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0" end="0"/>
                                            </p:txEl>
                                          </p:spTgt>
                                        </p:tgtEl>
                                        <p:attrNameLst>
                                          <p:attrName>style.fontStyle</p:attrName>
                                        </p:attrNameLst>
                                      </p:cBhvr>
                                      <p:to>
                                        <p:strVal val="normal"/>
                                      </p:to>
                                    </p:set>
                                    <p:set>
                                      <p:cBhvr override="childStyle">
                                        <p:cTn id="7" dur="indefinite"/>
                                        <p:tgtEl>
                                          <p:spTgt spid="3">
                                            <p:txEl>
                                              <p:pRg st="0" end="0"/>
                                            </p:txEl>
                                          </p:spTgt>
                                        </p:tgtEl>
                                        <p:attrNameLst>
                                          <p:attrName>style.fontWeight</p:attrName>
                                        </p:attrNameLst>
                                      </p:cBhvr>
                                      <p:to>
                                        <p:strVal val="bold"/>
                                      </p:to>
                                    </p:set>
                                    <p:set>
                                      <p:cBhvr override="childStyle">
                                        <p:cTn id="8" dur="indefinite"/>
                                        <p:tgtEl>
                                          <p:spTgt spid="3">
                                            <p:txEl>
                                              <p:pRg st="0" end="0"/>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Autoantibodies</a:t>
            </a:r>
            <a:endParaRPr lang="en-US" altLang="en-GB"/>
          </a:p>
        </p:txBody>
      </p:sp>
      <p:sp>
        <p:nvSpPr>
          <p:cNvPr id="3" name="Content Placeholder 2"/>
          <p:cNvSpPr>
            <a:spLocks noGrp="1"/>
          </p:cNvSpPr>
          <p:nvPr>
            <p:ph idx="1"/>
          </p:nvPr>
        </p:nvSpPr>
        <p:spPr/>
        <p:txBody>
          <a:bodyPr/>
          <a:p>
            <a:r>
              <a:rPr lang="en-US" altLang="en-GB"/>
              <a:t>ANA - SLE (present in 95%), Sjogren, autoimmune hepatitis, etc</a:t>
            </a:r>
            <a:endParaRPr lang="en-US" altLang="en-GB"/>
          </a:p>
          <a:p>
            <a:pPr lvl="1"/>
            <a:r>
              <a:rPr lang="en-US" altLang="en-GB">
                <a:sym typeface="+mn-ea"/>
              </a:rPr>
              <a:t>includes anti-Ro, anti-La, anti-Smith, anti-dsDNA, anti-histone, etc</a:t>
            </a:r>
            <a:endParaRPr lang="en-US" altLang="en-GB"/>
          </a:p>
          <a:p>
            <a:r>
              <a:rPr lang="en-US" altLang="en-GB"/>
              <a:t>RF - RA, JRA, also seen in SLE</a:t>
            </a:r>
            <a:endParaRPr lang="en-US" altLang="en-GB"/>
          </a:p>
          <a:p>
            <a:r>
              <a:rPr lang="en-US" altLang="en-GB"/>
              <a:t>ANCA - Vasculitis, primary sclerosing cholangitis, etc</a:t>
            </a:r>
            <a:endParaRPr lang="en-US" altLang="en-GB"/>
          </a:p>
          <a:p>
            <a:r>
              <a:rPr lang="en-US" altLang="en-GB"/>
              <a:t>Anti-GBM - Goodpasture’s syndrome</a:t>
            </a:r>
            <a:endParaRPr lang="en-US" altLang="en-GB"/>
          </a:p>
          <a:p>
            <a:r>
              <a:rPr lang="en-US" altLang="en-GB"/>
              <a:t>Lupus anticoagulant - Antiphospholipid syndrome</a:t>
            </a:r>
            <a:endParaRPr lang="en-US" alt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499745"/>
            <a:ext cx="10515600" cy="1767205"/>
          </a:xfrm>
        </p:spPr>
        <p:txBody>
          <a:bodyPr>
            <a:normAutofit fontScale="90000"/>
          </a:bodyPr>
          <a:p>
            <a:r>
              <a:rPr lang="en-US" altLang="en-GB" sz="3110"/>
              <a:t>Q5 - You are reviewing a 70-year-old male patient with community-acquired pneumonia on the ward, who is responding well to treatment as evidenced by a falling C-reactive protein. A reduction in which cytokine is also likely to result in this finding?</a:t>
            </a:r>
            <a:endParaRPr lang="en-US" altLang="en-GB" sz="3110"/>
          </a:p>
        </p:txBody>
      </p:sp>
      <p:sp>
        <p:nvSpPr>
          <p:cNvPr id="3" name="Content Placeholder 2"/>
          <p:cNvSpPr>
            <a:spLocks noGrp="1"/>
          </p:cNvSpPr>
          <p:nvPr>
            <p:ph idx="1"/>
          </p:nvPr>
        </p:nvSpPr>
        <p:spPr>
          <a:xfrm>
            <a:off x="838200" y="2391410"/>
            <a:ext cx="10515600" cy="4237355"/>
          </a:xfrm>
        </p:spPr>
        <p:txBody>
          <a:bodyPr/>
          <a:p>
            <a:pPr marL="514350" indent="-514350">
              <a:buFont typeface="+mj-lt"/>
              <a:buAutoNum type="alphaUcPeriod"/>
            </a:pPr>
            <a:r>
              <a:rPr lang="en-US" altLang="en-GB"/>
              <a:t>Interleukin-1</a:t>
            </a:r>
            <a:endParaRPr lang="en-US" altLang="en-GB"/>
          </a:p>
          <a:p>
            <a:pPr marL="514350" indent="-514350">
              <a:buFont typeface="+mj-lt"/>
              <a:buAutoNum type="alphaUcPeriod"/>
            </a:pPr>
            <a:r>
              <a:rPr lang="en-US" altLang="en-GB"/>
              <a:t>Interleukin-2</a:t>
            </a:r>
            <a:endParaRPr lang="en-US" altLang="en-GB"/>
          </a:p>
          <a:p>
            <a:pPr marL="514350" indent="-514350">
              <a:buFont typeface="+mj-lt"/>
              <a:buAutoNum type="alphaUcPeriod"/>
            </a:pPr>
            <a:r>
              <a:rPr lang="en-US" altLang="en-GB"/>
              <a:t>Interleukin-6</a:t>
            </a:r>
            <a:endParaRPr lang="en-US" altLang="en-GB"/>
          </a:p>
          <a:p>
            <a:pPr marL="514350" indent="-514350">
              <a:buFont typeface="+mj-lt"/>
              <a:buAutoNum type="alphaUcPeriod"/>
            </a:pPr>
            <a:r>
              <a:rPr lang="en-US" altLang="en-GB"/>
              <a:t>Interpheron-alpha</a:t>
            </a:r>
            <a:endParaRPr lang="en-US" altLang="en-GB"/>
          </a:p>
          <a:p>
            <a:pPr marL="514350" indent="-514350">
              <a:buFont typeface="+mj-lt"/>
              <a:buAutoNum type="alphaUcPeriod"/>
            </a:pPr>
            <a:r>
              <a:rPr lang="en-US" altLang="en-GB"/>
              <a:t>Histamine</a:t>
            </a:r>
            <a:endParaRPr lang="en-US" altLang="en-GB"/>
          </a:p>
          <a:p>
            <a:pPr marL="514350" indent="-514350">
              <a:buFont typeface="+mj-lt"/>
              <a:buAutoNum type="alphaUcPeriod"/>
            </a:pPr>
            <a:endParaRPr lang="en-US" alt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2" end="2"/>
                                            </p:txEl>
                                          </p:spTgt>
                                        </p:tgtEl>
                                        <p:attrNameLst>
                                          <p:attrName>style.fontStyle</p:attrName>
                                        </p:attrNameLst>
                                      </p:cBhvr>
                                      <p:to>
                                        <p:strVal val="normal"/>
                                      </p:to>
                                    </p:set>
                                    <p:set>
                                      <p:cBhvr override="childStyle">
                                        <p:cTn id="7" dur="indefinite"/>
                                        <p:tgtEl>
                                          <p:spTgt spid="3">
                                            <p:txEl>
                                              <p:pRg st="2" end="2"/>
                                            </p:txEl>
                                          </p:spTgt>
                                        </p:tgtEl>
                                        <p:attrNameLst>
                                          <p:attrName>style.fontWeight</p:attrName>
                                        </p:attrNameLst>
                                      </p:cBhvr>
                                      <p:to>
                                        <p:strVal val="bold"/>
                                      </p:to>
                                    </p:set>
                                    <p:set>
                                      <p:cBhvr override="childStyle">
                                        <p:cTn id="8"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Explanation</a:t>
            </a:r>
            <a:endParaRPr lang="en-US" altLang="en-GB"/>
          </a:p>
        </p:txBody>
      </p:sp>
      <p:sp>
        <p:nvSpPr>
          <p:cNvPr id="3" name="Content Placeholder 2"/>
          <p:cNvSpPr>
            <a:spLocks noGrp="1"/>
          </p:cNvSpPr>
          <p:nvPr>
            <p:ph idx="1"/>
          </p:nvPr>
        </p:nvSpPr>
        <p:spPr>
          <a:xfrm>
            <a:off x="838200" y="1691005"/>
            <a:ext cx="10515600" cy="4351338"/>
          </a:xfrm>
        </p:spPr>
        <p:txBody>
          <a:bodyPr/>
          <a:p>
            <a:r>
              <a:rPr lang="en-US" altLang="en-GB"/>
              <a:t>CRP is an acute-phase protein synthesised by the liver that increases following IL-6 secretion by macrophages and T cells</a:t>
            </a:r>
            <a:endParaRPr lang="en-US" altLang="en-GB"/>
          </a:p>
          <a:p>
            <a:endParaRPr lang="en-US" altLang="en-GB"/>
          </a:p>
          <a:p>
            <a:r>
              <a:rPr lang="en-US" altLang="en-GB"/>
              <a:t>Binds to surface of dead or dying cells or some types of bacteria in order to activate the complement system and trigger phagocytosis by macrophages</a:t>
            </a:r>
            <a:endParaRPr lang="en-US" alt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499745"/>
            <a:ext cx="10515600" cy="1584325"/>
          </a:xfrm>
        </p:spPr>
        <p:txBody>
          <a:bodyPr>
            <a:normAutofit/>
          </a:bodyPr>
          <a:p>
            <a:r>
              <a:rPr lang="en-US" altLang="en-GB" sz="3110"/>
              <a:t>Q6 - You are reviewing the gastroscopy report of a patient who has been diagnosed with chronic gastritis. What immune cells do you expect to see as the predominant cell type?</a:t>
            </a:r>
            <a:endParaRPr lang="en-US" altLang="en-GB" sz="3110"/>
          </a:p>
        </p:txBody>
      </p:sp>
      <p:sp>
        <p:nvSpPr>
          <p:cNvPr id="3" name="Content Placeholder 2"/>
          <p:cNvSpPr>
            <a:spLocks noGrp="1"/>
          </p:cNvSpPr>
          <p:nvPr>
            <p:ph idx="1"/>
          </p:nvPr>
        </p:nvSpPr>
        <p:spPr>
          <a:xfrm>
            <a:off x="838200" y="2207895"/>
            <a:ext cx="10515600" cy="4113530"/>
          </a:xfrm>
        </p:spPr>
        <p:txBody>
          <a:bodyPr/>
          <a:p>
            <a:pPr marL="514350" indent="-514350">
              <a:buFont typeface="+mj-lt"/>
              <a:buAutoNum type="alphaUcPeriod"/>
            </a:pPr>
            <a:r>
              <a:rPr lang="en-US" altLang="en-GB"/>
              <a:t>Lymphocytes</a:t>
            </a:r>
            <a:endParaRPr lang="en-US" altLang="en-GB"/>
          </a:p>
          <a:p>
            <a:pPr marL="514350" indent="-514350">
              <a:buFont typeface="+mj-lt"/>
              <a:buAutoNum type="alphaUcPeriod"/>
            </a:pPr>
            <a:r>
              <a:rPr lang="en-US" altLang="en-GB"/>
              <a:t>Monocytes</a:t>
            </a:r>
            <a:endParaRPr lang="en-US" altLang="en-GB"/>
          </a:p>
          <a:p>
            <a:pPr marL="514350" indent="-514350">
              <a:buFont typeface="+mj-lt"/>
              <a:buAutoNum type="alphaUcPeriod"/>
            </a:pPr>
            <a:r>
              <a:rPr lang="en-US" altLang="en-GB"/>
              <a:t>Basophils</a:t>
            </a:r>
            <a:endParaRPr lang="en-US" altLang="en-GB"/>
          </a:p>
          <a:p>
            <a:pPr marL="514350" indent="-514350">
              <a:buFont typeface="+mj-lt"/>
              <a:buAutoNum type="alphaUcPeriod"/>
            </a:pPr>
            <a:r>
              <a:rPr lang="en-US" altLang="en-GB"/>
              <a:t>Neutrophils</a:t>
            </a:r>
            <a:endParaRPr lang="en-US" altLang="en-GB"/>
          </a:p>
          <a:p>
            <a:pPr marL="514350" indent="-514350">
              <a:buFont typeface="+mj-lt"/>
              <a:buAutoNum type="alphaUcPeriod"/>
            </a:pPr>
            <a:r>
              <a:rPr lang="en-US" altLang="en-GB"/>
              <a:t>Eosinophils</a:t>
            </a:r>
            <a:endParaRPr lang="en-US" alt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0" end="0"/>
                                            </p:txEl>
                                          </p:spTgt>
                                        </p:tgtEl>
                                        <p:attrNameLst>
                                          <p:attrName>style.fontStyle</p:attrName>
                                        </p:attrNameLst>
                                      </p:cBhvr>
                                      <p:to>
                                        <p:strVal val="normal"/>
                                      </p:to>
                                    </p:set>
                                    <p:set>
                                      <p:cBhvr override="childStyle">
                                        <p:cTn id="7" dur="indefinite"/>
                                        <p:tgtEl>
                                          <p:spTgt spid="3">
                                            <p:txEl>
                                              <p:pRg st="0" end="0"/>
                                            </p:txEl>
                                          </p:spTgt>
                                        </p:tgtEl>
                                        <p:attrNameLst>
                                          <p:attrName>style.fontWeight</p:attrName>
                                        </p:attrNameLst>
                                      </p:cBhvr>
                                      <p:to>
                                        <p:strVal val="bold"/>
                                      </p:to>
                                    </p:set>
                                    <p:set>
                                      <p:cBhvr override="childStyle">
                                        <p:cTn id="8" dur="indefinite"/>
                                        <p:tgtEl>
                                          <p:spTgt spid="3">
                                            <p:txEl>
                                              <p:pRg st="0" end="0"/>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Inflammatory Cells</a:t>
            </a:r>
            <a:endParaRPr lang="en-US" altLang="en-GB"/>
          </a:p>
        </p:txBody>
      </p:sp>
      <p:sp>
        <p:nvSpPr>
          <p:cNvPr id="3" name="Content Placeholder 2"/>
          <p:cNvSpPr>
            <a:spLocks noGrp="1"/>
          </p:cNvSpPr>
          <p:nvPr>
            <p:ph idx="1"/>
          </p:nvPr>
        </p:nvSpPr>
        <p:spPr/>
        <p:txBody>
          <a:bodyPr>
            <a:normAutofit lnSpcReduction="10000"/>
          </a:bodyPr>
          <a:p>
            <a:r>
              <a:rPr lang="en-US" altLang="en-GB"/>
              <a:t>Acute inflammations are first attended by neutrophils, followed by monocytes after 24 hours. These monocytes then change into macrophages when they enter tissue.</a:t>
            </a:r>
            <a:endParaRPr lang="en-US" altLang="en-GB"/>
          </a:p>
          <a:p>
            <a:endParaRPr lang="en-US" altLang="en-GB"/>
          </a:p>
          <a:p>
            <a:r>
              <a:rPr lang="en-US" altLang="en-GB"/>
              <a:t>Over time, the predominant inflammatory cells are replaced by lymphocytes and macrophages, which may also form a granuloma</a:t>
            </a:r>
            <a:endParaRPr lang="en-US" alt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471805"/>
            <a:ext cx="10515600" cy="1833245"/>
          </a:xfrm>
        </p:spPr>
        <p:txBody>
          <a:bodyPr>
            <a:normAutofit/>
          </a:bodyPr>
          <a:p>
            <a:r>
              <a:rPr lang="en-US" altLang="en-GB" sz="3110"/>
              <a:t>Q7 - An 89-year-old man with myelodysplasia has been referred in by his GP for symptomatic anaemia. Which result listed below is least likely to be abnormal?</a:t>
            </a:r>
            <a:endParaRPr lang="en-US" altLang="en-GB" sz="3110"/>
          </a:p>
        </p:txBody>
      </p:sp>
      <p:sp>
        <p:nvSpPr>
          <p:cNvPr id="4" name="Content Placeholder 3"/>
          <p:cNvSpPr>
            <a:spLocks noGrp="1"/>
          </p:cNvSpPr>
          <p:nvPr>
            <p:ph idx="1"/>
          </p:nvPr>
        </p:nvSpPr>
        <p:spPr>
          <a:xfrm>
            <a:off x="838200" y="2630805"/>
            <a:ext cx="10515600" cy="3804920"/>
          </a:xfrm>
        </p:spPr>
        <p:txBody>
          <a:bodyPr/>
          <a:p>
            <a:pPr marL="514350" indent="-514350">
              <a:buFont typeface="+mj-lt"/>
              <a:buAutoNum type="alphaUcPeriod"/>
            </a:pPr>
            <a:r>
              <a:rPr lang="en-US" altLang="en-GB" sz="2400"/>
              <a:t>Neutrophil count</a:t>
            </a:r>
            <a:endParaRPr lang="en-US" altLang="en-GB" sz="2400"/>
          </a:p>
          <a:p>
            <a:pPr marL="514350" indent="-514350">
              <a:buFont typeface="+mj-lt"/>
              <a:buAutoNum type="alphaUcPeriod"/>
            </a:pPr>
            <a:r>
              <a:rPr lang="en-US" altLang="en-GB" sz="2400"/>
              <a:t>Platelet count</a:t>
            </a:r>
            <a:endParaRPr lang="en-US" altLang="en-GB" sz="2400"/>
          </a:p>
          <a:p>
            <a:pPr marL="514350" indent="-514350">
              <a:buFont typeface="+mj-lt"/>
              <a:buAutoNum type="alphaUcPeriod"/>
            </a:pPr>
            <a:r>
              <a:rPr lang="en-US" altLang="en-GB" sz="2400"/>
              <a:t>Lymphocyte count</a:t>
            </a:r>
            <a:endParaRPr lang="en-US" altLang="en-GB" sz="2400"/>
          </a:p>
          <a:p>
            <a:pPr marL="514350" indent="-514350">
              <a:buFont typeface="+mj-lt"/>
              <a:buAutoNum type="alphaUcPeriod"/>
            </a:pPr>
            <a:r>
              <a:rPr lang="en-US" altLang="en-GB" sz="2400"/>
              <a:t>Eosinophil count</a:t>
            </a:r>
            <a:endParaRPr lang="en-US" altLang="en-GB" sz="2400"/>
          </a:p>
          <a:p>
            <a:pPr marL="514350" indent="-514350">
              <a:buFont typeface="+mj-lt"/>
              <a:buAutoNum type="alphaUcPeriod"/>
            </a:pPr>
            <a:r>
              <a:rPr lang="en-US" altLang="en-GB" sz="2400"/>
              <a:t>Monocyte count</a:t>
            </a:r>
            <a:endParaRPr lang="en-US" altLang="en-GB"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4">
                                            <p:txEl>
                                              <p:pRg st="2" end="2"/>
                                            </p:txEl>
                                          </p:spTgt>
                                        </p:tgtEl>
                                        <p:attrNameLst>
                                          <p:attrName>style.fontStyle</p:attrName>
                                        </p:attrNameLst>
                                      </p:cBhvr>
                                      <p:to>
                                        <p:strVal val="normal"/>
                                      </p:to>
                                    </p:set>
                                    <p:set>
                                      <p:cBhvr override="childStyle">
                                        <p:cTn id="7" dur="indefinite"/>
                                        <p:tgtEl>
                                          <p:spTgt spid="4">
                                            <p:txEl>
                                              <p:pRg st="2" end="2"/>
                                            </p:txEl>
                                          </p:spTgt>
                                        </p:tgtEl>
                                        <p:attrNameLst>
                                          <p:attrName>style.fontWeight</p:attrName>
                                        </p:attrNameLst>
                                      </p:cBhvr>
                                      <p:to>
                                        <p:strVal val="bold"/>
                                      </p:to>
                                    </p:set>
                                    <p:set>
                                      <p:cBhvr override="childStyle">
                                        <p:cTn id="8" dur="indefinite"/>
                                        <p:tgtEl>
                                          <p:spTgt spid="4">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Content Placeholder 4" descr="Cell Lines"/>
          <p:cNvPicPr>
            <a:picLocks noChangeAspect="1"/>
          </p:cNvPicPr>
          <p:nvPr>
            <p:ph idx="1"/>
          </p:nvPr>
        </p:nvPicPr>
        <p:blipFill>
          <a:blip r:embed="rId1"/>
          <a:stretch>
            <a:fillRect/>
          </a:stretch>
        </p:blipFill>
        <p:spPr>
          <a:xfrm>
            <a:off x="1605915" y="365125"/>
            <a:ext cx="8980170" cy="6010275"/>
          </a:xfrm>
          <a:prstGeom prst="rect">
            <a:avLst/>
          </a:prstGeom>
        </p:spPr>
      </p:pic>
      <p:sp>
        <p:nvSpPr>
          <p:cNvPr id="7" name="Text Box 6"/>
          <p:cNvSpPr txBox="1"/>
          <p:nvPr/>
        </p:nvSpPr>
        <p:spPr>
          <a:xfrm>
            <a:off x="872490" y="365125"/>
            <a:ext cx="3414395" cy="706755"/>
          </a:xfrm>
          <a:prstGeom prst="rect">
            <a:avLst/>
          </a:prstGeom>
          <a:noFill/>
        </p:spPr>
        <p:txBody>
          <a:bodyPr wrap="none" rtlCol="0">
            <a:spAutoFit/>
          </a:bodyPr>
          <a:p>
            <a:r>
              <a:rPr lang="en-US" altLang="en-GB" sz="4000"/>
              <a:t>Blood Cell Lines</a:t>
            </a:r>
            <a:endParaRPr lang="en-US" altLang="en-GB" sz="4000"/>
          </a:p>
        </p:txBody>
      </p:sp>
      <p:sp>
        <p:nvSpPr>
          <p:cNvPr id="8" name="Snip Single Corner Rectangle 7"/>
          <p:cNvSpPr/>
          <p:nvPr/>
        </p:nvSpPr>
        <p:spPr>
          <a:xfrm>
            <a:off x="1370965" y="1250315"/>
            <a:ext cx="5803265" cy="5467985"/>
          </a:xfrm>
          <a:prstGeom prst="snip1Rect">
            <a:avLst>
              <a:gd name="adj" fmla="val 50000"/>
            </a:avLst>
          </a:prstGeom>
          <a:noFill/>
          <a:ln w="38100">
            <a:solidFill>
              <a:srgbClr val="FFC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FRCEM/MRCEM Primary</a:t>
            </a:r>
            <a:endParaRPr lang="en-US" altLang="en-GB"/>
          </a:p>
        </p:txBody>
      </p:sp>
      <p:sp>
        <p:nvSpPr>
          <p:cNvPr id="3" name="Content Placeholder 2"/>
          <p:cNvSpPr>
            <a:spLocks noGrp="1"/>
          </p:cNvSpPr>
          <p:nvPr>
            <p:ph idx="1"/>
          </p:nvPr>
        </p:nvSpPr>
        <p:spPr/>
        <p:txBody>
          <a:bodyPr/>
          <a:p>
            <a:r>
              <a:rPr lang="en-US" altLang="en-GB"/>
              <a:t>180 Single-Best Answer Questions on applied basic science</a:t>
            </a:r>
            <a:endParaRPr lang="en-US" altLang="en-GB"/>
          </a:p>
          <a:p>
            <a:r>
              <a:rPr lang="en-US" altLang="en-GB"/>
              <a:t>Blueprint:</a:t>
            </a:r>
            <a:endParaRPr lang="en-US" altLang="en-GB"/>
          </a:p>
          <a:p>
            <a:pPr lvl="1">
              <a:buFont typeface="Arial" panose="020B0604020202020204" pitchFamily="34" charset="0"/>
              <a:buChar char="‒"/>
            </a:pPr>
            <a:r>
              <a:rPr lang="en-US" altLang="en-GB"/>
              <a:t>Anatomy x60</a:t>
            </a:r>
            <a:endParaRPr lang="en-US" altLang="en-GB"/>
          </a:p>
          <a:p>
            <a:pPr lvl="1">
              <a:buFont typeface="Arial" panose="020B0604020202020204" pitchFamily="34" charset="0"/>
              <a:buChar char="‒"/>
            </a:pPr>
            <a:r>
              <a:rPr lang="en-US" altLang="en-GB"/>
              <a:t>Physiology x60</a:t>
            </a:r>
            <a:endParaRPr lang="en-US" altLang="en-GB"/>
          </a:p>
          <a:p>
            <a:pPr lvl="1">
              <a:buFont typeface="Arial" panose="020B0604020202020204" pitchFamily="34" charset="0"/>
              <a:buChar char="‒"/>
            </a:pPr>
            <a:r>
              <a:rPr lang="en-US" altLang="en-GB"/>
              <a:t>Pharmacology x27</a:t>
            </a:r>
            <a:endParaRPr lang="en-US" altLang="en-GB"/>
          </a:p>
          <a:p>
            <a:pPr lvl="1">
              <a:buFont typeface="Arial" panose="020B0604020202020204" pitchFamily="34" charset="0"/>
              <a:buChar char="‒"/>
            </a:pPr>
            <a:r>
              <a:rPr lang="en-US" altLang="en-GB"/>
              <a:t>Microbiology x18</a:t>
            </a:r>
            <a:endParaRPr lang="en-US" altLang="en-GB"/>
          </a:p>
          <a:p>
            <a:pPr lvl="1">
              <a:buFont typeface="Arial" panose="020B0604020202020204" pitchFamily="34" charset="0"/>
              <a:buChar char="‒"/>
            </a:pPr>
            <a:r>
              <a:rPr lang="en-US" altLang="en-GB"/>
              <a:t>Pathology x9</a:t>
            </a:r>
            <a:endParaRPr lang="en-US" altLang="en-GB"/>
          </a:p>
          <a:p>
            <a:pPr lvl="1">
              <a:buFont typeface="Arial" panose="020B0604020202020204" pitchFamily="34" charset="0"/>
              <a:buChar char="‒"/>
            </a:pPr>
            <a:r>
              <a:rPr lang="en-US" altLang="en-GB"/>
              <a:t>EBM/Statistics x6</a:t>
            </a:r>
            <a:endParaRPr lang="en-US" alt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471805"/>
            <a:ext cx="10515600" cy="1833245"/>
          </a:xfrm>
        </p:spPr>
        <p:txBody>
          <a:bodyPr>
            <a:normAutofit/>
          </a:bodyPr>
          <a:p>
            <a:r>
              <a:rPr lang="en-US" altLang="en-GB" sz="3110"/>
              <a:t>Q8 - Which of the following vaccines would not be adviseable for a patient who has been on a prolonged course of high dose steroids?</a:t>
            </a:r>
            <a:endParaRPr lang="en-US" altLang="en-GB" sz="3110"/>
          </a:p>
        </p:txBody>
      </p:sp>
      <p:sp>
        <p:nvSpPr>
          <p:cNvPr id="4" name="Content Placeholder 3"/>
          <p:cNvSpPr>
            <a:spLocks noGrp="1"/>
          </p:cNvSpPr>
          <p:nvPr>
            <p:ph idx="1"/>
          </p:nvPr>
        </p:nvSpPr>
        <p:spPr>
          <a:xfrm>
            <a:off x="838200" y="2630805"/>
            <a:ext cx="10515600" cy="3804920"/>
          </a:xfrm>
        </p:spPr>
        <p:txBody>
          <a:bodyPr/>
          <a:p>
            <a:pPr marL="514350" indent="-514350">
              <a:buFont typeface="+mj-lt"/>
              <a:buAutoNum type="alphaUcPeriod"/>
            </a:pPr>
            <a:r>
              <a:rPr lang="en-US" altLang="en-GB" sz="2400"/>
              <a:t>MMR</a:t>
            </a:r>
            <a:endParaRPr lang="en-US" altLang="en-GB" sz="2400"/>
          </a:p>
          <a:p>
            <a:pPr marL="514350" indent="-514350">
              <a:buFont typeface="+mj-lt"/>
              <a:buAutoNum type="alphaUcPeriod"/>
            </a:pPr>
            <a:r>
              <a:rPr lang="en-US" altLang="en-GB" sz="2400"/>
              <a:t>Tetanus</a:t>
            </a:r>
            <a:endParaRPr lang="en-US" altLang="en-GB" sz="2400"/>
          </a:p>
          <a:p>
            <a:pPr marL="514350" indent="-514350">
              <a:buFont typeface="+mj-lt"/>
              <a:buAutoNum type="alphaUcPeriod"/>
            </a:pPr>
            <a:r>
              <a:rPr lang="en-US" altLang="en-GB" sz="2400"/>
              <a:t>Pneumococcal</a:t>
            </a:r>
            <a:endParaRPr lang="en-US" altLang="en-GB" sz="2400"/>
          </a:p>
          <a:p>
            <a:pPr marL="514350" indent="-514350">
              <a:buFont typeface="+mj-lt"/>
              <a:buAutoNum type="alphaUcPeriod"/>
            </a:pPr>
            <a:r>
              <a:rPr lang="en-US" altLang="en-GB" sz="2400"/>
              <a:t>Meningococcal ACYW</a:t>
            </a:r>
            <a:endParaRPr lang="en-US" altLang="en-GB" sz="2400"/>
          </a:p>
          <a:p>
            <a:pPr marL="514350" indent="-514350">
              <a:buFont typeface="+mj-lt"/>
              <a:buAutoNum type="alphaUcPeriod"/>
            </a:pPr>
            <a:r>
              <a:rPr lang="en-US" altLang="en-GB" sz="2400"/>
              <a:t>Influenza</a:t>
            </a:r>
            <a:endParaRPr lang="en-US" altLang="en-GB"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4">
                                            <p:txEl>
                                              <p:pRg st="0" end="0"/>
                                            </p:txEl>
                                          </p:spTgt>
                                        </p:tgtEl>
                                        <p:attrNameLst>
                                          <p:attrName>style.fontStyle</p:attrName>
                                        </p:attrNameLst>
                                      </p:cBhvr>
                                      <p:to>
                                        <p:strVal val="normal"/>
                                      </p:to>
                                    </p:set>
                                    <p:set>
                                      <p:cBhvr override="childStyle">
                                        <p:cTn id="7" dur="indefinite"/>
                                        <p:tgtEl>
                                          <p:spTgt spid="4">
                                            <p:txEl>
                                              <p:pRg st="0" end="0"/>
                                            </p:txEl>
                                          </p:spTgt>
                                        </p:tgtEl>
                                        <p:attrNameLst>
                                          <p:attrName>style.fontWeight</p:attrName>
                                        </p:attrNameLst>
                                      </p:cBhvr>
                                      <p:to>
                                        <p:strVal val="bold"/>
                                      </p:to>
                                    </p:set>
                                    <p:set>
                                      <p:cBhvr override="childStyle">
                                        <p:cTn id="8" dur="indefinite"/>
                                        <p:tgtEl>
                                          <p:spTgt spid="4">
                                            <p:txEl>
                                              <p:pRg st="0" end="0"/>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Live Vaccines</a:t>
            </a:r>
            <a:endParaRPr lang="en-US" altLang="en-GB"/>
          </a:p>
        </p:txBody>
      </p:sp>
      <p:sp>
        <p:nvSpPr>
          <p:cNvPr id="3" name="Content Placeholder 2"/>
          <p:cNvSpPr>
            <a:spLocks noGrp="1"/>
          </p:cNvSpPr>
          <p:nvPr>
            <p:ph idx="1"/>
          </p:nvPr>
        </p:nvSpPr>
        <p:spPr/>
        <p:txBody>
          <a:bodyPr>
            <a:normAutofit/>
          </a:bodyPr>
          <a:p>
            <a:r>
              <a:rPr lang="en-US" altLang="en-GB"/>
              <a:t>Immunocompromised patients should not receive live vaccines</a:t>
            </a:r>
            <a:endParaRPr lang="en-US" altLang="en-GB"/>
          </a:p>
          <a:p>
            <a:r>
              <a:rPr lang="en-US" altLang="en-GB"/>
              <a:t>Examples of live vaccines are:</a:t>
            </a:r>
            <a:endParaRPr lang="en-US" altLang="en-GB"/>
          </a:p>
          <a:p>
            <a:pPr lvl="1"/>
            <a:r>
              <a:rPr lang="en-US" altLang="en-GB"/>
              <a:t>MMR</a:t>
            </a:r>
            <a:endParaRPr lang="en-US" altLang="en-GB"/>
          </a:p>
          <a:p>
            <a:pPr lvl="1"/>
            <a:r>
              <a:rPr lang="en-US" altLang="en-GB"/>
              <a:t>BCG</a:t>
            </a:r>
            <a:endParaRPr lang="en-US" altLang="en-GB"/>
          </a:p>
          <a:p>
            <a:pPr lvl="1"/>
            <a:r>
              <a:rPr lang="en-US" altLang="en-GB"/>
              <a:t>Oral polio (uncommon in UK)</a:t>
            </a:r>
            <a:endParaRPr lang="en-US" altLang="en-GB"/>
          </a:p>
          <a:p>
            <a:pPr lvl="1"/>
            <a:r>
              <a:rPr lang="en-US" altLang="en-GB"/>
              <a:t>Oral typhoid (uncommon in UK)</a:t>
            </a:r>
            <a:endParaRPr lang="en-US" alt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2139950"/>
          </a:xfrm>
        </p:spPr>
        <p:txBody>
          <a:bodyPr>
            <a:normAutofit/>
          </a:bodyPr>
          <a:p>
            <a:r>
              <a:rPr lang="en-US" altLang="en-GB" sz="3110"/>
              <a:t>Q9 - A 26-year old male with no previous medical history presents with jaundice and fatigue after starting on a new medication. Blood tests suggests haemolytic anaemia. Which drug is most likely to be the cause of his condition?</a:t>
            </a:r>
            <a:endParaRPr lang="en-US" altLang="en-GB" sz="3110"/>
          </a:p>
        </p:txBody>
      </p:sp>
      <p:sp>
        <p:nvSpPr>
          <p:cNvPr id="3" name="Content Placeholder 2"/>
          <p:cNvSpPr>
            <a:spLocks noGrp="1"/>
          </p:cNvSpPr>
          <p:nvPr>
            <p:ph idx="1"/>
          </p:nvPr>
        </p:nvSpPr>
        <p:spPr>
          <a:xfrm>
            <a:off x="838200" y="2658745"/>
            <a:ext cx="10515600" cy="4132580"/>
          </a:xfrm>
        </p:spPr>
        <p:txBody>
          <a:bodyPr/>
          <a:p>
            <a:pPr marL="514350" indent="-514350">
              <a:buFont typeface="+mj-lt"/>
              <a:buAutoNum type="alphaUcPeriod"/>
            </a:pPr>
            <a:r>
              <a:rPr lang="en-US" altLang="en-GB"/>
              <a:t>Aspirin</a:t>
            </a:r>
            <a:endParaRPr lang="en-US" altLang="en-GB"/>
          </a:p>
          <a:p>
            <a:pPr marL="514350" indent="-514350">
              <a:buFont typeface="+mj-lt"/>
              <a:buAutoNum type="alphaUcPeriod"/>
            </a:pPr>
            <a:r>
              <a:rPr lang="en-US" altLang="en-GB"/>
              <a:t>Ibuprofen</a:t>
            </a:r>
            <a:endParaRPr lang="en-US" altLang="en-GB"/>
          </a:p>
          <a:p>
            <a:pPr marL="514350" indent="-514350">
              <a:buFont typeface="+mj-lt"/>
              <a:buAutoNum type="alphaUcPeriod"/>
            </a:pPr>
            <a:r>
              <a:rPr lang="en-US" altLang="en-GB"/>
              <a:t>Diclofenac</a:t>
            </a:r>
            <a:endParaRPr lang="en-US" altLang="en-GB"/>
          </a:p>
          <a:p>
            <a:pPr marL="514350" indent="-514350">
              <a:buFont typeface="+mj-lt"/>
              <a:buAutoNum type="alphaUcPeriod"/>
            </a:pPr>
            <a:r>
              <a:rPr lang="en-US" altLang="en-GB"/>
              <a:t>Mefenamic acid</a:t>
            </a:r>
            <a:endParaRPr lang="en-US" altLang="en-GB"/>
          </a:p>
          <a:p>
            <a:pPr marL="514350" indent="-514350">
              <a:buFont typeface="+mj-lt"/>
              <a:buAutoNum type="alphaUcPeriod"/>
            </a:pPr>
            <a:r>
              <a:rPr lang="en-US" altLang="en-GB"/>
              <a:t>Naproxen</a:t>
            </a:r>
            <a:endParaRPr lang="en-US" altLang="en-GB"/>
          </a:p>
        </p:txBody>
      </p:sp>
      <p:sp>
        <p:nvSpPr>
          <p:cNvPr id="4" name="Text Box 3"/>
          <p:cNvSpPr txBox="1"/>
          <p:nvPr/>
        </p:nvSpPr>
        <p:spPr>
          <a:xfrm>
            <a:off x="4008755" y="4233545"/>
            <a:ext cx="394970" cy="368300"/>
          </a:xfrm>
          <a:prstGeom prst="rect">
            <a:avLst/>
          </a:prstGeom>
          <a:noFill/>
        </p:spPr>
        <p:txBody>
          <a:bodyPr wrap="none" rtlCol="0">
            <a:spAutoFit/>
          </a:bodyPr>
          <a:p>
            <a:r>
              <a:rPr lang="en-US" altLang="en-GB"/>
              <a:t>??</a:t>
            </a:r>
            <a:endParaRPr lang="en-US" alt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3" end="3"/>
                                            </p:txEl>
                                          </p:spTgt>
                                        </p:tgtEl>
                                        <p:attrNameLst>
                                          <p:attrName>style.fontStyle</p:attrName>
                                        </p:attrNameLst>
                                      </p:cBhvr>
                                      <p:to>
                                        <p:strVal val="normal"/>
                                      </p:to>
                                    </p:set>
                                    <p:set>
                                      <p:cBhvr override="childStyle">
                                        <p:cTn id="7" dur="indefinite"/>
                                        <p:tgtEl>
                                          <p:spTgt spid="3">
                                            <p:txEl>
                                              <p:pRg st="3" end="3"/>
                                            </p:txEl>
                                          </p:spTgt>
                                        </p:tgtEl>
                                        <p:attrNameLst>
                                          <p:attrName>style.fontWeight</p:attrName>
                                        </p:attrNameLst>
                                      </p:cBhvr>
                                      <p:to>
                                        <p:strVal val="bold"/>
                                      </p:to>
                                    </p:set>
                                    <p:set>
                                      <p:cBhvr override="childStyle">
                                        <p:cTn id="8" dur="indefinite"/>
                                        <p:tgtEl>
                                          <p:spTgt spid="3">
                                            <p:txEl>
                                              <p:pRg st="3" end="3"/>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Explanation</a:t>
            </a:r>
            <a:endParaRPr lang="en-US" altLang="en-GB"/>
          </a:p>
        </p:txBody>
      </p:sp>
      <p:sp>
        <p:nvSpPr>
          <p:cNvPr id="3" name="Content Placeholder 2"/>
          <p:cNvSpPr>
            <a:spLocks noGrp="1"/>
          </p:cNvSpPr>
          <p:nvPr>
            <p:ph idx="1"/>
          </p:nvPr>
        </p:nvSpPr>
        <p:spPr/>
        <p:txBody>
          <a:bodyPr>
            <a:normAutofit lnSpcReduction="20000"/>
          </a:bodyPr>
          <a:p>
            <a:r>
              <a:rPr lang="en-US" altLang="en-GB">
                <a:sym typeface="+mn-ea"/>
              </a:rPr>
              <a:t>Drug-induced AIHA are quite rare</a:t>
            </a:r>
            <a:endParaRPr lang="en-US" altLang="en-GB"/>
          </a:p>
          <a:p>
            <a:endParaRPr lang="en-US" altLang="en-GB"/>
          </a:p>
          <a:p>
            <a:r>
              <a:rPr lang="en-US" altLang="en-GB"/>
              <a:t>NSAIDs can cause autoimmune haemolytic anaemia, the commonest being mefenemic acid [weak citation]</a:t>
            </a:r>
            <a:endParaRPr lang="en-US" altLang="en-GB"/>
          </a:p>
          <a:p>
            <a:endParaRPr lang="en-US" altLang="en-GB"/>
          </a:p>
          <a:p>
            <a:r>
              <a:rPr lang="en-US" altLang="en-GB"/>
              <a:t>Commonest drug class causing AIHA is cephalosporins (esp cefotetan and ceftriaxone)</a:t>
            </a:r>
            <a:endParaRPr lang="en-US" altLang="en-GB"/>
          </a:p>
          <a:p>
            <a:endParaRPr lang="en-US" altLang="en-GB"/>
          </a:p>
          <a:p>
            <a:r>
              <a:rPr lang="en-US" altLang="en-GB"/>
              <a:t>This question seems to appear every year, but I cannot find a definite answer, so would appreciate if someone can recall the exact question for me.</a:t>
            </a:r>
            <a:endParaRPr lang="en-US" alt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Content Placeholder 3"/>
          <p:cNvGraphicFramePr>
            <a:graphicFrameLocks noChangeAspect="1"/>
          </p:cNvGraphicFramePr>
          <p:nvPr>
            <p:ph idx="1"/>
          </p:nvPr>
        </p:nvGraphicFramePr>
        <p:xfrm>
          <a:off x="3709035" y="20955"/>
          <a:ext cx="4774565" cy="6816725"/>
        </p:xfrm>
        <a:graphic>
          <a:graphicData uri="http://schemas.openxmlformats.org/presentationml/2006/ole">
            <mc:AlternateContent xmlns:mc="http://schemas.openxmlformats.org/markup-compatibility/2006">
              <mc:Choice xmlns:v="urn:schemas-microsoft-com:vml" Requires="v">
                <p:oleObj spid="_x0000_s5" name="" r:id="rId1" imgW="6124575" imgH="8743950" progId="Paint.Picture">
                  <p:embed/>
                </p:oleObj>
              </mc:Choice>
              <mc:Fallback>
                <p:oleObj name="" r:id="rId1" imgW="6124575" imgH="8743950" progId="Paint.Picture">
                  <p:embed/>
                  <p:pic>
                    <p:nvPicPr>
                      <p:cNvPr id="0" name="Picture 4"/>
                      <p:cNvPicPr/>
                      <p:nvPr/>
                    </p:nvPicPr>
                    <p:blipFill>
                      <a:blip r:embed="rId2"/>
                      <a:stretch>
                        <a:fillRect/>
                      </a:stretch>
                    </p:blipFill>
                    <p:spPr>
                      <a:xfrm>
                        <a:off x="3709035" y="20955"/>
                        <a:ext cx="4774565" cy="6816725"/>
                      </a:xfrm>
                      <a:prstGeom prst="rect">
                        <a:avLst/>
                      </a:prstGeom>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2160270"/>
          </a:xfrm>
        </p:spPr>
        <p:txBody>
          <a:bodyPr>
            <a:normAutofit/>
          </a:bodyPr>
          <a:p>
            <a:r>
              <a:rPr lang="en-US" altLang="en-GB" sz="2800"/>
              <a:t>Q1 - A 6-year-old girl was bluelighted into your Paeds Resus for shortness of breath after snacking on peanuts. On arrival, you notice that she has swollen lips, generalised rash and bilateral expiratory wheeze on auscultations. Which of the following is responsible for this reaction? </a:t>
            </a:r>
            <a:endParaRPr lang="en-US" altLang="en-GB" sz="2800"/>
          </a:p>
        </p:txBody>
      </p:sp>
      <p:sp>
        <p:nvSpPr>
          <p:cNvPr id="6" name="Text Box 5"/>
          <p:cNvSpPr txBox="1"/>
          <p:nvPr/>
        </p:nvSpPr>
        <p:spPr>
          <a:xfrm>
            <a:off x="838200" y="2715260"/>
            <a:ext cx="10904855" cy="2348230"/>
          </a:xfrm>
          <a:prstGeom prst="rect">
            <a:avLst/>
          </a:prstGeom>
          <a:noFill/>
        </p:spPr>
        <p:txBody>
          <a:bodyPr wrap="square" rtlCol="0">
            <a:spAutoFit/>
          </a:bodyPr>
          <a:p>
            <a:pPr marL="457200" indent="-457200">
              <a:lnSpc>
                <a:spcPct val="100000"/>
              </a:lnSpc>
              <a:spcBef>
                <a:spcPts val="0"/>
              </a:spcBef>
              <a:spcAft>
                <a:spcPts val="800"/>
              </a:spcAft>
              <a:buFont typeface="+mj-lt"/>
              <a:buAutoNum type="alphaUcPeriod"/>
            </a:pPr>
            <a:r>
              <a:rPr lang="en-US" altLang="en-GB" sz="2400"/>
              <a:t>IgM</a:t>
            </a:r>
            <a:endParaRPr lang="en-US" altLang="en-GB" sz="2400"/>
          </a:p>
          <a:p>
            <a:pPr marL="457200" indent="-457200">
              <a:lnSpc>
                <a:spcPct val="100000"/>
              </a:lnSpc>
              <a:spcBef>
                <a:spcPts val="0"/>
              </a:spcBef>
              <a:spcAft>
                <a:spcPts val="800"/>
              </a:spcAft>
              <a:buFont typeface="+mj-lt"/>
              <a:buAutoNum type="alphaUcPeriod"/>
            </a:pPr>
            <a:r>
              <a:rPr lang="en-US" altLang="en-GB" sz="2400"/>
              <a:t>IgG</a:t>
            </a:r>
            <a:endParaRPr lang="en-US" altLang="en-GB" sz="2400"/>
          </a:p>
          <a:p>
            <a:pPr marL="457200" indent="-457200">
              <a:lnSpc>
                <a:spcPct val="100000"/>
              </a:lnSpc>
              <a:spcBef>
                <a:spcPts val="0"/>
              </a:spcBef>
              <a:spcAft>
                <a:spcPts val="800"/>
              </a:spcAft>
              <a:buFont typeface="+mj-lt"/>
              <a:buAutoNum type="alphaUcPeriod"/>
            </a:pPr>
            <a:r>
              <a:rPr lang="en-US" altLang="en-GB" sz="2400"/>
              <a:t>IgA</a:t>
            </a:r>
            <a:endParaRPr lang="en-US" altLang="en-GB" sz="2400"/>
          </a:p>
          <a:p>
            <a:pPr marL="457200" indent="-457200">
              <a:lnSpc>
                <a:spcPct val="100000"/>
              </a:lnSpc>
              <a:spcBef>
                <a:spcPts val="0"/>
              </a:spcBef>
              <a:spcAft>
                <a:spcPts val="800"/>
              </a:spcAft>
              <a:buFont typeface="+mj-lt"/>
              <a:buAutoNum type="alphaUcPeriod"/>
            </a:pPr>
            <a:r>
              <a:rPr lang="en-US" altLang="en-GB" sz="2400"/>
              <a:t>IgE</a:t>
            </a:r>
            <a:endParaRPr lang="en-US" altLang="en-GB" sz="2400"/>
          </a:p>
          <a:p>
            <a:pPr marL="457200" indent="-457200">
              <a:lnSpc>
                <a:spcPct val="100000"/>
              </a:lnSpc>
              <a:spcBef>
                <a:spcPts val="0"/>
              </a:spcBef>
              <a:spcAft>
                <a:spcPts val="800"/>
              </a:spcAft>
              <a:buFont typeface="+mj-lt"/>
              <a:buAutoNum type="alphaUcPeriod"/>
            </a:pPr>
            <a:r>
              <a:rPr lang="en-US" altLang="en-GB" sz="2400"/>
              <a:t>IgD</a:t>
            </a:r>
            <a:endParaRPr lang="en-US" altLang="en-GB"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
                                            <p:txEl>
                                              <p:pRg st="3" end="3"/>
                                            </p:txEl>
                                          </p:spTgt>
                                        </p:tgtEl>
                                        <p:attrNameLst>
                                          <p:attrName>style.fontStyle</p:attrName>
                                        </p:attrNameLst>
                                      </p:cBhvr>
                                      <p:to>
                                        <p:strVal val="normal"/>
                                      </p:to>
                                    </p:set>
                                    <p:set>
                                      <p:cBhvr override="childStyle">
                                        <p:cTn id="7" dur="indefinite"/>
                                        <p:tgtEl>
                                          <p:spTgt spid="6">
                                            <p:txEl>
                                              <p:pRg st="3" end="3"/>
                                            </p:txEl>
                                          </p:spTgt>
                                        </p:tgtEl>
                                        <p:attrNameLst>
                                          <p:attrName>style.fontWeight</p:attrName>
                                        </p:attrNameLst>
                                      </p:cBhvr>
                                      <p:to>
                                        <p:strVal val="bold"/>
                                      </p:to>
                                    </p:set>
                                    <p:set>
                                      <p:cBhvr override="childStyle">
                                        <p:cTn id="8" dur="indefinite"/>
                                        <p:tgtEl>
                                          <p:spTgt spid="6">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Explanation</a:t>
            </a:r>
            <a:endParaRPr lang="en-US" altLang="en-GB"/>
          </a:p>
        </p:txBody>
      </p:sp>
      <p:sp>
        <p:nvSpPr>
          <p:cNvPr id="3" name="Content Placeholder 2"/>
          <p:cNvSpPr>
            <a:spLocks noGrp="1"/>
          </p:cNvSpPr>
          <p:nvPr>
            <p:ph idx="1"/>
          </p:nvPr>
        </p:nvSpPr>
        <p:spPr/>
        <p:txBody>
          <a:bodyPr/>
          <a:p>
            <a:r>
              <a:rPr lang="en-US" altLang="en-GB"/>
              <a:t>Anaphylaxis is a Type 1 hypersensitivity reaction:</a:t>
            </a:r>
            <a:endParaRPr lang="en-US" altLang="en-GB"/>
          </a:p>
          <a:p>
            <a:pPr lvl="1"/>
            <a:r>
              <a:rPr lang="en-US" altLang="en-GB">
                <a:sym typeface="+mn-ea"/>
              </a:rPr>
              <a:t>Requires previous B-cell exposure to antigen, known as ‘priming’</a:t>
            </a:r>
            <a:endParaRPr lang="en-US" altLang="en-GB"/>
          </a:p>
          <a:p>
            <a:pPr lvl="1"/>
            <a:r>
              <a:rPr lang="en-US" altLang="en-GB"/>
              <a:t>IgE-antibody mediated mast cell activation</a:t>
            </a:r>
            <a:endParaRPr lang="en-US" altLang="en-GB"/>
          </a:p>
          <a:p>
            <a:pPr lvl="1"/>
            <a:r>
              <a:rPr lang="en-US" altLang="en-GB"/>
              <a:t>Triggers histamine and other cytokine release, leading to profound vasodilatation and bronchoconstriction</a:t>
            </a:r>
            <a:endParaRPr lang="en-US" altLang="en-GB"/>
          </a:p>
          <a:p>
            <a:pPr lvl="1"/>
            <a:endParaRPr lang="en-US" altLang="en-GB"/>
          </a:p>
          <a:p>
            <a:pPr lvl="0"/>
            <a:r>
              <a:rPr lang="en-US" altLang="en-GB"/>
              <a:t>For a fun explanation, watch ‘Cells At Work’ Episode 5</a:t>
            </a:r>
            <a:endParaRPr lang="en-US" altLang="en-GB"/>
          </a:p>
          <a:p>
            <a:pPr lvl="1"/>
            <a:r>
              <a:rPr lang="en-US" altLang="en-GB"/>
              <a:t>Actually, just watch the whole series</a:t>
            </a:r>
            <a:endParaRPr lang="en-US" alt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2359660"/>
          </a:xfrm>
        </p:spPr>
        <p:txBody>
          <a:bodyPr>
            <a:normAutofit/>
          </a:bodyPr>
          <a:p>
            <a:r>
              <a:rPr lang="en-US" altLang="en-GB" sz="2800"/>
              <a:t>Q2 - You are part of the Trauma Team treating a 24-year-old female with severe abdominal pain after she struck her steering wheel in a traffic collision. She tells you that she is 16 weeks pregnant and was recently informed that she has Rh-ve blood. Anti-D immunoglobulin was administered. What is the rationale for offering this treatment?</a:t>
            </a:r>
            <a:endParaRPr lang="en-US" altLang="en-GB" sz="2800"/>
          </a:p>
        </p:txBody>
      </p:sp>
      <p:sp>
        <p:nvSpPr>
          <p:cNvPr id="6" name="Text Box 5"/>
          <p:cNvSpPr txBox="1"/>
          <p:nvPr/>
        </p:nvSpPr>
        <p:spPr>
          <a:xfrm>
            <a:off x="838200" y="2724785"/>
            <a:ext cx="10904855" cy="2348230"/>
          </a:xfrm>
          <a:prstGeom prst="rect">
            <a:avLst/>
          </a:prstGeom>
          <a:noFill/>
        </p:spPr>
        <p:txBody>
          <a:bodyPr wrap="square" rtlCol="0">
            <a:spAutoFit/>
          </a:bodyPr>
          <a:p>
            <a:pPr marL="457200" indent="-457200">
              <a:lnSpc>
                <a:spcPct val="100000"/>
              </a:lnSpc>
              <a:spcBef>
                <a:spcPts val="0"/>
              </a:spcBef>
              <a:spcAft>
                <a:spcPts val="800"/>
              </a:spcAft>
              <a:buFont typeface="+mj-lt"/>
              <a:buAutoNum type="alphaUcPeriod"/>
            </a:pPr>
            <a:r>
              <a:rPr lang="en-US" altLang="en-GB" sz="2400"/>
              <a:t>Prevent fetal haemolytic disease in current pregnancy</a:t>
            </a:r>
            <a:endParaRPr lang="en-US" altLang="en-GB" sz="2400"/>
          </a:p>
          <a:p>
            <a:pPr marL="457200" indent="-457200">
              <a:lnSpc>
                <a:spcPct val="100000"/>
              </a:lnSpc>
              <a:spcBef>
                <a:spcPts val="0"/>
              </a:spcBef>
              <a:spcAft>
                <a:spcPts val="800"/>
              </a:spcAft>
              <a:buFont typeface="+mj-lt"/>
              <a:buAutoNum type="alphaUcPeriod"/>
            </a:pPr>
            <a:r>
              <a:rPr lang="en-US" altLang="en-GB" sz="2400"/>
              <a:t>Prevent fetal haemolytic disease in subsequent pregnancy</a:t>
            </a:r>
            <a:endParaRPr lang="en-US" altLang="en-GB" sz="2400"/>
          </a:p>
          <a:p>
            <a:pPr marL="457200" indent="-457200">
              <a:lnSpc>
                <a:spcPct val="100000"/>
              </a:lnSpc>
              <a:spcBef>
                <a:spcPts val="0"/>
              </a:spcBef>
              <a:spcAft>
                <a:spcPts val="800"/>
              </a:spcAft>
              <a:buFont typeface="+mj-lt"/>
              <a:buAutoNum type="alphaUcPeriod"/>
            </a:pPr>
            <a:r>
              <a:rPr lang="en-US" altLang="en-GB" sz="2400"/>
              <a:t>Prevent maternal haemolytic disease in current pregnancy</a:t>
            </a:r>
            <a:endParaRPr lang="en-US" altLang="en-GB" sz="2400"/>
          </a:p>
          <a:p>
            <a:pPr marL="457200" indent="-457200">
              <a:lnSpc>
                <a:spcPct val="100000"/>
              </a:lnSpc>
              <a:spcBef>
                <a:spcPts val="0"/>
              </a:spcBef>
              <a:spcAft>
                <a:spcPts val="800"/>
              </a:spcAft>
              <a:buFont typeface="+mj-lt"/>
              <a:buAutoNum type="alphaUcPeriod"/>
            </a:pPr>
            <a:r>
              <a:rPr lang="en-US" altLang="en-GB" sz="2400"/>
              <a:t>Prevent maternal haemolytic disease in subsequent pregnancy</a:t>
            </a:r>
            <a:endParaRPr lang="en-US" altLang="en-GB" sz="2400"/>
          </a:p>
          <a:p>
            <a:pPr marL="457200" indent="-457200">
              <a:lnSpc>
                <a:spcPct val="100000"/>
              </a:lnSpc>
              <a:spcBef>
                <a:spcPts val="0"/>
              </a:spcBef>
              <a:spcAft>
                <a:spcPts val="800"/>
              </a:spcAft>
              <a:buFont typeface="+mj-lt"/>
              <a:buAutoNum type="alphaUcPeriod"/>
            </a:pPr>
            <a:r>
              <a:rPr lang="en-US" altLang="en-GB" sz="2400"/>
              <a:t>Prevent maternal and fetal haemolytic disease in current pregnancy</a:t>
            </a:r>
            <a:endParaRPr lang="en-US" altLang="en-GB"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
                                            <p:txEl>
                                              <p:pRg st="1" end="1"/>
                                            </p:txEl>
                                          </p:spTgt>
                                        </p:tgtEl>
                                        <p:attrNameLst>
                                          <p:attrName>style.fontStyle</p:attrName>
                                        </p:attrNameLst>
                                      </p:cBhvr>
                                      <p:to>
                                        <p:strVal val="normal"/>
                                      </p:to>
                                    </p:set>
                                    <p:set>
                                      <p:cBhvr override="childStyle">
                                        <p:cTn id="7" dur="indefinite"/>
                                        <p:tgtEl>
                                          <p:spTgt spid="6">
                                            <p:txEl>
                                              <p:pRg st="1" end="1"/>
                                            </p:txEl>
                                          </p:spTgt>
                                        </p:tgtEl>
                                        <p:attrNameLst>
                                          <p:attrName>style.fontWeight</p:attrName>
                                        </p:attrNameLst>
                                      </p:cBhvr>
                                      <p:to>
                                        <p:strVal val="bold"/>
                                      </p:to>
                                    </p:set>
                                    <p:set>
                                      <p:cBhvr override="childStyle">
                                        <p:cTn id="8" dur="indefinite"/>
                                        <p:tgtEl>
                                          <p:spTgt spid="6">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Haemolytic Disease of Newborn</a:t>
            </a:r>
            <a:endParaRPr lang="en-US" altLang="en-GB"/>
          </a:p>
        </p:txBody>
      </p:sp>
      <p:sp>
        <p:nvSpPr>
          <p:cNvPr id="3" name="Content Placeholder 2"/>
          <p:cNvSpPr>
            <a:spLocks noGrp="1"/>
          </p:cNvSpPr>
          <p:nvPr>
            <p:ph idx="1"/>
          </p:nvPr>
        </p:nvSpPr>
        <p:spPr/>
        <p:txBody>
          <a:bodyPr/>
          <a:p>
            <a:r>
              <a:rPr lang="en-US" altLang="en-GB">
                <a:latin typeface="Arial" panose="020B0604020202020204" pitchFamily="34" charset="0"/>
              </a:rPr>
              <a:t>Type 2 hypersensitivity reaction where </a:t>
            </a:r>
            <a:r>
              <a:rPr lang="en-US" altLang="en-GB" i="1" u="sng">
                <a:latin typeface="Arial" panose="020B0604020202020204" pitchFamily="34" charset="0"/>
              </a:rPr>
              <a:t>previous exposure to RhD+ve blood</a:t>
            </a:r>
            <a:r>
              <a:rPr lang="en-US" altLang="en-GB">
                <a:latin typeface="Arial" panose="020B0604020202020204" pitchFamily="34" charset="0"/>
              </a:rPr>
              <a:t> causes a RhD-ve mum to develop antibodies against RhD+ve fetal blood</a:t>
            </a:r>
            <a:endParaRPr lang="en-US" altLang="en-GB">
              <a:latin typeface="Arial" panose="020B0604020202020204" pitchFamily="34" charset="0"/>
            </a:endParaRPr>
          </a:p>
          <a:p>
            <a:pPr lvl="1"/>
            <a:r>
              <a:rPr lang="en-US" altLang="en-GB">
                <a:latin typeface="Arial" panose="020B0604020202020204" pitchFamily="34" charset="0"/>
              </a:rPr>
              <a:t>Exposure to RhD+ve fetal blood may occur during miscarriage, ectopic pregnancy, ToP, maternal trauma, APH, delivery, etc. (known as a </a:t>
            </a:r>
            <a:r>
              <a:rPr lang="en-US" altLang="en-GB" i="1">
                <a:latin typeface="Arial" panose="020B0604020202020204" pitchFamily="34" charset="0"/>
              </a:rPr>
              <a:t>sensitising event</a:t>
            </a:r>
            <a:r>
              <a:rPr lang="en-US" altLang="en-GB">
                <a:latin typeface="Arial" panose="020B0604020202020204" pitchFamily="34" charset="0"/>
              </a:rPr>
              <a:t>)</a:t>
            </a:r>
            <a:endParaRPr lang="en-US" altLang="en-GB">
              <a:latin typeface="Arial" panose="020B0604020202020204" pitchFamily="34" charset="0"/>
            </a:endParaRPr>
          </a:p>
          <a:p>
            <a:pPr lvl="1"/>
            <a:r>
              <a:rPr lang="en-US" altLang="en-GB">
                <a:latin typeface="Arial" panose="020B0604020202020204" pitchFamily="34" charset="0"/>
              </a:rPr>
              <a:t>Mum produces anti-D IgM antibodies which don’t cross placenta, so current pregnancy unaffected</a:t>
            </a:r>
            <a:endParaRPr lang="en-US" altLang="en-GB">
              <a:latin typeface="Arial" panose="020B0604020202020204" pitchFamily="34" charset="0"/>
            </a:endParaRPr>
          </a:p>
          <a:p>
            <a:pPr lvl="1"/>
            <a:r>
              <a:rPr lang="en-US" altLang="en-GB">
                <a:latin typeface="Arial" panose="020B0604020202020204" pitchFamily="34" charset="0"/>
              </a:rPr>
              <a:t>Next pregnancy, mum has anti-D IgG antibodies which do cross placenta and cause alloimmune attacks against RhD+ve fetus</a:t>
            </a:r>
            <a:endParaRPr lang="en-US" altLang="en-GB">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Type 2 Hypersensitivity Reaction</a:t>
            </a:r>
            <a:endParaRPr lang="en-US" altLang="en-GB"/>
          </a:p>
        </p:txBody>
      </p:sp>
      <p:sp>
        <p:nvSpPr>
          <p:cNvPr id="3" name="Content Placeholder 2"/>
          <p:cNvSpPr>
            <a:spLocks noGrp="1"/>
          </p:cNvSpPr>
          <p:nvPr>
            <p:ph idx="1"/>
          </p:nvPr>
        </p:nvSpPr>
        <p:spPr/>
        <p:txBody>
          <a:bodyPr/>
          <a:p>
            <a:r>
              <a:rPr lang="en-US" altLang="en-GB"/>
              <a:t>IgM/IgG mediated</a:t>
            </a:r>
            <a:endParaRPr lang="en-US" altLang="en-GB"/>
          </a:p>
          <a:p>
            <a:pPr lvl="1"/>
            <a:r>
              <a:rPr lang="en-US" altLang="en-GB" sz="2400"/>
              <a:t>Antibodies attach to antigens on cells and trigger various mechanisms that lead to cell lysis</a:t>
            </a:r>
            <a:endParaRPr lang="en-US" altLang="en-GB"/>
          </a:p>
          <a:p>
            <a:r>
              <a:rPr lang="en-US" altLang="en-GB"/>
              <a:t>3 mechanisms (may overlap):</a:t>
            </a:r>
            <a:endParaRPr lang="en-US" altLang="en-GB"/>
          </a:p>
          <a:p>
            <a:pPr lvl="1"/>
            <a:r>
              <a:rPr lang="en-US" altLang="en-GB"/>
              <a:t>Classical complement activation - Acute haemolytic transfusion reaction</a:t>
            </a:r>
            <a:endParaRPr lang="en-US" altLang="en-GB"/>
          </a:p>
          <a:p>
            <a:pPr lvl="1"/>
            <a:r>
              <a:rPr lang="en-US" altLang="en-GB"/>
              <a:t>Antibody-dependent cellular cytotoxicity - AIHA, pemphigus, pemphigoid</a:t>
            </a:r>
            <a:endParaRPr lang="en-US" altLang="en-GB"/>
          </a:p>
          <a:p>
            <a:pPr lvl="1"/>
            <a:r>
              <a:rPr lang="en-US" altLang="en-GB"/>
              <a:t>Anti-receptor activity - Graves disease</a:t>
            </a:r>
            <a:endParaRPr lang="en-US" altLang="en-GB"/>
          </a:p>
          <a:p>
            <a:pPr lvl="0"/>
            <a:r>
              <a:rPr lang="en-US" altLang="en-GB"/>
              <a:t>Other examples are Goodpasture disease, autoimmune thrombocytopenia, myasthenia gravis, pernicious anaemia, </a:t>
            </a:r>
            <a:endParaRPr lang="en-US" alt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1814830"/>
          </a:xfrm>
        </p:spPr>
        <p:txBody>
          <a:bodyPr>
            <a:normAutofit/>
          </a:bodyPr>
          <a:p>
            <a:r>
              <a:rPr lang="en-US" altLang="en-GB" sz="2800"/>
              <a:t>Q3 - What dose of anti-D immunoglobulin would you administer to the lady in the previous case? (reminder: 24yo, 16wks pregnant, abdominal trauma)</a:t>
            </a:r>
            <a:endParaRPr lang="en-US" altLang="en-GB" sz="2800"/>
          </a:p>
        </p:txBody>
      </p:sp>
      <p:sp>
        <p:nvSpPr>
          <p:cNvPr id="6" name="Text Box 5"/>
          <p:cNvSpPr txBox="1"/>
          <p:nvPr/>
        </p:nvSpPr>
        <p:spPr>
          <a:xfrm>
            <a:off x="838200" y="2245360"/>
            <a:ext cx="10904855" cy="2348230"/>
          </a:xfrm>
          <a:prstGeom prst="rect">
            <a:avLst/>
          </a:prstGeom>
          <a:noFill/>
        </p:spPr>
        <p:txBody>
          <a:bodyPr wrap="square" rtlCol="0">
            <a:spAutoFit/>
          </a:bodyPr>
          <a:p>
            <a:pPr marL="457200" indent="-457200">
              <a:lnSpc>
                <a:spcPct val="100000"/>
              </a:lnSpc>
              <a:spcBef>
                <a:spcPts val="0"/>
              </a:spcBef>
              <a:spcAft>
                <a:spcPts val="800"/>
              </a:spcAft>
              <a:buFont typeface="+mj-lt"/>
              <a:buAutoNum type="alphaUcPeriod"/>
            </a:pPr>
            <a:r>
              <a:rPr lang="en-US" altLang="en-GB" sz="2400"/>
              <a:t>1500iu</a:t>
            </a:r>
            <a:endParaRPr lang="en-US" altLang="en-GB" sz="2400"/>
          </a:p>
          <a:p>
            <a:pPr marL="457200" indent="-457200">
              <a:lnSpc>
                <a:spcPct val="100000"/>
              </a:lnSpc>
              <a:spcBef>
                <a:spcPts val="0"/>
              </a:spcBef>
              <a:spcAft>
                <a:spcPts val="800"/>
              </a:spcAft>
              <a:buFont typeface="+mj-lt"/>
              <a:buAutoNum type="alphaUcPeriod"/>
            </a:pPr>
            <a:r>
              <a:rPr lang="en-US" altLang="en-GB" sz="2400"/>
              <a:t>1000iu</a:t>
            </a:r>
            <a:endParaRPr lang="en-US" altLang="en-GB" sz="2400"/>
          </a:p>
          <a:p>
            <a:pPr marL="457200" indent="-457200">
              <a:lnSpc>
                <a:spcPct val="100000"/>
              </a:lnSpc>
              <a:spcBef>
                <a:spcPts val="0"/>
              </a:spcBef>
              <a:spcAft>
                <a:spcPts val="800"/>
              </a:spcAft>
              <a:buFont typeface="+mj-lt"/>
              <a:buAutoNum type="alphaUcPeriod"/>
            </a:pPr>
            <a:r>
              <a:rPr lang="en-US" altLang="en-GB" sz="2400"/>
              <a:t>500iu</a:t>
            </a:r>
            <a:endParaRPr lang="en-US" altLang="en-GB" sz="2400"/>
          </a:p>
          <a:p>
            <a:pPr marL="457200" indent="-457200">
              <a:lnSpc>
                <a:spcPct val="100000"/>
              </a:lnSpc>
              <a:spcBef>
                <a:spcPts val="0"/>
              </a:spcBef>
              <a:spcAft>
                <a:spcPts val="800"/>
              </a:spcAft>
              <a:buFont typeface="+mj-lt"/>
              <a:buAutoNum type="alphaUcPeriod"/>
            </a:pPr>
            <a:r>
              <a:rPr lang="en-US" altLang="en-GB" sz="2400"/>
              <a:t>250iu</a:t>
            </a:r>
            <a:endParaRPr lang="en-US" altLang="en-GB" sz="2400"/>
          </a:p>
          <a:p>
            <a:pPr marL="457200" indent="-457200">
              <a:lnSpc>
                <a:spcPct val="100000"/>
              </a:lnSpc>
              <a:spcBef>
                <a:spcPts val="0"/>
              </a:spcBef>
              <a:spcAft>
                <a:spcPts val="800"/>
              </a:spcAft>
              <a:buFont typeface="+mj-lt"/>
              <a:buAutoNum type="alphaUcPeriod"/>
            </a:pPr>
            <a:r>
              <a:rPr lang="en-US" altLang="en-GB" sz="2400"/>
              <a:t>Anti-D not indicated</a:t>
            </a:r>
            <a:endParaRPr lang="en-US" altLang="en-GB" sz="2400"/>
          </a:p>
        </p:txBody>
      </p:sp>
      <p:sp>
        <p:nvSpPr>
          <p:cNvPr id="3" name="Text Box 2"/>
          <p:cNvSpPr txBox="1"/>
          <p:nvPr/>
        </p:nvSpPr>
        <p:spPr>
          <a:xfrm>
            <a:off x="7409180" y="6113780"/>
            <a:ext cx="4333875" cy="368300"/>
          </a:xfrm>
          <a:prstGeom prst="rect">
            <a:avLst/>
          </a:prstGeom>
          <a:noFill/>
        </p:spPr>
        <p:txBody>
          <a:bodyPr wrap="none" rtlCol="0">
            <a:spAutoFit/>
          </a:bodyPr>
          <a:p>
            <a:r>
              <a:rPr lang="en-US" altLang="en-GB" i="1"/>
              <a:t>More suitable for FRCEM Intermediate/Final </a:t>
            </a:r>
            <a:endParaRPr lang="en-US" altLang="en-GB"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
                                            <p:txEl>
                                              <p:pRg st="3" end="3"/>
                                            </p:txEl>
                                          </p:spTgt>
                                        </p:tgtEl>
                                        <p:attrNameLst>
                                          <p:attrName>style.fontStyle</p:attrName>
                                        </p:attrNameLst>
                                      </p:cBhvr>
                                      <p:to>
                                        <p:strVal val="normal"/>
                                      </p:to>
                                    </p:set>
                                    <p:set>
                                      <p:cBhvr override="childStyle">
                                        <p:cTn id="7" dur="indefinite"/>
                                        <p:tgtEl>
                                          <p:spTgt spid="6">
                                            <p:txEl>
                                              <p:pRg st="3" end="3"/>
                                            </p:txEl>
                                          </p:spTgt>
                                        </p:tgtEl>
                                        <p:attrNameLst>
                                          <p:attrName>style.fontWeight</p:attrName>
                                        </p:attrNameLst>
                                      </p:cBhvr>
                                      <p:to>
                                        <p:strVal val="bold"/>
                                      </p:to>
                                    </p:set>
                                    <p:set>
                                      <p:cBhvr override="childStyle">
                                        <p:cTn id="8" dur="indefinite"/>
                                        <p:tgtEl>
                                          <p:spTgt spid="6">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7060</Words>
  <Application>WPS Presentation</Application>
  <PresentationFormat>Widescreen</PresentationFormat>
  <Paragraphs>196</Paragraphs>
  <Slides>23</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2" baseType="lpstr">
      <vt:lpstr>Arial</vt:lpstr>
      <vt:lpstr>SimSun</vt:lpstr>
      <vt:lpstr>Wingdings</vt:lpstr>
      <vt:lpstr>Calibri Light</vt:lpstr>
      <vt:lpstr>Calibri</vt:lpstr>
      <vt:lpstr>Microsoft YaHei</vt:lpstr>
      <vt:lpstr>Arial Unicode MS</vt:lpstr>
      <vt:lpstr>Office Theme</vt:lpstr>
      <vt:lpstr>Paint.Picture</vt:lpstr>
      <vt:lpstr>Test Your Knowledge!</vt:lpstr>
      <vt:lpstr>FRCEM/MRCEM Primary</vt:lpstr>
      <vt:lpstr>PowerPoint 演示文稿</vt:lpstr>
      <vt:lpstr>Q1 - A 6-year-old girl was bluelighted into your Paeds Resus for shortness of breath after snacking on peanuts. On arrival, you notice that she has swollen lips, generalised rash and bilateral expiratory wheeze on auscultations. Which of the following is responsible for this reaction? </vt:lpstr>
      <vt:lpstr>Explanation</vt:lpstr>
      <vt:lpstr>Q2 - You are part of the Trauma Team treating a 24-year-old female with severe abdominal pain after she struck her steering wheel in a traffic collision. She tells you that she is 16 weeks pregnant and was recently informed that she has Rh-ve blood. Anti-D immunoglobulin was administered. What is the rationale for offering this treatment?</vt:lpstr>
      <vt:lpstr>Haemolytic Disease of Newborn</vt:lpstr>
      <vt:lpstr>Type 2 Hypersensitivity Reaction</vt:lpstr>
      <vt:lpstr>Q3 - What dose of anti-D immunoglobulin would you administer to the lady in the previous case? (reminder: 24yo, 16wks pregnant, abdominal trauma)</vt:lpstr>
      <vt:lpstr>Anti-D immunoglobulin for Sensitising Events</vt:lpstr>
      <vt:lpstr>Potentially Sensitising Events</vt:lpstr>
      <vt:lpstr>Q4 - A 32-year-old female presents with a new rash over her cheeks and joint pains. Urine dip shows significant proteinuria. You suspect systemic lupus erythematosus. Which of the following biomarkers is most commonly present in this condition?</vt:lpstr>
      <vt:lpstr>Autoantibodies</vt:lpstr>
      <vt:lpstr>Q5 - You are reviewing a 70-year-old male patient with community-acquired pneumonia on the ward, who is responding well to treatment as evidenced by a falling C-reactive protein. A reduction in which cytokine is also likely to result in this finding?</vt:lpstr>
      <vt:lpstr>Explanation</vt:lpstr>
      <vt:lpstr>Q6 - You are reviewing the gastroscopy report of a patient who has been diagnosed with chronic gastritis. What immune cells do you expect to see as the predominant cell type?</vt:lpstr>
      <vt:lpstr>Inflammatory Cells</vt:lpstr>
      <vt:lpstr>Q7 - An 89-year-old man with myelodysplasia has been referred in by his GP for symptomatic anaemia. Which result listed below is least likely to be abnormal?</vt:lpstr>
      <vt:lpstr>PowerPoint 演示文稿</vt:lpstr>
      <vt:lpstr>Q8 - Which of the following vaccines would not be adviseable for a patient who has been on a prolonged course of high dose steroids?</vt:lpstr>
      <vt:lpstr>Live Vaccines</vt:lpstr>
      <vt:lpstr>Q9 - A 26-year old male with no previous medical history presents with jaundice and fatigue after starting on a new medication. Blood tests suggests haemolytic anaemia. Which drug is most likely to be the cause of his condition?</vt:lpstr>
      <vt:lpstr>Explanation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Your Knowledge!</dc:title>
  <dc:creator/>
  <cp:lastModifiedBy>User</cp:lastModifiedBy>
  <cp:revision>40</cp:revision>
  <dcterms:created xsi:type="dcterms:W3CDTF">2020-09-09T13:52:00Z</dcterms:created>
  <dcterms:modified xsi:type="dcterms:W3CDTF">2021-02-06T13:46:46Z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2057-11.2.0.9984</vt:lpwstr>
  </property>
</Properties>
</file>