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3"/>
    <p:sldId id="257" r:id="rId4"/>
    <p:sldId id="296" r:id="rId5"/>
    <p:sldId id="259" r:id="rId6"/>
    <p:sldId id="316" r:id="rId7"/>
    <p:sldId id="262" r:id="rId8"/>
    <p:sldId id="317" r:id="rId9"/>
    <p:sldId id="266" r:id="rId10"/>
    <p:sldId id="303" r:id="rId12"/>
    <p:sldId id="297" r:id="rId13"/>
    <p:sldId id="319" r:id="rId14"/>
    <p:sldId id="278" r:id="rId15"/>
    <p:sldId id="302" r:id="rId16"/>
    <p:sldId id="268" r:id="rId17"/>
    <p:sldId id="304" r:id="rId18"/>
    <p:sldId id="322" r:id="rId19"/>
    <p:sldId id="321" r:id="rId20"/>
    <p:sldId id="329" r:id="rId21"/>
    <p:sldId id="33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6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Test Your Knowledge!</a:t>
            </a:r>
            <a:endParaRPr lang="en-US" dirty="0"/>
          </a:p>
        </p:txBody>
      </p:sp>
      <p:sp>
        <p:nvSpPr>
          <p:cNvPr id="3" name="Subtitle 2"/>
          <p:cNvSpPr>
            <a:spLocks noGrp="1"/>
          </p:cNvSpPr>
          <p:nvPr>
            <p:ph type="subTitle" idx="1"/>
          </p:nvPr>
        </p:nvSpPr>
        <p:spPr>
          <a:xfrm>
            <a:off x="1524000" y="3602355"/>
            <a:ext cx="9144000" cy="2413000"/>
          </a:xfrm>
        </p:spPr>
        <p:txBody>
          <a:bodyPr>
            <a:normAutofit lnSpcReduction="20000"/>
          </a:bodyPr>
          <a:lstStyle/>
          <a:p>
            <a:endParaRPr lang="en-US"/>
          </a:p>
          <a:p>
            <a:r>
              <a:rPr lang="en-US"/>
              <a:t>Dr Ooi Huah Chiang</a:t>
            </a:r>
            <a:endParaRPr lang="en-US"/>
          </a:p>
          <a:p>
            <a:r>
              <a:rPr lang="en-US"/>
              <a:t>ACCS-EM ST3</a:t>
            </a:r>
            <a:endParaRPr lang="en-US"/>
          </a:p>
          <a:p>
            <a:r>
              <a:rPr lang="en-US"/>
              <a:t>Colchester General Hospital</a:t>
            </a:r>
            <a:endParaRPr lang="en-US"/>
          </a:p>
          <a:p>
            <a:r>
              <a:rPr lang="en-US"/>
              <a:t>7/10/2020</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814830"/>
          </a:xfrm>
        </p:spPr>
        <p:txBody>
          <a:bodyPr>
            <a:normAutofit/>
          </a:bodyPr>
          <a:p>
            <a:r>
              <a:rPr lang="en-US" altLang="en-GB" sz="2800"/>
              <a:t>Q4 - A 40 year old male presents with epigastric pain and an upper GI endoscopy reveals a nonbleeding ulcer in the antrum of the stomach. </a:t>
            </a:r>
            <a:r>
              <a:rPr lang="en-US" altLang="en-GB" sz="2800">
                <a:sym typeface="+mn-ea"/>
              </a:rPr>
              <a:t>Rapid urease test is negative. </a:t>
            </a:r>
            <a:r>
              <a:rPr lang="en-US" altLang="en-GB" sz="2800"/>
              <a:t>He is otherwise fit and well with no other co-morbids. An abnormality of which cell is most likely to be the cause?</a:t>
            </a:r>
            <a:endParaRPr lang="en-US" altLang="en-GB" sz="2800"/>
          </a:p>
        </p:txBody>
      </p:sp>
      <p:sp>
        <p:nvSpPr>
          <p:cNvPr id="6" name="Text Box 5"/>
          <p:cNvSpPr txBox="1"/>
          <p:nvPr/>
        </p:nvSpPr>
        <p:spPr>
          <a:xfrm>
            <a:off x="838200" y="224536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Chief cell</a:t>
            </a:r>
            <a:endParaRPr lang="en-US" altLang="en-GB" sz="2400"/>
          </a:p>
          <a:p>
            <a:pPr marL="457200" indent="-457200">
              <a:lnSpc>
                <a:spcPct val="100000"/>
              </a:lnSpc>
              <a:spcBef>
                <a:spcPts val="0"/>
              </a:spcBef>
              <a:spcAft>
                <a:spcPts val="800"/>
              </a:spcAft>
              <a:buFont typeface="+mj-lt"/>
              <a:buAutoNum type="alphaUcPeriod"/>
            </a:pPr>
            <a:r>
              <a:rPr lang="en-US" altLang="en-GB" sz="2400"/>
              <a:t>Parietal cell</a:t>
            </a:r>
            <a:endParaRPr lang="en-US" altLang="en-GB" sz="2400"/>
          </a:p>
          <a:p>
            <a:pPr marL="457200" indent="-457200">
              <a:lnSpc>
                <a:spcPct val="100000"/>
              </a:lnSpc>
              <a:spcBef>
                <a:spcPts val="0"/>
              </a:spcBef>
              <a:spcAft>
                <a:spcPts val="800"/>
              </a:spcAft>
              <a:buFont typeface="+mj-lt"/>
              <a:buAutoNum type="alphaUcPeriod"/>
            </a:pPr>
            <a:r>
              <a:rPr lang="en-US" altLang="en-GB" sz="2400"/>
              <a:t>G cells</a:t>
            </a:r>
            <a:endParaRPr lang="en-US" altLang="en-GB" sz="2400"/>
          </a:p>
          <a:p>
            <a:pPr marL="457200" indent="-457200">
              <a:lnSpc>
                <a:spcPct val="100000"/>
              </a:lnSpc>
              <a:spcBef>
                <a:spcPts val="0"/>
              </a:spcBef>
              <a:spcAft>
                <a:spcPts val="800"/>
              </a:spcAft>
              <a:buFont typeface="+mj-lt"/>
              <a:buAutoNum type="alphaUcPeriod"/>
            </a:pPr>
            <a:r>
              <a:rPr lang="en-US" altLang="en-GB" sz="2400"/>
              <a:t>APUD cells</a:t>
            </a:r>
            <a:endParaRPr lang="en-US" altLang="en-GB" sz="2400"/>
          </a:p>
          <a:p>
            <a:pPr marL="457200" indent="-457200">
              <a:lnSpc>
                <a:spcPct val="100000"/>
              </a:lnSpc>
              <a:spcBef>
                <a:spcPts val="0"/>
              </a:spcBef>
              <a:spcAft>
                <a:spcPts val="800"/>
              </a:spcAft>
              <a:buFont typeface="+mj-lt"/>
              <a:buAutoNum type="alphaUcPeriod"/>
            </a:pPr>
            <a:r>
              <a:rPr lang="en-US" altLang="en-GB" sz="2400"/>
              <a:t>Foveolar cells</a:t>
            </a:r>
            <a:endParaRPr lang="en-US" altLang="en-GB" sz="2400"/>
          </a:p>
        </p:txBody>
      </p:sp>
      <p:sp>
        <p:nvSpPr>
          <p:cNvPr id="3" name="Text Box 2"/>
          <p:cNvSpPr txBox="1"/>
          <p:nvPr/>
        </p:nvSpPr>
        <p:spPr>
          <a:xfrm>
            <a:off x="838200" y="4948555"/>
            <a:ext cx="10904855" cy="1198880"/>
          </a:xfrm>
          <a:prstGeom prst="rect">
            <a:avLst/>
          </a:prstGeom>
          <a:noFill/>
        </p:spPr>
        <p:txBody>
          <a:bodyPr wrap="square" rtlCol="0">
            <a:spAutoFit/>
          </a:bodyPr>
          <a:p>
            <a:r>
              <a:rPr lang="en-US" altLang="en-GB" sz="2400" i="1"/>
              <a:t>I am uncertain about the answer to this question, and is likely to be a bad recall. But take the opportunity to study the different gastric cells and their roles in peptic ulcer disease formation</a:t>
            </a:r>
            <a:endParaRPr lang="en-US" altLang="en-GB"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2" end="2"/>
                                            </p:txEl>
                                          </p:spTgt>
                                        </p:tgtEl>
                                        <p:attrNameLst>
                                          <p:attrName>style.fontStyle</p:attrName>
                                        </p:attrNameLst>
                                      </p:cBhvr>
                                      <p:to>
                                        <p:strVal val="normal"/>
                                      </p:to>
                                    </p:set>
                                    <p:set>
                                      <p:cBhvr override="childStyle">
                                        <p:cTn id="7" dur="indefinite"/>
                                        <p:tgtEl>
                                          <p:spTgt spid="6">
                                            <p:txEl>
                                              <p:pRg st="2" end="2"/>
                                            </p:txEl>
                                          </p:spTgt>
                                        </p:tgtEl>
                                        <p:attrNameLst>
                                          <p:attrName>style.fontWeight</p:attrName>
                                        </p:attrNameLst>
                                      </p:cBhvr>
                                      <p:to>
                                        <p:strVal val="bold"/>
                                      </p:to>
                                    </p:set>
                                    <p:set>
                                      <p:cBhvr override="childStyle">
                                        <p:cTn id="8" dur="indefinite"/>
                                        <p:tgtEl>
                                          <p:spTgt spid="6">
                                            <p:txEl>
                                              <p:pRg st="2" end="2"/>
                                            </p:txEl>
                                          </p:spTgt>
                                        </p:tgtEl>
                                        <p:attrNameLst>
                                          <p:attrName>style.textDecorationUnderline</p:attrName>
                                        </p:attrNameLst>
                                      </p:cBhvr>
                                      <p:to>
                                        <p:strVal val="fals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221615"/>
            <a:ext cx="10515600" cy="1325563"/>
          </a:xfrm>
        </p:spPr>
        <p:txBody>
          <a:bodyPr/>
          <a:p>
            <a:r>
              <a:rPr lang="en-US" altLang="en-GB"/>
              <a:t>Explanation</a:t>
            </a:r>
            <a:endParaRPr lang="en-US" altLang="en-GB"/>
          </a:p>
        </p:txBody>
      </p:sp>
      <p:sp>
        <p:nvSpPr>
          <p:cNvPr id="3" name="Content Placeholder 2"/>
          <p:cNvSpPr>
            <a:spLocks noGrp="1"/>
          </p:cNvSpPr>
          <p:nvPr>
            <p:ph idx="1"/>
          </p:nvPr>
        </p:nvSpPr>
        <p:spPr>
          <a:xfrm>
            <a:off x="838200" y="1547495"/>
            <a:ext cx="10515600" cy="4792980"/>
          </a:xfrm>
        </p:spPr>
        <p:txBody>
          <a:bodyPr>
            <a:normAutofit lnSpcReduction="10000"/>
          </a:bodyPr>
          <a:p>
            <a:r>
              <a:rPr lang="en-US" altLang="en-GB"/>
              <a:t>Peptic ulcer disease occurs as a result of dysfunction between protective and destructive mechanisms of the stomach</a:t>
            </a:r>
            <a:endParaRPr lang="en-US" altLang="en-GB"/>
          </a:p>
          <a:p>
            <a:r>
              <a:rPr lang="en-US" altLang="en-GB"/>
              <a:t>Many of the choices given could cause it</a:t>
            </a:r>
            <a:endParaRPr lang="en-US" altLang="en-GB"/>
          </a:p>
          <a:p>
            <a:pPr lvl="1"/>
            <a:r>
              <a:rPr lang="en-US" altLang="en-GB">
                <a:sym typeface="+mn-ea"/>
              </a:rPr>
              <a:t>G cells - Produce gastrin - stimulates histamine and HCl production/secretion and associated cellular hyperplasia</a:t>
            </a:r>
            <a:endParaRPr lang="en-US" altLang="en-GB"/>
          </a:p>
          <a:p>
            <a:pPr lvl="1"/>
            <a:r>
              <a:rPr lang="en-US" altLang="en-GB"/>
              <a:t>Chief cells - Pepsin (proteolytic)</a:t>
            </a:r>
            <a:endParaRPr lang="en-US" altLang="en-GB"/>
          </a:p>
          <a:p>
            <a:pPr lvl="1"/>
            <a:r>
              <a:rPr lang="en-US" altLang="en-GB"/>
              <a:t>Parietal cells - HCl production</a:t>
            </a:r>
            <a:endParaRPr lang="en-US" altLang="en-GB"/>
          </a:p>
          <a:p>
            <a:pPr lvl="1"/>
            <a:r>
              <a:rPr lang="en-US" altLang="en-GB"/>
              <a:t>Foveolar cells - Gastric mucous production</a:t>
            </a:r>
            <a:endParaRPr lang="en-US" altLang="en-GB"/>
          </a:p>
          <a:p>
            <a:pPr lvl="1"/>
            <a:r>
              <a:rPr lang="en-US" altLang="en-GB"/>
              <a:t>Enterochromaffin-like cells - Histamine secretion - stimulates HCl secretion</a:t>
            </a:r>
            <a:endParaRPr lang="en-US" altLang="en-GB"/>
          </a:p>
          <a:p>
            <a:pPr lvl="0"/>
            <a:r>
              <a:rPr lang="en-US" altLang="en-GB"/>
              <a:t>Gastrin sounds most likely given its effects on all acid-related cells, and in nonH.pylori, non-NSAID gastritis, gastrin seems to be the most blamed.</a:t>
            </a:r>
            <a:endParaRPr lang="en-US" alt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814830"/>
          </a:xfrm>
        </p:spPr>
        <p:txBody>
          <a:bodyPr>
            <a:normAutofit/>
          </a:bodyPr>
          <a:p>
            <a:r>
              <a:rPr lang="en-US" altLang="en-GB" sz="2800"/>
              <a:t>Q5 - You receive the blood results of a 26-year old lady showing Hb 96, MCV 110, MCH 36. Further studies found that she has a low intrinsic factor. Where does the damaged area lie in?</a:t>
            </a:r>
            <a:endParaRPr lang="en-US" altLang="en-GB" sz="2800"/>
          </a:p>
        </p:txBody>
      </p:sp>
      <p:sp>
        <p:nvSpPr>
          <p:cNvPr id="6" name="Text Box 5"/>
          <p:cNvSpPr txBox="1"/>
          <p:nvPr/>
        </p:nvSpPr>
        <p:spPr>
          <a:xfrm>
            <a:off x="838200" y="2254885"/>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Stomach</a:t>
            </a:r>
            <a:endParaRPr lang="en-US" altLang="en-GB" sz="2400"/>
          </a:p>
          <a:p>
            <a:pPr marL="457200" indent="-457200">
              <a:lnSpc>
                <a:spcPct val="100000"/>
              </a:lnSpc>
              <a:spcBef>
                <a:spcPts val="0"/>
              </a:spcBef>
              <a:spcAft>
                <a:spcPts val="800"/>
              </a:spcAft>
              <a:buFont typeface="+mj-lt"/>
              <a:buAutoNum type="alphaUcPeriod"/>
            </a:pPr>
            <a:r>
              <a:rPr lang="en-US" altLang="en-GB" sz="2400"/>
              <a:t>Duodenum</a:t>
            </a:r>
            <a:endParaRPr lang="en-US" altLang="en-GB" sz="2400"/>
          </a:p>
          <a:p>
            <a:pPr marL="457200" indent="-457200">
              <a:lnSpc>
                <a:spcPct val="100000"/>
              </a:lnSpc>
              <a:spcBef>
                <a:spcPts val="0"/>
              </a:spcBef>
              <a:spcAft>
                <a:spcPts val="800"/>
              </a:spcAft>
              <a:buFont typeface="+mj-lt"/>
              <a:buAutoNum type="alphaUcPeriod"/>
            </a:pPr>
            <a:r>
              <a:rPr lang="en-US" altLang="en-GB" sz="2400"/>
              <a:t>Jejunum</a:t>
            </a:r>
            <a:endParaRPr lang="en-US" altLang="en-GB" sz="2400"/>
          </a:p>
          <a:p>
            <a:pPr marL="457200" indent="-457200">
              <a:lnSpc>
                <a:spcPct val="100000"/>
              </a:lnSpc>
              <a:spcBef>
                <a:spcPts val="0"/>
              </a:spcBef>
              <a:spcAft>
                <a:spcPts val="800"/>
              </a:spcAft>
              <a:buFont typeface="+mj-lt"/>
              <a:buAutoNum type="alphaUcPeriod"/>
            </a:pPr>
            <a:r>
              <a:rPr lang="en-US" altLang="en-GB" sz="2400"/>
              <a:t>Ileum</a:t>
            </a:r>
            <a:endParaRPr lang="en-US" altLang="en-GB" sz="2400"/>
          </a:p>
          <a:p>
            <a:pPr marL="457200" indent="-457200">
              <a:lnSpc>
                <a:spcPct val="100000"/>
              </a:lnSpc>
              <a:spcBef>
                <a:spcPts val="0"/>
              </a:spcBef>
              <a:spcAft>
                <a:spcPts val="800"/>
              </a:spcAft>
              <a:buFont typeface="+mj-lt"/>
              <a:buAutoNum type="alphaUcPeriod"/>
            </a:pPr>
            <a:r>
              <a:rPr lang="en-US" altLang="en-GB" sz="2400"/>
              <a:t>Caecum</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normAutofit lnSpcReduction="10000"/>
          </a:bodyPr>
          <a:p>
            <a:r>
              <a:rPr lang="en-US" altLang="en-GB"/>
              <a:t>Pernicious anaemia is caused by vitamin B12 deficiency</a:t>
            </a:r>
            <a:endParaRPr lang="en-US" altLang="en-GB"/>
          </a:p>
          <a:p>
            <a:r>
              <a:rPr lang="en-US" altLang="en-GB"/>
              <a:t>Vitamin B12 needs to combine with intrinsic factor to be properly absorbed.</a:t>
            </a:r>
            <a:endParaRPr lang="en-US" altLang="en-GB"/>
          </a:p>
          <a:p>
            <a:endParaRPr lang="en-US" altLang="en-GB"/>
          </a:p>
          <a:p>
            <a:r>
              <a:rPr lang="en-US" altLang="en-GB"/>
              <a:t>Intrinsic factor is </a:t>
            </a:r>
            <a:r>
              <a:rPr lang="en-US" altLang="en-GB" b="1"/>
              <a:t>produced</a:t>
            </a:r>
            <a:r>
              <a:rPr lang="en-US" altLang="en-GB"/>
              <a:t> by the </a:t>
            </a:r>
            <a:r>
              <a:rPr lang="en-US" altLang="en-GB" b="1"/>
              <a:t>parietal cells of the stomach</a:t>
            </a:r>
            <a:endParaRPr lang="en-US" altLang="en-GB"/>
          </a:p>
          <a:p>
            <a:endParaRPr lang="en-US" altLang="en-GB"/>
          </a:p>
          <a:p>
            <a:r>
              <a:rPr lang="en-US" altLang="en-GB"/>
              <a:t>Vitamin B12 is </a:t>
            </a:r>
            <a:r>
              <a:rPr lang="en-US" altLang="en-GB" i="1"/>
              <a:t>absorbed</a:t>
            </a:r>
            <a:r>
              <a:rPr lang="en-US" altLang="en-GB"/>
              <a:t> mostly in the </a:t>
            </a:r>
            <a:r>
              <a:rPr lang="en-US" altLang="en-GB" i="1"/>
              <a:t>terminal ileum</a:t>
            </a:r>
            <a:endParaRPr lang="en-US" altLang="en-GB" i="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966595"/>
          </a:xfrm>
        </p:spPr>
        <p:txBody>
          <a:bodyPr>
            <a:normAutofit fontScale="90000"/>
          </a:bodyPr>
          <a:p>
            <a:r>
              <a:rPr lang="en-US" altLang="en-GB" sz="3110"/>
              <a:t>Q6 - A 23 year old male presents to you with progressive bilateral lower limb weakness over the past 2 days. He mentions that he had a short bout of vomiting diarrhoea last week after eating food at an outdoors music festival. Which of the following organism is likely to be the cause?</a:t>
            </a:r>
            <a:endParaRPr lang="en-US" altLang="en-GB" sz="3110"/>
          </a:p>
        </p:txBody>
      </p:sp>
      <p:sp>
        <p:nvSpPr>
          <p:cNvPr id="3" name="Content Placeholder 2"/>
          <p:cNvSpPr>
            <a:spLocks noGrp="1"/>
          </p:cNvSpPr>
          <p:nvPr>
            <p:ph idx="1"/>
          </p:nvPr>
        </p:nvSpPr>
        <p:spPr>
          <a:xfrm>
            <a:off x="838200" y="2792095"/>
            <a:ext cx="10515600" cy="3481070"/>
          </a:xfrm>
        </p:spPr>
        <p:txBody>
          <a:bodyPr/>
          <a:p>
            <a:pPr marL="514350" indent="-514350">
              <a:buFont typeface="+mj-lt"/>
              <a:buAutoNum type="alphaUcPeriod"/>
            </a:pPr>
            <a:r>
              <a:rPr lang="en-US" altLang="en-GB"/>
              <a:t>Shigella spp</a:t>
            </a:r>
            <a:endParaRPr lang="en-US" altLang="en-GB"/>
          </a:p>
          <a:p>
            <a:pPr marL="514350" indent="-514350">
              <a:buFont typeface="+mj-lt"/>
              <a:buAutoNum type="alphaUcPeriod"/>
            </a:pPr>
            <a:r>
              <a:rPr lang="en-US" altLang="en-GB"/>
              <a:t>Escherichia coli</a:t>
            </a:r>
            <a:endParaRPr lang="en-US" altLang="en-GB"/>
          </a:p>
          <a:p>
            <a:pPr marL="514350" indent="-514350">
              <a:buFont typeface="+mj-lt"/>
              <a:buAutoNum type="alphaUcPeriod"/>
            </a:pPr>
            <a:r>
              <a:rPr lang="en-US" altLang="en-GB"/>
              <a:t>Clostridium difficile</a:t>
            </a:r>
            <a:endParaRPr lang="en-US" altLang="en-GB"/>
          </a:p>
          <a:p>
            <a:pPr marL="514350" indent="-514350">
              <a:buFont typeface="+mj-lt"/>
              <a:buAutoNum type="alphaUcPeriod"/>
            </a:pPr>
            <a:r>
              <a:rPr lang="en-US" altLang="en-GB"/>
              <a:t>Salmonella typhi</a:t>
            </a:r>
            <a:endParaRPr lang="en-US" altLang="en-GB"/>
          </a:p>
          <a:p>
            <a:pPr marL="514350" indent="-514350">
              <a:buFont typeface="+mj-lt"/>
              <a:buAutoNum type="alphaUcPeriod"/>
            </a:pPr>
            <a:r>
              <a:rPr lang="en-US" altLang="en-GB"/>
              <a:t>Campylobacter jejunii</a:t>
            </a: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4" end="4"/>
                                            </p:txEl>
                                          </p:spTgt>
                                        </p:tgtEl>
                                        <p:attrNameLst>
                                          <p:attrName>style.fontStyle</p:attrName>
                                        </p:attrNameLst>
                                      </p:cBhvr>
                                      <p:to>
                                        <p:strVal val="normal"/>
                                      </p:to>
                                    </p:set>
                                    <p:set>
                                      <p:cBhvr override="childStyle">
                                        <p:cTn id="7" dur="indefinite"/>
                                        <p:tgtEl>
                                          <p:spTgt spid="3">
                                            <p:txEl>
                                              <p:pRg st="4" end="4"/>
                                            </p:txEl>
                                          </p:spTgt>
                                        </p:tgtEl>
                                        <p:attrNameLst>
                                          <p:attrName>style.fontWeight</p:attrName>
                                        </p:attrNameLst>
                                      </p:cBhvr>
                                      <p:to>
                                        <p:strVal val="bold"/>
                                      </p:to>
                                    </p:set>
                                    <p:set>
                                      <p:cBhvr override="childStyle">
                                        <p:cTn id="8" dur="indefinite"/>
                                        <p:tgtEl>
                                          <p:spTgt spid="3">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p>
            <a:r>
              <a:rPr lang="en-US" altLang="en-GB"/>
              <a:t>Campylobacter jejunii known to cause Guillen-Barre disease</a:t>
            </a:r>
            <a:endParaRPr lang="en-US" alt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662305"/>
            <a:ext cx="10515600" cy="1814830"/>
          </a:xfrm>
        </p:spPr>
        <p:txBody>
          <a:bodyPr>
            <a:normAutofit fontScale="90000"/>
          </a:bodyPr>
          <a:p>
            <a:r>
              <a:rPr lang="en-US" altLang="en-GB" sz="2800"/>
              <a:t>Q7 - A 32-year-old female is brought to your ED with uncontrollable movements of the shoulder and rhythmic contractions of the jaw. She has recently been prescribed an antiemetic by the urgent care centre for acute gastroenteritis. She had a similar reaction when she was prescribed antipsychotics for her postnatal depression. Which receptor abnormality is most likely to be the cause?</a:t>
            </a:r>
            <a:endParaRPr lang="en-US" altLang="en-GB" sz="2800"/>
          </a:p>
        </p:txBody>
      </p:sp>
      <p:sp>
        <p:nvSpPr>
          <p:cNvPr id="6" name="Text Box 5"/>
          <p:cNvSpPr txBox="1"/>
          <p:nvPr/>
        </p:nvSpPr>
        <p:spPr>
          <a:xfrm>
            <a:off x="838200" y="277241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Dopaminergic</a:t>
            </a:r>
            <a:endParaRPr lang="en-US" altLang="en-GB" sz="2400"/>
          </a:p>
          <a:p>
            <a:pPr marL="457200" indent="-457200">
              <a:lnSpc>
                <a:spcPct val="100000"/>
              </a:lnSpc>
              <a:spcBef>
                <a:spcPts val="0"/>
              </a:spcBef>
              <a:spcAft>
                <a:spcPts val="800"/>
              </a:spcAft>
              <a:buFont typeface="+mj-lt"/>
              <a:buAutoNum type="alphaUcPeriod"/>
            </a:pPr>
            <a:r>
              <a:rPr lang="en-US" altLang="en-GB" sz="2400"/>
              <a:t>Acetylcholine</a:t>
            </a:r>
            <a:endParaRPr lang="en-US" altLang="en-GB" sz="2400"/>
          </a:p>
          <a:p>
            <a:pPr marL="457200" indent="-457200">
              <a:lnSpc>
                <a:spcPct val="100000"/>
              </a:lnSpc>
              <a:spcBef>
                <a:spcPts val="0"/>
              </a:spcBef>
              <a:spcAft>
                <a:spcPts val="800"/>
              </a:spcAft>
              <a:buFont typeface="+mj-lt"/>
              <a:buAutoNum type="alphaUcPeriod"/>
            </a:pPr>
            <a:r>
              <a:rPr lang="en-US" altLang="en-GB" sz="2400"/>
              <a:t>Histamine</a:t>
            </a:r>
            <a:endParaRPr lang="en-US" altLang="en-GB" sz="2400"/>
          </a:p>
          <a:p>
            <a:pPr marL="457200" indent="-457200">
              <a:lnSpc>
                <a:spcPct val="100000"/>
              </a:lnSpc>
              <a:spcBef>
                <a:spcPts val="0"/>
              </a:spcBef>
              <a:spcAft>
                <a:spcPts val="800"/>
              </a:spcAft>
              <a:buFont typeface="+mj-lt"/>
              <a:buAutoNum type="alphaUcPeriod"/>
            </a:pPr>
            <a:r>
              <a:rPr lang="en-US" altLang="en-GB" sz="2400"/>
              <a:t>Serotonin</a:t>
            </a:r>
            <a:endParaRPr lang="en-US" altLang="en-GB" sz="2400"/>
          </a:p>
          <a:p>
            <a:pPr marL="457200" indent="-457200">
              <a:lnSpc>
                <a:spcPct val="100000"/>
              </a:lnSpc>
              <a:spcBef>
                <a:spcPts val="0"/>
              </a:spcBef>
              <a:spcAft>
                <a:spcPts val="800"/>
              </a:spcAft>
              <a:buFont typeface="+mj-lt"/>
              <a:buAutoNum type="alphaUcPeriod"/>
            </a:pPr>
            <a:r>
              <a:rPr lang="en-US" altLang="en-GB" sz="2400"/>
              <a:t>Adrenergic</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0" end="0"/>
                                            </p:txEl>
                                          </p:spTgt>
                                        </p:tgtEl>
                                        <p:attrNameLst>
                                          <p:attrName>style.fontStyle</p:attrName>
                                        </p:attrNameLst>
                                      </p:cBhvr>
                                      <p:to>
                                        <p:strVal val="normal"/>
                                      </p:to>
                                    </p:set>
                                    <p:set>
                                      <p:cBhvr override="childStyle">
                                        <p:cTn id="7" dur="indefinite"/>
                                        <p:tgtEl>
                                          <p:spTgt spid="6">
                                            <p:txEl>
                                              <p:pRg st="0" end="0"/>
                                            </p:txEl>
                                          </p:spTgt>
                                        </p:tgtEl>
                                        <p:attrNameLst>
                                          <p:attrName>style.fontWeight</p:attrName>
                                        </p:attrNameLst>
                                      </p:cBhvr>
                                      <p:to>
                                        <p:strVal val="bold"/>
                                      </p:to>
                                    </p:set>
                                    <p:set>
                                      <p:cBhvr override="childStyle">
                                        <p:cTn id="8" dur="indefinite"/>
                                        <p:tgtEl>
                                          <p:spTgt spid="6">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p>
            <a:r>
              <a:rPr lang="en-US" altLang="en-GB"/>
              <a:t>The patient is having an acute dystonic reaction commonly associated with dopamine antagonist drugs.</a:t>
            </a:r>
            <a:endParaRPr lang="en-US" altLang="en-GB"/>
          </a:p>
          <a:p>
            <a:r>
              <a:rPr lang="en-US" altLang="en-GB"/>
              <a:t>This is typically seen with:</a:t>
            </a:r>
            <a:endParaRPr lang="en-US" altLang="en-GB"/>
          </a:p>
          <a:p>
            <a:pPr lvl="1"/>
            <a:r>
              <a:rPr lang="en-US" altLang="en-GB"/>
              <a:t>1st generation antipsychotics eg haloperidol</a:t>
            </a:r>
            <a:endParaRPr lang="en-US" altLang="en-GB"/>
          </a:p>
          <a:p>
            <a:pPr lvl="1"/>
            <a:r>
              <a:rPr lang="en-US" altLang="en-GB"/>
              <a:t>Dopaminergic antiemetics eg metoclopramide, prochlorperazine</a:t>
            </a:r>
            <a:endParaRPr lang="en-US" alt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662305"/>
            <a:ext cx="10515600" cy="1814830"/>
          </a:xfrm>
        </p:spPr>
        <p:txBody>
          <a:bodyPr>
            <a:normAutofit/>
          </a:bodyPr>
          <a:p>
            <a:r>
              <a:rPr lang="en-US" altLang="en-GB" sz="2800"/>
              <a:t>Q7 - You are conducting a study on age-adjusted D-dimer based on the findings of many previous studies on the subject. What is this type of study called?</a:t>
            </a:r>
            <a:endParaRPr lang="en-US" altLang="en-GB" sz="2800"/>
          </a:p>
        </p:txBody>
      </p:sp>
      <p:sp>
        <p:nvSpPr>
          <p:cNvPr id="6" name="Text Box 5"/>
          <p:cNvSpPr txBox="1"/>
          <p:nvPr/>
        </p:nvSpPr>
        <p:spPr>
          <a:xfrm>
            <a:off x="838200" y="277241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Case control study</a:t>
            </a:r>
            <a:endParaRPr lang="en-US" altLang="en-GB" sz="2400"/>
          </a:p>
          <a:p>
            <a:pPr marL="457200" indent="-457200">
              <a:lnSpc>
                <a:spcPct val="100000"/>
              </a:lnSpc>
              <a:spcBef>
                <a:spcPts val="0"/>
              </a:spcBef>
              <a:spcAft>
                <a:spcPts val="800"/>
              </a:spcAft>
              <a:buFont typeface="+mj-lt"/>
              <a:buAutoNum type="alphaUcPeriod"/>
            </a:pPr>
            <a:r>
              <a:rPr lang="en-US" altLang="en-GB" sz="2400"/>
              <a:t>Diagnostic cohort study</a:t>
            </a:r>
            <a:endParaRPr lang="en-US" altLang="en-GB" sz="2400"/>
          </a:p>
          <a:p>
            <a:pPr marL="457200" indent="-457200">
              <a:lnSpc>
                <a:spcPct val="100000"/>
              </a:lnSpc>
              <a:spcBef>
                <a:spcPts val="0"/>
              </a:spcBef>
              <a:spcAft>
                <a:spcPts val="800"/>
              </a:spcAft>
              <a:buFont typeface="+mj-lt"/>
              <a:buAutoNum type="alphaUcPeriod"/>
            </a:pPr>
            <a:r>
              <a:rPr lang="en-US" altLang="en-GB" sz="2400"/>
              <a:t>Cross sectional study</a:t>
            </a:r>
            <a:endParaRPr lang="en-US" altLang="en-GB" sz="2400"/>
          </a:p>
          <a:p>
            <a:pPr marL="457200" indent="-457200">
              <a:lnSpc>
                <a:spcPct val="100000"/>
              </a:lnSpc>
              <a:spcBef>
                <a:spcPts val="0"/>
              </a:spcBef>
              <a:spcAft>
                <a:spcPts val="800"/>
              </a:spcAft>
              <a:buFont typeface="+mj-lt"/>
              <a:buAutoNum type="alphaUcPeriod"/>
            </a:pPr>
            <a:r>
              <a:rPr lang="en-US" altLang="en-GB" sz="2400"/>
              <a:t>Meta-analysis study</a:t>
            </a:r>
            <a:endParaRPr lang="en-US" altLang="en-GB" sz="2400"/>
          </a:p>
          <a:p>
            <a:pPr marL="457200" indent="-457200">
              <a:lnSpc>
                <a:spcPct val="100000"/>
              </a:lnSpc>
              <a:spcBef>
                <a:spcPts val="0"/>
              </a:spcBef>
              <a:spcAft>
                <a:spcPts val="800"/>
              </a:spcAft>
              <a:buFont typeface="+mj-lt"/>
              <a:buAutoNum type="alphaUcPeriod"/>
            </a:pPr>
            <a:r>
              <a:rPr lang="en-US" altLang="en-GB" sz="2400"/>
              <a:t>Multi-variate study</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3" end="3"/>
                                            </p:txEl>
                                          </p:spTgt>
                                        </p:tgtEl>
                                        <p:attrNameLst>
                                          <p:attrName>style.fontStyle</p:attrName>
                                        </p:attrNameLst>
                                      </p:cBhvr>
                                      <p:to>
                                        <p:strVal val="normal"/>
                                      </p:to>
                                    </p:set>
                                    <p:set>
                                      <p:cBhvr override="childStyle">
                                        <p:cTn id="7" dur="indefinite"/>
                                        <p:tgtEl>
                                          <p:spTgt spid="6">
                                            <p:txEl>
                                              <p:pRg st="3" end="3"/>
                                            </p:txEl>
                                          </p:spTgt>
                                        </p:tgtEl>
                                        <p:attrNameLst>
                                          <p:attrName>style.fontWeight</p:attrName>
                                        </p:attrNameLst>
                                      </p:cBhvr>
                                      <p:to>
                                        <p:strVal val="bold"/>
                                      </p:to>
                                    </p:set>
                                    <p:set>
                                      <p:cBhvr override="childStyle">
                                        <p:cTn id="8" dur="indefinite"/>
                                        <p:tgtEl>
                                          <p:spTgt spid="6">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normAutofit fontScale="90000" lnSpcReduction="10000"/>
          </a:bodyPr>
          <a:p>
            <a:r>
              <a:rPr lang="en-US" altLang="en-GB"/>
              <a:t>A meta-analysis combines data from multiple previous studies addressing the same question to obtain an overall result.</a:t>
            </a:r>
            <a:endParaRPr lang="en-US" altLang="en-GB"/>
          </a:p>
          <a:p>
            <a:r>
              <a:rPr lang="en-US" altLang="en-GB"/>
              <a:t>A case control study is an observational study of two known outcomes (eg stomach cancer vs no stomach cancer) and compared to look for possible causes.</a:t>
            </a:r>
            <a:endParaRPr lang="en-US" altLang="en-GB"/>
          </a:p>
          <a:p>
            <a:r>
              <a:rPr lang="en-US" altLang="en-GB"/>
              <a:t>A diagnostic cohort study is a type of observational study on groups of people who tested differently on a diagnostic test and following them up to see their outcomes (eg disease, morbidity, death, etc.)</a:t>
            </a:r>
            <a:endParaRPr lang="en-US" altLang="en-GB"/>
          </a:p>
          <a:p>
            <a:r>
              <a:rPr lang="en-US" altLang="en-GB"/>
              <a:t>A cross sectional study is an observational study of population characteristics at a specific point in time, usually used to determine prevalence</a:t>
            </a:r>
            <a:endParaRPr lang="en-US" altLang="en-GB"/>
          </a:p>
          <a:p>
            <a:r>
              <a:rPr lang="en-US" altLang="en-GB"/>
              <a:t>A multi-variate study is a statistical method, and not a study methodology.</a:t>
            </a:r>
            <a:endParaRPr lang="en-US" alt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FRCEM Primary</a:t>
            </a:r>
            <a:endParaRPr lang="en-US" altLang="en-GB"/>
          </a:p>
        </p:txBody>
      </p:sp>
      <p:sp>
        <p:nvSpPr>
          <p:cNvPr id="3" name="Content Placeholder 2"/>
          <p:cNvSpPr>
            <a:spLocks noGrp="1"/>
          </p:cNvSpPr>
          <p:nvPr>
            <p:ph idx="1"/>
          </p:nvPr>
        </p:nvSpPr>
        <p:spPr/>
        <p:txBody>
          <a:bodyPr/>
          <a:p>
            <a:r>
              <a:rPr lang="en-US" altLang="en-GB"/>
              <a:t>180 Single-Best Answer Questions on applied basic science</a:t>
            </a:r>
            <a:endParaRPr lang="en-US" altLang="en-GB"/>
          </a:p>
          <a:p>
            <a:r>
              <a:rPr lang="en-US" altLang="en-GB"/>
              <a:t>Blueprint:</a:t>
            </a:r>
            <a:endParaRPr lang="en-US" altLang="en-GB"/>
          </a:p>
          <a:p>
            <a:pPr lvl="1">
              <a:buFont typeface="Arial" panose="020B0604020202020204" pitchFamily="34" charset="0"/>
              <a:buChar char="‒"/>
            </a:pPr>
            <a:r>
              <a:rPr lang="en-US" altLang="en-GB"/>
              <a:t>Anatomy x60</a:t>
            </a:r>
            <a:endParaRPr lang="en-US" altLang="en-GB"/>
          </a:p>
          <a:p>
            <a:pPr lvl="1">
              <a:buFont typeface="Arial" panose="020B0604020202020204" pitchFamily="34" charset="0"/>
              <a:buChar char="‒"/>
            </a:pPr>
            <a:r>
              <a:rPr lang="en-US" altLang="en-GB"/>
              <a:t>Physiology x60</a:t>
            </a:r>
            <a:endParaRPr lang="en-US" altLang="en-GB"/>
          </a:p>
          <a:p>
            <a:pPr lvl="1">
              <a:buFont typeface="Arial" panose="020B0604020202020204" pitchFamily="34" charset="0"/>
              <a:buChar char="‒"/>
            </a:pPr>
            <a:r>
              <a:rPr lang="en-US" altLang="en-GB"/>
              <a:t>Pharmacology x27</a:t>
            </a:r>
            <a:endParaRPr lang="en-US" altLang="en-GB"/>
          </a:p>
          <a:p>
            <a:pPr lvl="1">
              <a:buFont typeface="Arial" panose="020B0604020202020204" pitchFamily="34" charset="0"/>
              <a:buChar char="‒"/>
            </a:pPr>
            <a:r>
              <a:rPr lang="en-US" altLang="en-GB"/>
              <a:t>Microbiology x18</a:t>
            </a:r>
            <a:endParaRPr lang="en-US" altLang="en-GB"/>
          </a:p>
          <a:p>
            <a:pPr lvl="1">
              <a:buFont typeface="Arial" panose="020B0604020202020204" pitchFamily="34" charset="0"/>
              <a:buChar char="‒"/>
            </a:pPr>
            <a:r>
              <a:rPr lang="en-US" altLang="en-GB"/>
              <a:t>Pathology x9</a:t>
            </a:r>
            <a:endParaRPr lang="en-US" altLang="en-GB"/>
          </a:p>
          <a:p>
            <a:pPr lvl="1">
              <a:buFont typeface="Arial" panose="020B0604020202020204" pitchFamily="34" charset="0"/>
              <a:buChar char="‒"/>
            </a:pPr>
            <a:r>
              <a:rPr lang="en-US" altLang="en-GB"/>
              <a:t>EBM/Statistics x6</a:t>
            </a:r>
            <a:endParaRPr lang="en-US" alt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Content Placeholder 3"/>
          <p:cNvGraphicFramePr>
            <a:graphicFrameLocks noChangeAspect="1"/>
          </p:cNvGraphicFramePr>
          <p:nvPr>
            <p:ph idx="1"/>
          </p:nvPr>
        </p:nvGraphicFramePr>
        <p:xfrm>
          <a:off x="3709035" y="20955"/>
          <a:ext cx="4774565" cy="6816725"/>
        </p:xfrm>
        <a:graphic>
          <a:graphicData uri="http://schemas.openxmlformats.org/presentationml/2006/ole">
            <mc:AlternateContent xmlns:mc="http://schemas.openxmlformats.org/markup-compatibility/2006">
              <mc:Choice xmlns:v="urn:schemas-microsoft-com:vml" Requires="v">
                <p:oleObj spid="_x0000_s5" name="" r:id="rId1" imgW="6124575" imgH="8743950" progId="Paint.Picture">
                  <p:embed/>
                </p:oleObj>
              </mc:Choice>
              <mc:Fallback>
                <p:oleObj name="" r:id="rId1" imgW="6124575" imgH="8743950" progId="Paint.Picture">
                  <p:embed/>
                  <p:pic>
                    <p:nvPicPr>
                      <p:cNvPr id="0" name="Picture 4"/>
                      <p:cNvPicPr/>
                      <p:nvPr/>
                    </p:nvPicPr>
                    <p:blipFill>
                      <a:blip r:embed="rId2"/>
                      <a:stretch>
                        <a:fillRect/>
                      </a:stretch>
                    </p:blipFill>
                    <p:spPr>
                      <a:xfrm>
                        <a:off x="3709035" y="20955"/>
                        <a:ext cx="4774565" cy="6816725"/>
                      </a:xfrm>
                      <a:prstGeom prst="rect">
                        <a:avLst/>
                      </a:prstGeom>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2814955"/>
          </a:xfrm>
        </p:spPr>
        <p:txBody>
          <a:bodyPr>
            <a:normAutofit/>
          </a:bodyPr>
          <a:p>
            <a:r>
              <a:rPr lang="en-US" altLang="en-GB" sz="2800"/>
              <a:t>Q1 - A 36-year-old man was brought in following a road traffic collision as a trauma call. During the primary survey, your team found that his blood pressure was 85/49, pulse 130/min, with a tender, guarded abdomen and flank bruising. A FAST scan was performed and found no evidence of free fluid. You suspect a retroperitoneal bleed, and arranged for a CT abdomen. Based on this, which structure is likely to be injured?</a:t>
            </a:r>
            <a:endParaRPr lang="en-US" altLang="en-GB" sz="2800"/>
          </a:p>
        </p:txBody>
      </p:sp>
      <p:sp>
        <p:nvSpPr>
          <p:cNvPr id="6" name="Text Box 5"/>
          <p:cNvSpPr txBox="1"/>
          <p:nvPr/>
        </p:nvSpPr>
        <p:spPr>
          <a:xfrm>
            <a:off x="838200" y="3112770"/>
            <a:ext cx="10904855" cy="2348230"/>
          </a:xfrm>
          <a:prstGeom prst="rect">
            <a:avLst/>
          </a:prstGeom>
          <a:noFill/>
        </p:spPr>
        <p:txBody>
          <a:bodyPr wrap="square" rtlCol="0">
            <a:spAutoFit/>
          </a:bodyPr>
          <a:p>
            <a:pPr marL="457200" indent="-457200">
              <a:lnSpc>
                <a:spcPct val="100000"/>
              </a:lnSpc>
              <a:spcBef>
                <a:spcPts val="0"/>
              </a:spcBef>
              <a:spcAft>
                <a:spcPts val="800"/>
              </a:spcAft>
              <a:buFont typeface="+mj-lt"/>
              <a:buAutoNum type="alphaUcPeriod"/>
            </a:pPr>
            <a:r>
              <a:rPr lang="en-US" altLang="en-GB" sz="2400"/>
              <a:t>4th part of the duodenum</a:t>
            </a:r>
            <a:endParaRPr lang="en-US" altLang="en-GB" sz="2400"/>
          </a:p>
          <a:p>
            <a:pPr marL="457200" indent="-457200">
              <a:lnSpc>
                <a:spcPct val="100000"/>
              </a:lnSpc>
              <a:spcBef>
                <a:spcPts val="0"/>
              </a:spcBef>
              <a:spcAft>
                <a:spcPts val="800"/>
              </a:spcAft>
              <a:buFont typeface="+mj-lt"/>
              <a:buAutoNum type="alphaUcPeriod"/>
            </a:pPr>
            <a:r>
              <a:rPr lang="en-US" altLang="en-GB" sz="2400"/>
              <a:t>Ileum</a:t>
            </a:r>
            <a:endParaRPr lang="en-US" altLang="en-GB" sz="2400"/>
          </a:p>
          <a:p>
            <a:pPr marL="457200" indent="-457200">
              <a:lnSpc>
                <a:spcPct val="100000"/>
              </a:lnSpc>
              <a:spcBef>
                <a:spcPts val="0"/>
              </a:spcBef>
              <a:spcAft>
                <a:spcPts val="800"/>
              </a:spcAft>
              <a:buFont typeface="+mj-lt"/>
              <a:buAutoNum type="alphaUcPeriod"/>
            </a:pPr>
            <a:r>
              <a:rPr lang="en-US" altLang="en-GB" sz="2400">
                <a:sym typeface="+mn-ea"/>
              </a:rPr>
              <a:t>Caecum</a:t>
            </a:r>
            <a:endParaRPr lang="en-US" altLang="en-GB" sz="2400"/>
          </a:p>
          <a:p>
            <a:pPr marL="457200" indent="-457200">
              <a:lnSpc>
                <a:spcPct val="100000"/>
              </a:lnSpc>
              <a:spcBef>
                <a:spcPts val="0"/>
              </a:spcBef>
              <a:spcAft>
                <a:spcPts val="800"/>
              </a:spcAft>
              <a:buFont typeface="+mj-lt"/>
              <a:buAutoNum type="alphaUcPeriod"/>
            </a:pPr>
            <a:r>
              <a:rPr lang="en-US" altLang="en-GB" sz="2400"/>
              <a:t>Ascending colon</a:t>
            </a:r>
            <a:endParaRPr lang="en-US" altLang="en-GB" sz="2400"/>
          </a:p>
          <a:p>
            <a:pPr marL="457200" indent="-457200">
              <a:lnSpc>
                <a:spcPct val="100000"/>
              </a:lnSpc>
              <a:spcBef>
                <a:spcPts val="0"/>
              </a:spcBef>
              <a:spcAft>
                <a:spcPts val="800"/>
              </a:spcAft>
              <a:buFont typeface="+mj-lt"/>
              <a:buAutoNum type="alphaUcPeriod"/>
            </a:pPr>
            <a:r>
              <a:rPr lang="en-US" altLang="en-GB" sz="2400">
                <a:sym typeface="+mn-ea"/>
              </a:rPr>
              <a:t>Transverse colon</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
                                            <p:txEl>
                                              <p:pRg st="3" end="3"/>
                                            </p:txEl>
                                          </p:spTgt>
                                        </p:tgtEl>
                                        <p:attrNameLst>
                                          <p:attrName>style.fontStyle</p:attrName>
                                        </p:attrNameLst>
                                      </p:cBhvr>
                                      <p:to>
                                        <p:strVal val="normal"/>
                                      </p:to>
                                    </p:set>
                                    <p:set>
                                      <p:cBhvr override="childStyle">
                                        <p:cTn id="7" dur="indefinite"/>
                                        <p:tgtEl>
                                          <p:spTgt spid="6">
                                            <p:txEl>
                                              <p:pRg st="3" end="3"/>
                                            </p:txEl>
                                          </p:spTgt>
                                        </p:tgtEl>
                                        <p:attrNameLst>
                                          <p:attrName>style.fontWeight</p:attrName>
                                        </p:attrNameLst>
                                      </p:cBhvr>
                                      <p:to>
                                        <p:strVal val="bold"/>
                                      </p:to>
                                    </p:set>
                                    <p:set>
                                      <p:cBhvr override="childStyle">
                                        <p:cTn id="8" dur="indefinite"/>
                                        <p:tgtEl>
                                          <p:spTgt spid="6">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normAutofit lnSpcReduction="10000"/>
          </a:bodyPr>
          <a:p>
            <a:r>
              <a:rPr lang="en-US" altLang="en-GB"/>
              <a:t>Retroperitoneal structures are:</a:t>
            </a:r>
            <a:endParaRPr lang="en-US" altLang="en-GB"/>
          </a:p>
          <a:p>
            <a:pPr lvl="1"/>
            <a:r>
              <a:rPr lang="en-US" altLang="en-GB"/>
              <a:t>    </a:t>
            </a:r>
            <a:r>
              <a:rPr lang="en-US" altLang="en-GB" b="1"/>
              <a:t>S</a:t>
            </a:r>
            <a:r>
              <a:rPr lang="en-US" altLang="en-GB"/>
              <a:t> = </a:t>
            </a:r>
            <a:r>
              <a:rPr lang="en-US" altLang="en-GB" b="1"/>
              <a:t>S</a:t>
            </a:r>
            <a:r>
              <a:rPr lang="en-US" altLang="en-GB"/>
              <a:t>uprarenal (adrenal) glands</a:t>
            </a:r>
            <a:endParaRPr lang="en-US" altLang="en-GB"/>
          </a:p>
          <a:p>
            <a:pPr lvl="1"/>
            <a:r>
              <a:rPr lang="en-US" altLang="en-GB"/>
              <a:t>    </a:t>
            </a:r>
            <a:r>
              <a:rPr lang="en-US" altLang="en-GB" b="1"/>
              <a:t>A</a:t>
            </a:r>
            <a:r>
              <a:rPr lang="en-US" altLang="en-GB"/>
              <a:t> = </a:t>
            </a:r>
            <a:r>
              <a:rPr lang="en-US" altLang="en-GB" b="1"/>
              <a:t>A</a:t>
            </a:r>
            <a:r>
              <a:rPr lang="en-US" altLang="en-GB"/>
              <a:t>orta/Inferior Vena Cava</a:t>
            </a:r>
            <a:endParaRPr lang="en-US" altLang="en-GB"/>
          </a:p>
          <a:p>
            <a:pPr lvl="1"/>
            <a:r>
              <a:rPr lang="en-US" altLang="en-GB"/>
              <a:t>    </a:t>
            </a:r>
            <a:r>
              <a:rPr lang="en-US" altLang="en-GB" b="1"/>
              <a:t>D</a:t>
            </a:r>
            <a:r>
              <a:rPr lang="en-US" altLang="en-GB"/>
              <a:t> = </a:t>
            </a:r>
            <a:r>
              <a:rPr lang="en-US" altLang="en-GB" b="1"/>
              <a:t>D</a:t>
            </a:r>
            <a:r>
              <a:rPr lang="en-US" altLang="en-GB"/>
              <a:t>uodenum (second and third segments)</a:t>
            </a:r>
            <a:endParaRPr lang="en-US" altLang="en-GB"/>
          </a:p>
          <a:p>
            <a:pPr lvl="1"/>
            <a:r>
              <a:rPr lang="en-US" altLang="en-GB"/>
              <a:t>    </a:t>
            </a:r>
            <a:r>
              <a:rPr lang="en-US" altLang="en-GB" b="1"/>
              <a:t>P</a:t>
            </a:r>
            <a:r>
              <a:rPr lang="en-US" altLang="en-GB"/>
              <a:t> = </a:t>
            </a:r>
            <a:r>
              <a:rPr lang="en-US" altLang="en-GB" b="1"/>
              <a:t>P</a:t>
            </a:r>
            <a:r>
              <a:rPr lang="en-US" altLang="en-GB"/>
              <a:t>ancreas</a:t>
            </a:r>
            <a:endParaRPr lang="en-US" altLang="en-GB"/>
          </a:p>
          <a:p>
            <a:pPr lvl="1"/>
            <a:r>
              <a:rPr lang="en-US" altLang="en-GB"/>
              <a:t>    </a:t>
            </a:r>
            <a:r>
              <a:rPr lang="en-US" altLang="en-GB" b="1"/>
              <a:t>U</a:t>
            </a:r>
            <a:r>
              <a:rPr lang="en-US" altLang="en-GB"/>
              <a:t> = </a:t>
            </a:r>
            <a:r>
              <a:rPr lang="en-US" altLang="en-GB" b="1"/>
              <a:t>U</a:t>
            </a:r>
            <a:r>
              <a:rPr lang="en-US" altLang="en-GB"/>
              <a:t>reters</a:t>
            </a:r>
            <a:endParaRPr lang="en-US" altLang="en-GB"/>
          </a:p>
          <a:p>
            <a:pPr lvl="1"/>
            <a:r>
              <a:rPr lang="en-US" altLang="en-GB"/>
              <a:t>    </a:t>
            </a:r>
            <a:r>
              <a:rPr lang="en-US" altLang="en-GB" b="1"/>
              <a:t>C</a:t>
            </a:r>
            <a:r>
              <a:rPr lang="en-US" altLang="en-GB"/>
              <a:t> = </a:t>
            </a:r>
            <a:r>
              <a:rPr lang="en-US" altLang="en-GB" b="1"/>
              <a:t>C</a:t>
            </a:r>
            <a:r>
              <a:rPr lang="en-US" altLang="en-GB"/>
              <a:t>olon (ascending and descending only)</a:t>
            </a:r>
            <a:endParaRPr lang="en-US" altLang="en-GB"/>
          </a:p>
          <a:p>
            <a:pPr lvl="1"/>
            <a:r>
              <a:rPr lang="en-US" altLang="en-GB"/>
              <a:t>    </a:t>
            </a:r>
            <a:r>
              <a:rPr lang="en-US" altLang="en-GB" b="1"/>
              <a:t>K</a:t>
            </a:r>
            <a:r>
              <a:rPr lang="en-US" altLang="en-GB"/>
              <a:t> = </a:t>
            </a:r>
            <a:r>
              <a:rPr lang="en-US" altLang="en-GB" b="1"/>
              <a:t>K</a:t>
            </a:r>
            <a:r>
              <a:rPr lang="en-US" altLang="en-GB"/>
              <a:t>idneys</a:t>
            </a:r>
            <a:endParaRPr lang="en-US" altLang="en-GB"/>
          </a:p>
          <a:p>
            <a:pPr lvl="1"/>
            <a:r>
              <a:rPr lang="en-US" altLang="en-GB"/>
              <a:t>    </a:t>
            </a:r>
            <a:r>
              <a:rPr lang="en-US" altLang="en-GB" b="1"/>
              <a:t>E</a:t>
            </a:r>
            <a:r>
              <a:rPr lang="en-US" altLang="en-GB"/>
              <a:t> = o</a:t>
            </a:r>
            <a:r>
              <a:rPr lang="en-US" altLang="en-GB" b="1"/>
              <a:t>E</a:t>
            </a:r>
            <a:r>
              <a:rPr lang="en-US" altLang="en-GB"/>
              <a:t>sophagus</a:t>
            </a:r>
            <a:endParaRPr lang="en-US" altLang="en-GB"/>
          </a:p>
          <a:p>
            <a:pPr lvl="1"/>
            <a:r>
              <a:rPr lang="en-US" altLang="en-GB"/>
              <a:t>    </a:t>
            </a:r>
            <a:r>
              <a:rPr lang="en-US" altLang="en-GB" b="1"/>
              <a:t>R</a:t>
            </a:r>
            <a:r>
              <a:rPr lang="en-US" altLang="en-GB"/>
              <a:t> = </a:t>
            </a:r>
            <a:r>
              <a:rPr lang="en-US" altLang="en-GB" b="1"/>
              <a:t>R</a:t>
            </a:r>
            <a:r>
              <a:rPr lang="en-US" altLang="en-GB"/>
              <a:t>ectum</a:t>
            </a:r>
            <a:endParaRPr lang="en-US" alt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777875"/>
            <a:ext cx="10515600" cy="1527175"/>
          </a:xfrm>
        </p:spPr>
        <p:txBody>
          <a:bodyPr>
            <a:normAutofit fontScale="90000"/>
          </a:bodyPr>
          <a:p>
            <a:r>
              <a:rPr lang="en-US" altLang="en-GB" sz="3110"/>
              <a:t>Q2 - You are in the resus attending to a patient who had come in after a severe road traffic collision. You review the chest Xray which showed an abnormal contour of the diaphragm. Which of the following statements is false?</a:t>
            </a:r>
            <a:endParaRPr lang="en-US" altLang="en-GB" sz="3110"/>
          </a:p>
        </p:txBody>
      </p:sp>
      <p:sp>
        <p:nvSpPr>
          <p:cNvPr id="4" name="Content Placeholder 3"/>
          <p:cNvSpPr>
            <a:spLocks noGrp="1"/>
          </p:cNvSpPr>
          <p:nvPr>
            <p:ph idx="1"/>
          </p:nvPr>
        </p:nvSpPr>
        <p:spPr>
          <a:xfrm>
            <a:off x="838200" y="2630805"/>
            <a:ext cx="10515600" cy="3804920"/>
          </a:xfrm>
        </p:spPr>
        <p:txBody>
          <a:bodyPr/>
          <a:p>
            <a:pPr marL="514350" indent="-514350">
              <a:buFont typeface="+mj-lt"/>
              <a:buAutoNum type="alphaUcPeriod"/>
            </a:pPr>
            <a:r>
              <a:rPr lang="en-US" altLang="en-GB" sz="2400"/>
              <a:t>The diaphragm is higher on the right side due to the presence of the liver.</a:t>
            </a:r>
            <a:endParaRPr lang="en-US" altLang="en-GB" sz="2400"/>
          </a:p>
          <a:p>
            <a:pPr marL="514350" indent="-514350">
              <a:buFont typeface="+mj-lt"/>
              <a:buAutoNum type="alphaUcPeriod"/>
            </a:pPr>
            <a:r>
              <a:rPr lang="en-US" altLang="en-GB" sz="2400"/>
              <a:t>A spinal cord injury at C5 could cause a dysfunction of the diaphragm on the affected side</a:t>
            </a:r>
            <a:endParaRPr lang="en-US" altLang="en-GB" sz="2400"/>
          </a:p>
          <a:p>
            <a:pPr marL="514350" indent="-514350">
              <a:buFont typeface="+mj-lt"/>
              <a:buAutoNum type="alphaUcPeriod"/>
            </a:pPr>
            <a:r>
              <a:rPr lang="en-US" altLang="en-GB" sz="2400"/>
              <a:t>The vena cava passes through the most inferior diaphragmatic opening at the level of T12</a:t>
            </a:r>
            <a:endParaRPr lang="en-US" altLang="en-GB" sz="2400"/>
          </a:p>
          <a:p>
            <a:pPr marL="514350" indent="-514350">
              <a:buFont typeface="+mj-lt"/>
              <a:buAutoNum type="alphaUcPeriod"/>
            </a:pPr>
            <a:r>
              <a:rPr lang="en-US" altLang="en-GB" sz="2400"/>
              <a:t>A herniation of the stomach through the oesophageal opening is likely to occur at T10</a:t>
            </a:r>
            <a:endParaRPr lang="en-US" altLang="en-GB" sz="2400"/>
          </a:p>
          <a:p>
            <a:pPr marL="514350" indent="-514350">
              <a:buFont typeface="+mj-lt"/>
              <a:buAutoNum type="alphaUcPeriod"/>
            </a:pPr>
            <a:r>
              <a:rPr lang="en-US" altLang="en-GB" sz="2400"/>
              <a:t>A transection of the spinal cord at C2 would warrant mechanical ventilation due to diaphragmatic paralysis</a:t>
            </a:r>
            <a:endParaRPr lang="en-US" altLang="en-GB"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
                                            <p:txEl>
                                              <p:pRg st="2" end="2"/>
                                            </p:txEl>
                                          </p:spTgt>
                                        </p:tgtEl>
                                        <p:attrNameLst>
                                          <p:attrName>style.fontStyle</p:attrName>
                                        </p:attrNameLst>
                                      </p:cBhvr>
                                      <p:to>
                                        <p:strVal val="normal"/>
                                      </p:to>
                                    </p:set>
                                    <p:set>
                                      <p:cBhvr override="childStyle">
                                        <p:cTn id="7" dur="indefinite"/>
                                        <p:tgtEl>
                                          <p:spTgt spid="4">
                                            <p:txEl>
                                              <p:pRg st="2" end="2"/>
                                            </p:txEl>
                                          </p:spTgt>
                                        </p:tgtEl>
                                        <p:attrNameLst>
                                          <p:attrName>style.fontWeight</p:attrName>
                                        </p:attrNameLst>
                                      </p:cBhvr>
                                      <p:to>
                                        <p:strVal val="bold"/>
                                      </p:to>
                                    </p:set>
                                    <p:set>
                                      <p:cBhvr override="childStyle">
                                        <p:cTn id="8" dur="indefinite"/>
                                        <p:tgtEl>
                                          <p:spTgt spid="4">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normAutofit lnSpcReduction="10000"/>
          </a:bodyPr>
          <a:p>
            <a:r>
              <a:rPr lang="en-US" altLang="en-GB"/>
              <a:t>Important landmarks of the diaphragm:</a:t>
            </a:r>
            <a:endParaRPr lang="en-US" altLang="en-GB"/>
          </a:p>
          <a:p>
            <a:pPr lvl="1"/>
            <a:r>
              <a:rPr lang="en-US" altLang="en-GB"/>
              <a:t>T8 = Vena cava</a:t>
            </a:r>
            <a:endParaRPr lang="en-US" altLang="en-GB"/>
          </a:p>
          <a:p>
            <a:pPr lvl="1"/>
            <a:r>
              <a:rPr lang="en-US" altLang="en-GB"/>
              <a:t>T10 = Oesophagus</a:t>
            </a:r>
            <a:endParaRPr lang="en-US" altLang="en-GB"/>
          </a:p>
          <a:p>
            <a:pPr lvl="1"/>
            <a:r>
              <a:rPr lang="en-US" altLang="en-GB"/>
              <a:t>T12 = Aorta</a:t>
            </a:r>
            <a:endParaRPr lang="en-US" altLang="en-GB"/>
          </a:p>
          <a:p>
            <a:pPr lvl="1"/>
            <a:r>
              <a:rPr lang="en-US" altLang="en-GB"/>
              <a:t>Origin: Xiphoid process, ribs 7-12, L1-3 vertebrae</a:t>
            </a:r>
            <a:endParaRPr lang="en-US" altLang="en-GB"/>
          </a:p>
          <a:p>
            <a:pPr lvl="1"/>
            <a:r>
              <a:rPr lang="en-US" altLang="en-GB"/>
              <a:t>Insertion: Central tendon</a:t>
            </a:r>
            <a:endParaRPr lang="en-US" altLang="en-GB"/>
          </a:p>
          <a:p>
            <a:pPr lvl="0"/>
            <a:r>
              <a:rPr lang="en-US" altLang="en-GB"/>
              <a:t>Diaphragmatic innervation is via phrenic nerve from roots C3-C5</a:t>
            </a:r>
            <a:endParaRPr lang="en-US" altLang="en-GB"/>
          </a:p>
          <a:p>
            <a:pPr lvl="1"/>
            <a:r>
              <a:rPr lang="en-US" altLang="en-GB"/>
              <a:t>Injury at or above these levels could cause diaphragmatic dysfunction/paralysis</a:t>
            </a:r>
            <a:endParaRPr lang="en-US" altLang="en-GB"/>
          </a:p>
          <a:p>
            <a:pPr lvl="0"/>
            <a:r>
              <a:rPr lang="en-US" altLang="en-GB"/>
              <a:t>Right side is higher than left, but no more than 2 rib spaces on CXR</a:t>
            </a:r>
            <a:endParaRPr lang="en-US" alt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806450"/>
            <a:ext cx="10515600" cy="1325563"/>
          </a:xfrm>
        </p:spPr>
        <p:txBody>
          <a:bodyPr>
            <a:normAutofit fontScale="90000"/>
          </a:bodyPr>
          <a:p>
            <a:r>
              <a:rPr lang="en-US" altLang="en-GB" sz="3110"/>
              <a:t>Q3 - A 60-year-old man taking regular ibuprofen for osteoarthritis presents with worsening epigastric pain and is found on upper GI endoscopy to have a gastric ulcer. Which effect of NSAIDs is the most likely cause of this pathology?</a:t>
            </a:r>
            <a:endParaRPr lang="en-US" altLang="en-GB" sz="3110"/>
          </a:p>
        </p:txBody>
      </p:sp>
      <p:sp>
        <p:nvSpPr>
          <p:cNvPr id="3" name="Content Placeholder 2"/>
          <p:cNvSpPr>
            <a:spLocks noGrp="1"/>
          </p:cNvSpPr>
          <p:nvPr>
            <p:ph idx="1"/>
          </p:nvPr>
        </p:nvSpPr>
        <p:spPr>
          <a:xfrm>
            <a:off x="838200" y="2592070"/>
            <a:ext cx="10515600" cy="3383280"/>
          </a:xfrm>
        </p:spPr>
        <p:txBody>
          <a:bodyPr/>
          <a:p>
            <a:pPr marL="514350" indent="-514350">
              <a:buFont typeface="+mj-lt"/>
              <a:buAutoNum type="alphaUcPeriod"/>
            </a:pPr>
            <a:r>
              <a:rPr lang="en-US" altLang="en-GB"/>
              <a:t>Inhibition of prostaglandin formation</a:t>
            </a:r>
            <a:endParaRPr lang="en-US" altLang="en-GB"/>
          </a:p>
          <a:p>
            <a:pPr marL="514350" indent="-514350">
              <a:buFont typeface="+mj-lt"/>
              <a:buAutoNum type="alphaUcPeriod"/>
            </a:pPr>
            <a:r>
              <a:rPr lang="en-US" altLang="en-GB"/>
              <a:t>Inhibition of prostacyclin synthase</a:t>
            </a:r>
            <a:endParaRPr lang="en-US" altLang="en-GB"/>
          </a:p>
          <a:p>
            <a:pPr marL="514350" indent="-514350">
              <a:buFont typeface="+mj-lt"/>
              <a:buAutoNum type="alphaUcPeriod"/>
            </a:pPr>
            <a:r>
              <a:rPr lang="en-US" altLang="en-GB"/>
              <a:t>Increased activation of Na-K-ATPase pump</a:t>
            </a:r>
            <a:endParaRPr lang="en-US" altLang="en-GB"/>
          </a:p>
          <a:p>
            <a:pPr marL="514350" indent="-514350">
              <a:buFont typeface="+mj-lt"/>
              <a:buAutoNum type="alphaUcPeriod"/>
            </a:pPr>
            <a:r>
              <a:rPr lang="en-US" altLang="en-GB"/>
              <a:t>Increased histamine production</a:t>
            </a:r>
            <a:endParaRPr lang="en-US" altLang="en-GB"/>
          </a:p>
          <a:p>
            <a:pPr marL="514350" indent="-514350">
              <a:buFont typeface="+mj-lt"/>
              <a:buAutoNum type="alphaUcPeriod"/>
            </a:pPr>
            <a:r>
              <a:rPr lang="en-US" altLang="en-GB"/>
              <a:t>Increased hydrochloric acid production</a:t>
            </a:r>
            <a:endParaRPr lang="en-US" alt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0" end="0"/>
                                            </p:txEl>
                                          </p:spTgt>
                                        </p:tgtEl>
                                        <p:attrNameLst>
                                          <p:attrName>style.fontStyle</p:attrName>
                                        </p:attrNameLst>
                                      </p:cBhvr>
                                      <p:to>
                                        <p:strVal val="normal"/>
                                      </p:to>
                                    </p:set>
                                    <p:set>
                                      <p:cBhvr override="childStyle">
                                        <p:cTn id="7" dur="indefinite"/>
                                        <p:tgtEl>
                                          <p:spTgt spid="3">
                                            <p:txEl>
                                              <p:pRg st="0" end="0"/>
                                            </p:txEl>
                                          </p:spTgt>
                                        </p:tgtEl>
                                        <p:attrNameLst>
                                          <p:attrName>style.fontWeight</p:attrName>
                                        </p:attrNameLst>
                                      </p:cBhvr>
                                      <p:to>
                                        <p:strVal val="bold"/>
                                      </p:to>
                                    </p:set>
                                    <p:set>
                                      <p:cBhvr override="childStyle">
                                        <p:cTn id="8" dur="indefinite"/>
                                        <p:tgtEl>
                                          <p:spTgt spid="3">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GB"/>
              <a:t>Explanation</a:t>
            </a:r>
            <a:endParaRPr lang="en-US" altLang="en-GB"/>
          </a:p>
        </p:txBody>
      </p:sp>
      <p:sp>
        <p:nvSpPr>
          <p:cNvPr id="3" name="Content Placeholder 2"/>
          <p:cNvSpPr>
            <a:spLocks noGrp="1"/>
          </p:cNvSpPr>
          <p:nvPr>
            <p:ph idx="1"/>
          </p:nvPr>
        </p:nvSpPr>
        <p:spPr/>
        <p:txBody>
          <a:bodyPr/>
          <a:p>
            <a:r>
              <a:rPr lang="en-US" altLang="en-GB"/>
              <a:t>NSAIDs inhibit COX-1 which converts arachidonic acid to prostaglandin.</a:t>
            </a:r>
            <a:endParaRPr lang="en-US" altLang="en-GB"/>
          </a:p>
          <a:p>
            <a:r>
              <a:rPr lang="en-US" altLang="en-GB"/>
              <a:t>Prostaglandin is the compound stimulating gastric mucous production</a:t>
            </a:r>
            <a:endParaRPr lang="en-US" altLang="en-GB"/>
          </a:p>
          <a:p>
            <a:r>
              <a:rPr lang="en-US" altLang="en-GB"/>
              <a:t>Prostacyclin synthase is related to platelet aggregation</a:t>
            </a:r>
            <a:endParaRPr lang="en-US" alt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6369</Words>
  <Application>WPS Presentation</Application>
  <PresentationFormat>Widescreen</PresentationFormat>
  <Paragraphs>154</Paragraphs>
  <Slides>19</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8" baseType="lpstr">
      <vt:lpstr>Arial</vt:lpstr>
      <vt:lpstr>SimSun</vt:lpstr>
      <vt:lpstr>Wingdings</vt:lpstr>
      <vt:lpstr>Calibri Light</vt:lpstr>
      <vt:lpstr>Calibri</vt:lpstr>
      <vt:lpstr>Microsoft YaHei</vt:lpstr>
      <vt:lpstr>Arial Unicode MS</vt:lpstr>
      <vt:lpstr>Office Theme</vt:lpstr>
      <vt:lpstr>Paint.Picture</vt:lpstr>
      <vt:lpstr>Test Your Knowledge!</vt:lpstr>
      <vt:lpstr>FRCEM Primary</vt:lpstr>
      <vt:lpstr>PowerPoint 演示文稿</vt:lpstr>
      <vt:lpstr>Q1 - A 36-year-old man was brought in following a road traffic collision as a trauma call. During the primary survey, your team found that his blood pressure was 85/49, pulse 130/min, with a tender, guarded abdomen and flank bruising. A FAST scan was performed and found no evidence of free fluid. You suspect a retroperitoneal bleed, and arranged for a CT abdomen. Based on this, which structure is likely to be injured?</vt:lpstr>
      <vt:lpstr>Explanation</vt:lpstr>
      <vt:lpstr>Q2 - You are in the resus attending to a patient who had come in after a severe road traffic collision. You review the chest Xray which showed an abnormal contour of the diaphragm. Which of the following statements is false?</vt:lpstr>
      <vt:lpstr>Explanation</vt:lpstr>
      <vt:lpstr>Q3 - A 60-year-old man taking regular ibuprofen for osteoarthritis presents with worsening epigastric pain and is found on upper GI endoscopy to have a gastric ulcer. Which effect of NSAIDs is the most likely cause of this pathology?</vt:lpstr>
      <vt:lpstr>Explanation</vt:lpstr>
      <vt:lpstr>Q4 - A 40 year old male presents with epigastric pain and an upper GI endoscopy reveals a nonbleeding ulcer in the antrum of the stomach. Rapid urease test is negative. He is otherwise fit and well with no other co-morbids. An abnormality of which cell is most likely to be the cause?</vt:lpstr>
      <vt:lpstr>Explanation</vt:lpstr>
      <vt:lpstr>Q5 - You receive the blood results of a 26-year old lady showing Hb 96, MCV 110, MCH 36. Further studies found that she has a low intrinsic factor. Where does the damaged area lie in?</vt:lpstr>
      <vt:lpstr>Explanation</vt:lpstr>
      <vt:lpstr>Q6 - A 23 year old male presents to you with progressive bilateral lower limb weakness over the past 2 days. He mentions that he had a short bout of vomiting diarrhoea last week after eating food at an outdoors music festival. Which of the following organism is likely to be the cause?</vt:lpstr>
      <vt:lpstr>Explanation</vt:lpstr>
      <vt:lpstr>Q7 - A 32-year-old female is brought to your ED with uncontrollable movements of the shoulder and rhythmic contractions of the jaw. She has recently been prescribed an antiemetic by the urgent care centre for acute gastroenteritis. She had a similar reaction when she was prescribed antipsychotics for her postnatal depression. Which receptor abnormality is most likely to be the cause?</vt:lpstr>
      <vt:lpstr>Explanation</vt:lpstr>
      <vt:lpstr>Q7 - A 32-year-old female is brought to your ED with uncontrollable movements of the shoulder and rhythmic contractions of the jaw. She has recently been prescribed an antiemetic by the urgent care centre for acute gastroenteritis. She had a similar reaction when she was prescribed antipsychotics for her postnatal depression. Which receptor abnormality is most likely to be the cause?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Your Knowledge!</dc:title>
  <dc:creator/>
  <cp:lastModifiedBy>User</cp:lastModifiedBy>
  <cp:revision>19</cp:revision>
  <dcterms:created xsi:type="dcterms:W3CDTF">2020-09-09T13:52:00Z</dcterms:created>
  <dcterms:modified xsi:type="dcterms:W3CDTF">2020-09-30T13:17:27Z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2057-11.2.0.9684</vt:lpwstr>
  </property>
</Properties>
</file>