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7" r:id="rId5"/>
    <p:sldId id="259" r:id="rId6"/>
    <p:sldId id="277" r:id="rId7"/>
    <p:sldId id="262" r:id="rId8"/>
    <p:sldId id="278" r:id="rId9"/>
    <p:sldId id="280" r:id="rId10"/>
    <p:sldId id="264" r:id="rId11"/>
    <p:sldId id="279" r:id="rId12"/>
    <p:sldId id="266" r:id="rId13"/>
    <p:sldId id="293" r:id="rId14"/>
    <p:sldId id="294" r:id="rId15"/>
    <p:sldId id="267"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Test Your Knowledge!</a:t>
            </a:r>
            <a:endParaRPr lang="en-US" dirty="0"/>
          </a:p>
        </p:txBody>
      </p:sp>
      <p:sp>
        <p:nvSpPr>
          <p:cNvPr id="3" name="Subtitle 2"/>
          <p:cNvSpPr>
            <a:spLocks noGrp="1"/>
          </p:cNvSpPr>
          <p:nvPr>
            <p:ph type="subTitle" idx="1"/>
          </p:nvPr>
        </p:nvSpPr>
        <p:spPr>
          <a:xfrm>
            <a:off x="1524000" y="3602355"/>
            <a:ext cx="9144000" cy="2125345"/>
          </a:xfrm>
        </p:spPr>
        <p:txBody>
          <a:bodyPr>
            <a:normAutofit lnSpcReduction="20000"/>
          </a:bodyPr>
          <a:lstStyle/>
          <a:p>
            <a:endParaRPr lang="en-US"/>
          </a:p>
          <a:p>
            <a:r>
              <a:rPr lang="en-US"/>
              <a:t>Dr Ooi Huah Chiang</a:t>
            </a:r>
            <a:endParaRPr lang="en-US"/>
          </a:p>
          <a:p>
            <a:r>
              <a:rPr lang="en-US"/>
              <a:t>ACCS-EM ST3</a:t>
            </a:r>
            <a:endParaRPr lang="en-US"/>
          </a:p>
          <a:p>
            <a:r>
              <a:rPr lang="en-US"/>
              <a:t>Colchester General Hospital</a:t>
            </a:r>
            <a:endParaRPr lang="en-US"/>
          </a:p>
          <a:p>
            <a:r>
              <a:rPr lang="en-US"/>
              <a:t>16/9/2020</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GB"/>
              <a:t>Answers and Explanations</a:t>
            </a:r>
            <a:endParaRPr lang="en-US" altLang="en-GB"/>
          </a:p>
        </p:txBody>
      </p:sp>
      <p:sp>
        <p:nvSpPr>
          <p:cNvPr id="3" name="Content Placeholder 2"/>
          <p:cNvSpPr>
            <a:spLocks noGrp="1"/>
          </p:cNvSpPr>
          <p:nvPr>
            <p:ph idx="1"/>
          </p:nvPr>
        </p:nvSpPr>
        <p:spPr/>
        <p:txBody>
          <a:bodyPr/>
          <a:p>
            <a:pPr marL="514350" indent="-514350">
              <a:buFont typeface="+mj-lt"/>
              <a:buAutoNum type="alphaLcParenR"/>
            </a:pPr>
            <a:r>
              <a:rPr lang="en-US" altLang="en-GB">
                <a:solidFill>
                  <a:srgbClr val="FF0000"/>
                </a:solidFill>
              </a:rPr>
              <a:t>Left antecubital fossa</a:t>
            </a:r>
            <a:br>
              <a:rPr lang="en-US" altLang="en-GB">
                <a:solidFill>
                  <a:srgbClr val="FF0000"/>
                </a:solidFill>
              </a:rPr>
            </a:br>
            <a:r>
              <a:rPr lang="en-US" altLang="en-GB" sz="2400" i="1">
                <a:solidFill>
                  <a:schemeClr val="tx1"/>
                </a:solidFill>
              </a:rPr>
              <a:t>If surgeon plans to access posterior, patient may be positioned right side down and compress veins of right upper limb. Also hip fractures and surgeries may have large volume losses and would require good venous access</a:t>
            </a:r>
            <a:endParaRPr lang="en-US" altLang="en-GB">
              <a:solidFill>
                <a:srgbClr val="FF0000"/>
              </a:solidFill>
            </a:endParaRPr>
          </a:p>
          <a:p>
            <a:pPr marL="514350" indent="-514350">
              <a:buFont typeface="+mj-lt"/>
              <a:buAutoNum type="alphaLcParenR"/>
            </a:pPr>
            <a:r>
              <a:rPr lang="en-US" altLang="en-GB">
                <a:solidFill>
                  <a:srgbClr val="FF0000"/>
                </a:solidFill>
              </a:rPr>
              <a:t>90-100mL/min</a:t>
            </a:r>
            <a:br>
              <a:rPr lang="en-US" altLang="en-GB">
                <a:solidFill>
                  <a:srgbClr val="FF0000"/>
                </a:solidFill>
              </a:rPr>
            </a:br>
            <a:r>
              <a:rPr lang="en-US" altLang="en-GB" sz="2400" i="1">
                <a:solidFill>
                  <a:schemeClr val="tx1"/>
                </a:solidFill>
              </a:rPr>
              <a:t>Memorise all the cannula flow rates days before exam</a:t>
            </a:r>
            <a:endParaRPr lang="en-US" altLang="en-GB" sz="2400" i="1">
              <a:solidFill>
                <a:srgbClr val="FF0000"/>
              </a:solidFill>
            </a:endParaRPr>
          </a:p>
          <a:p>
            <a:pPr marL="514350" indent="-514350">
              <a:buFont typeface="+mj-lt"/>
              <a:buAutoNum type="alphaLcParenR"/>
            </a:pPr>
            <a:r>
              <a:rPr lang="en-US" altLang="en-GB">
                <a:solidFill>
                  <a:srgbClr val="FF0000"/>
                </a:solidFill>
              </a:rPr>
              <a:t>Choose large straight veins, avoid veins over joints, ensure aseptic technique, flush with saline after insertion, dispose sharps into sharps bin, secure cannula dressing</a:t>
            </a:r>
            <a:br>
              <a:rPr lang="en-US" altLang="en-GB">
                <a:solidFill>
                  <a:srgbClr val="FF0000"/>
                </a:solidFill>
              </a:rPr>
            </a:br>
            <a:r>
              <a:rPr lang="en-US" altLang="en-GB" sz="2400" i="1">
                <a:solidFill>
                  <a:schemeClr val="tx1"/>
                </a:solidFill>
              </a:rPr>
              <a:t>Exam tip: If no specific number of answers requested, give one per line, and assume 1/2 mark per answer. </a:t>
            </a:r>
            <a:endParaRPr lang="en-US" altLang="en-GB" sz="2400" i="1">
              <a:solidFill>
                <a:schemeClr val="tx1"/>
              </a:solidFill>
            </a:endParaRPr>
          </a:p>
        </p:txBody>
      </p:sp>
      <p:sp>
        <p:nvSpPr>
          <p:cNvPr id="6" name="Rectangles 5"/>
          <p:cNvSpPr/>
          <p:nvPr/>
        </p:nvSpPr>
        <p:spPr>
          <a:xfrm>
            <a:off x="1322705" y="2272665"/>
            <a:ext cx="9861550" cy="9963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p>
        </p:txBody>
      </p:sp>
      <p:sp>
        <p:nvSpPr>
          <p:cNvPr id="4" name="Rectangles 3"/>
          <p:cNvSpPr/>
          <p:nvPr/>
        </p:nvSpPr>
        <p:spPr>
          <a:xfrm>
            <a:off x="1322705" y="3768725"/>
            <a:ext cx="9861550" cy="450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p>
        </p:txBody>
      </p:sp>
      <p:sp>
        <p:nvSpPr>
          <p:cNvPr id="5" name="Rectangles 4"/>
          <p:cNvSpPr/>
          <p:nvPr/>
        </p:nvSpPr>
        <p:spPr>
          <a:xfrm>
            <a:off x="1379855" y="5333365"/>
            <a:ext cx="9861550" cy="709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bldLvl="0" animBg="1"/>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1595120"/>
          </a:xfrm>
        </p:spPr>
        <p:txBody>
          <a:bodyPr>
            <a:normAutofit/>
          </a:bodyPr>
          <a:p>
            <a:r>
              <a:rPr lang="en-US" altLang="en-GB" sz="3110"/>
              <a:t>Q4 - You have just intubated a 30-year old male with a head injury. You review the ventilator settings which are:</a:t>
            </a:r>
            <a:br>
              <a:rPr lang="en-US" altLang="en-GB" sz="3110"/>
            </a:br>
            <a:r>
              <a:rPr lang="en-US" altLang="en-GB" sz="3110"/>
              <a:t>TV 300; f 10; PEEP 5; FiO2 1.0; I:E 1:2</a:t>
            </a:r>
            <a:endParaRPr lang="en-US" altLang="en-GB" sz="3110"/>
          </a:p>
        </p:txBody>
      </p:sp>
      <p:sp>
        <p:nvSpPr>
          <p:cNvPr id="3" name="Content Placeholder 2"/>
          <p:cNvSpPr>
            <a:spLocks noGrp="1"/>
          </p:cNvSpPr>
          <p:nvPr>
            <p:ph idx="1"/>
          </p:nvPr>
        </p:nvSpPr>
        <p:spPr>
          <a:xfrm>
            <a:off x="838200" y="2228850"/>
            <a:ext cx="10515600" cy="3948430"/>
          </a:xfrm>
        </p:spPr>
        <p:txBody>
          <a:bodyPr/>
          <a:p>
            <a:pPr marL="514350" indent="-514350">
              <a:buFont typeface="+mj-lt"/>
              <a:buAutoNum type="alphaLcParenR"/>
            </a:pPr>
            <a:r>
              <a:rPr lang="en-US" altLang="en-GB"/>
              <a:t>How would you adjust your settings in this patient? (1.5 marks)</a:t>
            </a:r>
            <a:endParaRPr lang="en-US" altLang="en-GB"/>
          </a:p>
          <a:p>
            <a:pPr marL="514350" indent="-514350">
              <a:buFont typeface="+mj-lt"/>
              <a:buAutoNum type="alphaLcParenR"/>
            </a:pPr>
            <a:endParaRPr lang="en-US" altLang="en-GB"/>
          </a:p>
          <a:p>
            <a:pPr marL="514350" indent="-514350">
              <a:buFont typeface="+mj-lt"/>
              <a:buAutoNum type="alphaLcParenR"/>
            </a:pPr>
            <a:r>
              <a:rPr lang="en-US" altLang="en-GB"/>
              <a:t>What other non-pharmacological options can be used to manage a raised ICP before neurosurgical intervention? (1.5 marks)</a:t>
            </a:r>
            <a:endParaRPr lang="en-US" alt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0" end="0"/>
                                            </p:txEl>
                                          </p:spTgt>
                                        </p:tgtEl>
                                        <p:attrNameLst>
                                          <p:attrName>style.fontStyle</p:attrName>
                                        </p:attrNameLst>
                                      </p:cBhvr>
                                      <p:to>
                                        <p:strVal val="normal"/>
                                      </p:to>
                                    </p:set>
                                    <p:set>
                                      <p:cBhvr override="childStyle">
                                        <p:cTn id="7" dur="indefinite"/>
                                        <p:tgtEl>
                                          <p:spTgt spid="3">
                                            <p:txEl>
                                              <p:pRg st="0" end="0"/>
                                            </p:txEl>
                                          </p:spTgt>
                                        </p:tgtEl>
                                        <p:attrNameLst>
                                          <p:attrName>style.fontWeight</p:attrName>
                                        </p:attrNameLst>
                                      </p:cBhvr>
                                      <p:to>
                                        <p:strVal val="bold"/>
                                      </p:to>
                                    </p:set>
                                    <p:set>
                                      <p:cBhvr override="childStyle">
                                        <p:cTn id="8" dur="indefinite"/>
                                        <p:tgtEl>
                                          <p:spTgt spid="3">
                                            <p:txEl>
                                              <p:pRg st="0" end="0"/>
                                            </p:txEl>
                                          </p:spTgt>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5" presetClass="emph" presetSubtype="1" nodeType="clickEffect">
                                  <p:stCondLst>
                                    <p:cond delay="0"/>
                                  </p:stCondLst>
                                  <p:childTnLst>
                                    <p:set>
                                      <p:cBhvr override="childStyle">
                                        <p:cTn id="12" dur="indefinite"/>
                                        <p:tgtEl>
                                          <p:spTgt spid="3">
                                            <p:txEl>
                                              <p:pRg st="2" end="2"/>
                                            </p:txEl>
                                          </p:spTgt>
                                        </p:tgtEl>
                                        <p:attrNameLst>
                                          <p:attrName>style.fontStyle</p:attrName>
                                        </p:attrNameLst>
                                      </p:cBhvr>
                                      <p:to>
                                        <p:strVal val="normal"/>
                                      </p:to>
                                    </p:set>
                                    <p:set>
                                      <p:cBhvr override="childStyle">
                                        <p:cTn id="13" dur="indefinite"/>
                                        <p:tgtEl>
                                          <p:spTgt spid="3">
                                            <p:txEl>
                                              <p:pRg st="2" end="2"/>
                                            </p:txEl>
                                          </p:spTgt>
                                        </p:tgtEl>
                                        <p:attrNameLst>
                                          <p:attrName>style.fontWeight</p:attrName>
                                        </p:attrNameLst>
                                      </p:cBhvr>
                                      <p:to>
                                        <p:strVal val="bold"/>
                                      </p:to>
                                    </p:set>
                                    <p:set>
                                      <p:cBhvr override="childStyle">
                                        <p:cTn id="14"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GB"/>
              <a:t>Answers and Explanations</a:t>
            </a:r>
            <a:endParaRPr lang="en-US" altLang="en-GB"/>
          </a:p>
        </p:txBody>
      </p:sp>
      <p:sp>
        <p:nvSpPr>
          <p:cNvPr id="5" name="Content Placeholder 4"/>
          <p:cNvSpPr>
            <a:spLocks noGrp="1"/>
          </p:cNvSpPr>
          <p:nvPr>
            <p:ph idx="1"/>
          </p:nvPr>
        </p:nvSpPr>
        <p:spPr>
          <a:xfrm>
            <a:off x="838200" y="1825625"/>
            <a:ext cx="10515600" cy="4677410"/>
          </a:xfrm>
        </p:spPr>
        <p:txBody>
          <a:bodyPr>
            <a:normAutofit lnSpcReduction="10000"/>
          </a:bodyPr>
          <a:p>
            <a:pPr marL="514350" indent="-514350">
              <a:buFont typeface="+mj-lt"/>
              <a:buAutoNum type="alphaLcParenR"/>
            </a:pPr>
            <a:r>
              <a:rPr lang="en-US" altLang="en-GB">
                <a:solidFill>
                  <a:srgbClr val="FF0000"/>
                </a:solidFill>
              </a:rPr>
              <a:t>Increase TV (tidal volume) and f (resp rate) to achieve normocapnea</a:t>
            </a:r>
            <a:br>
              <a:rPr lang="en-US" altLang="en-GB">
                <a:solidFill>
                  <a:srgbClr val="FF0000"/>
                </a:solidFill>
              </a:rPr>
            </a:br>
            <a:r>
              <a:rPr lang="en-US" altLang="en-GB">
                <a:solidFill>
                  <a:srgbClr val="FF0000"/>
                </a:solidFill>
              </a:rPr>
              <a:t>Reduce FiO2 to achieve sats 94-98%</a:t>
            </a:r>
            <a:br>
              <a:rPr lang="en-US" altLang="en-GB">
                <a:solidFill>
                  <a:srgbClr val="FF0000"/>
                </a:solidFill>
              </a:rPr>
            </a:br>
            <a:r>
              <a:rPr lang="en-US" altLang="en-GB" sz="2400" i="1">
                <a:solidFill>
                  <a:schemeClr val="tx1"/>
                </a:solidFill>
              </a:rPr>
              <a:t>Tidal volume and resp rate (sometimes labeled as '</a:t>
            </a:r>
            <a:r>
              <a:rPr lang="en-US" altLang="en-GB" sz="2400" b="1" i="1">
                <a:solidFill>
                  <a:schemeClr val="tx1"/>
                </a:solidFill>
              </a:rPr>
              <a:t>f</a:t>
            </a:r>
            <a:r>
              <a:rPr lang="en-US" altLang="en-GB" sz="2400" i="1">
                <a:solidFill>
                  <a:schemeClr val="tx1"/>
                </a:solidFill>
              </a:rPr>
              <a:t>'requency) are your main controllers of PaCO2, while FiO2 and PEEP are your main controllers of PaO2. You may not want to increase PEEP in this situation for fear of raising ICP.</a:t>
            </a:r>
            <a:endParaRPr lang="en-US" altLang="en-GB"/>
          </a:p>
          <a:p>
            <a:pPr marL="514350" indent="-514350">
              <a:buFont typeface="+mj-lt"/>
              <a:buAutoNum type="alphaLcParenR"/>
            </a:pPr>
            <a:r>
              <a:rPr lang="en-US" altLang="en-GB">
                <a:solidFill>
                  <a:srgbClr val="FF0000"/>
                </a:solidFill>
              </a:rPr>
              <a:t>30 degrees head raise</a:t>
            </a:r>
            <a:br>
              <a:rPr lang="en-US" altLang="en-GB">
                <a:solidFill>
                  <a:srgbClr val="FF0000"/>
                </a:solidFill>
              </a:rPr>
            </a:br>
            <a:r>
              <a:rPr lang="en-US" altLang="en-GB">
                <a:solidFill>
                  <a:srgbClr val="FF0000"/>
                </a:solidFill>
              </a:rPr>
              <a:t>Remove cervical collar</a:t>
            </a:r>
            <a:br>
              <a:rPr lang="en-US" altLang="en-GB">
                <a:solidFill>
                  <a:srgbClr val="FF0000"/>
                </a:solidFill>
              </a:rPr>
            </a:br>
            <a:r>
              <a:rPr lang="en-US" altLang="en-GB">
                <a:solidFill>
                  <a:srgbClr val="FF0000"/>
                </a:solidFill>
              </a:rPr>
              <a:t>Cooling to avoid hyperthermia</a:t>
            </a:r>
            <a:br>
              <a:rPr lang="en-US" altLang="en-GB">
                <a:solidFill>
                  <a:srgbClr val="FF0000"/>
                </a:solidFill>
              </a:rPr>
            </a:br>
            <a:r>
              <a:rPr lang="en-US" altLang="en-GB">
                <a:solidFill>
                  <a:srgbClr val="FF0000"/>
                </a:solidFill>
              </a:rPr>
              <a:t>Hyperventilation</a:t>
            </a:r>
            <a:br>
              <a:rPr lang="en-US" altLang="en-GB">
                <a:solidFill>
                  <a:srgbClr val="FF0000"/>
                </a:solidFill>
              </a:rPr>
            </a:br>
            <a:r>
              <a:rPr lang="en-US" altLang="en-GB" sz="2400" i="1">
                <a:solidFill>
                  <a:schemeClr val="tx1"/>
                </a:solidFill>
              </a:rPr>
              <a:t>Other managements eg normoglycemia, sedation, controlling seizures, osmotherapies etc involve medications so not appropriate answer</a:t>
            </a:r>
            <a:br>
              <a:rPr lang="en-US" altLang="en-GB" sz="2400" i="1">
                <a:solidFill>
                  <a:schemeClr val="tx1"/>
                </a:solidFill>
              </a:rPr>
            </a:br>
            <a:r>
              <a:rPr lang="en-US" altLang="en-GB" sz="2400" i="1">
                <a:solidFill>
                  <a:schemeClr val="tx1"/>
                </a:solidFill>
              </a:rPr>
              <a:t>Fluids to maintain normovolemia may be considered a 'pharmacological' option so probably not accepted either</a:t>
            </a:r>
            <a:endParaRPr lang="en-US" altLang="en-GB" sz="2400" i="1">
              <a:solidFill>
                <a:schemeClr val="tx1"/>
              </a:solidFill>
            </a:endParaRPr>
          </a:p>
        </p:txBody>
      </p:sp>
      <p:sp>
        <p:nvSpPr>
          <p:cNvPr id="6" name="Rectangles 5"/>
          <p:cNvSpPr/>
          <p:nvPr/>
        </p:nvSpPr>
        <p:spPr>
          <a:xfrm>
            <a:off x="838200" y="2560955"/>
            <a:ext cx="10514965" cy="857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p>
        </p:txBody>
      </p:sp>
      <p:sp>
        <p:nvSpPr>
          <p:cNvPr id="3" name="Rectangles 2"/>
          <p:cNvSpPr/>
          <p:nvPr/>
        </p:nvSpPr>
        <p:spPr>
          <a:xfrm>
            <a:off x="983615" y="4933315"/>
            <a:ext cx="10514965" cy="12592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278765"/>
            <a:ext cx="10515600" cy="1325563"/>
          </a:xfrm>
        </p:spPr>
        <p:txBody>
          <a:bodyPr>
            <a:normAutofit fontScale="90000"/>
          </a:bodyPr>
          <a:p>
            <a:r>
              <a:rPr lang="en-US" altLang="en-GB" sz="3110"/>
              <a:t>Q5 - A 48-year old heavy smoker presents to you with sudden right sided chest pain and shortness of breath. You obtain the following chest X-ray:</a:t>
            </a:r>
            <a:endParaRPr lang="en-US" altLang="en-GB" sz="3110"/>
          </a:p>
        </p:txBody>
      </p:sp>
      <p:pic>
        <p:nvPicPr>
          <p:cNvPr id="7" name="Content Placeholder 6" descr="pneumothorax-on-expiratory-radiograph"/>
          <p:cNvPicPr>
            <a:picLocks noChangeAspect="1"/>
          </p:cNvPicPr>
          <p:nvPr>
            <p:ph sz="half" idx="1"/>
          </p:nvPr>
        </p:nvPicPr>
        <p:blipFill>
          <a:blip r:embed="rId1"/>
          <a:stretch>
            <a:fillRect/>
          </a:stretch>
        </p:blipFill>
        <p:spPr>
          <a:xfrm>
            <a:off x="685800" y="1691005"/>
            <a:ext cx="5113020" cy="4773295"/>
          </a:xfrm>
          <a:prstGeom prst="rect">
            <a:avLst/>
          </a:prstGeom>
        </p:spPr>
      </p:pic>
      <p:sp>
        <p:nvSpPr>
          <p:cNvPr id="6" name="Content Placeholder 5"/>
          <p:cNvSpPr>
            <a:spLocks noGrp="1"/>
          </p:cNvSpPr>
          <p:nvPr>
            <p:ph sz="half" idx="2"/>
          </p:nvPr>
        </p:nvSpPr>
        <p:spPr>
          <a:xfrm>
            <a:off x="6172200" y="1825625"/>
            <a:ext cx="5372735" cy="4639310"/>
          </a:xfrm>
        </p:spPr>
        <p:txBody>
          <a:bodyPr>
            <a:normAutofit lnSpcReduction="20000"/>
          </a:bodyPr>
          <a:p>
            <a:pPr marL="514350" indent="-514350">
              <a:buFont typeface="+mj-lt"/>
              <a:buAutoNum type="alphaLcParenR"/>
            </a:pPr>
            <a:r>
              <a:rPr lang="en-US" altLang="en-GB"/>
              <a:t>What is the diagnosis? What is your immediate management? (1 mark)</a:t>
            </a:r>
            <a:endParaRPr lang="en-US" altLang="en-GB"/>
          </a:p>
          <a:p>
            <a:pPr marL="514350" indent="-514350">
              <a:buFont typeface="+mj-lt"/>
              <a:buAutoNum type="alphaLcParenR"/>
            </a:pPr>
            <a:endParaRPr lang="en-US" altLang="en-GB"/>
          </a:p>
          <a:p>
            <a:pPr marL="514350" indent="-514350">
              <a:buFont typeface="+mj-lt"/>
              <a:buAutoNum type="alphaLcParenR"/>
            </a:pPr>
            <a:r>
              <a:rPr lang="en-US" altLang="en-GB"/>
              <a:t>Give 1 absolute contraindication and 1 relative contraindication to Seldinger chest drain. (1 mark)</a:t>
            </a:r>
            <a:endParaRPr lang="en-US" altLang="en-GB"/>
          </a:p>
          <a:p>
            <a:pPr marL="514350" indent="-514350">
              <a:buFont typeface="+mj-lt"/>
              <a:buAutoNum type="alphaLcParenR"/>
            </a:pPr>
            <a:endParaRPr lang="en-US" altLang="en-GB"/>
          </a:p>
          <a:p>
            <a:pPr marL="514350" indent="-514350">
              <a:buFont typeface="+mj-lt"/>
              <a:buAutoNum type="alphaLcParenR"/>
            </a:pPr>
            <a:r>
              <a:rPr lang="en-US" altLang="en-GB"/>
              <a:t>Give 2 complications of the procedure in this patient and how you may reduce the risk? (1 mark)</a:t>
            </a:r>
            <a:endParaRPr lang="en-US" altLang="en-GB"/>
          </a:p>
        </p:txBody>
      </p:sp>
      <p:sp>
        <p:nvSpPr>
          <p:cNvPr id="8" name="Text Box 7"/>
          <p:cNvSpPr txBox="1"/>
          <p:nvPr/>
        </p:nvSpPr>
        <p:spPr>
          <a:xfrm rot="16200000">
            <a:off x="-814705" y="5083810"/>
            <a:ext cx="2540000" cy="460375"/>
          </a:xfrm>
          <a:prstGeom prst="rect">
            <a:avLst/>
          </a:prstGeom>
          <a:noFill/>
        </p:spPr>
        <p:txBody>
          <a:bodyPr wrap="square" rtlCol="0" anchor="t">
            <a:spAutoFit/>
          </a:bodyPr>
          <a:p>
            <a:r>
              <a:rPr lang="en-GB" altLang="en-US" sz="1200"/>
              <a:t>Case courtesy of Dr Andrew Dixon, Radiopaedia.org, rID: 48365</a:t>
            </a:r>
            <a:endParaRPr lang="en-GB" altLang="en-US" sz="12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GB"/>
              <a:t>Answers and Explanations</a:t>
            </a:r>
            <a:endParaRPr lang="en-US" altLang="en-GB"/>
          </a:p>
        </p:txBody>
      </p:sp>
      <p:sp>
        <p:nvSpPr>
          <p:cNvPr id="3" name="Content Placeholder 2"/>
          <p:cNvSpPr>
            <a:spLocks noGrp="1"/>
          </p:cNvSpPr>
          <p:nvPr>
            <p:ph idx="1"/>
          </p:nvPr>
        </p:nvSpPr>
        <p:spPr>
          <a:xfrm>
            <a:off x="838200" y="1825625"/>
            <a:ext cx="10515600" cy="4907915"/>
          </a:xfrm>
        </p:spPr>
        <p:txBody>
          <a:bodyPr>
            <a:normAutofit lnSpcReduction="20000"/>
          </a:bodyPr>
          <a:p>
            <a:pPr marL="514350" indent="-514350">
              <a:buFont typeface="+mj-lt"/>
              <a:buAutoNum type="alphaLcParenR"/>
            </a:pPr>
            <a:r>
              <a:rPr lang="en-US" altLang="en-GB">
                <a:solidFill>
                  <a:srgbClr val="FF0000"/>
                </a:solidFill>
              </a:rPr>
              <a:t>Right sided secondary spontaneous pneumothorax</a:t>
            </a:r>
            <a:br>
              <a:rPr lang="en-US" altLang="en-GB">
                <a:solidFill>
                  <a:srgbClr val="FF0000"/>
                </a:solidFill>
              </a:rPr>
            </a:br>
            <a:r>
              <a:rPr lang="en-US" altLang="en-GB">
                <a:solidFill>
                  <a:srgbClr val="FF0000"/>
                </a:solidFill>
              </a:rPr>
              <a:t>Oxygen and Seldinger chest drain insertion (if &gt;2cm at hilum)</a:t>
            </a:r>
            <a:br>
              <a:rPr lang="en-US" altLang="en-GB">
                <a:solidFill>
                  <a:srgbClr val="FF0000"/>
                </a:solidFill>
              </a:rPr>
            </a:br>
            <a:r>
              <a:rPr lang="en-US" altLang="en-GB" sz="2400" i="1">
                <a:solidFill>
                  <a:schemeClr val="tx1"/>
                </a:solidFill>
              </a:rPr>
              <a:t>Sorry for contentious size. It's likely the exam will provide a measurement or a clearcut hilum distance</a:t>
            </a:r>
            <a:endParaRPr lang="en-US" altLang="en-GB">
              <a:solidFill>
                <a:srgbClr val="FF0000"/>
              </a:solidFill>
            </a:endParaRPr>
          </a:p>
          <a:p>
            <a:pPr marL="514350" indent="-514350">
              <a:buFont typeface="+mj-lt"/>
              <a:buAutoNum type="alphaLcParenR"/>
            </a:pPr>
            <a:r>
              <a:rPr lang="en-US" altLang="en-GB">
                <a:solidFill>
                  <a:srgbClr val="FF0000"/>
                </a:solidFill>
              </a:rPr>
              <a:t>Absolute CI: Patient refusal; haemothorax</a:t>
            </a:r>
            <a:br>
              <a:rPr lang="en-US" altLang="en-GB">
                <a:solidFill>
                  <a:srgbClr val="FF0000"/>
                </a:solidFill>
              </a:rPr>
            </a:br>
            <a:r>
              <a:rPr lang="en-US" altLang="en-GB">
                <a:solidFill>
                  <a:srgbClr val="FF0000"/>
                </a:solidFill>
              </a:rPr>
              <a:t>Relative CI: Coagulopathy, pleural adhesions, emphysematous bullae</a:t>
            </a:r>
            <a:endParaRPr lang="en-US" altLang="en-GB">
              <a:solidFill>
                <a:srgbClr val="FF0000"/>
              </a:solidFill>
            </a:endParaRPr>
          </a:p>
          <a:p>
            <a:pPr marL="514350" indent="-514350">
              <a:buFont typeface="+mj-lt"/>
              <a:buAutoNum type="alphaLcParenR"/>
            </a:pPr>
            <a:endParaRPr lang="en-US" altLang="en-GB">
              <a:solidFill>
                <a:srgbClr val="FF0000"/>
              </a:solidFill>
            </a:endParaRPr>
          </a:p>
          <a:p>
            <a:pPr marL="514350" indent="-514350">
              <a:buFont typeface="+mj-lt"/>
              <a:buAutoNum type="alphaLcParenR"/>
            </a:pPr>
            <a:r>
              <a:rPr lang="en-US" altLang="en-GB" i="1">
                <a:solidFill>
                  <a:srgbClr val="FF0000"/>
                </a:solidFill>
              </a:rPr>
              <a:t>Intercostal neurovascular bundle injury</a:t>
            </a:r>
            <a:r>
              <a:rPr lang="en-US" altLang="en-GB">
                <a:solidFill>
                  <a:srgbClr val="FF0000"/>
                </a:solidFill>
              </a:rPr>
              <a:t> - </a:t>
            </a:r>
            <a:r>
              <a:rPr lang="en-US" altLang="en-GB">
                <a:solidFill>
                  <a:schemeClr val="accent5"/>
                </a:solidFill>
              </a:rPr>
              <a:t>Insert drain over the rib</a:t>
            </a:r>
            <a:br>
              <a:rPr lang="en-US" altLang="en-GB">
                <a:solidFill>
                  <a:srgbClr val="FF0000"/>
                </a:solidFill>
              </a:rPr>
            </a:br>
            <a:r>
              <a:rPr lang="en-US" altLang="en-GB" i="1">
                <a:solidFill>
                  <a:srgbClr val="FF0000"/>
                </a:solidFill>
              </a:rPr>
              <a:t>Infection over insertion site</a:t>
            </a:r>
            <a:r>
              <a:rPr lang="en-US" altLang="en-GB">
                <a:solidFill>
                  <a:srgbClr val="FF0000"/>
                </a:solidFill>
              </a:rPr>
              <a:t> - </a:t>
            </a:r>
            <a:r>
              <a:rPr lang="en-US" altLang="en-GB">
                <a:solidFill>
                  <a:schemeClr val="accent5"/>
                </a:solidFill>
              </a:rPr>
              <a:t>Ensure aseptic technique</a:t>
            </a:r>
            <a:br>
              <a:rPr lang="en-US" altLang="en-GB">
                <a:solidFill>
                  <a:srgbClr val="FF0000"/>
                </a:solidFill>
              </a:rPr>
            </a:br>
            <a:r>
              <a:rPr lang="en-US" altLang="en-GB" i="1">
                <a:solidFill>
                  <a:srgbClr val="FF0000"/>
                </a:solidFill>
              </a:rPr>
              <a:t>Surgical emphysema</a:t>
            </a:r>
            <a:r>
              <a:rPr lang="en-US" altLang="en-GB">
                <a:solidFill>
                  <a:srgbClr val="FF0000"/>
                </a:solidFill>
              </a:rPr>
              <a:t> - </a:t>
            </a:r>
            <a:r>
              <a:rPr lang="en-US" altLang="en-GB">
                <a:solidFill>
                  <a:schemeClr val="accent5"/>
                </a:solidFill>
              </a:rPr>
              <a:t>Ensure all distal lumens are in pleural space</a:t>
            </a:r>
            <a:br>
              <a:rPr lang="en-US" altLang="en-GB">
                <a:solidFill>
                  <a:srgbClr val="FF0000"/>
                </a:solidFill>
              </a:rPr>
            </a:br>
            <a:r>
              <a:rPr lang="en-US" altLang="en-GB" i="1">
                <a:solidFill>
                  <a:srgbClr val="FF0000"/>
                </a:solidFill>
              </a:rPr>
              <a:t>Tube dislodgement</a:t>
            </a:r>
            <a:r>
              <a:rPr lang="en-US" altLang="en-GB">
                <a:solidFill>
                  <a:srgbClr val="FF0000"/>
                </a:solidFill>
              </a:rPr>
              <a:t> - </a:t>
            </a:r>
            <a:r>
              <a:rPr lang="en-US" altLang="en-GB">
                <a:solidFill>
                  <a:schemeClr val="accent5"/>
                </a:solidFill>
              </a:rPr>
              <a:t>Suture and secure dressing</a:t>
            </a:r>
            <a:br>
              <a:rPr lang="en-US" altLang="en-GB">
                <a:solidFill>
                  <a:srgbClr val="FF0000"/>
                </a:solidFill>
              </a:rPr>
            </a:br>
            <a:r>
              <a:rPr lang="en-US" altLang="en-GB" i="1">
                <a:solidFill>
                  <a:srgbClr val="FF0000"/>
                </a:solidFill>
              </a:rPr>
              <a:t>Liver/Diaphragm injury - </a:t>
            </a:r>
            <a:r>
              <a:rPr lang="en-US" altLang="en-GB">
                <a:solidFill>
                  <a:schemeClr val="accent5"/>
                </a:solidFill>
              </a:rPr>
              <a:t>Insert in safety triangle and be careful of excessive needle/tube angulations</a:t>
            </a:r>
            <a:endParaRPr lang="en-US" altLang="en-GB">
              <a:solidFill>
                <a:schemeClr val="accent5"/>
              </a:solidFill>
            </a:endParaRPr>
          </a:p>
        </p:txBody>
      </p:sp>
      <p:sp>
        <p:nvSpPr>
          <p:cNvPr id="6" name="Rectangles 5"/>
          <p:cNvSpPr/>
          <p:nvPr/>
        </p:nvSpPr>
        <p:spPr>
          <a:xfrm>
            <a:off x="915035" y="2455545"/>
            <a:ext cx="10514965" cy="559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ltLang="en-GB"/>
              <a:t>Thank You!</a:t>
            </a:r>
            <a:endParaRPr lang="en-US" altLang="en-GB"/>
          </a:p>
        </p:txBody>
      </p:sp>
      <p:sp>
        <p:nvSpPr>
          <p:cNvPr id="5" name="Text Placeholder 4"/>
          <p:cNvSpPr>
            <a:spLocks noGrp="1"/>
          </p:cNvSpPr>
          <p:nvPr>
            <p:ph type="body" idx="1"/>
          </p:nvPr>
        </p:nvSpPr>
        <p:spPr/>
        <p:txBody>
          <a:bodyPr/>
          <a:p>
            <a:endParaRPr lang="en-GB"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GB"/>
              <a:t>Changes coming 2021!</a:t>
            </a:r>
            <a:endParaRPr lang="en-US" altLang="en-GB"/>
          </a:p>
        </p:txBody>
      </p:sp>
      <p:pic>
        <p:nvPicPr>
          <p:cNvPr id="4" name="Content Placeholder 3" descr="118212780_10219116873647582_50568161468582651_n"/>
          <p:cNvPicPr>
            <a:picLocks noChangeAspect="1"/>
          </p:cNvPicPr>
          <p:nvPr>
            <p:ph idx="1"/>
          </p:nvPr>
        </p:nvPicPr>
        <p:blipFill>
          <a:blip r:embed="rId1"/>
          <a:srcRect l="9834" t="3473" r="7486" b="15161"/>
          <a:stretch>
            <a:fillRect/>
          </a:stretch>
        </p:blipFill>
        <p:spPr>
          <a:xfrm>
            <a:off x="1471295" y="1481455"/>
            <a:ext cx="9250045" cy="51212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GB"/>
              <a:t>FRCEM Intermediate SAQ</a:t>
            </a:r>
            <a:endParaRPr lang="en-US" altLang="en-GB"/>
          </a:p>
        </p:txBody>
      </p:sp>
      <p:sp>
        <p:nvSpPr>
          <p:cNvPr id="3" name="Content Placeholder 2"/>
          <p:cNvSpPr>
            <a:spLocks noGrp="1"/>
          </p:cNvSpPr>
          <p:nvPr>
            <p:ph idx="1"/>
          </p:nvPr>
        </p:nvSpPr>
        <p:spPr/>
        <p:txBody>
          <a:bodyPr/>
          <a:p>
            <a:r>
              <a:rPr lang="en-US" altLang="en-GB"/>
              <a:t>60 clinical scenarios with 1-3 stems each</a:t>
            </a:r>
            <a:endParaRPr lang="en-US" altLang="en-GB"/>
          </a:p>
          <a:p>
            <a:r>
              <a:rPr lang="en-US" altLang="en-GB"/>
              <a:t>Duration: 3 hour</a:t>
            </a:r>
            <a:endParaRPr lang="en-US" altLang="en-GB"/>
          </a:p>
          <a:p>
            <a:r>
              <a:rPr lang="en-US" altLang="en-GB"/>
              <a:t>Covers ACCS ST1-ST3 curriculum as follows:</a:t>
            </a:r>
            <a:endParaRPr lang="en-US" altLang="en-GB"/>
          </a:p>
          <a:p>
            <a:pPr lvl="1"/>
            <a:r>
              <a:rPr lang="en-US" altLang="en-GB"/>
              <a:t>Common Competencies x7</a:t>
            </a:r>
            <a:endParaRPr lang="en-US" altLang="en-GB"/>
          </a:p>
          <a:p>
            <a:pPr lvl="1"/>
            <a:r>
              <a:rPr lang="en-US" altLang="en-GB"/>
              <a:t>ACCS Major/Acute Presentations x18</a:t>
            </a:r>
            <a:endParaRPr lang="en-US" altLang="en-GB"/>
          </a:p>
          <a:p>
            <a:pPr lvl="1"/>
            <a:r>
              <a:rPr lang="en-US" altLang="en-GB"/>
              <a:t>ACCS Anaesthesia Competencies x4</a:t>
            </a:r>
            <a:endParaRPr lang="en-US" altLang="en-GB"/>
          </a:p>
          <a:p>
            <a:pPr lvl="1"/>
            <a:r>
              <a:rPr lang="en-US" altLang="en-GB"/>
              <a:t>ICM within ACCS x2</a:t>
            </a:r>
            <a:endParaRPr lang="en-US" altLang="en-GB"/>
          </a:p>
          <a:p>
            <a:pPr lvl="1"/>
            <a:r>
              <a:rPr lang="en-US" altLang="en-GB"/>
              <a:t>ST3 Adult Presentations (majority trauma) x6</a:t>
            </a:r>
            <a:endParaRPr lang="en-US" altLang="en-GB"/>
          </a:p>
          <a:p>
            <a:pPr lvl="1"/>
            <a:r>
              <a:rPr lang="en-US" altLang="en-GB"/>
              <a:t>ST3 Paeds EM x11</a:t>
            </a:r>
            <a:endParaRPr lang="en-US" altLang="en-GB"/>
          </a:p>
          <a:p>
            <a:pPr lvl="1"/>
            <a:r>
              <a:rPr lang="en-US" altLang="en-GB"/>
              <a:t>Practical Procedures x 12</a:t>
            </a:r>
            <a:endParaRPr lang="en-US" alt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ltLang="en-GB" sz="3110"/>
              <a:t>Q1 - A 23 year old female presents to your department after falling off a horse with her left foot trapped in the stirrup. She complains of pain and swelling in her left ankle and foot, and is unable to weightbear. On examination, you find the following:</a:t>
            </a:r>
            <a:endParaRPr lang="en-US" altLang="en-GB" sz="3110"/>
          </a:p>
        </p:txBody>
      </p:sp>
      <p:pic>
        <p:nvPicPr>
          <p:cNvPr id="7" name="Content Placeholder 6" descr="DEEwWODXkAEnLLw"/>
          <p:cNvPicPr>
            <a:picLocks noChangeAspect="1"/>
          </p:cNvPicPr>
          <p:nvPr>
            <p:ph sz="half" idx="1"/>
          </p:nvPr>
        </p:nvPicPr>
        <p:blipFill>
          <a:blip r:embed="rId1"/>
          <a:stretch>
            <a:fillRect/>
          </a:stretch>
        </p:blipFill>
        <p:spPr>
          <a:xfrm>
            <a:off x="838200" y="1940560"/>
            <a:ext cx="1924685" cy="4351655"/>
          </a:xfrm>
          <a:prstGeom prst="rect">
            <a:avLst/>
          </a:prstGeom>
        </p:spPr>
      </p:pic>
      <p:sp>
        <p:nvSpPr>
          <p:cNvPr id="8" name="Content Placeholder 7"/>
          <p:cNvSpPr>
            <a:spLocks noGrp="1"/>
          </p:cNvSpPr>
          <p:nvPr>
            <p:ph sz="half" idx="2"/>
          </p:nvPr>
        </p:nvSpPr>
        <p:spPr>
          <a:xfrm>
            <a:off x="3169920" y="1940560"/>
            <a:ext cx="8183245" cy="4351655"/>
          </a:xfrm>
        </p:spPr>
        <p:txBody>
          <a:bodyPr/>
          <a:p>
            <a:pPr marL="514350" indent="-514350">
              <a:buFont typeface="+mj-lt"/>
              <a:buAutoNum type="alphaLcParenR"/>
            </a:pPr>
            <a:r>
              <a:rPr lang="en-US" altLang="en-GB"/>
              <a:t>What is the likely mechanism of this patient's injury? (1 mark)</a:t>
            </a:r>
            <a:endParaRPr lang="en-US" altLang="en-GB"/>
          </a:p>
          <a:p>
            <a:pPr marL="514350" indent="-514350">
              <a:buFont typeface="+mj-lt"/>
              <a:buAutoNum type="alphaLcParenR"/>
            </a:pPr>
            <a:endParaRPr lang="en-US" altLang="en-GB"/>
          </a:p>
          <a:p>
            <a:pPr marL="514350" indent="-514350">
              <a:buFont typeface="+mj-lt"/>
              <a:buAutoNum type="alphaLcParenR"/>
            </a:pPr>
            <a:r>
              <a:rPr lang="en-US" altLang="en-GB"/>
              <a:t>List 2 images and views you will obtain for this patient (1 mark)</a:t>
            </a:r>
            <a:endParaRPr lang="en-US" altLang="en-GB"/>
          </a:p>
          <a:p>
            <a:pPr marL="514350" indent="-514350">
              <a:buFont typeface="+mj-lt"/>
              <a:buAutoNum type="alphaLcParenR"/>
            </a:pPr>
            <a:endParaRPr lang="en-US" altLang="en-GB"/>
          </a:p>
          <a:p>
            <a:pPr marL="514350" indent="-514350">
              <a:buFont typeface="+mj-lt"/>
              <a:buAutoNum type="alphaLcParenR"/>
            </a:pPr>
            <a:r>
              <a:rPr lang="en-US" altLang="en-GB"/>
              <a:t>What is your provisional diagnosis? (1 mark)</a:t>
            </a:r>
            <a:endParaRPr lang="en-US" alt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GB"/>
              <a:t>Answers and Explanations</a:t>
            </a:r>
            <a:endParaRPr lang="en-US" altLang="en-GB"/>
          </a:p>
        </p:txBody>
      </p:sp>
      <p:sp>
        <p:nvSpPr>
          <p:cNvPr id="5" name="Content Placeholder 4"/>
          <p:cNvSpPr>
            <a:spLocks noGrp="1"/>
          </p:cNvSpPr>
          <p:nvPr>
            <p:ph idx="1"/>
          </p:nvPr>
        </p:nvSpPr>
        <p:spPr/>
        <p:txBody>
          <a:bodyPr/>
          <a:p>
            <a:pPr marL="514350" indent="-514350">
              <a:buFont typeface="+mj-lt"/>
              <a:buAutoNum type="alphaLcParenR"/>
            </a:pPr>
            <a:r>
              <a:rPr lang="en-US" altLang="en-GB">
                <a:solidFill>
                  <a:srgbClr val="FF0000"/>
                </a:solidFill>
              </a:rPr>
              <a:t>Rotational force on a plantarflexed foot</a:t>
            </a:r>
            <a:br>
              <a:rPr lang="en-US" altLang="en-GB">
                <a:solidFill>
                  <a:srgbClr val="FF0000"/>
                </a:solidFill>
              </a:rPr>
            </a:br>
            <a:r>
              <a:rPr lang="en-US" altLang="en-GB" sz="2400" i="1">
                <a:solidFill>
                  <a:schemeClr val="tx1"/>
                </a:solidFill>
              </a:rPr>
              <a:t>The other common MoIs for Lisfranc injury are crush injury and axial loading onto foot.</a:t>
            </a:r>
            <a:endParaRPr lang="en-US" altLang="en-GB"/>
          </a:p>
          <a:p>
            <a:pPr marL="514350" indent="-514350">
              <a:buFont typeface="+mj-lt"/>
              <a:buAutoNum type="alphaLcParenR"/>
            </a:pPr>
            <a:r>
              <a:rPr lang="en-US" altLang="en-GB">
                <a:solidFill>
                  <a:srgbClr val="FF0000"/>
                </a:solidFill>
              </a:rPr>
              <a:t>Left foot Xray - AP, oblique and lateral (weightbearing lateral if able)</a:t>
            </a:r>
            <a:br>
              <a:rPr lang="en-US" altLang="en-GB">
                <a:solidFill>
                  <a:srgbClr val="FF0000"/>
                </a:solidFill>
              </a:rPr>
            </a:br>
            <a:r>
              <a:rPr lang="en-US" altLang="en-GB">
                <a:solidFill>
                  <a:srgbClr val="FF0000"/>
                </a:solidFill>
              </a:rPr>
              <a:t>Left ankle X-ray - AP and lateral</a:t>
            </a:r>
            <a:br>
              <a:rPr lang="en-US" altLang="en-GB">
                <a:solidFill>
                  <a:srgbClr val="FF0000"/>
                </a:solidFill>
              </a:rPr>
            </a:br>
            <a:r>
              <a:rPr lang="en-US" altLang="en-GB" sz="2400" i="1">
                <a:solidFill>
                  <a:schemeClr val="tx1"/>
                </a:solidFill>
              </a:rPr>
              <a:t>Don't forget ankle pain and inability to weightbear</a:t>
            </a:r>
            <a:br>
              <a:rPr lang="en-US" altLang="en-GB" sz="2400" i="1">
                <a:solidFill>
                  <a:schemeClr val="tx1"/>
                </a:solidFill>
              </a:rPr>
            </a:br>
            <a:r>
              <a:rPr lang="en-US" altLang="en-GB" sz="2400" i="1">
                <a:solidFill>
                  <a:schemeClr val="tx1"/>
                </a:solidFill>
              </a:rPr>
              <a:t>Homework: Xray findings of Lisfranc injury!</a:t>
            </a:r>
            <a:endParaRPr lang="en-US" altLang="en-GB"/>
          </a:p>
          <a:p>
            <a:pPr marL="514350" indent="-514350">
              <a:buFont typeface="+mj-lt"/>
              <a:buAutoNum type="alphaLcParenR"/>
            </a:pPr>
            <a:r>
              <a:rPr lang="en-US" altLang="en-GB">
                <a:solidFill>
                  <a:srgbClr val="FF0000"/>
                </a:solidFill>
              </a:rPr>
              <a:t>Lisfranc injury</a:t>
            </a:r>
            <a:br>
              <a:rPr lang="en-US" altLang="en-GB">
                <a:solidFill>
                  <a:srgbClr val="FF0000"/>
                </a:solidFill>
              </a:rPr>
            </a:br>
            <a:r>
              <a:rPr lang="en-US" altLang="en-GB" sz="2400" i="1">
                <a:solidFill>
                  <a:schemeClr val="tx1"/>
                </a:solidFill>
              </a:rPr>
              <a:t>The photo shows plantar ecchymosis, which is classically associated with Lisfranc (tarsometatarsal joint) injury</a:t>
            </a:r>
            <a:endParaRPr lang="en-US" altLang="en-GB" sz="2400" i="1">
              <a:solidFill>
                <a:schemeClr val="tx1"/>
              </a:solidFill>
            </a:endParaRPr>
          </a:p>
        </p:txBody>
      </p:sp>
      <p:sp>
        <p:nvSpPr>
          <p:cNvPr id="6" name="Rectangles 5"/>
          <p:cNvSpPr/>
          <p:nvPr/>
        </p:nvSpPr>
        <p:spPr>
          <a:xfrm>
            <a:off x="1322705" y="2272665"/>
            <a:ext cx="9861550" cy="709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p>
        </p:txBody>
      </p:sp>
      <p:sp>
        <p:nvSpPr>
          <p:cNvPr id="7" name="Rectangles 6"/>
          <p:cNvSpPr/>
          <p:nvPr/>
        </p:nvSpPr>
        <p:spPr>
          <a:xfrm>
            <a:off x="1165225" y="3826510"/>
            <a:ext cx="9861550" cy="709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p>
        </p:txBody>
      </p:sp>
      <p:sp>
        <p:nvSpPr>
          <p:cNvPr id="8" name="Rectangles 7"/>
          <p:cNvSpPr/>
          <p:nvPr/>
        </p:nvSpPr>
        <p:spPr>
          <a:xfrm>
            <a:off x="948690" y="4996815"/>
            <a:ext cx="9861550" cy="709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ltLang="en-GB" sz="3110"/>
              <a:t>Q2 - The GP has referred you a 68-year old lady who was found to have an INR of 7.0 on her latest review with no evidence of bleeding. She is on warfarin for atrial fibrillation, and was recently started on an antibiotic for a chest infection.</a:t>
            </a:r>
            <a:endParaRPr lang="en-US" altLang="en-GB" sz="3110"/>
          </a:p>
        </p:txBody>
      </p:sp>
      <p:sp>
        <p:nvSpPr>
          <p:cNvPr id="4" name="Content Placeholder 3"/>
          <p:cNvSpPr>
            <a:spLocks noGrp="1"/>
          </p:cNvSpPr>
          <p:nvPr>
            <p:ph idx="1"/>
          </p:nvPr>
        </p:nvSpPr>
        <p:spPr>
          <a:xfrm>
            <a:off x="838200" y="2092325"/>
            <a:ext cx="10515600" cy="4351338"/>
          </a:xfrm>
        </p:spPr>
        <p:txBody>
          <a:bodyPr/>
          <a:p>
            <a:pPr marL="514350" indent="-514350">
              <a:buFont typeface="+mj-lt"/>
              <a:buAutoNum type="alphaLcParenR"/>
            </a:pPr>
            <a:r>
              <a:rPr lang="en-US" altLang="en-GB" sz="2400"/>
              <a:t>What antibiotic may cause this derangement? (1 mark)</a:t>
            </a:r>
            <a:endParaRPr lang="en-US" altLang="en-GB" sz="2400"/>
          </a:p>
          <a:p>
            <a:pPr marL="514350" indent="-514350">
              <a:buFont typeface="+mj-lt"/>
              <a:buAutoNum type="alphaLcParenR"/>
            </a:pPr>
            <a:endParaRPr lang="en-US" altLang="en-GB" sz="2400"/>
          </a:p>
          <a:p>
            <a:pPr marL="514350" indent="-514350">
              <a:buFont typeface="+mj-lt"/>
              <a:buAutoNum type="alphaLcParenR"/>
            </a:pPr>
            <a:r>
              <a:rPr lang="en-US" altLang="en-GB" sz="2400"/>
              <a:t>What is your management? (1 mark)</a:t>
            </a:r>
            <a:endParaRPr lang="en-US" altLang="en-GB" sz="2400"/>
          </a:p>
          <a:p>
            <a:pPr marL="514350" indent="-514350">
              <a:buFont typeface="+mj-lt"/>
              <a:buAutoNum type="alphaLcParenR"/>
            </a:pPr>
            <a:endParaRPr lang="en-US" altLang="en-GB" sz="2400"/>
          </a:p>
          <a:p>
            <a:pPr marL="514350" indent="-514350">
              <a:buFont typeface="+mj-lt"/>
              <a:buAutoNum type="alphaLcParenR"/>
            </a:pPr>
            <a:r>
              <a:rPr lang="en-US" altLang="en-GB" sz="2400"/>
              <a:t>This lady would like to be managed at home. What discharge advice would you give her? (1 mark)</a:t>
            </a:r>
            <a:endParaRPr lang="en-US" altLang="en-GB"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GB"/>
              <a:t>Answers and Explanations</a:t>
            </a:r>
            <a:endParaRPr lang="en-US" altLang="en-GB"/>
          </a:p>
        </p:txBody>
      </p:sp>
      <p:sp>
        <p:nvSpPr>
          <p:cNvPr id="5" name="Content Placeholder 4"/>
          <p:cNvSpPr>
            <a:spLocks noGrp="1"/>
          </p:cNvSpPr>
          <p:nvPr>
            <p:ph idx="1"/>
          </p:nvPr>
        </p:nvSpPr>
        <p:spPr>
          <a:xfrm>
            <a:off x="838200" y="1825625"/>
            <a:ext cx="10515600" cy="4827905"/>
          </a:xfrm>
        </p:spPr>
        <p:txBody>
          <a:bodyPr>
            <a:normAutofit lnSpcReduction="10000"/>
          </a:bodyPr>
          <a:p>
            <a:pPr marL="514350" indent="-514350">
              <a:buFont typeface="+mj-lt"/>
              <a:buAutoNum type="alphaLcParenR"/>
            </a:pPr>
            <a:r>
              <a:rPr lang="en-US" altLang="en-GB">
                <a:solidFill>
                  <a:srgbClr val="FF0000"/>
                </a:solidFill>
              </a:rPr>
              <a:t>Macrolides</a:t>
            </a:r>
            <a:br>
              <a:rPr lang="en-US" altLang="en-GB">
                <a:solidFill>
                  <a:srgbClr val="FF0000"/>
                </a:solidFill>
              </a:rPr>
            </a:br>
            <a:r>
              <a:rPr lang="en-US" altLang="en-GB" sz="2400" i="1">
                <a:solidFill>
                  <a:schemeClr val="tx1"/>
                </a:solidFill>
              </a:rPr>
              <a:t>Look up other common drugs that affect warfarin therapy. Keep a mental list of examples ones that prolong effect, and ones that shorten</a:t>
            </a:r>
            <a:endParaRPr lang="en-US" altLang="en-GB" sz="2400" i="1">
              <a:solidFill>
                <a:srgbClr val="FF0000"/>
              </a:solidFill>
            </a:endParaRPr>
          </a:p>
          <a:p>
            <a:pPr marL="514350" indent="-514350">
              <a:buFont typeface="+mj-lt"/>
              <a:buAutoNum type="alphaLcParenR"/>
            </a:pPr>
            <a:r>
              <a:rPr lang="en-US" altLang="en-GB">
                <a:solidFill>
                  <a:srgbClr val="FF0000"/>
                </a:solidFill>
              </a:rPr>
              <a:t>Omit next 1-2 doses warfarin, and repeat INR in 24 hours, then adjust maintenance dose</a:t>
            </a:r>
            <a:br>
              <a:rPr lang="en-US" altLang="en-GB">
                <a:solidFill>
                  <a:srgbClr val="FF0000"/>
                </a:solidFill>
              </a:rPr>
            </a:br>
            <a:r>
              <a:rPr lang="en-US" altLang="en-GB">
                <a:solidFill>
                  <a:srgbClr val="FF0000"/>
                </a:solidFill>
              </a:rPr>
              <a:t>Oral vitamin K if high risk of bleeding</a:t>
            </a:r>
            <a:br>
              <a:rPr lang="en-US" altLang="en-GB">
                <a:solidFill>
                  <a:srgbClr val="FF0000"/>
                </a:solidFill>
              </a:rPr>
            </a:br>
            <a:r>
              <a:rPr lang="en-US" altLang="en-GB">
                <a:solidFill>
                  <a:srgbClr val="FF0000"/>
                </a:solidFill>
              </a:rPr>
              <a:t>Stop or change antibiotic</a:t>
            </a:r>
            <a:br>
              <a:rPr lang="en-US" altLang="en-GB">
                <a:solidFill>
                  <a:srgbClr val="FF0000"/>
                </a:solidFill>
              </a:rPr>
            </a:br>
            <a:endParaRPr lang="en-US" altLang="en-GB">
              <a:solidFill>
                <a:srgbClr val="FF0000"/>
              </a:solidFill>
            </a:endParaRPr>
          </a:p>
          <a:p>
            <a:pPr marL="514350" indent="-514350">
              <a:buFont typeface="+mj-lt"/>
              <a:buAutoNum type="alphaLcParenR"/>
            </a:pPr>
            <a:r>
              <a:rPr lang="en-US" altLang="en-GB">
                <a:solidFill>
                  <a:srgbClr val="FF0000"/>
                </a:solidFill>
              </a:rPr>
              <a:t>Seek medical attention if fall or trauma to head, or other major bleeding (GI, intracerebral)</a:t>
            </a:r>
            <a:br>
              <a:rPr lang="en-US" altLang="en-GB">
                <a:solidFill>
                  <a:srgbClr val="FF0000"/>
                </a:solidFill>
              </a:rPr>
            </a:br>
            <a:r>
              <a:rPr lang="en-US" altLang="en-GB">
                <a:solidFill>
                  <a:srgbClr val="FF0000"/>
                </a:solidFill>
              </a:rPr>
              <a:t>Avoid contact sports or high impact activities</a:t>
            </a:r>
            <a:br>
              <a:rPr lang="en-US" altLang="en-GB">
                <a:solidFill>
                  <a:srgbClr val="FF0000"/>
                </a:solidFill>
              </a:rPr>
            </a:br>
            <a:r>
              <a:rPr lang="en-US" altLang="en-GB">
                <a:solidFill>
                  <a:srgbClr val="FF0000"/>
                </a:solidFill>
              </a:rPr>
              <a:t>Avoid alcohol and foods that may interact with warfarin</a:t>
            </a:r>
            <a:endParaRPr lang="en-US" altLang="en-GB">
              <a:solidFill>
                <a:srgbClr val="FF0000"/>
              </a:solidFill>
            </a:endParaRPr>
          </a:p>
        </p:txBody>
      </p:sp>
      <p:sp>
        <p:nvSpPr>
          <p:cNvPr id="6" name="Rectangles 5"/>
          <p:cNvSpPr/>
          <p:nvPr/>
        </p:nvSpPr>
        <p:spPr>
          <a:xfrm>
            <a:off x="1322705" y="2186305"/>
            <a:ext cx="9861550" cy="709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1250315"/>
          </a:xfrm>
          <a:ln>
            <a:solidFill>
              <a:schemeClr val="tx1"/>
            </a:solidFill>
          </a:ln>
        </p:spPr>
        <p:txBody>
          <a:bodyPr/>
          <a:p>
            <a:pPr algn="ctr"/>
            <a:r>
              <a:rPr lang="en-US" altLang="en-GB"/>
              <a:t>Overwarfarinisation</a:t>
            </a:r>
            <a:endParaRPr lang="en-US" altLang="en-GB"/>
          </a:p>
        </p:txBody>
      </p:sp>
      <p:sp>
        <p:nvSpPr>
          <p:cNvPr id="8" name="Text Box 7"/>
          <p:cNvSpPr txBox="1"/>
          <p:nvPr/>
        </p:nvSpPr>
        <p:spPr>
          <a:xfrm>
            <a:off x="838200" y="2350770"/>
            <a:ext cx="2391410" cy="521970"/>
          </a:xfrm>
          <a:prstGeom prst="rect">
            <a:avLst/>
          </a:prstGeom>
          <a:noFill/>
          <a:ln>
            <a:solidFill>
              <a:srgbClr val="FF0000"/>
            </a:solidFill>
          </a:ln>
        </p:spPr>
        <p:txBody>
          <a:bodyPr wrap="square" rtlCol="0">
            <a:spAutoFit/>
          </a:bodyPr>
          <a:p>
            <a:r>
              <a:rPr lang="en-US" altLang="en-GB" sz="2800"/>
              <a:t>Major Bleeding</a:t>
            </a:r>
            <a:endParaRPr lang="en-US" altLang="en-GB" sz="2800"/>
          </a:p>
        </p:txBody>
      </p:sp>
      <p:sp>
        <p:nvSpPr>
          <p:cNvPr id="9" name="Text Box 8"/>
          <p:cNvSpPr txBox="1"/>
          <p:nvPr/>
        </p:nvSpPr>
        <p:spPr>
          <a:xfrm>
            <a:off x="4872355" y="2350770"/>
            <a:ext cx="2447290" cy="521970"/>
          </a:xfrm>
          <a:prstGeom prst="rect">
            <a:avLst/>
          </a:prstGeom>
          <a:noFill/>
          <a:ln>
            <a:solidFill>
              <a:schemeClr val="accent4"/>
            </a:solidFill>
          </a:ln>
        </p:spPr>
        <p:txBody>
          <a:bodyPr wrap="square" rtlCol="0">
            <a:spAutoFit/>
          </a:bodyPr>
          <a:p>
            <a:r>
              <a:rPr lang="en-US" altLang="en-GB" sz="2800"/>
              <a:t>Minor Bleeding</a:t>
            </a:r>
            <a:endParaRPr lang="en-US" altLang="en-GB" sz="2800"/>
          </a:p>
        </p:txBody>
      </p:sp>
      <p:sp>
        <p:nvSpPr>
          <p:cNvPr id="10" name="Text Box 9"/>
          <p:cNvSpPr txBox="1"/>
          <p:nvPr/>
        </p:nvSpPr>
        <p:spPr>
          <a:xfrm>
            <a:off x="8906510" y="2350770"/>
            <a:ext cx="2447290" cy="521970"/>
          </a:xfrm>
          <a:prstGeom prst="rect">
            <a:avLst/>
          </a:prstGeom>
          <a:noFill/>
          <a:ln>
            <a:solidFill>
              <a:schemeClr val="accent6"/>
            </a:solidFill>
          </a:ln>
        </p:spPr>
        <p:txBody>
          <a:bodyPr wrap="square" rtlCol="0">
            <a:spAutoFit/>
          </a:bodyPr>
          <a:p>
            <a:pPr algn="ctr"/>
            <a:r>
              <a:rPr lang="en-US" altLang="en-GB" sz="2800"/>
              <a:t>No Bleeding</a:t>
            </a:r>
            <a:endParaRPr lang="en-US" altLang="en-GB" sz="2800"/>
          </a:p>
        </p:txBody>
      </p:sp>
      <p:cxnSp>
        <p:nvCxnSpPr>
          <p:cNvPr id="11" name="Straight Arrow Connector 10"/>
          <p:cNvCxnSpPr>
            <a:stCxn id="2" idx="2"/>
          </p:cNvCxnSpPr>
          <p:nvPr/>
        </p:nvCxnSpPr>
        <p:spPr>
          <a:xfrm flipH="1">
            <a:off x="2300605" y="1615440"/>
            <a:ext cx="3795395" cy="55181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082030" y="1690370"/>
            <a:ext cx="9525" cy="41910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096000" y="1615440"/>
            <a:ext cx="3990975" cy="542925"/>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867275" y="3177540"/>
            <a:ext cx="2453005" cy="1565910"/>
            <a:chOff x="7661" y="4524"/>
            <a:chExt cx="3863" cy="2466"/>
          </a:xfrm>
        </p:grpSpPr>
        <p:sp>
          <p:nvSpPr>
            <p:cNvPr id="15" name="Text Box 14"/>
            <p:cNvSpPr txBox="1"/>
            <p:nvPr/>
          </p:nvSpPr>
          <p:spPr>
            <a:xfrm>
              <a:off x="7661" y="4524"/>
              <a:ext cx="3863" cy="822"/>
            </a:xfrm>
            <a:prstGeom prst="rect">
              <a:avLst/>
            </a:prstGeom>
            <a:noFill/>
            <a:ln>
              <a:solidFill>
                <a:schemeClr val="tx1"/>
              </a:solidFill>
            </a:ln>
          </p:spPr>
          <p:txBody>
            <a:bodyPr wrap="square" rtlCol="0">
              <a:spAutoFit/>
            </a:bodyPr>
            <a:p>
              <a:r>
                <a:rPr lang="en-US" altLang="en-GB" sz="2800"/>
                <a:t>INR &lt;5</a:t>
              </a:r>
              <a:endParaRPr lang="en-US" altLang="en-GB" sz="2800"/>
            </a:p>
          </p:txBody>
        </p:sp>
        <p:sp>
          <p:nvSpPr>
            <p:cNvPr id="16" name="Text Box 15"/>
            <p:cNvSpPr txBox="1"/>
            <p:nvPr/>
          </p:nvSpPr>
          <p:spPr>
            <a:xfrm>
              <a:off x="7661" y="5346"/>
              <a:ext cx="3863" cy="822"/>
            </a:xfrm>
            <a:prstGeom prst="rect">
              <a:avLst/>
            </a:prstGeom>
            <a:noFill/>
            <a:ln>
              <a:solidFill>
                <a:schemeClr val="tx1"/>
              </a:solidFill>
            </a:ln>
          </p:spPr>
          <p:txBody>
            <a:bodyPr wrap="square" rtlCol="0">
              <a:spAutoFit/>
            </a:bodyPr>
            <a:p>
              <a:r>
                <a:rPr lang="en-US" altLang="en-GB" sz="2800"/>
                <a:t>INR 5-8</a:t>
              </a:r>
              <a:endParaRPr lang="en-US" altLang="en-GB" sz="2800"/>
            </a:p>
          </p:txBody>
        </p:sp>
        <p:sp>
          <p:nvSpPr>
            <p:cNvPr id="17" name="Text Box 16"/>
            <p:cNvSpPr txBox="1"/>
            <p:nvPr/>
          </p:nvSpPr>
          <p:spPr>
            <a:xfrm>
              <a:off x="7669" y="6168"/>
              <a:ext cx="3855" cy="822"/>
            </a:xfrm>
            <a:prstGeom prst="rect">
              <a:avLst/>
            </a:prstGeom>
            <a:noFill/>
            <a:ln>
              <a:solidFill>
                <a:schemeClr val="tx1"/>
              </a:solidFill>
            </a:ln>
          </p:spPr>
          <p:txBody>
            <a:bodyPr wrap="square" rtlCol="0">
              <a:spAutoFit/>
            </a:bodyPr>
            <a:p>
              <a:r>
                <a:rPr lang="en-US" altLang="en-GB" sz="2800"/>
                <a:t>INR &gt;8</a:t>
              </a:r>
              <a:endParaRPr lang="en-US" altLang="en-GB" sz="2800"/>
            </a:p>
          </p:txBody>
        </p:sp>
      </p:grpSp>
      <p:grpSp>
        <p:nvGrpSpPr>
          <p:cNvPr id="19" name="Group 18"/>
          <p:cNvGrpSpPr/>
          <p:nvPr/>
        </p:nvGrpSpPr>
        <p:grpSpPr>
          <a:xfrm>
            <a:off x="8901430" y="3177540"/>
            <a:ext cx="2453005" cy="1565910"/>
            <a:chOff x="7661" y="4524"/>
            <a:chExt cx="3863" cy="2466"/>
          </a:xfrm>
        </p:grpSpPr>
        <p:sp>
          <p:nvSpPr>
            <p:cNvPr id="20" name="Text Box 19"/>
            <p:cNvSpPr txBox="1"/>
            <p:nvPr/>
          </p:nvSpPr>
          <p:spPr>
            <a:xfrm>
              <a:off x="7661" y="4524"/>
              <a:ext cx="3863" cy="822"/>
            </a:xfrm>
            <a:prstGeom prst="rect">
              <a:avLst/>
            </a:prstGeom>
            <a:noFill/>
            <a:ln>
              <a:solidFill>
                <a:schemeClr val="tx1"/>
              </a:solidFill>
            </a:ln>
          </p:spPr>
          <p:txBody>
            <a:bodyPr wrap="square" rtlCol="0">
              <a:spAutoFit/>
            </a:bodyPr>
            <a:p>
              <a:r>
                <a:rPr lang="en-US" altLang="en-GB" sz="2800"/>
                <a:t>INR &lt;5</a:t>
              </a:r>
              <a:endParaRPr lang="en-US" altLang="en-GB" sz="2800"/>
            </a:p>
          </p:txBody>
        </p:sp>
        <p:sp>
          <p:nvSpPr>
            <p:cNvPr id="21" name="Text Box 20"/>
            <p:cNvSpPr txBox="1"/>
            <p:nvPr/>
          </p:nvSpPr>
          <p:spPr>
            <a:xfrm>
              <a:off x="7661" y="5346"/>
              <a:ext cx="3863" cy="822"/>
            </a:xfrm>
            <a:prstGeom prst="rect">
              <a:avLst/>
            </a:prstGeom>
            <a:noFill/>
            <a:ln>
              <a:solidFill>
                <a:schemeClr val="tx1"/>
              </a:solidFill>
            </a:ln>
          </p:spPr>
          <p:txBody>
            <a:bodyPr wrap="square" rtlCol="0">
              <a:spAutoFit/>
            </a:bodyPr>
            <a:p>
              <a:r>
                <a:rPr lang="en-US" altLang="en-GB" sz="2800"/>
                <a:t>INR 5-8</a:t>
              </a:r>
              <a:endParaRPr lang="en-US" altLang="en-GB" sz="2800"/>
            </a:p>
          </p:txBody>
        </p:sp>
        <p:sp>
          <p:nvSpPr>
            <p:cNvPr id="22" name="Text Box 21"/>
            <p:cNvSpPr txBox="1"/>
            <p:nvPr/>
          </p:nvSpPr>
          <p:spPr>
            <a:xfrm>
              <a:off x="7669" y="6168"/>
              <a:ext cx="3854" cy="822"/>
            </a:xfrm>
            <a:prstGeom prst="rect">
              <a:avLst/>
            </a:prstGeom>
            <a:noFill/>
            <a:ln>
              <a:solidFill>
                <a:schemeClr val="tx1"/>
              </a:solidFill>
            </a:ln>
          </p:spPr>
          <p:txBody>
            <a:bodyPr wrap="square" rtlCol="0">
              <a:spAutoFit/>
            </a:bodyPr>
            <a:p>
              <a:r>
                <a:rPr lang="en-US" altLang="en-GB" sz="2800"/>
                <a:t>INR &gt;8</a:t>
              </a:r>
              <a:endParaRPr lang="en-US" altLang="en-GB" sz="2800"/>
            </a:p>
          </p:txBody>
        </p:sp>
      </p:grpSp>
      <p:sp>
        <p:nvSpPr>
          <p:cNvPr id="3" name="Text Box 2"/>
          <p:cNvSpPr txBox="1"/>
          <p:nvPr/>
        </p:nvSpPr>
        <p:spPr>
          <a:xfrm>
            <a:off x="838200" y="5476240"/>
            <a:ext cx="10516235" cy="368300"/>
          </a:xfrm>
          <a:prstGeom prst="rect">
            <a:avLst/>
          </a:prstGeom>
          <a:noFill/>
        </p:spPr>
        <p:txBody>
          <a:bodyPr wrap="square" rtlCol="0">
            <a:spAutoFit/>
          </a:bodyPr>
          <a:p>
            <a:r>
              <a:rPr lang="en-US" altLang="en-GB"/>
              <a:t>Look up management guidelines for each group</a:t>
            </a:r>
            <a:endParaRPr lang="en-US" alt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ltLang="en-GB" sz="3110"/>
              <a:t>Q3 - You are planning the surgery for a 60-year old man who has sustained a left neck of femur fracture. The surgeon says he may need access to the posterior side of the left hip.</a:t>
            </a:r>
            <a:endParaRPr lang="en-US" altLang="en-GB" sz="3110"/>
          </a:p>
        </p:txBody>
      </p:sp>
      <p:sp>
        <p:nvSpPr>
          <p:cNvPr id="7" name="Content Placeholder 6"/>
          <p:cNvSpPr>
            <a:spLocks noGrp="1"/>
          </p:cNvSpPr>
          <p:nvPr>
            <p:ph idx="1"/>
          </p:nvPr>
        </p:nvSpPr>
        <p:spPr>
          <a:xfrm>
            <a:off x="838200" y="1978025"/>
            <a:ext cx="10515600" cy="4351338"/>
          </a:xfrm>
        </p:spPr>
        <p:txBody>
          <a:bodyPr/>
          <a:p>
            <a:pPr marL="514350" indent="-514350">
              <a:buFont typeface="+mj-lt"/>
              <a:buAutoNum type="alphaLcParenR"/>
            </a:pPr>
            <a:r>
              <a:rPr lang="en-US" altLang="en-GB"/>
              <a:t>Which side will you ideally place your IV cannula? (1 mark)</a:t>
            </a:r>
            <a:endParaRPr lang="en-US" altLang="en-GB"/>
          </a:p>
          <a:p>
            <a:pPr marL="514350" indent="-514350">
              <a:buFont typeface="+mj-lt"/>
              <a:buAutoNum type="alphaLcParenR"/>
            </a:pPr>
            <a:endParaRPr lang="en-US" altLang="en-GB"/>
          </a:p>
          <a:p>
            <a:pPr marL="514350" indent="-514350">
              <a:buFont typeface="+mj-lt"/>
              <a:buAutoNum type="alphaLcParenR"/>
            </a:pPr>
            <a:r>
              <a:rPr lang="en-US" altLang="en-GB"/>
              <a:t>What is the flow rate of an 18G cannula? (1 mark)</a:t>
            </a:r>
            <a:endParaRPr lang="en-US" altLang="en-GB"/>
          </a:p>
          <a:p>
            <a:pPr marL="514350" indent="-514350">
              <a:buFont typeface="+mj-lt"/>
              <a:buAutoNum type="alphaLcParenR"/>
            </a:pPr>
            <a:endParaRPr lang="en-US" altLang="en-GB"/>
          </a:p>
          <a:p>
            <a:pPr marL="514350" indent="-514350">
              <a:buFont typeface="+mj-lt"/>
              <a:buAutoNum type="alphaLcParenR"/>
            </a:pPr>
            <a:r>
              <a:rPr lang="en-US" altLang="en-GB"/>
              <a:t>How would you minimise the complications of IV cannulation? (1 mark)</a:t>
            </a:r>
            <a:endParaRPr lang="en-US" alt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5554</Words>
  <Application>WPS Presentation</Application>
  <PresentationFormat>Widescreen</PresentationFormat>
  <Paragraphs>116</Paragraphs>
  <Slides>15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Arial</vt:lpstr>
      <vt:lpstr>SimSun</vt:lpstr>
      <vt:lpstr>Wingdings</vt:lpstr>
      <vt:lpstr>Calibri Light</vt:lpstr>
      <vt:lpstr>Calibri</vt:lpstr>
      <vt:lpstr>Microsoft YaHei</vt:lpstr>
      <vt:lpstr>Arial Unicode MS</vt:lpstr>
      <vt:lpstr>Office Theme</vt:lpstr>
      <vt:lpstr>Test Your Knowledge!</vt:lpstr>
      <vt:lpstr>Changes coming 2021!</vt:lpstr>
      <vt:lpstr>FRCEM Intermediate SAQ</vt:lpstr>
      <vt:lpstr>Q1 - A 23 year old female presents to your department after falling off a horse with her left foot trapped in the stirrup. She complains of pain and swelling in her left ankle and foot, and is unable to weightbear. On examination, you find the following:</vt:lpstr>
      <vt:lpstr>Answers and Explanations</vt:lpstr>
      <vt:lpstr>Q2 - The GP has referred you a 68-year old lady who was found to have an INR of 7.0 on her latest review with no evidence of bleeding. She is on warfarin for atrial fibrillation, and was recently started on an antibiotic for a chest infection.</vt:lpstr>
      <vt:lpstr>Answers and Explanations</vt:lpstr>
      <vt:lpstr>Overwarfarinisation</vt:lpstr>
      <vt:lpstr>Q3 - You are planning the surgery for a 60-year old man who has sustained a left neck of femur fracture. The surgeon says he may need access to the posterior side of the left hip.</vt:lpstr>
      <vt:lpstr>Answers and Explanations</vt:lpstr>
      <vt:lpstr>Q4 - You have just intubated a 30-year old male with a head injury. You review the ventilator settings which are: TV 300; f 10; PEEP 5; Pinsp 20; FiO2 1.0; I:E 1:2</vt:lpstr>
      <vt:lpstr>Answers and Explanations</vt:lpstr>
      <vt:lpstr>Q5 - A 48-year old heavy smoker presents to you with sudden right sided chest pain and shortness of breath. You obtain the following chest X-ray:</vt:lpstr>
      <vt:lpstr>Answers and Explanations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Your Knowledge!</dc:title>
  <dc:creator/>
  <cp:lastModifiedBy>User</cp:lastModifiedBy>
  <cp:revision>14</cp:revision>
  <dcterms:created xsi:type="dcterms:W3CDTF">2020-09-09T13:52:00Z</dcterms:created>
  <dcterms:modified xsi:type="dcterms:W3CDTF">2020-09-16T19:04:35Z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2057-11.2.0.9665</vt:lpwstr>
  </property>
</Properties>
</file>