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9" r:id="rId3"/>
    <p:sldId id="276" r:id="rId4"/>
    <p:sldId id="277" r:id="rId5"/>
    <p:sldId id="278" r:id="rId6"/>
    <p:sldId id="279" r:id="rId7"/>
    <p:sldId id="280" r:id="rId8"/>
    <p:sldId id="259" r:id="rId9"/>
    <p:sldId id="257" r:id="rId10"/>
    <p:sldId id="263" r:id="rId11"/>
    <p:sldId id="264" r:id="rId12"/>
    <p:sldId id="281" r:id="rId13"/>
    <p:sldId id="282" r:id="rId14"/>
    <p:sldId id="283" r:id="rId15"/>
    <p:sldId id="284" r:id="rId16"/>
    <p:sldId id="285" r:id="rId17"/>
    <p:sldId id="286" r:id="rId18"/>
    <p:sldId id="273" r:id="rId19"/>
    <p:sldId id="268" r:id="rId20"/>
    <p:sldId id="274" r:id="rId21"/>
    <p:sldId id="261" r:id="rId22"/>
    <p:sldId id="262" r:id="rId23"/>
    <p:sldId id="267"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41" autoAdjust="0"/>
  </p:normalViewPr>
  <p:slideViewPr>
    <p:cSldViewPr snapToGrid="0" snapToObjects="1">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B229D-1BAE-AB43-920A-8EBB3456D19F}" type="datetimeFigureOut">
              <a:rPr lang="en-US" smtClean="0"/>
              <a:t>3/24/2015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581F7-C92F-F44F-A58F-68EEC5EACEFA}" type="slidenum">
              <a:rPr lang="en-GB" smtClean="0"/>
              <a:t>‹#›</a:t>
            </a:fld>
            <a:endParaRPr lang="en-GB"/>
          </a:p>
        </p:txBody>
      </p:sp>
    </p:spTree>
    <p:extLst>
      <p:ext uri="{BB962C8B-B14F-4D97-AF65-F5344CB8AC3E}">
        <p14:creationId xmlns:p14="http://schemas.microsoft.com/office/powerpoint/2010/main" val="29933855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a:t>
            </a:r>
            <a:r>
              <a:rPr lang="en-GB" baseline="0" dirty="0" smtClean="0"/>
              <a:t> why they have come.  What are they expecting out of the session?</a:t>
            </a:r>
            <a:endParaRPr lang="en-GB" dirty="0"/>
          </a:p>
        </p:txBody>
      </p:sp>
      <p:sp>
        <p:nvSpPr>
          <p:cNvPr id="4" name="Slide Number Placeholder 3"/>
          <p:cNvSpPr>
            <a:spLocks noGrp="1"/>
          </p:cNvSpPr>
          <p:nvPr>
            <p:ph type="sldNum" sz="quarter" idx="10"/>
          </p:nvPr>
        </p:nvSpPr>
        <p:spPr/>
        <p:txBody>
          <a:bodyPr/>
          <a:lstStyle/>
          <a:p>
            <a:fld id="{338581F7-C92F-F44F-A58F-68EEC5EACEFA}" type="slidenum">
              <a:rPr lang="en-GB" smtClean="0"/>
              <a:t>2</a:t>
            </a:fld>
            <a:endParaRPr lang="en-GB"/>
          </a:p>
        </p:txBody>
      </p:sp>
    </p:spTree>
    <p:extLst>
      <p:ext uri="{BB962C8B-B14F-4D97-AF65-F5344CB8AC3E}">
        <p14:creationId xmlns:p14="http://schemas.microsoft.com/office/powerpoint/2010/main" val="6230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to give their ideas</a:t>
            </a:r>
            <a:endParaRPr lang="en-GB" dirty="0"/>
          </a:p>
        </p:txBody>
      </p:sp>
      <p:sp>
        <p:nvSpPr>
          <p:cNvPr id="4" name="Slide Number Placeholder 3"/>
          <p:cNvSpPr>
            <a:spLocks noGrp="1"/>
          </p:cNvSpPr>
          <p:nvPr>
            <p:ph type="sldNum" sz="quarter" idx="10"/>
          </p:nvPr>
        </p:nvSpPr>
        <p:spPr/>
        <p:txBody>
          <a:bodyPr/>
          <a:lstStyle/>
          <a:p>
            <a:fld id="{338581F7-C92F-F44F-A58F-68EEC5EACEFA}" type="slidenum">
              <a:rPr lang="en-GB" smtClean="0"/>
              <a:t>11</a:t>
            </a:fld>
            <a:endParaRPr lang="en-GB"/>
          </a:p>
        </p:txBody>
      </p:sp>
    </p:spTree>
    <p:extLst>
      <p:ext uri="{BB962C8B-B14F-4D97-AF65-F5344CB8AC3E}">
        <p14:creationId xmlns:p14="http://schemas.microsoft.com/office/powerpoint/2010/main" val="341745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2 volunteers: one</a:t>
            </a:r>
            <a:r>
              <a:rPr lang="en-GB" baseline="0" dirty="0" smtClean="0"/>
              <a:t> </a:t>
            </a:r>
            <a:r>
              <a:rPr lang="en-GB" dirty="0" smtClean="0"/>
              <a:t>to be a trainee and one to be their</a:t>
            </a:r>
            <a:r>
              <a:rPr lang="en-GB" baseline="0" dirty="0" smtClean="0"/>
              <a:t> educational supervisor.  Give a scenario e.g. a COT where the trainee is struggling to understand the patient’s agenda.</a:t>
            </a:r>
          </a:p>
          <a:p>
            <a:r>
              <a:rPr lang="en-GB" baseline="0" dirty="0" smtClean="0"/>
              <a:t>Ask the “educational supervisor’ to give feedback and the rest of the group to critically analyse the feedback.  Swap seats so that those who come up with suggestions get the chance to play them out.</a:t>
            </a:r>
            <a:endParaRPr lang="en-GB" dirty="0"/>
          </a:p>
        </p:txBody>
      </p:sp>
      <p:sp>
        <p:nvSpPr>
          <p:cNvPr id="4" name="Slide Number Placeholder 3"/>
          <p:cNvSpPr>
            <a:spLocks noGrp="1"/>
          </p:cNvSpPr>
          <p:nvPr>
            <p:ph type="sldNum" sz="quarter" idx="10"/>
          </p:nvPr>
        </p:nvSpPr>
        <p:spPr/>
        <p:txBody>
          <a:bodyPr/>
          <a:lstStyle/>
          <a:p>
            <a:fld id="{338581F7-C92F-F44F-A58F-68EEC5EACEFA}" type="slidenum">
              <a:rPr lang="en-GB" smtClean="0"/>
              <a:t>24</a:t>
            </a:fld>
            <a:endParaRPr lang="en-GB"/>
          </a:p>
        </p:txBody>
      </p:sp>
    </p:spTree>
    <p:extLst>
      <p:ext uri="{BB962C8B-B14F-4D97-AF65-F5344CB8AC3E}">
        <p14:creationId xmlns:p14="http://schemas.microsoft.com/office/powerpoint/2010/main" val="252551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3/24/2015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3/24/2015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b="1" dirty="0"/>
              <a:t>Making the most out of CBDs</a:t>
            </a:r>
            <a:endParaRPr lang="en-GB" sz="5400" dirty="0"/>
          </a:p>
        </p:txBody>
      </p:sp>
      <p:sp>
        <p:nvSpPr>
          <p:cNvPr id="3" name="Subtitle 2"/>
          <p:cNvSpPr>
            <a:spLocks noGrp="1"/>
          </p:cNvSpPr>
          <p:nvPr>
            <p:ph type="subTitle" idx="1"/>
          </p:nvPr>
        </p:nvSpPr>
        <p:spPr/>
        <p:txBody>
          <a:bodyPr>
            <a:normAutofit lnSpcReduction="10000"/>
          </a:bodyPr>
          <a:lstStyle/>
          <a:p>
            <a:r>
              <a:rPr lang="en-GB" b="1" dirty="0" smtClean="0"/>
              <a:t>Roger Tisi</a:t>
            </a:r>
          </a:p>
          <a:p>
            <a:r>
              <a:rPr lang="en-GB" b="1" dirty="0" smtClean="0"/>
              <a:t>Spring Symposium 2015</a:t>
            </a:r>
            <a:endParaRPr lang="en-GB" b="1" dirty="0"/>
          </a:p>
        </p:txBody>
      </p:sp>
    </p:spTree>
    <p:extLst>
      <p:ext uri="{BB962C8B-B14F-4D97-AF65-F5344CB8AC3E}">
        <p14:creationId xmlns:p14="http://schemas.microsoft.com/office/powerpoint/2010/main" val="418538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 for?</a:t>
            </a:r>
            <a:endParaRPr lang="en-GB" dirty="0"/>
          </a:p>
        </p:txBody>
      </p:sp>
      <p:sp>
        <p:nvSpPr>
          <p:cNvPr id="3" name="Content Placeholder 2"/>
          <p:cNvSpPr>
            <a:spLocks noGrp="1"/>
          </p:cNvSpPr>
          <p:nvPr>
            <p:ph idx="1"/>
          </p:nvPr>
        </p:nvSpPr>
        <p:spPr/>
        <p:txBody>
          <a:bodyPr>
            <a:normAutofit fontScale="92500"/>
          </a:bodyPr>
          <a:lstStyle/>
          <a:p>
            <a:endParaRPr lang="en-US" sz="4000" b="1" dirty="0" smtClean="0"/>
          </a:p>
          <a:p>
            <a:r>
              <a:rPr lang="en-US" sz="4000" b="1" dirty="0" smtClean="0"/>
              <a:t>…</a:t>
            </a:r>
            <a:r>
              <a:rPr lang="en-GB" sz="4000" b="1" dirty="0" smtClean="0"/>
              <a:t>the </a:t>
            </a:r>
            <a:r>
              <a:rPr lang="en-GB" sz="4000" b="1" dirty="0"/>
              <a:t>way in which learners become aware of the gap between their current level of knowledge or skill and the desired </a:t>
            </a:r>
            <a:r>
              <a:rPr lang="en-GB" sz="4000" b="1" dirty="0" smtClean="0"/>
              <a:t>goal </a:t>
            </a:r>
            <a:endParaRPr lang="en-GB" sz="4000" b="1" dirty="0"/>
          </a:p>
          <a:p>
            <a:pPr marL="0" indent="0">
              <a:buNone/>
            </a:pPr>
            <a:endParaRPr lang="en-GB" dirty="0" smtClean="0"/>
          </a:p>
          <a:p>
            <a:pPr marL="0" indent="0">
              <a:buNone/>
            </a:pPr>
            <a:r>
              <a:rPr lang="en-GB" dirty="0" smtClean="0"/>
              <a:t>Wood </a:t>
            </a:r>
            <a:r>
              <a:rPr lang="en-GB" dirty="0"/>
              <a:t>(2007) </a:t>
            </a:r>
          </a:p>
          <a:p>
            <a:endParaRPr lang="en-GB" dirty="0"/>
          </a:p>
        </p:txBody>
      </p:sp>
    </p:spTree>
    <p:extLst>
      <p:ext uri="{BB962C8B-B14F-4D97-AF65-F5344CB8AC3E}">
        <p14:creationId xmlns:p14="http://schemas.microsoft.com/office/powerpoint/2010/main" val="135653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makes for an effective CBD?</a:t>
            </a:r>
            <a:endParaRPr lang="en-GB" dirty="0"/>
          </a:p>
        </p:txBody>
      </p:sp>
      <p:pic>
        <p:nvPicPr>
          <p:cNvPr id="5" name="Content Placeholder 4" descr="megaphone.jpg"/>
          <p:cNvPicPr>
            <a:picLocks noGrp="1" noChangeAspect="1"/>
          </p:cNvPicPr>
          <p:nvPr>
            <p:ph idx="1"/>
          </p:nvPr>
        </p:nvPicPr>
        <p:blipFill>
          <a:blip r:embed="rId3" cstate="email">
            <a:extLst>
              <a:ext uri="{28A0092B-C50C-407E-A947-70E740481C1C}">
                <a14:useLocalDpi xmlns:a14="http://schemas.microsoft.com/office/drawing/2010/main" val="0"/>
              </a:ext>
            </a:extLst>
          </a:blip>
          <a:srcRect t="5970" b="5970"/>
          <a:stretch>
            <a:fillRect/>
          </a:stretch>
        </p:blipFill>
        <p:spPr/>
      </p:pic>
    </p:spTree>
    <p:extLst>
      <p:ext uri="{BB962C8B-B14F-4D97-AF65-F5344CB8AC3E}">
        <p14:creationId xmlns:p14="http://schemas.microsoft.com/office/powerpoint/2010/main" val="27918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Warning</a:t>
            </a:r>
            <a:endParaRPr lang="en-GB" dirty="0"/>
          </a:p>
        </p:txBody>
      </p:sp>
      <p:pic>
        <p:nvPicPr>
          <p:cNvPr id="4" name="Content Placeholder 3" descr="look-at-me-when-im-talking-to-you.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620" t="22556" r="8620" b="29566"/>
          <a:stretch/>
        </p:blipFill>
        <p:spPr>
          <a:xfrm>
            <a:off x="762000" y="706120"/>
            <a:ext cx="7543800" cy="3886200"/>
          </a:xfrm>
        </p:spPr>
      </p:pic>
    </p:spTree>
    <p:extLst>
      <p:ext uri="{BB962C8B-B14F-4D97-AF65-F5344CB8AC3E}">
        <p14:creationId xmlns:p14="http://schemas.microsoft.com/office/powerpoint/2010/main" val="48354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 is more?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73821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Concentrate on the ‘hard to reach’</a:t>
            </a:r>
            <a:endParaRPr lang="en-GB" dirty="0"/>
          </a:p>
        </p:txBody>
      </p:sp>
      <p:pic>
        <p:nvPicPr>
          <p:cNvPr id="4" name="Content Placeholder 3" descr="20120727-162221.jpg"/>
          <p:cNvPicPr>
            <a:picLocks noGrp="1" noChangeAspect="1"/>
          </p:cNvPicPr>
          <p:nvPr>
            <p:ph idx="1"/>
          </p:nvPr>
        </p:nvPicPr>
        <p:blipFill>
          <a:blip r:embed="rId2">
            <a:extLst>
              <a:ext uri="{28A0092B-C50C-407E-A947-70E740481C1C}">
                <a14:useLocalDpi xmlns:a14="http://schemas.microsoft.com/office/drawing/2010/main" val="0"/>
              </a:ext>
            </a:extLst>
          </a:blip>
          <a:srcRect t="11303" b="11303"/>
          <a:stretch>
            <a:fillRect/>
          </a:stretch>
        </p:blipFill>
        <p:spPr/>
      </p:pic>
    </p:spTree>
    <p:extLst>
      <p:ext uri="{BB962C8B-B14F-4D97-AF65-F5344CB8AC3E}">
        <p14:creationId xmlns:p14="http://schemas.microsoft.com/office/powerpoint/2010/main" val="308084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Concentrate on what was </a:t>
            </a:r>
            <a:r>
              <a:rPr lang="en-GB" sz="5300" dirty="0" smtClean="0"/>
              <a:t>done</a:t>
            </a:r>
            <a:r>
              <a:rPr lang="en-GB" sz="4000" dirty="0" smtClean="0"/>
              <a:t> (not on the maybes…)</a:t>
            </a:r>
            <a:endParaRPr lang="en-GB" sz="4000" dirty="0"/>
          </a:p>
        </p:txBody>
      </p:sp>
      <p:pic>
        <p:nvPicPr>
          <p:cNvPr id="4" name="Content Placeholder 3" descr="maybe_someday_by_vivienne1996-d3atea9.jpg"/>
          <p:cNvPicPr>
            <a:picLocks noGrp="1" noChangeAspect="1"/>
          </p:cNvPicPr>
          <p:nvPr>
            <p:ph idx="1"/>
          </p:nvPr>
        </p:nvPicPr>
        <p:blipFill>
          <a:blip r:embed="rId2" cstate="email">
            <a:extLst>
              <a:ext uri="{28A0092B-C50C-407E-A947-70E740481C1C}">
                <a14:useLocalDpi xmlns:a14="http://schemas.microsoft.com/office/drawing/2010/main" val="0"/>
              </a:ext>
            </a:extLst>
          </a:blip>
          <a:srcRect t="15657" b="15657"/>
          <a:stretch>
            <a:fillRect/>
          </a:stretch>
        </p:blipFill>
        <p:spPr/>
      </p:pic>
    </p:spTree>
    <p:extLst>
      <p:ext uri="{BB962C8B-B14F-4D97-AF65-F5344CB8AC3E}">
        <p14:creationId xmlns:p14="http://schemas.microsoft.com/office/powerpoint/2010/main" val="145527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confrontational</a:t>
            </a:r>
            <a:endParaRPr lang="en-GB" dirty="0"/>
          </a:p>
        </p:txBody>
      </p:sp>
      <p:pic>
        <p:nvPicPr>
          <p:cNvPr id="4" name="Content Placeholder 3" descr="quote-Danny-Pudi-im-a-non-confrontational-person-if-i-order-209273.png"/>
          <p:cNvPicPr>
            <a:picLocks noGrp="1" noChangeAspect="1"/>
          </p:cNvPicPr>
          <p:nvPr>
            <p:ph idx="1"/>
          </p:nvPr>
        </p:nvPicPr>
        <p:blipFill>
          <a:blip r:embed="rId2" cstate="email">
            <a:extLst>
              <a:ext uri="{28A0092B-C50C-407E-A947-70E740481C1C}">
                <a14:useLocalDpi xmlns:a14="http://schemas.microsoft.com/office/drawing/2010/main" val="0"/>
              </a:ext>
            </a:extLst>
          </a:blip>
          <a:srcRect t="4168" b="4168"/>
          <a:stretch>
            <a:fillRect/>
          </a:stretch>
        </p:blipFill>
        <p:spPr/>
      </p:pic>
    </p:spTree>
    <p:extLst>
      <p:ext uri="{BB962C8B-B14F-4D97-AF65-F5344CB8AC3E}">
        <p14:creationId xmlns:p14="http://schemas.microsoft.com/office/powerpoint/2010/main" val="68168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Feedback Problem…</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6923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Really?</a:t>
            </a:r>
            <a:endParaRPr lang="en-GB" dirty="0"/>
          </a:p>
        </p:txBody>
      </p:sp>
      <p:sp>
        <p:nvSpPr>
          <p:cNvPr id="3" name="Content Placeholder 2"/>
          <p:cNvSpPr>
            <a:spLocks noGrp="1"/>
          </p:cNvSpPr>
          <p:nvPr>
            <p:ph idx="1"/>
          </p:nvPr>
        </p:nvSpPr>
        <p:spPr/>
        <p:txBody>
          <a:bodyPr/>
          <a:lstStyle/>
          <a:p>
            <a:r>
              <a:rPr lang="en-GB" sz="4000" dirty="0" smtClean="0"/>
              <a:t>Some students see the primary purpose of feedback as being that of </a:t>
            </a:r>
            <a:r>
              <a:rPr lang="en-GB" sz="4000" b="1" dirty="0" smtClean="0"/>
              <a:t>image strengthening</a:t>
            </a:r>
          </a:p>
          <a:p>
            <a:endParaRPr lang="en-GB" sz="4000" dirty="0"/>
          </a:p>
          <a:p>
            <a:pPr marL="0" indent="0">
              <a:buNone/>
            </a:pPr>
            <a:r>
              <a:rPr lang="en-GB" dirty="0" smtClean="0"/>
              <a:t>Pelgrim and Kramer (2013)</a:t>
            </a:r>
            <a:endParaRPr lang="en-GB" dirty="0"/>
          </a:p>
        </p:txBody>
      </p:sp>
    </p:spTree>
    <p:extLst>
      <p:ext uri="{BB962C8B-B14F-4D97-AF65-F5344CB8AC3E}">
        <p14:creationId xmlns:p14="http://schemas.microsoft.com/office/powerpoint/2010/main" val="350201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do it?</a:t>
            </a:r>
            <a:endParaRPr lang="en-GB" dirty="0"/>
          </a:p>
        </p:txBody>
      </p:sp>
      <p:sp>
        <p:nvSpPr>
          <p:cNvPr id="3" name="Content Placeholder 2"/>
          <p:cNvSpPr>
            <a:spLocks noGrp="1"/>
          </p:cNvSpPr>
          <p:nvPr>
            <p:ph idx="1"/>
          </p:nvPr>
        </p:nvSpPr>
        <p:spPr/>
        <p:txBody>
          <a:bodyPr>
            <a:normAutofit/>
          </a:bodyPr>
          <a:lstStyle/>
          <a:p>
            <a:r>
              <a:rPr lang="en-US" sz="4000" dirty="0"/>
              <a:t>To achieve truly effective feedback, the health professions must nurture recipient </a:t>
            </a:r>
            <a:r>
              <a:rPr lang="en-US" sz="4000" b="1" dirty="0"/>
              <a:t>reflection-in-</a:t>
            </a:r>
            <a:r>
              <a:rPr lang="en-US" sz="4000" b="1" dirty="0" smtClean="0"/>
              <a:t>action</a:t>
            </a:r>
          </a:p>
          <a:p>
            <a:pPr marL="0" indent="0">
              <a:buNone/>
            </a:pPr>
            <a:endParaRPr lang="en-US" sz="2000" dirty="0" smtClean="0"/>
          </a:p>
          <a:p>
            <a:pPr marL="0" indent="0">
              <a:buNone/>
            </a:pPr>
            <a:r>
              <a:rPr lang="en-US" sz="2000" dirty="0" smtClean="0"/>
              <a:t>Archer, JC, 2010</a:t>
            </a:r>
            <a:endParaRPr lang="en-GB" sz="2000" dirty="0"/>
          </a:p>
        </p:txBody>
      </p:sp>
    </p:spTree>
    <p:extLst>
      <p:ext uri="{BB962C8B-B14F-4D97-AF65-F5344CB8AC3E}">
        <p14:creationId xmlns:p14="http://schemas.microsoft.com/office/powerpoint/2010/main" val="60897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pic>
        <p:nvPicPr>
          <p:cNvPr id="4" name="Content Placeholder 3" descr="Why are you here?.jpg"/>
          <p:cNvPicPr>
            <a:picLocks noGrp="1" noChangeAspect="1"/>
          </p:cNvPicPr>
          <p:nvPr>
            <p:ph idx="1"/>
          </p:nvPr>
        </p:nvPicPr>
        <p:blipFill>
          <a:blip r:embed="rId3">
            <a:extLst>
              <a:ext uri="{28A0092B-C50C-407E-A947-70E740481C1C}">
                <a14:useLocalDpi xmlns:a14="http://schemas.microsoft.com/office/drawing/2010/main" val="0"/>
              </a:ext>
            </a:extLst>
          </a:blip>
          <a:srcRect t="24242" b="24242"/>
          <a:stretch>
            <a:fillRect/>
          </a:stretch>
        </p:blipFill>
        <p:spPr/>
      </p:pic>
    </p:spTree>
    <p:extLst>
      <p:ext uri="{BB962C8B-B14F-4D97-AF65-F5344CB8AC3E}">
        <p14:creationId xmlns:p14="http://schemas.microsoft.com/office/powerpoint/2010/main" val="75733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Really?</a:t>
            </a:r>
            <a:endParaRPr lang="en-GB" dirty="0"/>
          </a:p>
        </p:txBody>
      </p:sp>
      <p:sp>
        <p:nvSpPr>
          <p:cNvPr id="3" name="Content Placeholder 2"/>
          <p:cNvSpPr>
            <a:spLocks noGrp="1"/>
          </p:cNvSpPr>
          <p:nvPr>
            <p:ph idx="1"/>
          </p:nvPr>
        </p:nvSpPr>
        <p:spPr/>
        <p:txBody>
          <a:bodyPr/>
          <a:lstStyle/>
          <a:p>
            <a:r>
              <a:rPr lang="en-GB" sz="4000" dirty="0"/>
              <a:t>F</a:t>
            </a:r>
            <a:r>
              <a:rPr lang="en-GB" sz="4000" dirty="0" smtClean="0"/>
              <a:t>eedback </a:t>
            </a:r>
            <a:r>
              <a:rPr lang="en-GB" sz="4000" dirty="0"/>
              <a:t>effectiveness tends to diminish the closer the learner gets to the “self” and the further away they get from the “task”. </a:t>
            </a:r>
            <a:endParaRPr lang="en-GB" sz="4000" dirty="0" smtClean="0"/>
          </a:p>
          <a:p>
            <a:endParaRPr lang="en-GB" dirty="0"/>
          </a:p>
          <a:p>
            <a:pPr marL="0" indent="0">
              <a:buNone/>
            </a:pPr>
            <a:r>
              <a:rPr lang="en-GB" dirty="0" err="1" smtClean="0"/>
              <a:t>Kluger</a:t>
            </a:r>
            <a:r>
              <a:rPr lang="en-GB" dirty="0" smtClean="0"/>
              <a:t> and De Nisi (1996)</a:t>
            </a:r>
            <a:endParaRPr lang="en-GB" dirty="0"/>
          </a:p>
        </p:txBody>
      </p:sp>
    </p:spTree>
    <p:extLst>
      <p:ext uri="{BB962C8B-B14F-4D97-AF65-F5344CB8AC3E}">
        <p14:creationId xmlns:p14="http://schemas.microsoft.com/office/powerpoint/2010/main" val="413831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t>
            </a:r>
            <a:r>
              <a:rPr lang="en-US" dirty="0" smtClean="0"/>
              <a:t>o</a:t>
            </a:r>
            <a:r>
              <a:rPr lang="en-GB" dirty="0" smtClean="0"/>
              <a:t>w much</a:t>
            </a:r>
            <a:endParaRPr lang="en-GB" dirty="0"/>
          </a:p>
        </p:txBody>
      </p:sp>
      <p:sp>
        <p:nvSpPr>
          <p:cNvPr id="3" name="Content Placeholder 2"/>
          <p:cNvSpPr>
            <a:spLocks noGrp="1"/>
          </p:cNvSpPr>
          <p:nvPr>
            <p:ph idx="1"/>
          </p:nvPr>
        </p:nvSpPr>
        <p:spPr/>
        <p:txBody>
          <a:bodyPr/>
          <a:lstStyle/>
          <a:p>
            <a:r>
              <a:rPr lang="en-GB" b="1" dirty="0" smtClean="0"/>
              <a:t>Be clear about what you are giving feedback about</a:t>
            </a:r>
          </a:p>
          <a:p>
            <a:endParaRPr lang="en-GB" b="1" dirty="0"/>
          </a:p>
          <a:p>
            <a:r>
              <a:rPr lang="en-GB" b="1" dirty="0" smtClean="0"/>
              <a:t>One or two learning points</a:t>
            </a:r>
          </a:p>
          <a:p>
            <a:endParaRPr lang="en-GB" b="1" dirty="0" smtClean="0"/>
          </a:p>
          <a:p>
            <a:r>
              <a:rPr lang="en-GB" b="1" dirty="0" smtClean="0"/>
              <a:t>Focus on what can be changed</a:t>
            </a:r>
            <a:endParaRPr lang="en-GB" b="1" dirty="0"/>
          </a:p>
        </p:txBody>
      </p:sp>
    </p:spTree>
    <p:extLst>
      <p:ext uri="{BB962C8B-B14F-4D97-AF65-F5344CB8AC3E}">
        <p14:creationId xmlns:p14="http://schemas.microsoft.com/office/powerpoint/2010/main" val="138396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a:t>
            </a:r>
            <a:endParaRPr lang="en-GB" dirty="0"/>
          </a:p>
        </p:txBody>
      </p:sp>
      <p:sp>
        <p:nvSpPr>
          <p:cNvPr id="3" name="Content Placeholder 2"/>
          <p:cNvSpPr>
            <a:spLocks noGrp="1"/>
          </p:cNvSpPr>
          <p:nvPr>
            <p:ph idx="1"/>
          </p:nvPr>
        </p:nvSpPr>
        <p:spPr/>
        <p:txBody>
          <a:bodyPr/>
          <a:lstStyle/>
          <a:p>
            <a:r>
              <a:rPr lang="en-GB" b="1" dirty="0" smtClean="0"/>
              <a:t>Accentuate the positive?</a:t>
            </a:r>
          </a:p>
          <a:p>
            <a:endParaRPr lang="en-GB" b="1" dirty="0"/>
          </a:p>
          <a:p>
            <a:r>
              <a:rPr lang="en-GB" b="1" dirty="0" smtClean="0"/>
              <a:t>Be specific</a:t>
            </a:r>
          </a:p>
          <a:p>
            <a:endParaRPr lang="en-GB" b="1" dirty="0"/>
          </a:p>
          <a:p>
            <a:r>
              <a:rPr lang="en-GB" b="1" dirty="0" smtClean="0"/>
              <a:t>Encourage reflection</a:t>
            </a:r>
            <a:endParaRPr lang="en-GB" b="1" dirty="0"/>
          </a:p>
        </p:txBody>
      </p:sp>
    </p:spTree>
    <p:extLst>
      <p:ext uri="{BB962C8B-B14F-4D97-AF65-F5344CB8AC3E}">
        <p14:creationId xmlns:p14="http://schemas.microsoft.com/office/powerpoint/2010/main" val="242820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Feedback</a:t>
            </a:r>
            <a:endParaRPr lang="en-GB" dirty="0"/>
          </a:p>
        </p:txBody>
      </p:sp>
      <p:sp>
        <p:nvSpPr>
          <p:cNvPr id="3" name="Content Placeholder 2"/>
          <p:cNvSpPr>
            <a:spLocks noGrp="1"/>
          </p:cNvSpPr>
          <p:nvPr>
            <p:ph idx="1"/>
          </p:nvPr>
        </p:nvSpPr>
        <p:spPr/>
        <p:txBody>
          <a:bodyPr>
            <a:normAutofit lnSpcReduction="10000"/>
          </a:bodyPr>
          <a:lstStyle/>
          <a:p>
            <a:r>
              <a:rPr lang="en-GB" b="1" dirty="0" smtClean="0"/>
              <a:t>Upsetting the student</a:t>
            </a:r>
          </a:p>
          <a:p>
            <a:endParaRPr lang="en-GB" b="1" dirty="0" smtClean="0"/>
          </a:p>
          <a:p>
            <a:r>
              <a:rPr lang="en-GB" b="1" dirty="0" smtClean="0"/>
              <a:t>Effect of a negative reaction to feedback</a:t>
            </a:r>
          </a:p>
          <a:p>
            <a:endParaRPr lang="en-GB" b="1" dirty="0"/>
          </a:p>
          <a:p>
            <a:r>
              <a:rPr lang="en-GB" b="1" dirty="0" smtClean="0"/>
              <a:t>Too generalised</a:t>
            </a:r>
          </a:p>
          <a:p>
            <a:endParaRPr lang="en-GB" b="1" dirty="0"/>
          </a:p>
          <a:p>
            <a:r>
              <a:rPr lang="en-GB" b="1" dirty="0" smtClean="0"/>
              <a:t>Inadequate guidance as to how to rectify behaviour</a:t>
            </a:r>
          </a:p>
          <a:p>
            <a:endParaRPr lang="en-GB" b="1" dirty="0"/>
          </a:p>
          <a:p>
            <a:pPr marL="0" indent="0">
              <a:buNone/>
            </a:pPr>
            <a:r>
              <a:rPr lang="en-US" sz="2000" dirty="0" err="1"/>
              <a:t>Hesketh</a:t>
            </a:r>
            <a:r>
              <a:rPr lang="en-US" sz="2000" dirty="0"/>
              <a:t> and Laidlaw (2002)</a:t>
            </a:r>
            <a:endParaRPr lang="en-GB" sz="2000" dirty="0"/>
          </a:p>
        </p:txBody>
      </p:sp>
    </p:spTree>
    <p:extLst>
      <p:ext uri="{BB962C8B-B14F-4D97-AF65-F5344CB8AC3E}">
        <p14:creationId xmlns:p14="http://schemas.microsoft.com/office/powerpoint/2010/main" val="383929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letsplay_slidemain.jpg"/>
          <p:cNvPicPr>
            <a:picLocks noGrp="1" noChangeAspect="1"/>
          </p:cNvPicPr>
          <p:nvPr>
            <p:ph idx="1"/>
          </p:nvPr>
        </p:nvPicPr>
        <p:blipFill>
          <a:blip r:embed="rId3">
            <a:extLst>
              <a:ext uri="{28A0092B-C50C-407E-A947-70E740481C1C}">
                <a14:useLocalDpi xmlns:a14="http://schemas.microsoft.com/office/drawing/2010/main" val="0"/>
              </a:ext>
            </a:extLst>
          </a:blip>
          <a:srcRect t="4209" b="4209"/>
          <a:stretch>
            <a:fillRect/>
          </a:stretch>
        </p:blipFill>
        <p:spPr/>
      </p:pic>
    </p:spTree>
    <p:extLst>
      <p:ext uri="{BB962C8B-B14F-4D97-AF65-F5344CB8AC3E}">
        <p14:creationId xmlns:p14="http://schemas.microsoft.com/office/powerpoint/2010/main" val="317667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CBD?</a:t>
            </a:r>
            <a:endParaRPr lang="en-GB" dirty="0"/>
          </a:p>
        </p:txBody>
      </p:sp>
      <p:sp>
        <p:nvSpPr>
          <p:cNvPr id="3" name="Content Placeholder 2"/>
          <p:cNvSpPr>
            <a:spLocks noGrp="1"/>
          </p:cNvSpPr>
          <p:nvPr>
            <p:ph idx="1"/>
          </p:nvPr>
        </p:nvSpPr>
        <p:spPr/>
        <p:txBody>
          <a:bodyPr/>
          <a:lstStyle/>
          <a:p>
            <a:r>
              <a:rPr lang="en-GB" dirty="0"/>
              <a:t>The Case-based Discussion (</a:t>
            </a:r>
            <a:r>
              <a:rPr lang="en-GB" dirty="0" err="1"/>
              <a:t>CbD</a:t>
            </a:r>
            <a:r>
              <a:rPr lang="en-GB" dirty="0"/>
              <a:t>) is a structured interview designed to assess your professional judgement in clinical cases.</a:t>
            </a:r>
          </a:p>
        </p:txBody>
      </p:sp>
    </p:spTree>
    <p:extLst>
      <p:ext uri="{BB962C8B-B14F-4D97-AF65-F5344CB8AC3E}">
        <p14:creationId xmlns:p14="http://schemas.microsoft.com/office/powerpoint/2010/main" val="215375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does this?</a:t>
            </a:r>
            <a:endParaRPr lang="en-GB" dirty="0"/>
          </a:p>
        </p:txBody>
      </p:sp>
      <p:sp>
        <p:nvSpPr>
          <p:cNvPr id="3" name="Content Placeholder 2"/>
          <p:cNvSpPr>
            <a:spLocks noGrp="1"/>
          </p:cNvSpPr>
          <p:nvPr>
            <p:ph idx="1"/>
          </p:nvPr>
        </p:nvSpPr>
        <p:spPr/>
        <p:txBody>
          <a:bodyPr/>
          <a:lstStyle/>
          <a:p>
            <a:r>
              <a:rPr lang="en-GB" dirty="0" smtClean="0"/>
              <a:t>In </a:t>
            </a:r>
            <a:r>
              <a:rPr lang="en-GB" dirty="0"/>
              <a:t>ST3, you’ll present four cases to your trainer or educational supervisor one week before the discussion. They will select one or two for discussion.</a:t>
            </a:r>
          </a:p>
        </p:txBody>
      </p:sp>
    </p:spTree>
    <p:extLst>
      <p:ext uri="{BB962C8B-B14F-4D97-AF65-F5344CB8AC3E}">
        <p14:creationId xmlns:p14="http://schemas.microsoft.com/office/powerpoint/2010/main" val="94293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p:txBody>
          <a:bodyPr/>
          <a:lstStyle/>
          <a:p>
            <a:r>
              <a:rPr lang="en-GB" dirty="0"/>
              <a:t>Your trainer or educational supervisors will aim to cover as many relevant competences as possible in the time available.</a:t>
            </a:r>
          </a:p>
        </p:txBody>
      </p:sp>
    </p:spTree>
    <p:extLst>
      <p:ext uri="{BB962C8B-B14F-4D97-AF65-F5344CB8AC3E}">
        <p14:creationId xmlns:p14="http://schemas.microsoft.com/office/powerpoint/2010/main" val="124724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does this?</a:t>
            </a:r>
            <a:endParaRPr lang="en-GB" dirty="0"/>
          </a:p>
        </p:txBody>
      </p:sp>
      <p:sp>
        <p:nvSpPr>
          <p:cNvPr id="3" name="Content Placeholder 2"/>
          <p:cNvSpPr>
            <a:spLocks noGrp="1"/>
          </p:cNvSpPr>
          <p:nvPr>
            <p:ph idx="1"/>
          </p:nvPr>
        </p:nvSpPr>
        <p:spPr/>
        <p:txBody>
          <a:bodyPr/>
          <a:lstStyle/>
          <a:p>
            <a:r>
              <a:rPr lang="en-GB" dirty="0" smtClean="0"/>
              <a:t>It’s </a:t>
            </a:r>
            <a:r>
              <a:rPr lang="en-GB" dirty="0"/>
              <a:t>helpful to establish at the start of the discussion which competence areas your trainer or supervisor is expecting to look at.</a:t>
            </a:r>
          </a:p>
        </p:txBody>
      </p:sp>
    </p:spTree>
    <p:extLst>
      <p:ext uri="{BB962C8B-B14F-4D97-AF65-F5344CB8AC3E}">
        <p14:creationId xmlns:p14="http://schemas.microsoft.com/office/powerpoint/2010/main" val="312151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p:txBody>
          <a:bodyPr/>
          <a:lstStyle/>
          <a:p>
            <a:r>
              <a:rPr lang="en-GB" dirty="0"/>
              <a:t>It is recommended that each discussion should take about 30 minutes, including the discussion itself, completing the rating form and providing feedback.</a:t>
            </a:r>
          </a:p>
        </p:txBody>
      </p:sp>
    </p:spTree>
    <p:extLst>
      <p:ext uri="{BB962C8B-B14F-4D97-AF65-F5344CB8AC3E}">
        <p14:creationId xmlns:p14="http://schemas.microsoft.com/office/powerpoint/2010/main" val="31051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feedback?</a:t>
            </a:r>
            <a:endParaRPr lang="en-GB" dirty="0"/>
          </a:p>
        </p:txBody>
      </p:sp>
      <p:sp>
        <p:nvSpPr>
          <p:cNvPr id="3" name="Content Placeholder 2"/>
          <p:cNvSpPr>
            <a:spLocks noGrp="1"/>
          </p:cNvSpPr>
          <p:nvPr>
            <p:ph idx="1"/>
          </p:nvPr>
        </p:nvSpPr>
        <p:spPr/>
        <p:txBody>
          <a:bodyPr/>
          <a:lstStyle/>
          <a:p>
            <a:r>
              <a:rPr lang="en-US" sz="4000" b="1" dirty="0" smtClean="0"/>
              <a:t>…the </a:t>
            </a:r>
            <a:r>
              <a:rPr lang="en-US" sz="4000" b="1" dirty="0"/>
              <a:t>fuel that drives improved </a:t>
            </a:r>
            <a:r>
              <a:rPr lang="en-US" sz="4000" b="1" dirty="0" smtClean="0"/>
              <a:t>performance</a:t>
            </a:r>
          </a:p>
          <a:p>
            <a:endParaRPr lang="en-US" dirty="0"/>
          </a:p>
          <a:p>
            <a:pPr marL="0" indent="0">
              <a:buNone/>
            </a:pPr>
            <a:r>
              <a:rPr lang="en-US" dirty="0" err="1" smtClean="0"/>
              <a:t>Parsloe</a:t>
            </a:r>
            <a:r>
              <a:rPr lang="en-US" dirty="0" smtClean="0"/>
              <a:t>, 1995</a:t>
            </a:r>
            <a:endParaRPr lang="en-GB" dirty="0"/>
          </a:p>
        </p:txBody>
      </p:sp>
    </p:spTree>
    <p:extLst>
      <p:ext uri="{BB962C8B-B14F-4D97-AF65-F5344CB8AC3E}">
        <p14:creationId xmlns:p14="http://schemas.microsoft.com/office/powerpoint/2010/main" val="146104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Giving it straight</a:t>
            </a:r>
            <a:endParaRPr lang="en-GB" dirty="0"/>
          </a:p>
        </p:txBody>
      </p:sp>
      <p:sp>
        <p:nvSpPr>
          <p:cNvPr id="3" name="Content Placeholder 2"/>
          <p:cNvSpPr>
            <a:spLocks noGrp="1"/>
          </p:cNvSpPr>
          <p:nvPr>
            <p:ph idx="1"/>
          </p:nvPr>
        </p:nvSpPr>
        <p:spPr/>
        <p:txBody>
          <a:bodyPr>
            <a:normAutofit/>
          </a:bodyPr>
          <a:lstStyle/>
          <a:p>
            <a:r>
              <a:rPr lang="en-US" sz="4000" b="1" dirty="0"/>
              <a:t>To craft teacher feedback that leads to learning, put yourself in the student's shoes</a:t>
            </a:r>
            <a:r>
              <a:rPr lang="en-US" sz="4000" b="1" dirty="0" smtClean="0"/>
              <a:t>.</a:t>
            </a:r>
          </a:p>
          <a:p>
            <a:pPr marL="0" indent="0">
              <a:buNone/>
            </a:pPr>
            <a:endParaRPr lang="en-US" sz="4000" b="1" dirty="0"/>
          </a:p>
          <a:p>
            <a:pPr marL="0" indent="0">
              <a:buNone/>
            </a:pPr>
            <a:r>
              <a:rPr lang="en-US" sz="2000" dirty="0" smtClean="0"/>
              <a:t>Susan </a:t>
            </a:r>
            <a:r>
              <a:rPr lang="en-US" sz="2000" dirty="0" err="1" smtClean="0"/>
              <a:t>Brookhart</a:t>
            </a:r>
            <a:r>
              <a:rPr lang="en-US" sz="2000" dirty="0" smtClean="0"/>
              <a:t>, 2009</a:t>
            </a:r>
            <a:endParaRPr lang="en-GB" sz="2000" dirty="0"/>
          </a:p>
        </p:txBody>
      </p:sp>
    </p:spTree>
    <p:extLst>
      <p:ext uri="{BB962C8B-B14F-4D97-AF65-F5344CB8AC3E}">
        <p14:creationId xmlns:p14="http://schemas.microsoft.com/office/powerpoint/2010/main" val="320567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147</TotalTime>
  <Words>499</Words>
  <Application>Microsoft Office PowerPoint</Application>
  <PresentationFormat>On-screen Show (4:3)</PresentationFormat>
  <Paragraphs>75</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Making the most out of CBDs</vt:lpstr>
      <vt:lpstr>Why?</vt:lpstr>
      <vt:lpstr>What is a CBD?</vt:lpstr>
      <vt:lpstr>Who does this?</vt:lpstr>
      <vt:lpstr>…or this?</vt:lpstr>
      <vt:lpstr>Who does this?</vt:lpstr>
      <vt:lpstr>…or this?</vt:lpstr>
      <vt:lpstr>What is feedback?</vt:lpstr>
      <vt:lpstr>Giving it straight</vt:lpstr>
      <vt:lpstr>What is it for?</vt:lpstr>
      <vt:lpstr>What makes for an effective CBD?</vt:lpstr>
      <vt:lpstr>Health Warning</vt:lpstr>
      <vt:lpstr>Less is more?</vt:lpstr>
      <vt:lpstr>Concentrate on the ‘hard to reach’</vt:lpstr>
      <vt:lpstr>Concentrate on what was done (not on the maybes…)</vt:lpstr>
      <vt:lpstr>Be confrontational</vt:lpstr>
      <vt:lpstr>The Feedback Problem…</vt:lpstr>
      <vt:lpstr>Really?</vt:lpstr>
      <vt:lpstr>How to do it?</vt:lpstr>
      <vt:lpstr>Really?</vt:lpstr>
      <vt:lpstr>How much</vt:lpstr>
      <vt:lpstr>What type</vt:lpstr>
      <vt:lpstr>Problem Feedback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feedback</dc:title>
  <dc:creator>Roger Tisi</dc:creator>
  <cp:lastModifiedBy>Kelson Emma</cp:lastModifiedBy>
  <cp:revision>32</cp:revision>
  <dcterms:created xsi:type="dcterms:W3CDTF">2013-10-09T18:30:02Z</dcterms:created>
  <dcterms:modified xsi:type="dcterms:W3CDTF">2015-03-24T10:47:30Z</dcterms:modified>
</cp:coreProperties>
</file>