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1" r:id="rId2"/>
  </p:sldMasterIdLst>
  <p:notesMasterIdLst>
    <p:notesMasterId r:id="rId99"/>
  </p:notesMasterIdLst>
  <p:handoutMasterIdLst>
    <p:handoutMasterId r:id="rId100"/>
  </p:handoutMasterIdLst>
  <p:sldIdLst>
    <p:sldId id="256" r:id="rId3"/>
    <p:sldId id="352" r:id="rId4"/>
    <p:sldId id="353" r:id="rId5"/>
    <p:sldId id="257" r:id="rId6"/>
    <p:sldId id="260" r:id="rId7"/>
    <p:sldId id="261" r:id="rId8"/>
    <p:sldId id="295" r:id="rId9"/>
    <p:sldId id="280" r:id="rId10"/>
    <p:sldId id="262" r:id="rId11"/>
    <p:sldId id="264" r:id="rId12"/>
    <p:sldId id="265" r:id="rId13"/>
    <p:sldId id="349" r:id="rId14"/>
    <p:sldId id="266" r:id="rId15"/>
    <p:sldId id="267" r:id="rId16"/>
    <p:sldId id="269" r:id="rId17"/>
    <p:sldId id="268" r:id="rId18"/>
    <p:sldId id="271" r:id="rId19"/>
    <p:sldId id="272" r:id="rId20"/>
    <p:sldId id="270" r:id="rId21"/>
    <p:sldId id="277" r:id="rId22"/>
    <p:sldId id="278" r:id="rId23"/>
    <p:sldId id="279" r:id="rId24"/>
    <p:sldId id="281" r:id="rId25"/>
    <p:sldId id="282" r:id="rId26"/>
    <p:sldId id="286" r:id="rId27"/>
    <p:sldId id="288" r:id="rId28"/>
    <p:sldId id="287" r:id="rId29"/>
    <p:sldId id="290" r:id="rId30"/>
    <p:sldId id="301" r:id="rId31"/>
    <p:sldId id="291" r:id="rId32"/>
    <p:sldId id="292" r:id="rId33"/>
    <p:sldId id="293" r:id="rId34"/>
    <p:sldId id="296" r:id="rId35"/>
    <p:sldId id="297" r:id="rId36"/>
    <p:sldId id="294" r:id="rId37"/>
    <p:sldId id="298" r:id="rId38"/>
    <p:sldId id="300" r:id="rId39"/>
    <p:sldId id="284" r:id="rId40"/>
    <p:sldId id="285" r:id="rId41"/>
    <p:sldId id="299" r:id="rId42"/>
    <p:sldId id="302" r:id="rId43"/>
    <p:sldId id="303" r:id="rId44"/>
    <p:sldId id="289" r:id="rId45"/>
    <p:sldId id="283" r:id="rId46"/>
    <p:sldId id="276" r:id="rId47"/>
    <p:sldId id="275" r:id="rId48"/>
    <p:sldId id="274" r:id="rId49"/>
    <p:sldId id="273" r:id="rId50"/>
    <p:sldId id="343" r:id="rId51"/>
    <p:sldId id="263" r:id="rId52"/>
    <p:sldId id="350" r:id="rId53"/>
    <p:sldId id="344" r:id="rId54"/>
    <p:sldId id="259" r:id="rId55"/>
    <p:sldId id="345" r:id="rId56"/>
    <p:sldId id="304" r:id="rId57"/>
    <p:sldId id="311" r:id="rId58"/>
    <p:sldId id="312" r:id="rId59"/>
    <p:sldId id="313" r:id="rId60"/>
    <p:sldId id="314" r:id="rId61"/>
    <p:sldId id="315" r:id="rId62"/>
    <p:sldId id="351" r:id="rId63"/>
    <p:sldId id="316" r:id="rId64"/>
    <p:sldId id="317" r:id="rId65"/>
    <p:sldId id="325" r:id="rId66"/>
    <p:sldId id="308" r:id="rId67"/>
    <p:sldId id="327" r:id="rId68"/>
    <p:sldId id="318" r:id="rId69"/>
    <p:sldId id="332" r:id="rId70"/>
    <p:sldId id="348" r:id="rId71"/>
    <p:sldId id="321" r:id="rId72"/>
    <p:sldId id="309" r:id="rId73"/>
    <p:sldId id="322" r:id="rId74"/>
    <p:sldId id="323" r:id="rId75"/>
    <p:sldId id="326" r:id="rId76"/>
    <p:sldId id="333" r:id="rId77"/>
    <p:sldId id="334" r:id="rId78"/>
    <p:sldId id="341" r:id="rId79"/>
    <p:sldId id="342" r:id="rId80"/>
    <p:sldId id="320" r:id="rId81"/>
    <p:sldId id="335" r:id="rId82"/>
    <p:sldId id="331" r:id="rId83"/>
    <p:sldId id="336" r:id="rId84"/>
    <p:sldId id="337" r:id="rId85"/>
    <p:sldId id="338" r:id="rId86"/>
    <p:sldId id="339" r:id="rId87"/>
    <p:sldId id="340" r:id="rId88"/>
    <p:sldId id="328" r:id="rId89"/>
    <p:sldId id="305" r:id="rId90"/>
    <p:sldId id="329" r:id="rId91"/>
    <p:sldId id="306" r:id="rId92"/>
    <p:sldId id="330" r:id="rId93"/>
    <p:sldId id="319" r:id="rId94"/>
    <p:sldId id="307" r:id="rId95"/>
    <p:sldId id="346" r:id="rId96"/>
    <p:sldId id="310" r:id="rId97"/>
    <p:sldId id="347" r:id="rId98"/>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291" autoAdjust="0"/>
    <p:restoredTop sz="90929"/>
  </p:normalViewPr>
  <p:slideViewPr>
    <p:cSldViewPr>
      <p:cViewPr varScale="1">
        <p:scale>
          <a:sx n="80" d="100"/>
          <a:sy n="80" d="100"/>
        </p:scale>
        <p:origin x="-1368"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974"/>
    </p:cViewPr>
  </p:sorterViewPr>
  <p:notesViewPr>
    <p:cSldViewPr>
      <p:cViewPr varScale="1">
        <p:scale>
          <a:sx n="40" d="100"/>
          <a:sy n="40" d="100"/>
        </p:scale>
        <p:origin x="-1542"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notesMaster" Target="notesMasters/notesMaster1.xml"/><Relationship Id="rId10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GB"/>
          </a:p>
        </p:txBody>
      </p:sp>
      <p:sp>
        <p:nvSpPr>
          <p:cNvPr id="4710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endParaRPr lang="en-GB"/>
          </a:p>
        </p:txBody>
      </p:sp>
      <p:sp>
        <p:nvSpPr>
          <p:cNvPr id="4710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r>
              <a:rPr lang="en-GB"/>
              <a:t>R Florance, G Narendra,  N Burchett 3/2000</a:t>
            </a:r>
          </a:p>
        </p:txBody>
      </p:sp>
      <p:sp>
        <p:nvSpPr>
          <p:cNvPr id="4710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E48792F0-37B3-4547-BB43-3E42183A9EC5}" type="slidenum">
              <a:rPr lang="en-GB"/>
              <a:pPr>
                <a:defRPr/>
              </a:pPr>
              <a:t>‹#›</a:t>
            </a:fld>
            <a:endParaRPr lang="en-GB"/>
          </a:p>
        </p:txBody>
      </p:sp>
    </p:spTree>
    <p:extLst>
      <p:ext uri="{BB962C8B-B14F-4D97-AF65-F5344CB8AC3E}">
        <p14:creationId xmlns:p14="http://schemas.microsoft.com/office/powerpoint/2010/main" val="38410842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GB"/>
          </a:p>
        </p:txBody>
      </p:sp>
      <p:sp>
        <p:nvSpPr>
          <p:cNvPr id="4403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endParaRPr lang="en-GB"/>
          </a:p>
        </p:txBody>
      </p:sp>
      <p:sp>
        <p:nvSpPr>
          <p:cNvPr id="266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403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4403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r>
              <a:rPr lang="en-GB"/>
              <a:t>R Florance, G Narendra,  N Burchett 3/2000</a:t>
            </a:r>
          </a:p>
        </p:txBody>
      </p:sp>
      <p:sp>
        <p:nvSpPr>
          <p:cNvPr id="4403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412A7C5E-0B96-4029-8781-E384D1B47EF6}" type="slidenum">
              <a:rPr lang="en-GB"/>
              <a:pPr>
                <a:defRPr/>
              </a:pPr>
              <a:t>‹#›</a:t>
            </a:fld>
            <a:endParaRPr lang="en-GB"/>
          </a:p>
        </p:txBody>
      </p:sp>
    </p:spTree>
    <p:extLst>
      <p:ext uri="{BB962C8B-B14F-4D97-AF65-F5344CB8AC3E}">
        <p14:creationId xmlns:p14="http://schemas.microsoft.com/office/powerpoint/2010/main" val="2584176808"/>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rcem.ac.uk/RCEM/Quality_Policy/Clinical_Standards_Guidance/External_Guidance/RCEM/Quality-Policy/Clinical_Standards_Guidance/External_Guidance.aspx?hkey=058e57a2-8faf-4f63-867e-142a4826ce34"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6"/>
          <p:cNvSpPr>
            <a:spLocks noGrp="1" noChangeArrowheads="1"/>
          </p:cNvSpPr>
          <p:nvPr>
            <p:ph type="ftr" sz="quarter" idx="4"/>
          </p:nvPr>
        </p:nvSpPr>
        <p:spPr>
          <a:noFill/>
        </p:spPr>
        <p:txBody>
          <a:bodyPr/>
          <a:lstStyle/>
          <a:p>
            <a:r>
              <a:rPr lang="en-GB" dirty="0" smtClean="0"/>
              <a:t>R Florance, G </a:t>
            </a:r>
            <a:r>
              <a:rPr lang="en-GB" dirty="0" err="1" smtClean="0"/>
              <a:t>Narendra</a:t>
            </a:r>
            <a:r>
              <a:rPr lang="en-GB" smtClean="0"/>
              <a:t>,  N Burchett 3/2000</a:t>
            </a:r>
          </a:p>
        </p:txBody>
      </p:sp>
      <p:sp>
        <p:nvSpPr>
          <p:cNvPr id="29698" name="Rectangle 7"/>
          <p:cNvSpPr>
            <a:spLocks noGrp="1" noChangeArrowheads="1"/>
          </p:cNvSpPr>
          <p:nvPr>
            <p:ph type="sldNum" sz="quarter" idx="5"/>
          </p:nvPr>
        </p:nvSpPr>
        <p:spPr>
          <a:noFill/>
        </p:spPr>
        <p:txBody>
          <a:bodyPr/>
          <a:lstStyle/>
          <a:p>
            <a:fld id="{2B2573D0-006B-43FF-8CC8-91469436C5E8}" type="slidenum">
              <a:rPr lang="en-GB" smtClean="0"/>
              <a:pPr/>
              <a:t>1</a:t>
            </a:fld>
            <a:endParaRPr lang="en-GB"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solidFill>
                  <a:schemeClr val="bg2"/>
                </a:solidFill>
                <a:hlinkClick r:id="rId3"/>
              </a:rPr>
              <a:t>https://www.rcem.ac.uk/RCEM/Quality_Policy/Clinical_Standards_Guidance/External_Guidance/RCEM/Quality-Policy/Clinical_Standards_Guidance/External_Guidance.aspx?hkey=058e57a2-8faf-4f63-867e-142a4826ce34</a:t>
            </a:r>
            <a:r>
              <a:rPr lang="en-GB" dirty="0" smtClean="0">
                <a:solidFill>
                  <a:schemeClr val="bg2"/>
                </a:solidFill>
              </a:rPr>
              <a:t> as at 16/6/20</a:t>
            </a:r>
            <a:endParaRPr lang="en-GB" dirty="0">
              <a:solidFill>
                <a:schemeClr val="bg2"/>
              </a:solidFill>
            </a:endParaRPr>
          </a:p>
        </p:txBody>
      </p:sp>
      <p:sp>
        <p:nvSpPr>
          <p:cNvPr id="4" name="Footer Placeholder 3"/>
          <p:cNvSpPr>
            <a:spLocks noGrp="1"/>
          </p:cNvSpPr>
          <p:nvPr>
            <p:ph type="ftr" sz="quarter" idx="10"/>
          </p:nvPr>
        </p:nvSpPr>
        <p:spPr/>
        <p:txBody>
          <a:bodyPr/>
          <a:lstStyle/>
          <a:p>
            <a:pPr>
              <a:defRPr/>
            </a:pPr>
            <a:r>
              <a:rPr lang="en-GB" smtClean="0"/>
              <a:t>R Florance, G Narendra,  N Burchett 3/2000</a:t>
            </a:r>
            <a:endParaRPr lang="en-GB"/>
          </a:p>
        </p:txBody>
      </p:sp>
      <p:sp>
        <p:nvSpPr>
          <p:cNvPr id="5" name="Slide Number Placeholder 4"/>
          <p:cNvSpPr>
            <a:spLocks noGrp="1"/>
          </p:cNvSpPr>
          <p:nvPr>
            <p:ph type="sldNum" sz="quarter" idx="11"/>
          </p:nvPr>
        </p:nvSpPr>
        <p:spPr/>
        <p:txBody>
          <a:bodyPr/>
          <a:lstStyle/>
          <a:p>
            <a:pPr>
              <a:defRPr/>
            </a:pPr>
            <a:fld id="{412A7C5E-0B96-4029-8781-E384D1B47EF6}" type="slidenum">
              <a:rPr lang="en-GB" smtClean="0"/>
              <a:pPr>
                <a:defRPr/>
              </a:pPr>
              <a:t>39</a:t>
            </a:fld>
            <a:endParaRPr lang="en-GB"/>
          </a:p>
        </p:txBody>
      </p:sp>
    </p:spTree>
    <p:extLst>
      <p:ext uri="{BB962C8B-B14F-4D97-AF65-F5344CB8AC3E}">
        <p14:creationId xmlns:p14="http://schemas.microsoft.com/office/powerpoint/2010/main" val="33443810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Cause – probably hypoxia and </a:t>
            </a:r>
            <a:r>
              <a:rPr lang="en-GB" dirty="0" err="1" smtClean="0"/>
              <a:t>hypercapnoea</a:t>
            </a:r>
            <a:r>
              <a:rPr lang="en-GB" dirty="0" smtClean="0"/>
              <a:t>.</a:t>
            </a:r>
            <a:endParaRPr lang="en-GB" dirty="0"/>
          </a:p>
        </p:txBody>
      </p:sp>
      <p:sp>
        <p:nvSpPr>
          <p:cNvPr id="4" name="Footer Placeholder 3"/>
          <p:cNvSpPr>
            <a:spLocks noGrp="1"/>
          </p:cNvSpPr>
          <p:nvPr>
            <p:ph type="ftr" sz="quarter" idx="10"/>
          </p:nvPr>
        </p:nvSpPr>
        <p:spPr/>
        <p:txBody>
          <a:bodyPr/>
          <a:lstStyle/>
          <a:p>
            <a:pPr>
              <a:defRPr/>
            </a:pPr>
            <a:r>
              <a:rPr lang="en-GB" smtClean="0"/>
              <a:t>R Florance, G Narendra,  N Burchett 3/2000</a:t>
            </a:r>
            <a:endParaRPr lang="en-GB"/>
          </a:p>
        </p:txBody>
      </p:sp>
      <p:sp>
        <p:nvSpPr>
          <p:cNvPr id="5" name="Slide Number Placeholder 4"/>
          <p:cNvSpPr>
            <a:spLocks noGrp="1"/>
          </p:cNvSpPr>
          <p:nvPr>
            <p:ph type="sldNum" sz="quarter" idx="11"/>
          </p:nvPr>
        </p:nvSpPr>
        <p:spPr/>
        <p:txBody>
          <a:bodyPr/>
          <a:lstStyle/>
          <a:p>
            <a:pPr>
              <a:defRPr/>
            </a:pPr>
            <a:fld id="{412A7C5E-0B96-4029-8781-E384D1B47EF6}" type="slidenum">
              <a:rPr lang="en-GB" smtClean="0"/>
              <a:pPr>
                <a:defRPr/>
              </a:pPr>
              <a:t>48</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Montana 1982. 52000 gallons of cyanide solution</a:t>
            </a:r>
            <a:r>
              <a:rPr lang="en-GB" baseline="0" dirty="0" smtClean="0"/>
              <a:t> from a mine poisons drinking water of the town of </a:t>
            </a:r>
            <a:r>
              <a:rPr lang="en-GB" baseline="0" dirty="0" err="1" smtClean="0"/>
              <a:t>Zortman</a:t>
            </a:r>
            <a:r>
              <a:rPr lang="en-GB" baseline="0" dirty="0" smtClean="0"/>
              <a:t>. Mine employee discovered the accident when he noticed the smell of cyanide in his </a:t>
            </a:r>
            <a:r>
              <a:rPr lang="en-GB" baseline="0" dirty="0" err="1" smtClean="0"/>
              <a:t>tapwater</a:t>
            </a:r>
            <a:r>
              <a:rPr lang="en-GB" baseline="0" dirty="0" smtClean="0"/>
              <a:t> at home.</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GB" dirty="0" smtClean="0"/>
              <a:t>Colorado 1992. Gold mine cyanide contaminates as river</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GB" dirty="0" err="1" smtClean="0"/>
              <a:t>Kyrgystan</a:t>
            </a:r>
            <a:r>
              <a:rPr lang="en-GB" dirty="0" smtClean="0"/>
              <a:t> 1998. Truck carrying 2 tons of sodium cyanide crashes</a:t>
            </a:r>
            <a:r>
              <a:rPr lang="en-GB" baseline="0" dirty="0" smtClean="0"/>
              <a:t> into a river. 2600 poisonings, and 4 deaths</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GB" baseline="0" dirty="0" smtClean="0"/>
              <a:t>Romania 2000. spill into a river feeding the Danube poisoned water supplies for 250 miles.</a:t>
            </a:r>
            <a:endParaRPr lang="en-GB" dirty="0" smtClean="0"/>
          </a:p>
          <a:p>
            <a:pPr marL="0" marR="0" lvl="1" indent="0" algn="l" defTabSz="914400" rtl="0" eaLnBrk="0" fontAlgn="base" latinLnBrk="0" hangingPunct="0">
              <a:lnSpc>
                <a:spcPct val="100000"/>
              </a:lnSpc>
              <a:spcBef>
                <a:spcPct val="30000"/>
              </a:spcBef>
              <a:spcAft>
                <a:spcPct val="0"/>
              </a:spcAft>
              <a:buClrTx/>
              <a:buSzTx/>
              <a:buFontTx/>
              <a:buNone/>
              <a:tabLst/>
              <a:defRPr/>
            </a:pPr>
            <a:endParaRPr lang="en-GB" dirty="0" smtClean="0"/>
          </a:p>
          <a:p>
            <a:pPr marL="0" marR="0" lvl="1" indent="0" algn="l" defTabSz="914400" rtl="0" eaLnBrk="0" fontAlgn="base" latinLnBrk="0" hangingPunct="0">
              <a:lnSpc>
                <a:spcPct val="100000"/>
              </a:lnSpc>
              <a:spcBef>
                <a:spcPct val="30000"/>
              </a:spcBef>
              <a:spcAft>
                <a:spcPct val="0"/>
              </a:spcAft>
              <a:buClrTx/>
              <a:buSzTx/>
              <a:buFontTx/>
              <a:buNone/>
              <a:tabLst/>
              <a:defRPr/>
            </a:pPr>
            <a:endParaRPr lang="en-GB" dirty="0" smtClean="0"/>
          </a:p>
          <a:p>
            <a:endParaRPr lang="en-GB" dirty="0"/>
          </a:p>
        </p:txBody>
      </p:sp>
      <p:sp>
        <p:nvSpPr>
          <p:cNvPr id="4" name="Footer Placeholder 3"/>
          <p:cNvSpPr>
            <a:spLocks noGrp="1"/>
          </p:cNvSpPr>
          <p:nvPr>
            <p:ph type="ftr" sz="quarter" idx="10"/>
          </p:nvPr>
        </p:nvSpPr>
        <p:spPr/>
        <p:txBody>
          <a:bodyPr/>
          <a:lstStyle/>
          <a:p>
            <a:pPr>
              <a:defRPr/>
            </a:pPr>
            <a:r>
              <a:rPr lang="en-GB" smtClean="0"/>
              <a:t>R Florance, G Narendra,  N Burchett 3/2000</a:t>
            </a:r>
            <a:endParaRPr lang="en-GB"/>
          </a:p>
        </p:txBody>
      </p:sp>
      <p:sp>
        <p:nvSpPr>
          <p:cNvPr id="5" name="Slide Number Placeholder 4"/>
          <p:cNvSpPr>
            <a:spLocks noGrp="1"/>
          </p:cNvSpPr>
          <p:nvPr>
            <p:ph type="sldNum" sz="quarter" idx="11"/>
          </p:nvPr>
        </p:nvSpPr>
        <p:spPr/>
        <p:txBody>
          <a:bodyPr/>
          <a:lstStyle/>
          <a:p>
            <a:pPr>
              <a:defRPr/>
            </a:pPr>
            <a:fld id="{412A7C5E-0B96-4029-8781-E384D1B47EF6}" type="slidenum">
              <a:rPr lang="en-GB" smtClean="0"/>
              <a:pPr>
                <a:defRPr/>
              </a:pPr>
              <a:t>87</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4884E06-4C17-4425-9666-A8C13239382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7D9CD54-85BA-4DC6-BC37-EF9AF4938B7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D7035CF-26AC-4C9D-B1DF-36BBD2513F3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685800" y="1981200"/>
            <a:ext cx="7772400" cy="4114800"/>
          </a:xfrm>
        </p:spPr>
        <p:txBody>
          <a:bodyPr/>
          <a:lstStyle/>
          <a:p>
            <a:pPr lvl="0"/>
            <a:endParaRPr lang="en-GB"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531779-A672-433E-84BB-347BDDB12621}"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B6CEE6EF-F41E-49FC-95C7-89F55500852F}" type="datetimeFigureOut">
              <a:rPr lang="en-GB"/>
              <a:pPr>
                <a:defRPr/>
              </a:pPr>
              <a:t>17/06/2020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5DF9B4B6-7AB0-4F66-A338-8A5108CAB4D9}" type="slidenum">
              <a:rPr lang="en-GB"/>
              <a:pPr>
                <a:defRPr/>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57F477A0-805C-4649-80B0-B0A136BD7458}" type="datetimeFigureOut">
              <a:rPr lang="en-GB"/>
              <a:pPr>
                <a:defRPr/>
              </a:pPr>
              <a:t>17/06/2020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8C9D796D-344E-4D45-AF77-424D23BE8305}" type="slidenum">
              <a:rPr lang="en-GB"/>
              <a:pPr>
                <a:defRPr/>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5503BC8-0C96-4650-8F9E-EE25D9FFA394}" type="datetimeFigureOut">
              <a:rPr lang="en-GB"/>
              <a:pPr>
                <a:defRPr/>
              </a:pPr>
              <a:t>17/06/2020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1E7503D-724A-4DD3-83A1-0A03E4B797DC}" type="slidenum">
              <a:rPr lang="en-GB"/>
              <a:pPr>
                <a:defRPr/>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FC16EB5B-9C7E-4B35-9B34-7332D2BF76DA}" type="datetimeFigureOut">
              <a:rPr lang="en-GB"/>
              <a:pPr>
                <a:defRPr/>
              </a:pPr>
              <a:t>17/06/2020</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9EB6EC65-B036-470A-9E20-9ECD0D2C7AAD}" type="slidenum">
              <a:rPr lang="en-GB"/>
              <a:pPr>
                <a:defRPr/>
              </a:pPr>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84F1B34C-6A87-4B6C-8ECD-83CD47BCE578}" type="datetimeFigureOut">
              <a:rPr lang="en-GB"/>
              <a:pPr>
                <a:defRPr/>
              </a:pPr>
              <a:t>17/06/2020</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5BF0A997-6569-48F5-B7D8-E545028FBFC9}" type="slidenum">
              <a:rPr lang="en-GB"/>
              <a:pPr>
                <a:defRPr/>
              </a:pPr>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105BE289-0B9D-47A4-ABCC-88C667A8576C}" type="datetimeFigureOut">
              <a:rPr lang="en-GB"/>
              <a:pPr>
                <a:defRPr/>
              </a:pPr>
              <a:t>17/06/2020</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EF24C5B3-B903-4239-AAF0-3406080377C6}" type="slidenum">
              <a:rPr lang="en-GB"/>
              <a:pPr>
                <a:defRPr/>
              </a:pPr>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0B4F17A-BA3A-4BDA-AF83-2EF4FFFFC31B}" type="datetimeFigureOut">
              <a:rPr lang="en-GB"/>
              <a:pPr>
                <a:defRPr/>
              </a:pPr>
              <a:t>17/06/2020</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9D14DDF5-4B72-400D-948B-674EF69E027F}"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343001B-64B2-4A82-86C3-6FE721CB3127}"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BB6E8A7-9F6B-425F-9137-16167A0A6370}" type="datetimeFigureOut">
              <a:rPr lang="en-GB"/>
              <a:pPr>
                <a:defRPr/>
              </a:pPr>
              <a:t>17/06/2020</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F7A2761C-FDE3-41A4-958B-2A4123F9B1DF}" type="slidenum">
              <a:rPr lang="en-GB"/>
              <a:pPr>
                <a:defRPr/>
              </a:pPr>
              <a:t>‹#›</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67FB46D-AD43-4C7C-B06A-8642F462AF0B}" type="datetimeFigureOut">
              <a:rPr lang="en-GB"/>
              <a:pPr>
                <a:defRPr/>
              </a:pPr>
              <a:t>17/06/2020</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6E30C9A5-E85E-4063-8502-683952CAD080}" type="slidenum">
              <a:rPr lang="en-GB"/>
              <a:pPr>
                <a:defRPr/>
              </a:pPr>
              <a:t>‹#›</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1C5BCB71-00E6-4401-A2D8-646E4A18A46F}" type="datetimeFigureOut">
              <a:rPr lang="en-GB"/>
              <a:pPr>
                <a:defRPr/>
              </a:pPr>
              <a:t>17/06/2020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DA0469AF-9754-44F2-BFE4-6A1F0D0CEC29}" type="slidenum">
              <a:rPr lang="en-GB"/>
              <a:pPr>
                <a:defRPr/>
              </a:pPr>
              <a:t>‹#›</a:t>
            </a:fld>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C9114B58-EB96-49F7-BD5F-9C781CBAC83B}" type="datetimeFigureOut">
              <a:rPr lang="en-GB"/>
              <a:pPr>
                <a:defRPr/>
              </a:pPr>
              <a:t>17/06/2020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507394BB-DD50-4DBE-A613-A8A489E93A0B}"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A663340-C937-44B5-8CA4-9885445572B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8FBE9F3-1FF3-4C24-9CD1-241D02C842F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2A60430-67FD-42B3-808F-0229D65A6D5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03D6588-67B7-41B6-BC41-9ECB252E795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73988FB-0C1A-47E2-AE55-BCE6A29E111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1FB4FA6-7629-48F5-8298-D5B85C7A662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BDDEB5-D11B-4460-B86A-AD1325FBC67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0000"/>
            </a:gs>
            <a:gs pos="39999">
              <a:srgbClr val="0A128C"/>
            </a:gs>
            <a:gs pos="70000">
              <a:srgbClr val="181CC7"/>
            </a:gs>
            <a:gs pos="88000">
              <a:srgbClr val="7005D4"/>
            </a:gs>
            <a:gs pos="100000">
              <a:srgbClr val="8C3D91"/>
            </a:gs>
          </a:gsLst>
          <a:lin ang="5400000"/>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86BC48C2-8D17-49C5-9DB3-EE67348B87AA}"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73" r:id="rId1"/>
    <p:sldLayoutId id="2147483672" r:id="rId2"/>
    <p:sldLayoutId id="2147483671" r:id="rId3"/>
    <p:sldLayoutId id="2147483670" r:id="rId4"/>
    <p:sldLayoutId id="2147483669" r:id="rId5"/>
    <p:sldLayoutId id="2147483668" r:id="rId6"/>
    <p:sldLayoutId id="2147483667" r:id="rId7"/>
    <p:sldLayoutId id="2147483666" r:id="rId8"/>
    <p:sldLayoutId id="2147483665" r:id="rId9"/>
    <p:sldLayoutId id="2147483664" r:id="rId10"/>
    <p:sldLayoutId id="2147483663" r:id="rId11"/>
    <p:sldLayoutId id="2147483662"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33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433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smtClean="0">
                <a:solidFill>
                  <a:schemeClr val="tx1">
                    <a:tint val="75000"/>
                  </a:schemeClr>
                </a:solidFill>
              </a:defRPr>
            </a:lvl1pPr>
          </a:lstStyle>
          <a:p>
            <a:pPr>
              <a:defRPr/>
            </a:pPr>
            <a:fld id="{A2E30D60-2B84-414B-BF1D-C1FD6504C5E5}" type="datetimeFigureOut">
              <a:rPr lang="en-GB"/>
              <a:pPr>
                <a:defRPr/>
              </a:pPr>
              <a:t>17/06/2020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smtClean="0">
                <a:solidFill>
                  <a:schemeClr val="tx1">
                    <a:tint val="75000"/>
                  </a:schemeClr>
                </a:solidFill>
              </a:defRPr>
            </a:lvl1pPr>
          </a:lstStyle>
          <a:p>
            <a:pPr>
              <a:defRPr/>
            </a:pPr>
            <a:fld id="{0D9384C4-12CF-4DA1-8F9A-D572D1FA7608}"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84" r:id="rId1"/>
    <p:sldLayoutId id="2147483683" r:id="rId2"/>
    <p:sldLayoutId id="2147483682" r:id="rId3"/>
    <p:sldLayoutId id="2147483681" r:id="rId4"/>
    <p:sldLayoutId id="2147483680" r:id="rId5"/>
    <p:sldLayoutId id="2147483679" r:id="rId6"/>
    <p:sldLayoutId id="2147483678" r:id="rId7"/>
    <p:sldLayoutId id="2147483677" r:id="rId8"/>
    <p:sldLayoutId id="2147483676" r:id="rId9"/>
    <p:sldLayoutId id="2147483675" r:id="rId10"/>
    <p:sldLayoutId id="2147483674"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www.hpa.org.uk/webc/HPAwebFile/HPAweb_C/1202487036268"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earreview.com/blackcat.asp"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Number Placeholder 5"/>
          <p:cNvSpPr>
            <a:spLocks noGrp="1"/>
          </p:cNvSpPr>
          <p:nvPr>
            <p:ph type="sldNum" sz="quarter" idx="12"/>
          </p:nvPr>
        </p:nvSpPr>
        <p:spPr>
          <a:noFill/>
        </p:spPr>
        <p:txBody>
          <a:bodyPr/>
          <a:lstStyle/>
          <a:p>
            <a:fld id="{818FB44C-4DCC-432D-A002-75E466207148}" type="slidenum">
              <a:rPr lang="en-US" smtClean="0"/>
              <a:pPr/>
              <a:t>1</a:t>
            </a:fld>
            <a:endParaRPr lang="en-US" dirty="0" smtClean="0"/>
          </a:p>
        </p:txBody>
      </p:sp>
      <p:sp>
        <p:nvSpPr>
          <p:cNvPr id="28674" name="Rectangle 2"/>
          <p:cNvSpPr>
            <a:spLocks noGrp="1" noChangeArrowheads="1"/>
          </p:cNvSpPr>
          <p:nvPr>
            <p:ph type="ctrTitle"/>
          </p:nvPr>
        </p:nvSpPr>
        <p:spPr>
          <a:xfrm>
            <a:off x="685800" y="116632"/>
            <a:ext cx="7772400" cy="814958"/>
          </a:xfrm>
        </p:spPr>
        <p:txBody>
          <a:bodyPr/>
          <a:lstStyle/>
          <a:p>
            <a:r>
              <a:rPr lang="en-US" dirty="0" smtClean="0"/>
              <a:t>Carbon monoxide Poisoning</a:t>
            </a:r>
          </a:p>
        </p:txBody>
      </p:sp>
      <p:sp>
        <p:nvSpPr>
          <p:cNvPr id="28675" name="Rectangle 3"/>
          <p:cNvSpPr>
            <a:spLocks noGrp="1" noChangeArrowheads="1"/>
          </p:cNvSpPr>
          <p:nvPr>
            <p:ph type="subTitle" idx="1"/>
          </p:nvPr>
        </p:nvSpPr>
        <p:spPr>
          <a:xfrm>
            <a:off x="1187624" y="997918"/>
            <a:ext cx="6616824" cy="4032448"/>
          </a:xfrm>
        </p:spPr>
        <p:txBody>
          <a:bodyPr/>
          <a:lstStyle/>
          <a:p>
            <a:endParaRPr lang="en-GB" dirty="0" smtClean="0"/>
          </a:p>
        </p:txBody>
      </p:sp>
      <p:sp>
        <p:nvSpPr>
          <p:cNvPr id="28676" name="Text Box 5"/>
          <p:cNvSpPr txBox="1">
            <a:spLocks noChangeArrowheads="1"/>
          </p:cNvSpPr>
          <p:nvPr/>
        </p:nvSpPr>
        <p:spPr bwMode="auto">
          <a:xfrm>
            <a:off x="2483768" y="5013176"/>
            <a:ext cx="4176464" cy="1615827"/>
          </a:xfrm>
          <a:prstGeom prst="rect">
            <a:avLst/>
          </a:prstGeom>
          <a:noFill/>
          <a:ln w="9525">
            <a:noFill/>
            <a:miter lim="800000"/>
            <a:headEnd/>
            <a:tailEnd/>
          </a:ln>
        </p:spPr>
        <p:txBody>
          <a:bodyPr wrap="square">
            <a:spAutoFit/>
          </a:bodyPr>
          <a:lstStyle/>
          <a:p>
            <a:pPr algn="ctr" eaLnBrk="0" hangingPunct="0">
              <a:spcBef>
                <a:spcPct val="50000"/>
              </a:spcBef>
            </a:pPr>
            <a:r>
              <a:rPr lang="en-US" sz="1800" dirty="0"/>
              <a:t>Robert Florance</a:t>
            </a:r>
          </a:p>
          <a:p>
            <a:pPr algn="ctr" eaLnBrk="0" hangingPunct="0">
              <a:spcBef>
                <a:spcPct val="50000"/>
              </a:spcBef>
            </a:pPr>
            <a:r>
              <a:rPr lang="en-US" sz="1800" dirty="0"/>
              <a:t>Accident </a:t>
            </a:r>
            <a:r>
              <a:rPr lang="en-US" sz="1800" dirty="0" smtClean="0"/>
              <a:t>and Emergency </a:t>
            </a:r>
            <a:r>
              <a:rPr lang="en-US" sz="1800" dirty="0"/>
              <a:t>Department</a:t>
            </a:r>
          </a:p>
          <a:p>
            <a:pPr algn="ctr" eaLnBrk="0" hangingPunct="0">
              <a:spcBef>
                <a:spcPct val="50000"/>
              </a:spcBef>
            </a:pPr>
            <a:r>
              <a:rPr lang="en-US" sz="1800" dirty="0"/>
              <a:t>Queen Elizabeth Hospital,</a:t>
            </a:r>
          </a:p>
          <a:p>
            <a:pPr algn="ctr" eaLnBrk="0" hangingPunct="0">
              <a:spcBef>
                <a:spcPct val="50000"/>
              </a:spcBef>
            </a:pPr>
            <a:r>
              <a:rPr lang="en-US" sz="1800" dirty="0"/>
              <a:t>Kings Lynn. PE30 4ET</a:t>
            </a:r>
          </a:p>
        </p:txBody>
      </p:sp>
      <p:pic>
        <p:nvPicPr>
          <p:cNvPr id="6" name="Picture 5" descr="stranglers.bmp"/>
          <p:cNvPicPr>
            <a:picLocks noChangeAspect="1"/>
          </p:cNvPicPr>
          <p:nvPr/>
        </p:nvPicPr>
        <p:blipFill>
          <a:blip r:embed="rId3" cstate="print"/>
          <a:stretch>
            <a:fillRect/>
          </a:stretch>
        </p:blipFill>
        <p:spPr>
          <a:xfrm>
            <a:off x="2434630" y="1003598"/>
            <a:ext cx="3937570" cy="393757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r>
              <a:rPr lang="en-GB" smtClean="0"/>
              <a:t>Mechanism of Toxicity</a:t>
            </a:r>
          </a:p>
        </p:txBody>
      </p:sp>
      <p:sp>
        <p:nvSpPr>
          <p:cNvPr id="35842" name="Content Placeholder 2"/>
          <p:cNvSpPr>
            <a:spLocks noGrp="1"/>
          </p:cNvSpPr>
          <p:nvPr>
            <p:ph idx="1"/>
          </p:nvPr>
        </p:nvSpPr>
        <p:spPr/>
        <p:txBody>
          <a:bodyPr/>
          <a:lstStyle/>
          <a:p>
            <a:r>
              <a:rPr lang="en-GB" smtClean="0"/>
              <a:t>Various mechanisms:</a:t>
            </a:r>
          </a:p>
          <a:p>
            <a:pPr lvl="1"/>
            <a:r>
              <a:rPr lang="en-GB" smtClean="0"/>
              <a:t>Binding to haemoglobin</a:t>
            </a:r>
          </a:p>
          <a:p>
            <a:pPr lvl="1"/>
            <a:r>
              <a:rPr lang="en-GB" smtClean="0"/>
              <a:t>Direct cellular toxicity</a:t>
            </a:r>
          </a:p>
          <a:p>
            <a:pPr lvl="2"/>
            <a:r>
              <a:rPr lang="en-GB" smtClean="0"/>
              <a:t>Binding to proteins</a:t>
            </a:r>
          </a:p>
          <a:p>
            <a:pPr lvl="2"/>
            <a:r>
              <a:rPr lang="en-GB" smtClean="0"/>
              <a:t>Release of Nitric Oxide (NO) and other Oxygen free radicals</a:t>
            </a:r>
          </a:p>
          <a:p>
            <a:r>
              <a:rPr lang="en-GB" smtClean="0"/>
              <a:t>Lead to various clinical consequences</a:t>
            </a:r>
          </a:p>
          <a:p>
            <a:endParaRPr lang="en-GB" smtClean="0"/>
          </a:p>
        </p:txBody>
      </p:sp>
      <p:sp>
        <p:nvSpPr>
          <p:cNvPr id="35843" name="Slide Number Placeholder 3"/>
          <p:cNvSpPr>
            <a:spLocks noGrp="1"/>
          </p:cNvSpPr>
          <p:nvPr>
            <p:ph type="sldNum" sz="quarter" idx="12"/>
          </p:nvPr>
        </p:nvSpPr>
        <p:spPr>
          <a:noFill/>
        </p:spPr>
        <p:txBody>
          <a:bodyPr/>
          <a:lstStyle/>
          <a:p>
            <a:fld id="{BAB9700F-5055-47AF-851D-A0C1651217AC}" type="slidenum">
              <a:rPr lang="en-US" smtClean="0"/>
              <a:pPr/>
              <a:t>10</a:t>
            </a:fld>
            <a:endParaRPr lang="en-US"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684213" y="0"/>
            <a:ext cx="7772400" cy="1143000"/>
          </a:xfrm>
        </p:spPr>
        <p:txBody>
          <a:bodyPr/>
          <a:lstStyle/>
          <a:p>
            <a:r>
              <a:rPr lang="en-GB" smtClean="0"/>
              <a:t>Binding to Haemoglobin</a:t>
            </a:r>
          </a:p>
        </p:txBody>
      </p:sp>
      <p:sp>
        <p:nvSpPr>
          <p:cNvPr id="36866" name="Content Placeholder 2"/>
          <p:cNvSpPr>
            <a:spLocks noGrp="1"/>
          </p:cNvSpPr>
          <p:nvPr>
            <p:ph idx="1"/>
          </p:nvPr>
        </p:nvSpPr>
        <p:spPr>
          <a:xfrm>
            <a:off x="611560" y="1340768"/>
            <a:ext cx="7772400" cy="4968651"/>
          </a:xfrm>
        </p:spPr>
        <p:txBody>
          <a:bodyPr/>
          <a:lstStyle/>
          <a:p>
            <a:r>
              <a:rPr lang="en-GB" sz="2800" dirty="0" smtClean="0"/>
              <a:t>Haemoglobin has 230 times the affinity for CO as it does for O2</a:t>
            </a:r>
          </a:p>
          <a:p>
            <a:r>
              <a:rPr lang="en-GB" sz="2800" dirty="0" err="1" smtClean="0"/>
              <a:t>Hb</a:t>
            </a:r>
            <a:r>
              <a:rPr lang="en-GB" sz="2800" dirty="0" smtClean="0"/>
              <a:t> is a tetramer</a:t>
            </a:r>
          </a:p>
          <a:p>
            <a:r>
              <a:rPr lang="en-GB" sz="2800" dirty="0" smtClean="0"/>
              <a:t>If CO binds even just one of these sites, it increases the affinity of </a:t>
            </a:r>
            <a:r>
              <a:rPr lang="en-GB" sz="2800" dirty="0" err="1" smtClean="0"/>
              <a:t>Hb</a:t>
            </a:r>
            <a:r>
              <a:rPr lang="en-GB" sz="2800" dirty="0" smtClean="0"/>
              <a:t> to O2, holding on to it when in fact it should be delivered to tissues. </a:t>
            </a:r>
          </a:p>
          <a:p>
            <a:r>
              <a:rPr lang="en-GB" sz="2800" dirty="0" smtClean="0"/>
              <a:t>left shift of O2 dissociation curve.</a:t>
            </a:r>
          </a:p>
          <a:p>
            <a:r>
              <a:rPr lang="en-GB" sz="2800" dirty="0" smtClean="0"/>
              <a:t>Paradox of high blood O2 levels but tissue hypoxia.</a:t>
            </a:r>
          </a:p>
          <a:p>
            <a:r>
              <a:rPr lang="en-GB" sz="2800" dirty="0" smtClean="0"/>
              <a:t>‘Relative anaemia’</a:t>
            </a:r>
          </a:p>
        </p:txBody>
      </p:sp>
      <p:sp>
        <p:nvSpPr>
          <p:cNvPr id="36867" name="Slide Number Placeholder 3"/>
          <p:cNvSpPr>
            <a:spLocks noGrp="1"/>
          </p:cNvSpPr>
          <p:nvPr>
            <p:ph type="sldNum" sz="quarter" idx="12"/>
          </p:nvPr>
        </p:nvSpPr>
        <p:spPr>
          <a:noFill/>
        </p:spPr>
        <p:txBody>
          <a:bodyPr/>
          <a:lstStyle/>
          <a:p>
            <a:fld id="{76FFDC5A-87AA-499C-A0D9-D36EDE7FC51A}" type="slidenum">
              <a:rPr lang="en-US" smtClean="0"/>
              <a:pPr/>
              <a:t>11</a:t>
            </a:fld>
            <a:endParaRPr lang="en-US"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‘Cherry red appearance is more often seen in the dead………</a:t>
            </a:r>
          </a:p>
          <a:p>
            <a:r>
              <a:rPr lang="en-GB" dirty="0" smtClean="0"/>
              <a:t>So it is not considered a useful sign in clinical medicine’.</a:t>
            </a:r>
          </a:p>
          <a:p>
            <a:endParaRPr lang="en-GB" dirty="0"/>
          </a:p>
          <a:p>
            <a:r>
              <a:rPr lang="en-GB" sz="1400" dirty="0"/>
              <a:t>https://en.wikipedia.org/wiki/Carbon_monoxide_poisoning</a:t>
            </a:r>
          </a:p>
        </p:txBody>
      </p:sp>
      <p:sp>
        <p:nvSpPr>
          <p:cNvPr id="4" name="Slide Number Placeholder 3"/>
          <p:cNvSpPr>
            <a:spLocks noGrp="1"/>
          </p:cNvSpPr>
          <p:nvPr>
            <p:ph type="sldNum" sz="quarter" idx="12"/>
          </p:nvPr>
        </p:nvSpPr>
        <p:spPr/>
        <p:txBody>
          <a:bodyPr/>
          <a:lstStyle/>
          <a:p>
            <a:pPr>
              <a:defRPr/>
            </a:pPr>
            <a:fld id="{A343001B-64B2-4A82-86C3-6FE721CB3127}" type="slidenum">
              <a:rPr lang="en-US" smtClean="0"/>
              <a:pPr>
                <a:defRPr/>
              </a:pPr>
              <a:t>12</a:t>
            </a:fld>
            <a:endParaRPr lang="en-US"/>
          </a:p>
        </p:txBody>
      </p:sp>
    </p:spTree>
    <p:extLst>
      <p:ext uri="{BB962C8B-B14F-4D97-AF65-F5344CB8AC3E}">
        <p14:creationId xmlns:p14="http://schemas.microsoft.com/office/powerpoint/2010/main" val="8879695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685800" y="188640"/>
            <a:ext cx="7772400" cy="1152128"/>
          </a:xfrm>
        </p:spPr>
        <p:txBody>
          <a:bodyPr/>
          <a:lstStyle/>
          <a:p>
            <a:r>
              <a:rPr lang="en-GB" dirty="0" smtClean="0"/>
              <a:t>Direct cellular toxicity</a:t>
            </a:r>
          </a:p>
        </p:txBody>
      </p:sp>
      <p:sp>
        <p:nvSpPr>
          <p:cNvPr id="37890" name="Content Placeholder 2"/>
          <p:cNvSpPr>
            <a:spLocks noGrp="1"/>
          </p:cNvSpPr>
          <p:nvPr>
            <p:ph idx="1"/>
          </p:nvPr>
        </p:nvSpPr>
        <p:spPr>
          <a:xfrm>
            <a:off x="683568" y="1700808"/>
            <a:ext cx="7772400" cy="4683125"/>
          </a:xfrm>
        </p:spPr>
        <p:txBody>
          <a:bodyPr/>
          <a:lstStyle/>
          <a:p>
            <a:r>
              <a:rPr lang="en-GB" dirty="0" err="1" smtClean="0"/>
              <a:t>Goldbaum</a:t>
            </a:r>
            <a:r>
              <a:rPr lang="en-GB" dirty="0" smtClean="0"/>
              <a:t> et al. 1975</a:t>
            </a:r>
          </a:p>
          <a:p>
            <a:pPr lvl="1"/>
            <a:r>
              <a:rPr lang="en-GB" dirty="0" smtClean="0"/>
              <a:t>Dogs breathing 13% CO died within 1 hour</a:t>
            </a:r>
          </a:p>
          <a:p>
            <a:pPr lvl="1"/>
            <a:r>
              <a:rPr lang="en-GB" dirty="0" smtClean="0"/>
              <a:t>CO levels were 54% - 90%</a:t>
            </a:r>
          </a:p>
          <a:p>
            <a:pPr lvl="1"/>
            <a:r>
              <a:rPr lang="en-GB" dirty="0" smtClean="0"/>
              <a:t>If did exchange transfusion with blood with CO-</a:t>
            </a:r>
            <a:r>
              <a:rPr lang="en-GB" dirty="0" err="1" smtClean="0"/>
              <a:t>Hb</a:t>
            </a:r>
            <a:r>
              <a:rPr lang="en-GB" dirty="0" smtClean="0"/>
              <a:t> of 80% in otherwise healthy dogs, ended up with Co-</a:t>
            </a:r>
            <a:r>
              <a:rPr lang="en-GB" dirty="0" err="1" smtClean="0"/>
              <a:t>Hb</a:t>
            </a:r>
            <a:r>
              <a:rPr lang="en-GB" dirty="0" smtClean="0"/>
              <a:t> of 57%-64% but all survived, with no toxic effects.</a:t>
            </a:r>
          </a:p>
          <a:p>
            <a:r>
              <a:rPr lang="en-GB" dirty="0" smtClean="0"/>
              <a:t>CO-HB levels correlate only weakly with toxic effects.</a:t>
            </a:r>
          </a:p>
        </p:txBody>
      </p:sp>
      <p:sp>
        <p:nvSpPr>
          <p:cNvPr id="37891" name="Slide Number Placeholder 3"/>
          <p:cNvSpPr>
            <a:spLocks noGrp="1"/>
          </p:cNvSpPr>
          <p:nvPr>
            <p:ph type="sldNum" sz="quarter" idx="12"/>
          </p:nvPr>
        </p:nvSpPr>
        <p:spPr>
          <a:noFill/>
        </p:spPr>
        <p:txBody>
          <a:bodyPr/>
          <a:lstStyle/>
          <a:p>
            <a:fld id="{51278132-B20C-43E3-A0FB-DAFCA18D9BD5}" type="slidenum">
              <a:rPr lang="en-US" smtClean="0"/>
              <a:pPr/>
              <a:t>13</a:t>
            </a:fld>
            <a:endParaRPr lang="en-US"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r>
              <a:rPr lang="en-GB" smtClean="0"/>
              <a:t>Protein binding</a:t>
            </a:r>
          </a:p>
        </p:txBody>
      </p:sp>
      <p:sp>
        <p:nvSpPr>
          <p:cNvPr id="38914" name="Content Placeholder 2"/>
          <p:cNvSpPr>
            <a:spLocks noGrp="1"/>
          </p:cNvSpPr>
          <p:nvPr>
            <p:ph idx="1"/>
          </p:nvPr>
        </p:nvSpPr>
        <p:spPr/>
        <p:txBody>
          <a:bodyPr/>
          <a:lstStyle/>
          <a:p>
            <a:r>
              <a:rPr lang="en-GB" smtClean="0"/>
              <a:t>Haem is not only in haemoglobin</a:t>
            </a:r>
          </a:p>
          <a:p>
            <a:pPr lvl="1"/>
            <a:r>
              <a:rPr lang="en-GB" smtClean="0"/>
              <a:t>Cytochromes</a:t>
            </a:r>
          </a:p>
          <a:p>
            <a:pPr lvl="1"/>
            <a:r>
              <a:rPr lang="en-GB" smtClean="0"/>
              <a:t>Myoglobin</a:t>
            </a:r>
          </a:p>
          <a:p>
            <a:pPr lvl="1"/>
            <a:r>
              <a:rPr lang="en-GB" smtClean="0"/>
              <a:t>Guanylyl cyclase</a:t>
            </a:r>
          </a:p>
        </p:txBody>
      </p:sp>
      <p:sp>
        <p:nvSpPr>
          <p:cNvPr id="38915" name="Slide Number Placeholder 3"/>
          <p:cNvSpPr>
            <a:spLocks noGrp="1"/>
          </p:cNvSpPr>
          <p:nvPr>
            <p:ph type="sldNum" sz="quarter" idx="12"/>
          </p:nvPr>
        </p:nvSpPr>
        <p:spPr>
          <a:noFill/>
        </p:spPr>
        <p:txBody>
          <a:bodyPr/>
          <a:lstStyle/>
          <a:p>
            <a:fld id="{EF49D55B-EA91-4C58-832E-632F5CA6B81D}" type="slidenum">
              <a:rPr lang="en-US" smtClean="0"/>
              <a:pPr/>
              <a:t>14</a:t>
            </a:fld>
            <a:endParaRPr lang="en-US"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idx="1"/>
          </p:nvPr>
        </p:nvSpPr>
        <p:spPr>
          <a:xfrm>
            <a:off x="683568" y="476672"/>
            <a:ext cx="7772400" cy="5976391"/>
          </a:xfrm>
        </p:spPr>
        <p:txBody>
          <a:bodyPr/>
          <a:lstStyle/>
          <a:p>
            <a:r>
              <a:rPr lang="en-GB" sz="2800" dirty="0" err="1" smtClean="0"/>
              <a:t>Cytochromes</a:t>
            </a:r>
            <a:endParaRPr lang="en-GB" sz="2800" dirty="0" smtClean="0"/>
          </a:p>
          <a:p>
            <a:pPr lvl="1"/>
            <a:r>
              <a:rPr lang="en-GB" sz="2400" dirty="0" smtClean="0"/>
              <a:t>Binds to </a:t>
            </a:r>
            <a:r>
              <a:rPr lang="en-GB" sz="2400" dirty="0" err="1" smtClean="0"/>
              <a:t>cytochrome</a:t>
            </a:r>
            <a:r>
              <a:rPr lang="en-GB" sz="2400" dirty="0" smtClean="0"/>
              <a:t> aa3</a:t>
            </a:r>
          </a:p>
          <a:p>
            <a:pPr lvl="1"/>
            <a:r>
              <a:rPr lang="en-GB" sz="2400" dirty="0" smtClean="0"/>
              <a:t>Disrupts aerobic oxygenation by inhibiting </a:t>
            </a:r>
            <a:r>
              <a:rPr lang="en-GB" sz="2400" dirty="0" err="1" smtClean="0"/>
              <a:t>cytochrome</a:t>
            </a:r>
            <a:r>
              <a:rPr lang="en-GB" sz="2400" dirty="0" smtClean="0"/>
              <a:t> </a:t>
            </a:r>
            <a:r>
              <a:rPr lang="en-GB" sz="2400" dirty="0" err="1" smtClean="0"/>
              <a:t>oxidase</a:t>
            </a:r>
            <a:endParaRPr lang="en-GB" sz="2400" dirty="0" smtClean="0"/>
          </a:p>
          <a:p>
            <a:pPr lvl="1"/>
            <a:r>
              <a:rPr lang="en-GB" sz="2400" dirty="0" smtClean="0"/>
              <a:t>However, since binds with less affinity than oxygen does, tends to occur where high levels of hypoxia.</a:t>
            </a:r>
          </a:p>
          <a:p>
            <a:r>
              <a:rPr lang="en-GB" sz="2800" dirty="0" smtClean="0"/>
              <a:t>Inactivation of other mitochondrial enzymes</a:t>
            </a:r>
          </a:p>
          <a:p>
            <a:pPr lvl="1"/>
            <a:r>
              <a:rPr lang="en-GB" sz="2400" dirty="0" smtClean="0"/>
              <a:t>Impaired electron transport of oxygen radicals which are produced after CO exposure. </a:t>
            </a:r>
            <a:r>
              <a:rPr lang="en-GB" sz="2400" dirty="0" err="1" smtClean="0"/>
              <a:t>Eg</a:t>
            </a:r>
            <a:r>
              <a:rPr lang="en-GB" sz="2400" dirty="0" smtClean="0"/>
              <a:t> </a:t>
            </a:r>
            <a:r>
              <a:rPr lang="en-GB" sz="2400" dirty="0" err="1" smtClean="0"/>
              <a:t>peroxynitrite</a:t>
            </a:r>
            <a:endParaRPr lang="en-GB" sz="2400" dirty="0" smtClean="0"/>
          </a:p>
          <a:p>
            <a:r>
              <a:rPr lang="en-GB" sz="2800" dirty="0" smtClean="0"/>
              <a:t>High levels of anaerobic metabolism</a:t>
            </a:r>
          </a:p>
          <a:p>
            <a:r>
              <a:rPr lang="en-GB" sz="2800" dirty="0" smtClean="0"/>
              <a:t>Lactic acidosis.</a:t>
            </a:r>
          </a:p>
          <a:p>
            <a:r>
              <a:rPr lang="en-GB" sz="2800" dirty="0" smtClean="0"/>
              <a:t>Toxic effects of CO take longer to correct at cellular level than CO-</a:t>
            </a:r>
            <a:r>
              <a:rPr lang="en-GB" sz="2800" dirty="0" err="1" smtClean="0"/>
              <a:t>Hb</a:t>
            </a:r>
            <a:r>
              <a:rPr lang="en-GB" sz="2800" dirty="0" smtClean="0"/>
              <a:t> levels.</a:t>
            </a:r>
          </a:p>
        </p:txBody>
      </p:sp>
      <p:sp>
        <p:nvSpPr>
          <p:cNvPr id="39939" name="Slide Number Placeholder 3"/>
          <p:cNvSpPr>
            <a:spLocks noGrp="1"/>
          </p:cNvSpPr>
          <p:nvPr>
            <p:ph type="sldNum" sz="quarter" idx="12"/>
          </p:nvPr>
        </p:nvSpPr>
        <p:spPr>
          <a:noFill/>
        </p:spPr>
        <p:txBody>
          <a:bodyPr/>
          <a:lstStyle/>
          <a:p>
            <a:fld id="{D1FFEB3E-1FB4-4721-819F-85B8850FC895}" type="slidenum">
              <a:rPr lang="en-US" smtClean="0"/>
              <a:pPr/>
              <a:t>15</a:t>
            </a:fld>
            <a:endParaRPr lang="en-US"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2"/>
          <p:cNvSpPr>
            <a:spLocks noGrp="1"/>
          </p:cNvSpPr>
          <p:nvPr>
            <p:ph idx="1"/>
          </p:nvPr>
        </p:nvSpPr>
        <p:spPr/>
        <p:txBody>
          <a:bodyPr/>
          <a:lstStyle/>
          <a:p>
            <a:r>
              <a:rPr lang="en-GB" smtClean="0"/>
              <a:t>Myoglobin</a:t>
            </a:r>
          </a:p>
          <a:p>
            <a:pPr lvl="1"/>
            <a:r>
              <a:rPr lang="en-GB" smtClean="0"/>
              <a:t>CO binding to myoglobin may reduce O2 availability in the heart</a:t>
            </a:r>
          </a:p>
          <a:p>
            <a:pPr lvl="2"/>
            <a:r>
              <a:rPr lang="en-GB" smtClean="0"/>
              <a:t>Arrhythmias</a:t>
            </a:r>
          </a:p>
          <a:p>
            <a:pPr lvl="2"/>
            <a:r>
              <a:rPr lang="en-GB" smtClean="0"/>
              <a:t>Cardiac dysfunction</a:t>
            </a:r>
          </a:p>
          <a:p>
            <a:pPr lvl="1"/>
            <a:r>
              <a:rPr lang="en-GB" smtClean="0"/>
              <a:t>Direct skeletal toxicity</a:t>
            </a:r>
          </a:p>
          <a:p>
            <a:pPr lvl="1"/>
            <a:r>
              <a:rPr lang="en-GB" smtClean="0"/>
              <a:t>rhabdomyolysis</a:t>
            </a:r>
          </a:p>
        </p:txBody>
      </p:sp>
      <p:sp>
        <p:nvSpPr>
          <p:cNvPr id="40963" name="Slide Number Placeholder 3"/>
          <p:cNvSpPr>
            <a:spLocks noGrp="1"/>
          </p:cNvSpPr>
          <p:nvPr>
            <p:ph type="sldNum" sz="quarter" idx="12"/>
          </p:nvPr>
        </p:nvSpPr>
        <p:spPr>
          <a:noFill/>
        </p:spPr>
        <p:txBody>
          <a:bodyPr/>
          <a:lstStyle/>
          <a:p>
            <a:fld id="{76BE6D57-CC50-4404-8909-7D3F1F8330CA}" type="slidenum">
              <a:rPr lang="en-US" smtClean="0"/>
              <a:pPr/>
              <a:t>16</a:t>
            </a:fld>
            <a:endParaRPr lang="en-US"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defRPr/>
            </a:pPr>
            <a:r>
              <a:rPr lang="en-GB" dirty="0" smtClean="0"/>
              <a:t>CO also </a:t>
            </a:r>
            <a:r>
              <a:rPr lang="en-GB" dirty="0"/>
              <a:t>stimulates </a:t>
            </a:r>
            <a:r>
              <a:rPr lang="en-GB" dirty="0" err="1"/>
              <a:t>guanylyl</a:t>
            </a:r>
            <a:r>
              <a:rPr lang="en-GB" dirty="0"/>
              <a:t> </a:t>
            </a:r>
            <a:r>
              <a:rPr lang="en-GB" dirty="0" err="1" smtClean="0"/>
              <a:t>cyclase</a:t>
            </a:r>
            <a:endParaRPr lang="en-GB" dirty="0" smtClean="0"/>
          </a:p>
          <a:p>
            <a:pPr lvl="1">
              <a:defRPr/>
            </a:pPr>
            <a:r>
              <a:rPr lang="en-GB" dirty="0" smtClean="0">
                <a:ea typeface="+mn-ea"/>
                <a:cs typeface="+mn-cs"/>
              </a:rPr>
              <a:t>increases </a:t>
            </a:r>
            <a:r>
              <a:rPr lang="en-GB" dirty="0">
                <a:ea typeface="+mn-ea"/>
                <a:cs typeface="+mn-cs"/>
              </a:rPr>
              <a:t>cyclic </a:t>
            </a:r>
            <a:r>
              <a:rPr lang="en-GB" dirty="0" err="1">
                <a:ea typeface="+mn-ea"/>
                <a:cs typeface="+mn-cs"/>
              </a:rPr>
              <a:t>guanosine</a:t>
            </a:r>
            <a:r>
              <a:rPr lang="en-GB" dirty="0">
                <a:ea typeface="+mn-ea"/>
                <a:cs typeface="+mn-cs"/>
              </a:rPr>
              <a:t> </a:t>
            </a:r>
            <a:r>
              <a:rPr lang="en-GB" dirty="0" err="1" smtClean="0">
                <a:ea typeface="+mn-ea"/>
                <a:cs typeface="+mn-cs"/>
              </a:rPr>
              <a:t>monophosphate</a:t>
            </a:r>
            <a:endParaRPr lang="en-GB" dirty="0" smtClean="0">
              <a:ea typeface="+mn-ea"/>
              <a:cs typeface="+mn-cs"/>
            </a:endParaRPr>
          </a:p>
          <a:p>
            <a:pPr lvl="1">
              <a:defRPr/>
            </a:pPr>
            <a:r>
              <a:rPr lang="en-GB" dirty="0" smtClean="0">
                <a:ea typeface="+mn-ea"/>
                <a:cs typeface="+mn-cs"/>
              </a:rPr>
              <a:t>Leads to </a:t>
            </a:r>
            <a:r>
              <a:rPr lang="en-GB" dirty="0">
                <a:ea typeface="+mn-ea"/>
                <a:cs typeface="+mn-cs"/>
              </a:rPr>
              <a:t>in cerebral </a:t>
            </a:r>
            <a:r>
              <a:rPr lang="en-GB" dirty="0" err="1">
                <a:ea typeface="+mn-ea"/>
                <a:cs typeface="+mn-cs"/>
              </a:rPr>
              <a:t>vasodilation</a:t>
            </a:r>
            <a:r>
              <a:rPr lang="en-GB" dirty="0">
                <a:ea typeface="+mn-ea"/>
                <a:cs typeface="+mn-cs"/>
              </a:rPr>
              <a:t>, </a:t>
            </a:r>
            <a:endParaRPr lang="en-GB" dirty="0" smtClean="0">
              <a:ea typeface="+mn-ea"/>
              <a:cs typeface="+mn-cs"/>
            </a:endParaRPr>
          </a:p>
          <a:p>
            <a:pPr lvl="1">
              <a:defRPr/>
            </a:pPr>
            <a:r>
              <a:rPr lang="en-GB" dirty="0" smtClean="0">
                <a:ea typeface="+mn-ea"/>
                <a:cs typeface="+mn-cs"/>
              </a:rPr>
              <a:t>Associated with LOC at least in animal models.</a:t>
            </a:r>
            <a:endParaRPr lang="en-GB" dirty="0"/>
          </a:p>
        </p:txBody>
      </p:sp>
      <p:sp>
        <p:nvSpPr>
          <p:cNvPr id="41987" name="Slide Number Placeholder 3"/>
          <p:cNvSpPr>
            <a:spLocks noGrp="1"/>
          </p:cNvSpPr>
          <p:nvPr>
            <p:ph type="sldNum" sz="quarter" idx="12"/>
          </p:nvPr>
        </p:nvSpPr>
        <p:spPr>
          <a:noFill/>
        </p:spPr>
        <p:txBody>
          <a:bodyPr/>
          <a:lstStyle/>
          <a:p>
            <a:fld id="{F7A4C08C-6261-4AED-8E75-FB209AAD09D3}" type="slidenum">
              <a:rPr lang="en-US" smtClean="0"/>
              <a:pPr/>
              <a:t>17</a:t>
            </a:fld>
            <a:endParaRPr lang="en-US"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250825" y="188913"/>
            <a:ext cx="8569325" cy="936625"/>
          </a:xfrm>
        </p:spPr>
        <p:txBody>
          <a:bodyPr/>
          <a:lstStyle/>
          <a:p>
            <a:r>
              <a:rPr lang="en-GB" sz="3600" smtClean="0"/>
              <a:t>Nitric oxide and other oxygen free radicals</a:t>
            </a:r>
            <a:r>
              <a:rPr lang="en-GB" smtClean="0"/>
              <a:t>.</a:t>
            </a:r>
          </a:p>
        </p:txBody>
      </p:sp>
      <p:sp>
        <p:nvSpPr>
          <p:cNvPr id="43010" name="Content Placeholder 2"/>
          <p:cNvSpPr>
            <a:spLocks noGrp="1"/>
          </p:cNvSpPr>
          <p:nvPr>
            <p:ph idx="1"/>
          </p:nvPr>
        </p:nvSpPr>
        <p:spPr>
          <a:xfrm>
            <a:off x="684213" y="981075"/>
            <a:ext cx="7772400" cy="5688013"/>
          </a:xfrm>
        </p:spPr>
        <p:txBody>
          <a:bodyPr/>
          <a:lstStyle/>
          <a:p>
            <a:r>
              <a:rPr lang="en-GB" sz="2800" dirty="0" smtClean="0"/>
              <a:t>CO seems to cause release of NO – ‘endothelial relaxation factor’.</a:t>
            </a:r>
          </a:p>
          <a:p>
            <a:r>
              <a:rPr lang="en-GB" sz="2800" dirty="0" smtClean="0"/>
              <a:t>May cause LOC or syncope with CO exposure</a:t>
            </a:r>
          </a:p>
          <a:p>
            <a:pPr lvl="1"/>
            <a:r>
              <a:rPr lang="en-GB" sz="2400" dirty="0" smtClean="0"/>
              <a:t>Cerebral </a:t>
            </a:r>
            <a:r>
              <a:rPr lang="en-GB" sz="2400" dirty="0" err="1" smtClean="0"/>
              <a:t>vasodilation</a:t>
            </a:r>
            <a:r>
              <a:rPr lang="en-GB" sz="2400" dirty="0" smtClean="0"/>
              <a:t> (see above)</a:t>
            </a:r>
          </a:p>
          <a:p>
            <a:pPr lvl="1"/>
            <a:r>
              <a:rPr lang="en-GB" sz="2400" dirty="0" smtClean="0"/>
              <a:t>Peripheral vasodilatation and hypotension?</a:t>
            </a:r>
          </a:p>
          <a:p>
            <a:pPr lvl="1"/>
            <a:r>
              <a:rPr lang="en-GB" sz="2400" dirty="0" smtClean="0"/>
              <a:t>The presence of systemic hypotension in CO poisoning is correlated with the severity of cerebral lesions, however, particularly in watershed areas of perfusion (</a:t>
            </a:r>
            <a:r>
              <a:rPr lang="en-GB" sz="2400" dirty="0" err="1" smtClean="0"/>
              <a:t>ie</a:t>
            </a:r>
            <a:r>
              <a:rPr lang="en-GB" sz="2400" dirty="0" smtClean="0"/>
              <a:t>, basal ganglia, white matter, hippocampus).</a:t>
            </a:r>
          </a:p>
          <a:p>
            <a:r>
              <a:rPr lang="en-GB" sz="2400" dirty="0" smtClean="0"/>
              <a:t>CO displaces NO from platelet surface haem proteins, inhibiting mitochondria, increasing platelet activation, and thus stimulating inflammatory cascade</a:t>
            </a:r>
          </a:p>
          <a:p>
            <a:pPr>
              <a:buFontTx/>
              <a:buNone/>
            </a:pPr>
            <a:endParaRPr lang="en-GB" sz="2800" dirty="0" smtClean="0"/>
          </a:p>
          <a:p>
            <a:pPr>
              <a:buFontTx/>
              <a:buNone/>
            </a:pPr>
            <a:endParaRPr lang="en-GB" sz="2800" dirty="0" smtClean="0"/>
          </a:p>
          <a:p>
            <a:endParaRPr lang="en-GB" dirty="0" smtClean="0"/>
          </a:p>
        </p:txBody>
      </p:sp>
      <p:sp>
        <p:nvSpPr>
          <p:cNvPr id="43011" name="Slide Number Placeholder 3"/>
          <p:cNvSpPr>
            <a:spLocks noGrp="1"/>
          </p:cNvSpPr>
          <p:nvPr>
            <p:ph type="sldNum" sz="quarter" idx="12"/>
          </p:nvPr>
        </p:nvSpPr>
        <p:spPr>
          <a:noFill/>
        </p:spPr>
        <p:txBody>
          <a:bodyPr/>
          <a:lstStyle/>
          <a:p>
            <a:fld id="{12E3DAE5-B4A3-4499-AE7E-1E9C680A4E34}" type="slidenum">
              <a:rPr lang="en-US" smtClean="0"/>
              <a:pPr/>
              <a:t>18</a:t>
            </a:fld>
            <a:endParaRPr lang="en-US"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088" y="476250"/>
            <a:ext cx="7772400" cy="5976938"/>
          </a:xfrm>
        </p:spPr>
        <p:txBody>
          <a:bodyPr/>
          <a:lstStyle/>
          <a:p>
            <a:pPr>
              <a:defRPr/>
            </a:pPr>
            <a:r>
              <a:rPr lang="en-GB" sz="2800" dirty="0" smtClean="0"/>
              <a:t>NO seems to start a cascade of events, causing oxidative damage to the brain </a:t>
            </a:r>
          </a:p>
          <a:p>
            <a:pPr lvl="1">
              <a:defRPr/>
            </a:pPr>
            <a:r>
              <a:rPr lang="en-GB" sz="2400" dirty="0" smtClean="0">
                <a:ea typeface="+mn-ea"/>
                <a:cs typeface="+mn-cs"/>
              </a:rPr>
              <a:t>may </a:t>
            </a:r>
            <a:r>
              <a:rPr lang="en-GB" sz="2400" dirty="0">
                <a:ea typeface="+mn-ea"/>
                <a:cs typeface="+mn-cs"/>
              </a:rPr>
              <a:t>affect </a:t>
            </a:r>
            <a:r>
              <a:rPr lang="en-GB" sz="2400" dirty="0" err="1" smtClean="0">
                <a:ea typeface="+mn-ea"/>
                <a:cs typeface="+mn-cs"/>
              </a:rPr>
              <a:t>neutrophil</a:t>
            </a:r>
            <a:r>
              <a:rPr lang="en-GB" sz="2400" dirty="0" smtClean="0">
                <a:ea typeface="+mn-ea"/>
                <a:cs typeface="+mn-cs"/>
              </a:rPr>
              <a:t> adherence to the </a:t>
            </a:r>
            <a:r>
              <a:rPr lang="en-GB" sz="2400" dirty="0">
                <a:ea typeface="+mn-ea"/>
                <a:cs typeface="+mn-cs"/>
              </a:rPr>
              <a:t>endothelium, </a:t>
            </a:r>
            <a:r>
              <a:rPr lang="en-GB" sz="2400" dirty="0" smtClean="0">
                <a:ea typeface="+mn-ea"/>
                <a:cs typeface="+mn-cs"/>
              </a:rPr>
              <a:t>(? by </a:t>
            </a:r>
            <a:r>
              <a:rPr lang="en-GB" sz="2400" dirty="0">
                <a:ea typeface="+mn-ea"/>
                <a:cs typeface="+mn-cs"/>
              </a:rPr>
              <a:t>affecting </a:t>
            </a:r>
            <a:r>
              <a:rPr lang="en-GB" sz="2400" dirty="0" smtClean="0">
                <a:ea typeface="+mn-ea"/>
                <a:cs typeface="+mn-cs"/>
              </a:rPr>
              <a:t>the function </a:t>
            </a:r>
            <a:r>
              <a:rPr lang="en-GB" sz="2400" dirty="0">
                <a:ea typeface="+mn-ea"/>
                <a:cs typeface="+mn-cs"/>
              </a:rPr>
              <a:t>of </a:t>
            </a:r>
            <a:r>
              <a:rPr lang="en-GB" sz="2400" dirty="0" err="1">
                <a:ea typeface="+mn-ea"/>
                <a:cs typeface="+mn-cs"/>
              </a:rPr>
              <a:t>neutrophil</a:t>
            </a:r>
            <a:r>
              <a:rPr lang="en-GB" sz="2400" dirty="0">
                <a:ea typeface="+mn-ea"/>
                <a:cs typeface="+mn-cs"/>
              </a:rPr>
              <a:t> adhesion molecules </a:t>
            </a:r>
            <a:r>
              <a:rPr lang="en-GB" sz="2400" dirty="0" err="1" smtClean="0">
                <a:ea typeface="+mn-ea"/>
                <a:cs typeface="+mn-cs"/>
              </a:rPr>
              <a:t>eg</a:t>
            </a:r>
            <a:r>
              <a:rPr lang="en-GB" sz="2400" dirty="0" smtClean="0">
                <a:ea typeface="+mn-ea"/>
                <a:cs typeface="+mn-cs"/>
              </a:rPr>
              <a:t> b2-integrin)</a:t>
            </a:r>
          </a:p>
          <a:p>
            <a:pPr lvl="1">
              <a:defRPr/>
            </a:pPr>
            <a:r>
              <a:rPr lang="en-GB" sz="2400" dirty="0" err="1" smtClean="0">
                <a:ea typeface="+mn-ea"/>
                <a:cs typeface="+mn-cs"/>
              </a:rPr>
              <a:t>Neutrophil</a:t>
            </a:r>
            <a:r>
              <a:rPr lang="en-GB" sz="2400" dirty="0" smtClean="0">
                <a:ea typeface="+mn-ea"/>
                <a:cs typeface="+mn-cs"/>
              </a:rPr>
              <a:t> </a:t>
            </a:r>
            <a:r>
              <a:rPr lang="en-GB" sz="2400" dirty="0">
                <a:ea typeface="+mn-ea"/>
                <a:cs typeface="+mn-cs"/>
              </a:rPr>
              <a:t>adherence </a:t>
            </a:r>
            <a:r>
              <a:rPr lang="en-GB" sz="2400" dirty="0" smtClean="0">
                <a:ea typeface="+mn-ea"/>
                <a:cs typeface="+mn-cs"/>
              </a:rPr>
              <a:t>leads to </a:t>
            </a:r>
            <a:r>
              <a:rPr lang="en-GB" sz="2400" dirty="0" err="1" smtClean="0">
                <a:ea typeface="+mn-ea"/>
                <a:cs typeface="+mn-cs"/>
              </a:rPr>
              <a:t>xanthine</a:t>
            </a:r>
            <a:r>
              <a:rPr lang="en-GB" sz="2400" dirty="0" smtClean="0">
                <a:ea typeface="+mn-ea"/>
                <a:cs typeface="+mn-cs"/>
              </a:rPr>
              <a:t> </a:t>
            </a:r>
            <a:r>
              <a:rPr lang="en-GB" sz="2400" dirty="0" err="1" smtClean="0">
                <a:ea typeface="+mn-ea"/>
                <a:cs typeface="+mn-cs"/>
              </a:rPr>
              <a:t>oxidase</a:t>
            </a:r>
            <a:r>
              <a:rPr lang="en-GB" sz="2400" dirty="0" smtClean="0">
                <a:ea typeface="+mn-ea"/>
                <a:cs typeface="+mn-cs"/>
              </a:rPr>
              <a:t> </a:t>
            </a:r>
            <a:r>
              <a:rPr lang="en-GB" sz="2400" dirty="0">
                <a:ea typeface="+mn-ea"/>
                <a:cs typeface="+mn-cs"/>
              </a:rPr>
              <a:t>activation, oxidative radical formation, oxidative damage, </a:t>
            </a:r>
            <a:r>
              <a:rPr lang="en-GB" sz="2400" dirty="0" smtClean="0">
                <a:ea typeface="+mn-ea"/>
                <a:cs typeface="+mn-cs"/>
              </a:rPr>
              <a:t>and</a:t>
            </a:r>
          </a:p>
          <a:p>
            <a:pPr lvl="1">
              <a:defRPr/>
            </a:pPr>
            <a:r>
              <a:rPr lang="en-GB" sz="2400" dirty="0" smtClean="0">
                <a:ea typeface="+mn-ea"/>
                <a:cs typeface="+mn-cs"/>
              </a:rPr>
              <a:t>ultimately </a:t>
            </a:r>
            <a:r>
              <a:rPr lang="en-GB" sz="2400" dirty="0">
                <a:ea typeface="+mn-ea"/>
                <a:cs typeface="+mn-cs"/>
              </a:rPr>
              <a:t>brain lipid </a:t>
            </a:r>
            <a:r>
              <a:rPr lang="en-GB" sz="2400" dirty="0" err="1" smtClean="0">
                <a:ea typeface="+mn-ea"/>
                <a:cs typeface="+mn-cs"/>
              </a:rPr>
              <a:t>peroxidation</a:t>
            </a:r>
            <a:r>
              <a:rPr lang="en-GB" sz="2400" dirty="0" smtClean="0">
                <a:ea typeface="+mn-ea"/>
                <a:cs typeface="+mn-cs"/>
              </a:rPr>
              <a:t> and </a:t>
            </a:r>
            <a:r>
              <a:rPr lang="en-GB" sz="2400" dirty="0" err="1" smtClean="0">
                <a:ea typeface="+mn-ea"/>
                <a:cs typeface="+mn-cs"/>
              </a:rPr>
              <a:t>demyelination</a:t>
            </a:r>
            <a:r>
              <a:rPr lang="en-GB" sz="2400" dirty="0" smtClean="0">
                <a:ea typeface="+mn-ea"/>
                <a:cs typeface="+mn-cs"/>
              </a:rPr>
              <a:t> during reperfusion of previously </a:t>
            </a:r>
            <a:r>
              <a:rPr lang="en-GB" sz="2400" dirty="0" err="1" smtClean="0">
                <a:ea typeface="+mn-ea"/>
                <a:cs typeface="+mn-cs"/>
              </a:rPr>
              <a:t>iscahemic</a:t>
            </a:r>
            <a:r>
              <a:rPr lang="en-GB" sz="2400" dirty="0" smtClean="0">
                <a:ea typeface="+mn-ea"/>
                <a:cs typeface="+mn-cs"/>
              </a:rPr>
              <a:t> areas of the brain.</a:t>
            </a:r>
          </a:p>
          <a:p>
            <a:pPr>
              <a:defRPr/>
            </a:pPr>
            <a:r>
              <a:rPr lang="en-GB" sz="2400" dirty="0" smtClean="0"/>
              <a:t>This is thought to account for CO tendency to cause ‘Delayed </a:t>
            </a:r>
            <a:r>
              <a:rPr lang="en-GB" sz="2800" dirty="0" smtClean="0"/>
              <a:t>Neurological </a:t>
            </a:r>
            <a:r>
              <a:rPr lang="en-GB" sz="2800" dirty="0" err="1" smtClean="0"/>
              <a:t>Sequelae</a:t>
            </a:r>
            <a:r>
              <a:rPr lang="en-GB" sz="2800" dirty="0" smtClean="0"/>
              <a:t>’.</a:t>
            </a:r>
          </a:p>
          <a:p>
            <a:pPr>
              <a:defRPr/>
            </a:pPr>
            <a:r>
              <a:rPr lang="en-GB" sz="2800" dirty="0" smtClean="0"/>
              <a:t>DNS are likely to be more severe if there has been hypotension or loss of consciousness.</a:t>
            </a:r>
            <a:endParaRPr lang="en-GB" sz="2800" dirty="0"/>
          </a:p>
        </p:txBody>
      </p:sp>
      <p:sp>
        <p:nvSpPr>
          <p:cNvPr id="44035" name="Slide Number Placeholder 3"/>
          <p:cNvSpPr>
            <a:spLocks noGrp="1"/>
          </p:cNvSpPr>
          <p:nvPr>
            <p:ph type="sldNum" sz="quarter" idx="12"/>
          </p:nvPr>
        </p:nvSpPr>
        <p:spPr>
          <a:noFill/>
        </p:spPr>
        <p:txBody>
          <a:bodyPr/>
          <a:lstStyle/>
          <a:p>
            <a:fld id="{93B176E7-D32F-4661-A17C-BE3E940CE48A}" type="slidenum">
              <a:rPr lang="en-US" smtClean="0"/>
              <a:pPr/>
              <a:t>19</a:t>
            </a:fld>
            <a:endParaRPr lang="en-US"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Is everybody safe and well?</a:t>
            </a:r>
            <a:endParaRPr lang="en-GB" dirty="0"/>
          </a:p>
        </p:txBody>
      </p:sp>
      <p:sp>
        <p:nvSpPr>
          <p:cNvPr id="3" name="Content Placeholder 2"/>
          <p:cNvSpPr>
            <a:spLocks noGrp="1"/>
          </p:cNvSpPr>
          <p:nvPr>
            <p:ph idx="1"/>
          </p:nvPr>
        </p:nvSpPr>
        <p:spPr/>
        <p:txBody>
          <a:bodyPr/>
          <a:lstStyle/>
          <a:p>
            <a:endParaRPr lang="en-GB"/>
          </a:p>
        </p:txBody>
      </p:sp>
      <p:sp>
        <p:nvSpPr>
          <p:cNvPr id="4" name="Slide Number Placeholder 3"/>
          <p:cNvSpPr>
            <a:spLocks noGrp="1"/>
          </p:cNvSpPr>
          <p:nvPr>
            <p:ph type="sldNum" sz="quarter" idx="12"/>
          </p:nvPr>
        </p:nvSpPr>
        <p:spPr/>
        <p:txBody>
          <a:bodyPr/>
          <a:lstStyle/>
          <a:p>
            <a:pPr>
              <a:defRPr/>
            </a:pPr>
            <a:fld id="{A343001B-64B2-4A82-86C3-6FE721CB3127}" type="slidenum">
              <a:rPr lang="en-US" smtClean="0"/>
              <a:pPr>
                <a:defRPr/>
              </a:pPr>
              <a:t>2</a:t>
            </a:fld>
            <a:endParaRPr lang="en-US"/>
          </a:p>
        </p:txBody>
      </p:sp>
    </p:spTree>
    <p:extLst>
      <p:ext uri="{BB962C8B-B14F-4D97-AF65-F5344CB8AC3E}">
        <p14:creationId xmlns:p14="http://schemas.microsoft.com/office/powerpoint/2010/main" val="13485144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2"/>
          <p:cNvSpPr>
            <a:spLocks noGrp="1"/>
          </p:cNvSpPr>
          <p:nvPr>
            <p:ph idx="1"/>
          </p:nvPr>
        </p:nvSpPr>
        <p:spPr>
          <a:xfrm>
            <a:off x="683568" y="1124744"/>
            <a:ext cx="7772400" cy="5112568"/>
          </a:xfrm>
        </p:spPr>
        <p:txBody>
          <a:bodyPr/>
          <a:lstStyle/>
          <a:p>
            <a:r>
              <a:rPr lang="en-GB" dirty="0" smtClean="0"/>
              <a:t>Areas particularly affected:</a:t>
            </a:r>
          </a:p>
          <a:p>
            <a:pPr lvl="1"/>
            <a:r>
              <a:rPr lang="en-GB" dirty="0" err="1" smtClean="0"/>
              <a:t>Cerbral</a:t>
            </a:r>
            <a:r>
              <a:rPr lang="en-GB" dirty="0" smtClean="0"/>
              <a:t> white matter including cerebral cortex</a:t>
            </a:r>
          </a:p>
          <a:p>
            <a:pPr lvl="1"/>
            <a:r>
              <a:rPr lang="en-GB" dirty="0" smtClean="0"/>
              <a:t>Basal ganglia</a:t>
            </a:r>
          </a:p>
          <a:p>
            <a:pPr lvl="2"/>
            <a:r>
              <a:rPr lang="en-GB" dirty="0" smtClean="0"/>
              <a:t>Globus pallidus</a:t>
            </a:r>
          </a:p>
          <a:p>
            <a:pPr lvl="2"/>
            <a:r>
              <a:rPr lang="en-GB" dirty="0" smtClean="0"/>
              <a:t>Regulation of subconscious movement; help create smooth movements</a:t>
            </a:r>
          </a:p>
          <a:p>
            <a:pPr lvl="1"/>
            <a:r>
              <a:rPr lang="en-GB" dirty="0" smtClean="0"/>
              <a:t>Cerebellum</a:t>
            </a:r>
          </a:p>
          <a:p>
            <a:pPr lvl="2"/>
            <a:r>
              <a:rPr lang="en-GB" dirty="0" smtClean="0"/>
              <a:t>Co-ordination, posture, speech</a:t>
            </a:r>
          </a:p>
          <a:p>
            <a:pPr lvl="1"/>
            <a:r>
              <a:rPr lang="en-GB" dirty="0" smtClean="0"/>
              <a:t>Hippocampus</a:t>
            </a:r>
          </a:p>
          <a:p>
            <a:pPr lvl="2"/>
            <a:r>
              <a:rPr lang="en-GB" dirty="0" smtClean="0"/>
              <a:t>Learning and memory</a:t>
            </a:r>
          </a:p>
        </p:txBody>
      </p:sp>
      <p:sp>
        <p:nvSpPr>
          <p:cNvPr id="45059" name="Slide Number Placeholder 3"/>
          <p:cNvSpPr>
            <a:spLocks noGrp="1"/>
          </p:cNvSpPr>
          <p:nvPr>
            <p:ph type="sldNum" sz="quarter" idx="12"/>
          </p:nvPr>
        </p:nvSpPr>
        <p:spPr>
          <a:noFill/>
        </p:spPr>
        <p:txBody>
          <a:bodyPr/>
          <a:lstStyle/>
          <a:p>
            <a:fld id="{4FF90BEC-E858-4E83-882A-44441E5793D5}" type="slidenum">
              <a:rPr lang="en-US" smtClean="0"/>
              <a:pPr/>
              <a:t>20</a:t>
            </a:fld>
            <a:endParaRPr lang="en-US"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r>
              <a:rPr lang="en-GB" smtClean="0"/>
              <a:t>Pregnancy</a:t>
            </a:r>
          </a:p>
        </p:txBody>
      </p:sp>
      <p:sp>
        <p:nvSpPr>
          <p:cNvPr id="46082" name="Content Placeholder 2"/>
          <p:cNvSpPr>
            <a:spLocks noGrp="1"/>
          </p:cNvSpPr>
          <p:nvPr>
            <p:ph idx="1"/>
          </p:nvPr>
        </p:nvSpPr>
        <p:spPr/>
        <p:txBody>
          <a:bodyPr/>
          <a:lstStyle/>
          <a:p>
            <a:r>
              <a:rPr lang="en-GB" sz="2800" dirty="0" smtClean="0"/>
              <a:t>CO-</a:t>
            </a:r>
            <a:r>
              <a:rPr lang="en-GB" sz="2800" dirty="0" err="1" smtClean="0"/>
              <a:t>Hb</a:t>
            </a:r>
            <a:r>
              <a:rPr lang="en-GB" sz="2800" dirty="0" smtClean="0"/>
              <a:t> reduces </a:t>
            </a:r>
            <a:r>
              <a:rPr lang="en-GB" sz="2800" dirty="0" err="1" smtClean="0"/>
              <a:t>thte</a:t>
            </a:r>
            <a:r>
              <a:rPr lang="en-GB" sz="2800" dirty="0" smtClean="0"/>
              <a:t> release of oxygen by maternal blood, to the foetus across the placenta. (CO-</a:t>
            </a:r>
            <a:r>
              <a:rPr lang="en-GB" sz="2800" dirty="0" err="1" smtClean="0"/>
              <a:t>Hb</a:t>
            </a:r>
            <a:r>
              <a:rPr lang="en-GB" sz="2800" dirty="0" smtClean="0"/>
              <a:t> hold onto the oxygen)</a:t>
            </a:r>
          </a:p>
          <a:p>
            <a:r>
              <a:rPr lang="en-GB" sz="2800" dirty="0" smtClean="0"/>
              <a:t>CO can cross the placenta</a:t>
            </a:r>
          </a:p>
          <a:p>
            <a:r>
              <a:rPr lang="en-GB" sz="2800" dirty="0" smtClean="0"/>
              <a:t>Foetal haemoglobin has 10-15% higher affinity for CO than normal </a:t>
            </a:r>
            <a:r>
              <a:rPr lang="en-GB" sz="2800" dirty="0" err="1" smtClean="0"/>
              <a:t>haemoglbin</a:t>
            </a:r>
            <a:endParaRPr lang="en-GB" sz="2800" dirty="0" smtClean="0"/>
          </a:p>
          <a:p>
            <a:r>
              <a:rPr lang="en-GB" sz="2800" dirty="0" smtClean="0"/>
              <a:t>CO tends to accumulate in the foetus.</a:t>
            </a:r>
          </a:p>
          <a:p>
            <a:r>
              <a:rPr lang="en-GB" sz="2800" dirty="0" smtClean="0"/>
              <a:t>Foetus is particularly </a:t>
            </a:r>
            <a:r>
              <a:rPr lang="en-GB" sz="2800" dirty="0" err="1" smtClean="0"/>
              <a:t>senstive</a:t>
            </a:r>
            <a:r>
              <a:rPr lang="en-GB" sz="2800" dirty="0" smtClean="0"/>
              <a:t> both to toxicity and to hypoxia.</a:t>
            </a:r>
          </a:p>
          <a:p>
            <a:endParaRPr lang="en-GB" dirty="0" smtClean="0"/>
          </a:p>
        </p:txBody>
      </p:sp>
      <p:sp>
        <p:nvSpPr>
          <p:cNvPr id="46083" name="Slide Number Placeholder 3"/>
          <p:cNvSpPr>
            <a:spLocks noGrp="1"/>
          </p:cNvSpPr>
          <p:nvPr>
            <p:ph type="sldNum" sz="quarter" idx="12"/>
          </p:nvPr>
        </p:nvSpPr>
        <p:spPr>
          <a:noFill/>
        </p:spPr>
        <p:txBody>
          <a:bodyPr/>
          <a:lstStyle/>
          <a:p>
            <a:fld id="{0D36659D-FBE0-4928-A807-04060A9CB17B}" type="slidenum">
              <a:rPr lang="en-US" smtClean="0"/>
              <a:pPr/>
              <a:t>21</a:t>
            </a:fld>
            <a:endParaRPr lang="en-US"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r>
              <a:rPr lang="en-GB" smtClean="0"/>
              <a:t>Causes</a:t>
            </a:r>
          </a:p>
        </p:txBody>
      </p:sp>
      <p:sp>
        <p:nvSpPr>
          <p:cNvPr id="47106" name="Content Placeholder 6"/>
          <p:cNvSpPr>
            <a:spLocks noGrp="1"/>
          </p:cNvSpPr>
          <p:nvPr>
            <p:ph idx="1"/>
          </p:nvPr>
        </p:nvSpPr>
        <p:spPr/>
        <p:txBody>
          <a:bodyPr/>
          <a:lstStyle/>
          <a:p>
            <a:r>
              <a:rPr lang="en-GB" smtClean="0"/>
              <a:t>Incomplete combustion of all carbon-containing fuels</a:t>
            </a:r>
          </a:p>
          <a:p>
            <a:endParaRPr lang="en-GB" smtClean="0"/>
          </a:p>
        </p:txBody>
      </p:sp>
      <p:sp>
        <p:nvSpPr>
          <p:cNvPr id="47107" name="Slide Number Placeholder 3"/>
          <p:cNvSpPr>
            <a:spLocks noGrp="1"/>
          </p:cNvSpPr>
          <p:nvPr>
            <p:ph type="sldNum" sz="quarter" idx="12"/>
          </p:nvPr>
        </p:nvSpPr>
        <p:spPr>
          <a:noFill/>
        </p:spPr>
        <p:txBody>
          <a:bodyPr/>
          <a:lstStyle/>
          <a:p>
            <a:fld id="{6E183D4F-85B0-431F-9BE1-EB370DE3983F}" type="slidenum">
              <a:rPr lang="en-US" smtClean="0"/>
              <a:pPr/>
              <a:t>22</a:t>
            </a:fld>
            <a:endParaRPr lang="en-US"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2"/>
          <p:cNvSpPr>
            <a:spLocks noGrp="1"/>
          </p:cNvSpPr>
          <p:nvPr>
            <p:ph sz="half" idx="1"/>
          </p:nvPr>
        </p:nvSpPr>
        <p:spPr>
          <a:xfrm>
            <a:off x="683568" y="692696"/>
            <a:ext cx="3810000" cy="5256584"/>
          </a:xfrm>
        </p:spPr>
        <p:txBody>
          <a:bodyPr/>
          <a:lstStyle/>
          <a:p>
            <a:r>
              <a:rPr lang="en-GB" dirty="0" smtClean="0"/>
              <a:t>Gas</a:t>
            </a:r>
          </a:p>
          <a:p>
            <a:pPr lvl="1"/>
            <a:r>
              <a:rPr lang="en-GB" dirty="0" smtClean="0"/>
              <a:t>Domestic, bottled</a:t>
            </a:r>
          </a:p>
          <a:p>
            <a:r>
              <a:rPr lang="en-GB" dirty="0" smtClean="0"/>
              <a:t>Coal</a:t>
            </a:r>
          </a:p>
          <a:p>
            <a:r>
              <a:rPr lang="en-GB" dirty="0" smtClean="0"/>
              <a:t>Coke</a:t>
            </a:r>
          </a:p>
          <a:p>
            <a:r>
              <a:rPr lang="en-GB" dirty="0" smtClean="0"/>
              <a:t>Diesel; petrol</a:t>
            </a:r>
          </a:p>
          <a:p>
            <a:r>
              <a:rPr lang="en-GB" dirty="0" smtClean="0"/>
              <a:t>Barbecue charcoal</a:t>
            </a:r>
          </a:p>
          <a:p>
            <a:r>
              <a:rPr lang="en-GB" dirty="0" smtClean="0"/>
              <a:t>Wood</a:t>
            </a:r>
          </a:p>
          <a:p>
            <a:r>
              <a:rPr lang="en-GB" dirty="0" err="1" smtClean="0"/>
              <a:t>Biofuel</a:t>
            </a:r>
            <a:endParaRPr lang="en-GB" dirty="0" smtClean="0"/>
          </a:p>
          <a:p>
            <a:r>
              <a:rPr lang="en-GB" dirty="0" smtClean="0"/>
              <a:t>Plastics</a:t>
            </a:r>
          </a:p>
          <a:p>
            <a:r>
              <a:rPr lang="en-GB" dirty="0" smtClean="0"/>
              <a:t>Chemicals</a:t>
            </a:r>
          </a:p>
        </p:txBody>
      </p:sp>
      <p:sp>
        <p:nvSpPr>
          <p:cNvPr id="48131" name="Content Placeholder 3"/>
          <p:cNvSpPr>
            <a:spLocks noGrp="1"/>
          </p:cNvSpPr>
          <p:nvPr>
            <p:ph sz="half" idx="2"/>
          </p:nvPr>
        </p:nvSpPr>
        <p:spPr>
          <a:xfrm>
            <a:off x="4643438" y="692696"/>
            <a:ext cx="3810000" cy="5112568"/>
          </a:xfrm>
        </p:spPr>
        <p:txBody>
          <a:bodyPr/>
          <a:lstStyle/>
          <a:p>
            <a:r>
              <a:rPr lang="en-GB" dirty="0" smtClean="0"/>
              <a:t>Stoves</a:t>
            </a:r>
          </a:p>
          <a:p>
            <a:r>
              <a:rPr lang="en-GB" dirty="0" smtClean="0"/>
              <a:t>Fires</a:t>
            </a:r>
          </a:p>
          <a:p>
            <a:r>
              <a:rPr lang="en-GB" dirty="0" smtClean="0"/>
              <a:t>Boilers</a:t>
            </a:r>
          </a:p>
          <a:p>
            <a:r>
              <a:rPr lang="en-GB" dirty="0" smtClean="0"/>
              <a:t>Water heaters</a:t>
            </a:r>
          </a:p>
          <a:p>
            <a:r>
              <a:rPr lang="en-GB" dirty="0" smtClean="0"/>
              <a:t>Paraffin heaters</a:t>
            </a:r>
          </a:p>
          <a:p>
            <a:r>
              <a:rPr lang="en-GB" dirty="0" smtClean="0"/>
              <a:t>Room heaters</a:t>
            </a:r>
          </a:p>
          <a:p>
            <a:r>
              <a:rPr lang="en-GB" dirty="0" smtClean="0"/>
              <a:t>Portable electricity generators</a:t>
            </a:r>
          </a:p>
          <a:p>
            <a:r>
              <a:rPr lang="en-GB" dirty="0" smtClean="0"/>
              <a:t>Vehicle engines</a:t>
            </a:r>
          </a:p>
          <a:p>
            <a:r>
              <a:rPr lang="en-GB" dirty="0" smtClean="0"/>
              <a:t>(Ventilation)</a:t>
            </a:r>
          </a:p>
        </p:txBody>
      </p:sp>
      <p:sp>
        <p:nvSpPr>
          <p:cNvPr id="48132" name="Slide Number Placeholder 4"/>
          <p:cNvSpPr>
            <a:spLocks noGrp="1"/>
          </p:cNvSpPr>
          <p:nvPr>
            <p:ph type="sldNum" sz="quarter" idx="12"/>
          </p:nvPr>
        </p:nvSpPr>
        <p:spPr>
          <a:xfrm>
            <a:off x="6659563" y="6237288"/>
            <a:ext cx="1905000" cy="457200"/>
          </a:xfrm>
          <a:noFill/>
        </p:spPr>
        <p:txBody>
          <a:bodyPr/>
          <a:lstStyle/>
          <a:p>
            <a:fld id="{7DA8CADA-1758-47D4-A663-B747B1DBF506}" type="slidenum">
              <a:rPr lang="en-US" smtClean="0"/>
              <a:pPr/>
              <a:t>23</a:t>
            </a:fld>
            <a:endParaRPr lang="en-US"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Content Placeholder 2"/>
          <p:cNvSpPr>
            <a:spLocks noGrp="1"/>
          </p:cNvSpPr>
          <p:nvPr>
            <p:ph idx="1"/>
          </p:nvPr>
        </p:nvSpPr>
        <p:spPr>
          <a:xfrm>
            <a:off x="683568" y="476672"/>
            <a:ext cx="7772400" cy="5328567"/>
          </a:xfrm>
        </p:spPr>
        <p:txBody>
          <a:bodyPr/>
          <a:lstStyle/>
          <a:p>
            <a:r>
              <a:rPr lang="en-GB" sz="2800" dirty="0" smtClean="0"/>
              <a:t>(Not domestic gas leaks – any more…)</a:t>
            </a:r>
          </a:p>
          <a:p>
            <a:r>
              <a:rPr lang="en-GB" sz="2800" dirty="0" smtClean="0"/>
              <a:t>Caravans</a:t>
            </a:r>
          </a:p>
          <a:p>
            <a:r>
              <a:rPr lang="en-GB" sz="2800" dirty="0" smtClean="0"/>
              <a:t>Mobile homes</a:t>
            </a:r>
          </a:p>
          <a:p>
            <a:r>
              <a:rPr lang="en-GB" sz="2800" dirty="0" smtClean="0"/>
              <a:t>Boats</a:t>
            </a:r>
          </a:p>
          <a:p>
            <a:r>
              <a:rPr lang="en-GB" sz="2800" dirty="0" smtClean="0"/>
              <a:t>Holiday homes</a:t>
            </a:r>
          </a:p>
          <a:p>
            <a:r>
              <a:rPr lang="en-GB" sz="2800" dirty="0" smtClean="0"/>
              <a:t>Shared accommodation</a:t>
            </a:r>
          </a:p>
          <a:p>
            <a:r>
              <a:rPr lang="en-GB" sz="2800" dirty="0" smtClean="0"/>
              <a:t>Rented </a:t>
            </a:r>
            <a:r>
              <a:rPr lang="en-GB" sz="2800" dirty="0" err="1" smtClean="0"/>
              <a:t>accommmodation</a:t>
            </a:r>
            <a:endParaRPr lang="en-GB" sz="2800" dirty="0" smtClean="0"/>
          </a:p>
          <a:p>
            <a:r>
              <a:rPr lang="en-GB" sz="2800" dirty="0" smtClean="0"/>
              <a:t>Any accommodation</a:t>
            </a:r>
          </a:p>
          <a:p>
            <a:r>
              <a:rPr lang="en-GB" sz="2800" dirty="0" smtClean="0"/>
              <a:t>Faulty air compressors in scuba divers</a:t>
            </a:r>
          </a:p>
          <a:p>
            <a:r>
              <a:rPr lang="en-GB" sz="2800" dirty="0" smtClean="0"/>
              <a:t>Electrical power failures</a:t>
            </a:r>
          </a:p>
          <a:p>
            <a:r>
              <a:rPr lang="en-GB" sz="2800" dirty="0" smtClean="0"/>
              <a:t>Turkish water pipes</a:t>
            </a:r>
          </a:p>
          <a:p>
            <a:r>
              <a:rPr lang="en-GB" sz="2800" dirty="0" smtClean="0"/>
              <a:t>Tents?</a:t>
            </a:r>
          </a:p>
          <a:p>
            <a:endParaRPr lang="en-GB" dirty="0" smtClean="0"/>
          </a:p>
        </p:txBody>
      </p:sp>
      <p:sp>
        <p:nvSpPr>
          <p:cNvPr id="49154" name="Slide Number Placeholder 3"/>
          <p:cNvSpPr>
            <a:spLocks noGrp="1"/>
          </p:cNvSpPr>
          <p:nvPr>
            <p:ph type="sldNum" sz="quarter" idx="12"/>
          </p:nvPr>
        </p:nvSpPr>
        <p:spPr>
          <a:noFill/>
        </p:spPr>
        <p:txBody>
          <a:bodyPr/>
          <a:lstStyle/>
          <a:p>
            <a:fld id="{70BC8A77-5BD1-4495-86ED-EF8DAD953831}" type="slidenum">
              <a:rPr lang="en-US" smtClean="0"/>
              <a:pPr/>
              <a:t>24</a:t>
            </a:fld>
            <a:endParaRPr lang="en-US"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a:xfrm>
            <a:off x="684213" y="260350"/>
            <a:ext cx="7772400" cy="576263"/>
          </a:xfrm>
        </p:spPr>
        <p:txBody>
          <a:bodyPr/>
          <a:lstStyle/>
          <a:p>
            <a:r>
              <a:rPr lang="en-GB" smtClean="0"/>
              <a:t>Acute presentation</a:t>
            </a:r>
          </a:p>
        </p:txBody>
      </p:sp>
      <p:sp>
        <p:nvSpPr>
          <p:cNvPr id="50178" name="Content Placeholder 4"/>
          <p:cNvSpPr>
            <a:spLocks noGrp="1"/>
          </p:cNvSpPr>
          <p:nvPr>
            <p:ph sz="half" idx="1"/>
          </p:nvPr>
        </p:nvSpPr>
        <p:spPr>
          <a:xfrm>
            <a:off x="685800" y="908050"/>
            <a:ext cx="3810000" cy="5187950"/>
          </a:xfrm>
        </p:spPr>
        <p:txBody>
          <a:bodyPr/>
          <a:lstStyle/>
          <a:p>
            <a:r>
              <a:rPr lang="en-GB" smtClean="0"/>
              <a:t>Headache</a:t>
            </a:r>
          </a:p>
          <a:p>
            <a:r>
              <a:rPr lang="en-GB" smtClean="0"/>
              <a:t>Nausea and vomiting</a:t>
            </a:r>
          </a:p>
          <a:p>
            <a:r>
              <a:rPr lang="en-GB" smtClean="0"/>
              <a:t>Irritability</a:t>
            </a:r>
          </a:p>
          <a:p>
            <a:r>
              <a:rPr lang="en-GB" smtClean="0"/>
              <a:t>Weakness and tachypnoea</a:t>
            </a:r>
          </a:p>
        </p:txBody>
      </p:sp>
      <p:sp>
        <p:nvSpPr>
          <p:cNvPr id="50179" name="Content Placeholder 5"/>
          <p:cNvSpPr>
            <a:spLocks noGrp="1"/>
          </p:cNvSpPr>
          <p:nvPr>
            <p:ph sz="half" idx="2"/>
          </p:nvPr>
        </p:nvSpPr>
        <p:spPr>
          <a:xfrm>
            <a:off x="4716463" y="836613"/>
            <a:ext cx="3810000" cy="6021387"/>
          </a:xfrm>
        </p:spPr>
        <p:txBody>
          <a:bodyPr/>
          <a:lstStyle/>
          <a:p>
            <a:r>
              <a:rPr lang="en-GB" smtClean="0"/>
              <a:t>Followed by:</a:t>
            </a:r>
          </a:p>
          <a:p>
            <a:pPr lvl="1"/>
            <a:r>
              <a:rPr lang="en-GB" sz="2000" smtClean="0"/>
              <a:t>Dizziness</a:t>
            </a:r>
          </a:p>
          <a:p>
            <a:pPr lvl="1"/>
            <a:r>
              <a:rPr lang="en-GB" sz="2000" smtClean="0"/>
              <a:t>Confusion</a:t>
            </a:r>
          </a:p>
          <a:p>
            <a:pPr lvl="1"/>
            <a:r>
              <a:rPr lang="en-GB" sz="2000" smtClean="0"/>
              <a:t>Ataxia</a:t>
            </a:r>
          </a:p>
          <a:p>
            <a:pPr lvl="1"/>
            <a:r>
              <a:rPr lang="en-GB" sz="2000" smtClean="0"/>
              <a:t>Agitation</a:t>
            </a:r>
          </a:p>
          <a:p>
            <a:pPr lvl="1"/>
            <a:r>
              <a:rPr lang="en-GB" sz="2000" smtClean="0"/>
              <a:t>Syncope</a:t>
            </a:r>
          </a:p>
          <a:p>
            <a:pPr lvl="1"/>
            <a:r>
              <a:rPr lang="en-GB" sz="2000" smtClean="0"/>
              <a:t>Hypotension</a:t>
            </a:r>
          </a:p>
          <a:p>
            <a:pPr lvl="1"/>
            <a:r>
              <a:rPr lang="en-GB" sz="2000" smtClean="0"/>
              <a:t>Seizures</a:t>
            </a:r>
          </a:p>
          <a:p>
            <a:pPr lvl="1"/>
            <a:r>
              <a:rPr lang="en-GB" sz="2000" smtClean="0"/>
              <a:t>Impaired consciousness</a:t>
            </a:r>
          </a:p>
          <a:p>
            <a:pPr lvl="1"/>
            <a:r>
              <a:rPr lang="en-GB" sz="2000" smtClean="0"/>
              <a:t>Respiratory failure</a:t>
            </a:r>
          </a:p>
          <a:p>
            <a:pPr lvl="1"/>
            <a:r>
              <a:rPr lang="en-GB" sz="2000" smtClean="0"/>
              <a:t>Cerebral oedema</a:t>
            </a:r>
          </a:p>
          <a:p>
            <a:pPr lvl="1"/>
            <a:r>
              <a:rPr lang="en-GB" sz="2000" smtClean="0"/>
              <a:t>Metabolic acidosis</a:t>
            </a:r>
          </a:p>
          <a:p>
            <a:pPr lvl="1"/>
            <a:r>
              <a:rPr lang="en-GB" sz="2000" smtClean="0"/>
              <a:t>Clonus and hyperreflexia; extensor plantars</a:t>
            </a:r>
          </a:p>
        </p:txBody>
      </p:sp>
      <p:sp>
        <p:nvSpPr>
          <p:cNvPr id="50180" name="Slide Number Placeholder 3"/>
          <p:cNvSpPr>
            <a:spLocks noGrp="1"/>
          </p:cNvSpPr>
          <p:nvPr>
            <p:ph type="sldNum" sz="quarter" idx="12"/>
          </p:nvPr>
        </p:nvSpPr>
        <p:spPr>
          <a:noFill/>
        </p:spPr>
        <p:txBody>
          <a:bodyPr/>
          <a:lstStyle/>
          <a:p>
            <a:fld id="{8A5AB956-7655-41D4-A53B-BCD3EE41BC0B}" type="slidenum">
              <a:rPr lang="en-US" smtClean="0"/>
              <a:pPr/>
              <a:t>25</a:t>
            </a:fld>
            <a:endParaRPr lang="en-US"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nvPr>
        </p:nvGraphicFramePr>
        <p:xfrm>
          <a:off x="685800" y="1981200"/>
          <a:ext cx="7772400" cy="2225040"/>
        </p:xfrm>
        <a:graphic>
          <a:graphicData uri="http://schemas.openxmlformats.org/drawingml/2006/table">
            <a:tbl>
              <a:tblPr firstRow="1" bandRow="1">
                <a:tableStyleId>{5C22544A-7EE6-4342-B048-85BDC9FD1C3A}</a:tableStyleId>
              </a:tblPr>
              <a:tblGrid>
                <a:gridCol w="3886200"/>
                <a:gridCol w="3886200"/>
              </a:tblGrid>
              <a:tr h="370840">
                <a:tc>
                  <a:txBody>
                    <a:bodyPr/>
                    <a:lstStyle/>
                    <a:p>
                      <a:r>
                        <a:rPr lang="en-GB" dirty="0" smtClean="0"/>
                        <a:t>Commonly reported symptoms</a:t>
                      </a:r>
                      <a:endParaRPr lang="en-GB" dirty="0"/>
                    </a:p>
                  </a:txBody>
                  <a:tcPr/>
                </a:tc>
                <a:tc>
                  <a:txBody>
                    <a:bodyPr/>
                    <a:lstStyle/>
                    <a:p>
                      <a:r>
                        <a:rPr lang="en-GB" dirty="0" smtClean="0"/>
                        <a:t>Frequency (%)</a:t>
                      </a:r>
                      <a:endParaRPr lang="en-GB" dirty="0"/>
                    </a:p>
                  </a:txBody>
                  <a:tcPr/>
                </a:tc>
              </a:tr>
              <a:tr h="370840">
                <a:tc>
                  <a:txBody>
                    <a:bodyPr/>
                    <a:lstStyle/>
                    <a:p>
                      <a:r>
                        <a:rPr lang="en-GB" dirty="0" smtClean="0"/>
                        <a:t>Headache</a:t>
                      </a:r>
                      <a:endParaRPr lang="en-GB" dirty="0"/>
                    </a:p>
                  </a:txBody>
                  <a:tcPr/>
                </a:tc>
                <a:tc>
                  <a:txBody>
                    <a:bodyPr/>
                    <a:lstStyle/>
                    <a:p>
                      <a:r>
                        <a:rPr lang="en-GB" dirty="0" smtClean="0"/>
                        <a:t>90</a:t>
                      </a:r>
                      <a:endParaRPr lang="en-GB" dirty="0"/>
                    </a:p>
                  </a:txBody>
                  <a:tcPr/>
                </a:tc>
              </a:tr>
              <a:tr h="370840">
                <a:tc>
                  <a:txBody>
                    <a:bodyPr/>
                    <a:lstStyle/>
                    <a:p>
                      <a:r>
                        <a:rPr lang="en-GB" dirty="0" smtClean="0"/>
                        <a:t>Nausea</a:t>
                      </a:r>
                      <a:r>
                        <a:rPr lang="en-GB" baseline="0" dirty="0" smtClean="0"/>
                        <a:t> and vomiting</a:t>
                      </a:r>
                      <a:endParaRPr lang="en-GB" dirty="0"/>
                    </a:p>
                  </a:txBody>
                  <a:tcPr/>
                </a:tc>
                <a:tc>
                  <a:txBody>
                    <a:bodyPr/>
                    <a:lstStyle/>
                    <a:p>
                      <a:r>
                        <a:rPr lang="en-GB" dirty="0" smtClean="0"/>
                        <a:t>50</a:t>
                      </a:r>
                      <a:endParaRPr lang="en-GB" dirty="0"/>
                    </a:p>
                  </a:txBody>
                  <a:tcPr/>
                </a:tc>
              </a:tr>
              <a:tr h="370840">
                <a:tc>
                  <a:txBody>
                    <a:bodyPr/>
                    <a:lstStyle/>
                    <a:p>
                      <a:r>
                        <a:rPr lang="en-GB" dirty="0" smtClean="0"/>
                        <a:t>Vertigo</a:t>
                      </a:r>
                      <a:endParaRPr lang="en-GB" dirty="0"/>
                    </a:p>
                  </a:txBody>
                  <a:tcPr/>
                </a:tc>
                <a:tc>
                  <a:txBody>
                    <a:bodyPr/>
                    <a:lstStyle/>
                    <a:p>
                      <a:r>
                        <a:rPr lang="en-GB" dirty="0" smtClean="0"/>
                        <a:t>50</a:t>
                      </a:r>
                      <a:endParaRPr lang="en-GB" dirty="0"/>
                    </a:p>
                  </a:txBody>
                  <a:tcPr/>
                </a:tc>
              </a:tr>
              <a:tr h="370840">
                <a:tc>
                  <a:txBody>
                    <a:bodyPr/>
                    <a:lstStyle/>
                    <a:p>
                      <a:r>
                        <a:rPr lang="en-GB" dirty="0" smtClean="0"/>
                        <a:t>Alteration in</a:t>
                      </a:r>
                      <a:r>
                        <a:rPr lang="en-GB" baseline="0" dirty="0" smtClean="0"/>
                        <a:t> consciousness</a:t>
                      </a:r>
                      <a:endParaRPr lang="en-GB" dirty="0"/>
                    </a:p>
                  </a:txBody>
                  <a:tcPr/>
                </a:tc>
                <a:tc>
                  <a:txBody>
                    <a:bodyPr/>
                    <a:lstStyle/>
                    <a:p>
                      <a:r>
                        <a:rPr lang="en-GB" dirty="0" smtClean="0"/>
                        <a:t>30</a:t>
                      </a:r>
                      <a:endParaRPr lang="en-GB" dirty="0"/>
                    </a:p>
                  </a:txBody>
                  <a:tcPr/>
                </a:tc>
              </a:tr>
              <a:tr h="370840">
                <a:tc>
                  <a:txBody>
                    <a:bodyPr/>
                    <a:lstStyle/>
                    <a:p>
                      <a:r>
                        <a:rPr lang="en-GB" dirty="0" smtClean="0"/>
                        <a:t>Subjective weakness</a:t>
                      </a:r>
                      <a:endParaRPr lang="en-GB" dirty="0"/>
                    </a:p>
                  </a:txBody>
                  <a:tcPr/>
                </a:tc>
                <a:tc>
                  <a:txBody>
                    <a:bodyPr/>
                    <a:lstStyle/>
                    <a:p>
                      <a:r>
                        <a:rPr lang="en-GB" dirty="0" smtClean="0"/>
                        <a:t>20</a:t>
                      </a:r>
                      <a:endParaRPr lang="en-GB" dirty="0"/>
                    </a:p>
                  </a:txBody>
                  <a:tcPr/>
                </a:tc>
              </a:tr>
            </a:tbl>
          </a:graphicData>
        </a:graphic>
      </p:graphicFrame>
      <p:sp>
        <p:nvSpPr>
          <p:cNvPr id="65561" name="Slide Number Placeholder 4"/>
          <p:cNvSpPr>
            <a:spLocks noGrp="1"/>
          </p:cNvSpPr>
          <p:nvPr>
            <p:ph type="sldNum" sz="quarter" idx="12"/>
          </p:nvPr>
        </p:nvSpPr>
        <p:spPr>
          <a:noFill/>
        </p:spPr>
        <p:txBody>
          <a:bodyPr/>
          <a:lstStyle/>
          <a:p>
            <a:fld id="{8FCB5B80-E2A0-4886-AD49-2F50CA8F252D}" type="slidenum">
              <a:rPr lang="en-US" smtClean="0"/>
              <a:pPr/>
              <a:t>26</a:t>
            </a:fld>
            <a:endParaRPr lang="en-US"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Content Placeholder 2"/>
          <p:cNvSpPr>
            <a:spLocks noGrp="1"/>
          </p:cNvSpPr>
          <p:nvPr>
            <p:ph sz="half" idx="1"/>
          </p:nvPr>
        </p:nvSpPr>
        <p:spPr>
          <a:xfrm>
            <a:off x="685800" y="981075"/>
            <a:ext cx="5181600" cy="5114925"/>
          </a:xfrm>
        </p:spPr>
        <p:txBody>
          <a:bodyPr/>
          <a:lstStyle/>
          <a:p>
            <a:r>
              <a:rPr lang="en-GB" smtClean="0"/>
              <a:t>Less commonly:</a:t>
            </a:r>
          </a:p>
          <a:p>
            <a:pPr lvl="2"/>
            <a:r>
              <a:rPr lang="en-GB" smtClean="0"/>
              <a:t>Skin blisters</a:t>
            </a:r>
          </a:p>
          <a:p>
            <a:pPr lvl="2"/>
            <a:r>
              <a:rPr lang="en-GB" smtClean="0"/>
              <a:t>Rhabdomyolysis</a:t>
            </a:r>
          </a:p>
          <a:p>
            <a:pPr lvl="2"/>
            <a:r>
              <a:rPr lang="en-GB" smtClean="0"/>
              <a:t>Compartment syndrome</a:t>
            </a:r>
          </a:p>
          <a:p>
            <a:pPr lvl="2"/>
            <a:r>
              <a:rPr lang="en-GB" smtClean="0"/>
              <a:t>Acute renal failure</a:t>
            </a:r>
          </a:p>
          <a:p>
            <a:pPr lvl="2"/>
            <a:r>
              <a:rPr lang="en-GB" smtClean="0"/>
              <a:t>Pulmonary oedema</a:t>
            </a:r>
          </a:p>
          <a:p>
            <a:pPr lvl="2"/>
            <a:r>
              <a:rPr lang="en-GB" smtClean="0"/>
              <a:t>Dysrhythmias</a:t>
            </a:r>
          </a:p>
          <a:p>
            <a:pPr lvl="2"/>
            <a:r>
              <a:rPr lang="en-GB" smtClean="0"/>
              <a:t>Myocardial infarction</a:t>
            </a:r>
          </a:p>
          <a:p>
            <a:pPr lvl="2"/>
            <a:r>
              <a:rPr lang="en-GB" smtClean="0"/>
              <a:t>Retinal haemorrhages</a:t>
            </a:r>
          </a:p>
          <a:p>
            <a:pPr lvl="2"/>
            <a:r>
              <a:rPr lang="en-GB" smtClean="0"/>
              <a:t>Cortical blindness</a:t>
            </a:r>
          </a:p>
          <a:p>
            <a:pPr lvl="2"/>
            <a:r>
              <a:rPr lang="en-GB" smtClean="0"/>
              <a:t>Choreoathetosis</a:t>
            </a:r>
          </a:p>
          <a:p>
            <a:pPr lvl="2"/>
            <a:r>
              <a:rPr lang="en-GB" smtClean="0"/>
              <a:t>Mutism</a:t>
            </a:r>
          </a:p>
          <a:p>
            <a:pPr lvl="2"/>
            <a:r>
              <a:rPr lang="en-GB" smtClean="0"/>
              <a:t>Cherry red skin colour (dead….)</a:t>
            </a:r>
          </a:p>
          <a:p>
            <a:endParaRPr lang="en-GB" smtClean="0"/>
          </a:p>
        </p:txBody>
      </p:sp>
      <p:sp>
        <p:nvSpPr>
          <p:cNvPr id="51204" name="Slide Number Placeholder 4"/>
          <p:cNvSpPr>
            <a:spLocks noGrp="1"/>
          </p:cNvSpPr>
          <p:nvPr>
            <p:ph type="sldNum" sz="quarter" idx="12"/>
          </p:nvPr>
        </p:nvSpPr>
        <p:spPr>
          <a:noFill/>
        </p:spPr>
        <p:txBody>
          <a:bodyPr/>
          <a:lstStyle/>
          <a:p>
            <a:fld id="{5BF7EBA3-6901-40CE-BBB9-D62CBDE595D3}" type="slidenum">
              <a:rPr lang="en-US" smtClean="0"/>
              <a:pPr/>
              <a:t>27</a:t>
            </a:fld>
            <a:endParaRPr lang="en-US"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684213" y="260350"/>
            <a:ext cx="7772400" cy="647700"/>
          </a:xfrm>
        </p:spPr>
        <p:txBody>
          <a:bodyPr/>
          <a:lstStyle/>
          <a:p>
            <a:r>
              <a:rPr lang="en-GB" smtClean="0"/>
              <a:t>Delayed features</a:t>
            </a:r>
          </a:p>
        </p:txBody>
      </p:sp>
      <p:sp>
        <p:nvSpPr>
          <p:cNvPr id="52226" name="Content Placeholder 6"/>
          <p:cNvSpPr>
            <a:spLocks noGrp="1"/>
          </p:cNvSpPr>
          <p:nvPr>
            <p:ph sz="half" idx="1"/>
          </p:nvPr>
        </p:nvSpPr>
        <p:spPr>
          <a:xfrm>
            <a:off x="323850" y="1268413"/>
            <a:ext cx="3810000" cy="4827587"/>
          </a:xfrm>
        </p:spPr>
        <p:txBody>
          <a:bodyPr/>
          <a:lstStyle/>
          <a:p>
            <a:r>
              <a:rPr lang="en-GB" smtClean="0"/>
              <a:t>Particularly when serious poisoning or unconsciousness</a:t>
            </a:r>
          </a:p>
          <a:p>
            <a:r>
              <a:rPr lang="en-GB" smtClean="0"/>
              <a:t>Onset may be delayed – sometimes days (up to 40)</a:t>
            </a:r>
          </a:p>
          <a:p>
            <a:r>
              <a:rPr lang="en-GB" smtClean="0"/>
              <a:t>More common in over 40s</a:t>
            </a:r>
          </a:p>
        </p:txBody>
      </p:sp>
      <p:sp>
        <p:nvSpPr>
          <p:cNvPr id="52227" name="Content Placeholder 7"/>
          <p:cNvSpPr>
            <a:spLocks noGrp="1"/>
          </p:cNvSpPr>
          <p:nvPr>
            <p:ph sz="half" idx="2"/>
          </p:nvPr>
        </p:nvSpPr>
        <p:spPr>
          <a:xfrm>
            <a:off x="4787900" y="908050"/>
            <a:ext cx="3810000" cy="5545138"/>
          </a:xfrm>
        </p:spPr>
        <p:txBody>
          <a:bodyPr/>
          <a:lstStyle/>
          <a:p>
            <a:r>
              <a:rPr lang="en-GB" sz="2000" smtClean="0"/>
              <a:t>Memory impairment</a:t>
            </a:r>
          </a:p>
          <a:p>
            <a:r>
              <a:rPr lang="en-GB" sz="2000" smtClean="0"/>
              <a:t>Disorientation</a:t>
            </a:r>
          </a:p>
          <a:p>
            <a:r>
              <a:rPr lang="en-GB" sz="2000" smtClean="0"/>
              <a:t>Apathy</a:t>
            </a:r>
          </a:p>
          <a:p>
            <a:r>
              <a:rPr lang="en-GB" sz="2000" smtClean="0"/>
              <a:t>Mutism</a:t>
            </a:r>
          </a:p>
          <a:p>
            <a:r>
              <a:rPr lang="en-GB" sz="2000" smtClean="0"/>
              <a:t>Irritability</a:t>
            </a:r>
          </a:p>
          <a:p>
            <a:r>
              <a:rPr lang="en-GB" sz="2000" smtClean="0"/>
              <a:t>Inability to concentrate</a:t>
            </a:r>
          </a:p>
          <a:p>
            <a:r>
              <a:rPr lang="en-GB" sz="2000" smtClean="0"/>
              <a:t>Personality change</a:t>
            </a:r>
          </a:p>
          <a:p>
            <a:r>
              <a:rPr lang="en-GB" sz="2000" smtClean="0"/>
              <a:t>Emotional lability</a:t>
            </a:r>
          </a:p>
          <a:p>
            <a:r>
              <a:rPr lang="en-GB" sz="2000" smtClean="0"/>
              <a:t>Neuropathy</a:t>
            </a:r>
          </a:p>
          <a:p>
            <a:r>
              <a:rPr lang="en-GB" sz="2000" smtClean="0"/>
              <a:t>Incontinence</a:t>
            </a:r>
          </a:p>
          <a:p>
            <a:r>
              <a:rPr lang="en-GB" sz="2000" smtClean="0"/>
              <a:t>Chorea</a:t>
            </a:r>
          </a:p>
          <a:p>
            <a:r>
              <a:rPr lang="en-GB" sz="2000" smtClean="0"/>
              <a:t>Apraxia</a:t>
            </a:r>
          </a:p>
          <a:p>
            <a:r>
              <a:rPr lang="en-GB" sz="2000" smtClean="0"/>
              <a:t>Psychosis</a:t>
            </a:r>
          </a:p>
          <a:p>
            <a:r>
              <a:rPr lang="en-GB" sz="2000" smtClean="0"/>
              <a:t>Dementia</a:t>
            </a:r>
          </a:p>
          <a:p>
            <a:r>
              <a:rPr lang="en-GB" sz="2000" smtClean="0"/>
              <a:t>Parkinsonism</a:t>
            </a:r>
          </a:p>
        </p:txBody>
      </p:sp>
      <p:sp>
        <p:nvSpPr>
          <p:cNvPr id="52228" name="Slide Number Placeholder 4"/>
          <p:cNvSpPr>
            <a:spLocks noGrp="1"/>
          </p:cNvSpPr>
          <p:nvPr>
            <p:ph type="sldNum" sz="quarter" idx="12"/>
          </p:nvPr>
        </p:nvSpPr>
        <p:spPr>
          <a:noFill/>
        </p:spPr>
        <p:txBody>
          <a:bodyPr/>
          <a:lstStyle/>
          <a:p>
            <a:fld id="{2191F2AE-94EA-40C5-8140-E0492D9D6D7E}" type="slidenum">
              <a:rPr lang="en-US" smtClean="0"/>
              <a:pPr/>
              <a:t>28</a:t>
            </a:fld>
            <a:endParaRPr lang="en-US"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Content Placeholder 2"/>
          <p:cNvSpPr>
            <a:spLocks noGrp="1"/>
          </p:cNvSpPr>
          <p:nvPr>
            <p:ph idx="1"/>
          </p:nvPr>
        </p:nvSpPr>
        <p:spPr>
          <a:xfrm>
            <a:off x="685800" y="1268760"/>
            <a:ext cx="7772400" cy="4464496"/>
          </a:xfrm>
        </p:spPr>
        <p:txBody>
          <a:bodyPr/>
          <a:lstStyle/>
          <a:p>
            <a:r>
              <a:rPr lang="en-GB" dirty="0" smtClean="0"/>
              <a:t>50% of patients who develop delayed features start to show them in 2-4 weeks after the acute exposure</a:t>
            </a:r>
          </a:p>
          <a:p>
            <a:r>
              <a:rPr lang="en-GB" dirty="0" smtClean="0"/>
              <a:t>25% start earlier</a:t>
            </a:r>
          </a:p>
          <a:p>
            <a:r>
              <a:rPr lang="en-GB" dirty="0" smtClean="0"/>
              <a:t>25% start later</a:t>
            </a:r>
          </a:p>
          <a:p>
            <a:r>
              <a:rPr lang="en-GB" dirty="0" smtClean="0"/>
              <a:t>75-80% recover completely or improve considerably in 1 year</a:t>
            </a:r>
          </a:p>
        </p:txBody>
      </p:sp>
      <p:sp>
        <p:nvSpPr>
          <p:cNvPr id="53251" name="Slide Number Placeholder 3"/>
          <p:cNvSpPr>
            <a:spLocks noGrp="1"/>
          </p:cNvSpPr>
          <p:nvPr>
            <p:ph type="sldNum" sz="quarter" idx="12"/>
          </p:nvPr>
        </p:nvSpPr>
        <p:spPr>
          <a:noFill/>
        </p:spPr>
        <p:txBody>
          <a:bodyPr/>
          <a:lstStyle/>
          <a:p>
            <a:fld id="{0E04A75F-4CF8-49FA-938E-15567292E25D}" type="slidenum">
              <a:rPr lang="en-US" smtClean="0"/>
              <a:pPr/>
              <a:t>29</a:t>
            </a:fld>
            <a:endParaRPr lang="en-US"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Hope you have enough PPE…</a:t>
            </a:r>
            <a:endParaRPr lang="en-GB" dirty="0"/>
          </a:p>
        </p:txBody>
      </p:sp>
      <p:sp>
        <p:nvSpPr>
          <p:cNvPr id="4" name="Slide Number Placeholder 3"/>
          <p:cNvSpPr>
            <a:spLocks noGrp="1"/>
          </p:cNvSpPr>
          <p:nvPr>
            <p:ph type="sldNum" sz="quarter" idx="12"/>
          </p:nvPr>
        </p:nvSpPr>
        <p:spPr/>
        <p:txBody>
          <a:bodyPr/>
          <a:lstStyle/>
          <a:p>
            <a:pPr>
              <a:defRPr/>
            </a:pPr>
            <a:fld id="{A343001B-64B2-4A82-86C3-6FE721CB3127}" type="slidenum">
              <a:rPr lang="en-US" smtClean="0"/>
              <a:pPr>
                <a:defRPr/>
              </a:pPr>
              <a:t>3</a:t>
            </a:fld>
            <a:endParaRPr lang="en-US"/>
          </a:p>
        </p:txBody>
      </p:sp>
      <p:pic>
        <p:nvPicPr>
          <p:cNvPr id="1026" name="Picture 2" descr="C:\Users\r.florance\Pictures\Saved Pictures\DIY PPE (2).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916483" y="1981200"/>
            <a:ext cx="3311034"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99926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685800" y="0"/>
            <a:ext cx="7772400" cy="981075"/>
          </a:xfrm>
        </p:spPr>
        <p:txBody>
          <a:bodyPr/>
          <a:lstStyle/>
          <a:p>
            <a:r>
              <a:rPr lang="en-GB" smtClean="0"/>
              <a:t>Chronic poisoning</a:t>
            </a:r>
          </a:p>
        </p:txBody>
      </p:sp>
      <p:sp>
        <p:nvSpPr>
          <p:cNvPr id="54274" name="Content Placeholder 2"/>
          <p:cNvSpPr>
            <a:spLocks noGrp="1"/>
          </p:cNvSpPr>
          <p:nvPr>
            <p:ph sz="half" idx="1"/>
          </p:nvPr>
        </p:nvSpPr>
        <p:spPr>
          <a:xfrm>
            <a:off x="468313" y="908050"/>
            <a:ext cx="3810000" cy="4114800"/>
          </a:xfrm>
        </p:spPr>
        <p:txBody>
          <a:bodyPr/>
          <a:lstStyle/>
          <a:p>
            <a:r>
              <a:rPr lang="en-GB" dirty="0" smtClean="0"/>
              <a:t>Much more likely to be undiagnosed</a:t>
            </a:r>
          </a:p>
          <a:p>
            <a:r>
              <a:rPr lang="en-GB" dirty="0" smtClean="0"/>
              <a:t>Faulty heating</a:t>
            </a:r>
          </a:p>
          <a:p>
            <a:r>
              <a:rPr lang="en-GB" dirty="0" smtClean="0"/>
              <a:t>Poorly ventilated areas</a:t>
            </a:r>
          </a:p>
          <a:p>
            <a:r>
              <a:rPr lang="en-GB" dirty="0" smtClean="0"/>
              <a:t>Winter months?</a:t>
            </a:r>
          </a:p>
          <a:p>
            <a:r>
              <a:rPr lang="en-GB" dirty="0" smtClean="0"/>
              <a:t>House spouse versus wage earner</a:t>
            </a:r>
          </a:p>
        </p:txBody>
      </p:sp>
      <p:sp>
        <p:nvSpPr>
          <p:cNvPr id="54275" name="Content Placeholder 3"/>
          <p:cNvSpPr>
            <a:spLocks noGrp="1"/>
          </p:cNvSpPr>
          <p:nvPr>
            <p:ph sz="half" idx="2"/>
          </p:nvPr>
        </p:nvSpPr>
        <p:spPr>
          <a:xfrm>
            <a:off x="4572000" y="836613"/>
            <a:ext cx="4244975" cy="4114800"/>
          </a:xfrm>
        </p:spPr>
        <p:txBody>
          <a:bodyPr/>
          <a:lstStyle/>
          <a:p>
            <a:r>
              <a:rPr lang="en-GB" sz="2400" dirty="0" smtClean="0"/>
              <a:t>Headache</a:t>
            </a:r>
          </a:p>
          <a:p>
            <a:r>
              <a:rPr lang="en-GB" sz="2400" dirty="0" smtClean="0"/>
              <a:t>Lethargy</a:t>
            </a:r>
          </a:p>
          <a:p>
            <a:r>
              <a:rPr lang="en-GB" sz="2400" dirty="0" smtClean="0"/>
              <a:t>Nausea</a:t>
            </a:r>
          </a:p>
          <a:p>
            <a:r>
              <a:rPr lang="en-GB" sz="2400" dirty="0" smtClean="0"/>
              <a:t>Hearing problems</a:t>
            </a:r>
          </a:p>
          <a:p>
            <a:r>
              <a:rPr lang="en-GB" sz="2400" dirty="0" smtClean="0"/>
              <a:t>Flu-like symptoms</a:t>
            </a:r>
          </a:p>
          <a:p>
            <a:r>
              <a:rPr lang="en-GB" sz="2400" dirty="0" smtClean="0"/>
              <a:t>Memory problems</a:t>
            </a:r>
          </a:p>
          <a:p>
            <a:r>
              <a:rPr lang="en-GB" sz="2400" dirty="0" smtClean="0"/>
              <a:t>Said to sometimes seem like gastroenteritis, especially as other family members may be symptomatic</a:t>
            </a:r>
          </a:p>
          <a:p>
            <a:r>
              <a:rPr lang="en-GB" sz="2400" dirty="0" smtClean="0"/>
              <a:t>Some of the delayed features</a:t>
            </a:r>
          </a:p>
        </p:txBody>
      </p:sp>
      <p:sp>
        <p:nvSpPr>
          <p:cNvPr id="54276" name="Slide Number Placeholder 4"/>
          <p:cNvSpPr>
            <a:spLocks noGrp="1"/>
          </p:cNvSpPr>
          <p:nvPr>
            <p:ph type="sldNum" sz="quarter" idx="12"/>
          </p:nvPr>
        </p:nvSpPr>
        <p:spPr>
          <a:noFill/>
        </p:spPr>
        <p:txBody>
          <a:bodyPr/>
          <a:lstStyle/>
          <a:p>
            <a:fld id="{F3A3528A-E55A-444E-8E35-315C2D6A8DED}" type="slidenum">
              <a:rPr lang="en-US" smtClean="0"/>
              <a:pPr/>
              <a:t>30</a:t>
            </a:fld>
            <a:endParaRPr lang="en-US"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a:xfrm>
            <a:off x="685800" y="188913"/>
            <a:ext cx="7772400" cy="792162"/>
          </a:xfrm>
        </p:spPr>
        <p:txBody>
          <a:bodyPr/>
          <a:lstStyle/>
          <a:p>
            <a:r>
              <a:rPr lang="en-GB" smtClean="0"/>
              <a:t>Diagnosis</a:t>
            </a:r>
          </a:p>
        </p:txBody>
      </p:sp>
      <p:sp>
        <p:nvSpPr>
          <p:cNvPr id="55298" name="Content Placeholder 5"/>
          <p:cNvSpPr>
            <a:spLocks noGrp="1"/>
          </p:cNvSpPr>
          <p:nvPr>
            <p:ph idx="1"/>
          </p:nvPr>
        </p:nvSpPr>
        <p:spPr>
          <a:xfrm>
            <a:off x="611560" y="1412776"/>
            <a:ext cx="7772400" cy="4536504"/>
          </a:xfrm>
        </p:spPr>
        <p:txBody>
          <a:bodyPr/>
          <a:lstStyle/>
          <a:p>
            <a:r>
              <a:rPr lang="en-GB" sz="2400" dirty="0" smtClean="0"/>
              <a:t>Clinical suspicion</a:t>
            </a:r>
          </a:p>
          <a:p>
            <a:r>
              <a:rPr lang="en-GB" sz="2400" dirty="0" smtClean="0"/>
              <a:t>CMO recommends suggests that GPS will have access to breath CO detectors from smoking cessation clinics. (smoking up to 70ppm; derived CO-</a:t>
            </a:r>
            <a:r>
              <a:rPr lang="en-GB" sz="2400" dirty="0" err="1" smtClean="0"/>
              <a:t>Hb</a:t>
            </a:r>
            <a:r>
              <a:rPr lang="en-GB" sz="2400" dirty="0" smtClean="0"/>
              <a:t> about 12%)</a:t>
            </a:r>
          </a:p>
          <a:p>
            <a:r>
              <a:rPr lang="en-GB" sz="2400" dirty="0" smtClean="0"/>
              <a:t>However, low concentrations (less than 5ppm), probably exclude recent CO exposure, but this cut off value cannot be used if several hours have elapsed since exposure.</a:t>
            </a:r>
          </a:p>
          <a:p>
            <a:r>
              <a:rPr lang="en-GB" sz="2400" dirty="0" smtClean="0"/>
              <a:t>Hence importance of prompt diagnosis (and the advice for GPs to use breath CO detectors for screening, rather than sending all cases to hospital for phlebotomy there).</a:t>
            </a:r>
          </a:p>
        </p:txBody>
      </p:sp>
      <p:sp>
        <p:nvSpPr>
          <p:cNvPr id="55299" name="Slide Number Placeholder 4"/>
          <p:cNvSpPr>
            <a:spLocks noGrp="1"/>
          </p:cNvSpPr>
          <p:nvPr>
            <p:ph type="sldNum" sz="quarter" idx="12"/>
          </p:nvPr>
        </p:nvSpPr>
        <p:spPr>
          <a:noFill/>
        </p:spPr>
        <p:txBody>
          <a:bodyPr/>
          <a:lstStyle/>
          <a:p>
            <a:fld id="{34EF63B9-CF8E-48A3-88CD-2E5F7375E366}" type="slidenum">
              <a:rPr lang="en-US" smtClean="0"/>
              <a:pPr/>
              <a:t>31</a:t>
            </a:fld>
            <a:endParaRPr lang="en-US"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Content Placeholder 2"/>
          <p:cNvSpPr>
            <a:spLocks noGrp="1"/>
          </p:cNvSpPr>
          <p:nvPr>
            <p:ph idx="1"/>
          </p:nvPr>
        </p:nvSpPr>
        <p:spPr>
          <a:xfrm>
            <a:off x="684213" y="476250"/>
            <a:ext cx="7772400" cy="5616575"/>
          </a:xfrm>
        </p:spPr>
        <p:txBody>
          <a:bodyPr/>
          <a:lstStyle/>
          <a:p>
            <a:r>
              <a:rPr lang="en-GB" smtClean="0"/>
              <a:t>Examination (concurrent with treatment, using ABC principles)</a:t>
            </a:r>
          </a:p>
          <a:p>
            <a:pPr lvl="1"/>
            <a:r>
              <a:rPr lang="en-GB" smtClean="0"/>
              <a:t>For burns / smoke inhalation</a:t>
            </a:r>
          </a:p>
          <a:p>
            <a:pPr lvl="1"/>
            <a:r>
              <a:rPr lang="en-GB" smtClean="0"/>
              <a:t>General examination and tests - including respiratory, cardiac , GI and GU.</a:t>
            </a:r>
          </a:p>
          <a:p>
            <a:pPr lvl="1"/>
            <a:r>
              <a:rPr lang="en-GB" smtClean="0"/>
              <a:t>Neurological examination where there is any suspicion of neurological abnormality. Include:</a:t>
            </a:r>
          </a:p>
          <a:p>
            <a:pPr lvl="2"/>
            <a:r>
              <a:rPr lang="en-GB" smtClean="0"/>
              <a:t>Fine movement and balance (finger-nose test; Rombergs test, gait, heel-toe walking)</a:t>
            </a:r>
          </a:p>
          <a:p>
            <a:pPr lvl="2"/>
            <a:r>
              <a:rPr lang="en-GB" smtClean="0"/>
              <a:t>Mini mental state examination</a:t>
            </a:r>
          </a:p>
          <a:p>
            <a:pPr lvl="2"/>
            <a:r>
              <a:rPr lang="en-GB" smtClean="0"/>
              <a:t>Short term memory</a:t>
            </a:r>
          </a:p>
          <a:p>
            <a:pPr lvl="2"/>
            <a:r>
              <a:rPr lang="en-GB" smtClean="0"/>
              <a:t>Serial 7s from 100</a:t>
            </a:r>
          </a:p>
        </p:txBody>
      </p:sp>
      <p:sp>
        <p:nvSpPr>
          <p:cNvPr id="56322" name="Slide Number Placeholder 3"/>
          <p:cNvSpPr>
            <a:spLocks noGrp="1"/>
          </p:cNvSpPr>
          <p:nvPr>
            <p:ph type="sldNum" sz="quarter" idx="12"/>
          </p:nvPr>
        </p:nvSpPr>
        <p:spPr>
          <a:noFill/>
        </p:spPr>
        <p:txBody>
          <a:bodyPr/>
          <a:lstStyle/>
          <a:p>
            <a:fld id="{CD5A840E-52EE-40AA-BBEB-BBD3BE15F78F}" type="slidenum">
              <a:rPr lang="en-US" smtClean="0"/>
              <a:pPr/>
              <a:t>32</a:t>
            </a:fld>
            <a:endParaRPr lang="en-US"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a:xfrm>
            <a:off x="683568" y="116632"/>
            <a:ext cx="7772400" cy="792088"/>
          </a:xfrm>
        </p:spPr>
        <p:txBody>
          <a:bodyPr/>
          <a:lstStyle/>
          <a:p>
            <a:r>
              <a:rPr lang="en-GB" dirty="0" smtClean="0"/>
              <a:t>Tests</a:t>
            </a:r>
          </a:p>
        </p:txBody>
      </p:sp>
      <p:sp>
        <p:nvSpPr>
          <p:cNvPr id="57346" name="Content Placeholder 2"/>
          <p:cNvSpPr>
            <a:spLocks noGrp="1"/>
          </p:cNvSpPr>
          <p:nvPr>
            <p:ph idx="1"/>
          </p:nvPr>
        </p:nvSpPr>
        <p:spPr>
          <a:xfrm>
            <a:off x="683568" y="980728"/>
            <a:ext cx="7772400" cy="5688632"/>
          </a:xfrm>
        </p:spPr>
        <p:txBody>
          <a:bodyPr/>
          <a:lstStyle/>
          <a:p>
            <a:r>
              <a:rPr lang="en-GB" dirty="0" smtClean="0"/>
              <a:t>TPR SaO2 ECG (monitoring and 12 lead)</a:t>
            </a:r>
          </a:p>
          <a:p>
            <a:r>
              <a:rPr lang="en-GB" dirty="0" smtClean="0"/>
              <a:t>Pitfalls of SaO2 monitoring</a:t>
            </a:r>
          </a:p>
          <a:p>
            <a:r>
              <a:rPr lang="en-GB" dirty="0" smtClean="0"/>
              <a:t>CO-</a:t>
            </a:r>
            <a:r>
              <a:rPr lang="en-GB" dirty="0" err="1" smtClean="0"/>
              <a:t>oximetry</a:t>
            </a:r>
            <a:r>
              <a:rPr lang="en-GB" dirty="0" smtClean="0"/>
              <a:t>?</a:t>
            </a:r>
          </a:p>
          <a:p>
            <a:pPr lvl="1"/>
            <a:r>
              <a:rPr lang="en-GB" dirty="0" smtClean="0"/>
              <a:t>Remember to follow the manufacturer’s instructions and precautions.</a:t>
            </a:r>
          </a:p>
          <a:p>
            <a:pPr lvl="2"/>
            <a:r>
              <a:rPr lang="en-GB" dirty="0" err="1" smtClean="0"/>
              <a:t>Eg</a:t>
            </a:r>
            <a:r>
              <a:rPr lang="en-GB" dirty="0" smtClean="0"/>
              <a:t> </a:t>
            </a:r>
            <a:r>
              <a:rPr lang="en-GB" dirty="0" err="1" smtClean="0"/>
              <a:t>Masimo</a:t>
            </a:r>
            <a:r>
              <a:rPr lang="en-GB" dirty="0" smtClean="0"/>
              <a:t> Rad-57</a:t>
            </a:r>
          </a:p>
          <a:p>
            <a:r>
              <a:rPr lang="en-GB" dirty="0" smtClean="0"/>
              <a:t>CO levels</a:t>
            </a:r>
          </a:p>
          <a:p>
            <a:pPr lvl="1"/>
            <a:r>
              <a:rPr lang="en-GB" dirty="0" smtClean="0"/>
              <a:t>More accurate than CO-oximetry</a:t>
            </a:r>
          </a:p>
          <a:p>
            <a:r>
              <a:rPr lang="en-GB" dirty="0" smtClean="0"/>
              <a:t>Consider FBC, U&amp;E, CK, troponin, ABG.</a:t>
            </a:r>
          </a:p>
          <a:p>
            <a:pPr lvl="1"/>
            <a:r>
              <a:rPr lang="en-GB" dirty="0" err="1" smtClean="0"/>
              <a:t>Eg</a:t>
            </a:r>
            <a:r>
              <a:rPr lang="en-GB" dirty="0" smtClean="0"/>
              <a:t> polycythaemia</a:t>
            </a:r>
          </a:p>
          <a:p>
            <a:r>
              <a:rPr lang="en-GB" dirty="0" smtClean="0"/>
              <a:t>Consider CXR, ECG</a:t>
            </a:r>
          </a:p>
          <a:p>
            <a:pPr lvl="3"/>
            <a:endParaRPr lang="en-GB" dirty="0" smtClean="0"/>
          </a:p>
        </p:txBody>
      </p:sp>
      <p:sp>
        <p:nvSpPr>
          <p:cNvPr id="57347" name="Slide Number Placeholder 3"/>
          <p:cNvSpPr>
            <a:spLocks noGrp="1"/>
          </p:cNvSpPr>
          <p:nvPr>
            <p:ph type="sldNum" sz="quarter" idx="12"/>
          </p:nvPr>
        </p:nvSpPr>
        <p:spPr>
          <a:noFill/>
        </p:spPr>
        <p:txBody>
          <a:bodyPr/>
          <a:lstStyle/>
          <a:p>
            <a:fld id="{2777BD90-ABB4-4D46-9C1E-65287CE29C87}" type="slidenum">
              <a:rPr lang="en-US" smtClean="0"/>
              <a:pPr/>
              <a:t>33</a:t>
            </a:fld>
            <a:endParaRPr lang="en-US"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Content Placeholder 2"/>
          <p:cNvSpPr>
            <a:spLocks noGrp="1"/>
          </p:cNvSpPr>
          <p:nvPr>
            <p:ph idx="1"/>
          </p:nvPr>
        </p:nvSpPr>
        <p:spPr>
          <a:xfrm>
            <a:off x="685800" y="1268413"/>
            <a:ext cx="7772400" cy="4827587"/>
          </a:xfrm>
        </p:spPr>
        <p:txBody>
          <a:bodyPr/>
          <a:lstStyle/>
          <a:p>
            <a:r>
              <a:rPr lang="en-GB" smtClean="0"/>
              <a:t>In selected cases, depending on clinical findings and clinical progress:</a:t>
            </a:r>
          </a:p>
          <a:p>
            <a:pPr lvl="1"/>
            <a:r>
              <a:rPr lang="en-GB" smtClean="0"/>
              <a:t>CT brain</a:t>
            </a:r>
          </a:p>
          <a:p>
            <a:pPr lvl="1"/>
            <a:r>
              <a:rPr lang="en-GB" smtClean="0"/>
              <a:t>MRI brain </a:t>
            </a:r>
          </a:p>
          <a:p>
            <a:pPr>
              <a:buFontTx/>
              <a:buNone/>
            </a:pPr>
            <a:endParaRPr lang="en-GB" smtClean="0"/>
          </a:p>
        </p:txBody>
      </p:sp>
      <p:sp>
        <p:nvSpPr>
          <p:cNvPr id="58371" name="Slide Number Placeholder 3"/>
          <p:cNvSpPr>
            <a:spLocks noGrp="1"/>
          </p:cNvSpPr>
          <p:nvPr>
            <p:ph type="sldNum" sz="quarter" idx="12"/>
          </p:nvPr>
        </p:nvSpPr>
        <p:spPr>
          <a:noFill/>
        </p:spPr>
        <p:txBody>
          <a:bodyPr/>
          <a:lstStyle/>
          <a:p>
            <a:fld id="{E55C49CD-8E15-4C7C-986D-0B50AEDB78BD}" type="slidenum">
              <a:rPr lang="en-US" smtClean="0"/>
              <a:pPr/>
              <a:t>34</a:t>
            </a:fld>
            <a:endParaRPr lang="en-US"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a:xfrm>
            <a:off x="684213" y="0"/>
            <a:ext cx="7772400" cy="731838"/>
          </a:xfrm>
        </p:spPr>
        <p:txBody>
          <a:bodyPr/>
          <a:lstStyle/>
          <a:p>
            <a:r>
              <a:rPr lang="en-GB" smtClean="0"/>
              <a:t>Treatment</a:t>
            </a:r>
          </a:p>
        </p:txBody>
      </p:sp>
      <p:sp>
        <p:nvSpPr>
          <p:cNvPr id="59394" name="Content Placeholder 2"/>
          <p:cNvSpPr>
            <a:spLocks noGrp="1"/>
          </p:cNvSpPr>
          <p:nvPr>
            <p:ph idx="1"/>
          </p:nvPr>
        </p:nvSpPr>
        <p:spPr>
          <a:xfrm>
            <a:off x="683568" y="1052736"/>
            <a:ext cx="7772400" cy="5184551"/>
          </a:xfrm>
        </p:spPr>
        <p:txBody>
          <a:bodyPr/>
          <a:lstStyle/>
          <a:p>
            <a:r>
              <a:rPr lang="en-GB" sz="2800" dirty="0" smtClean="0"/>
              <a:t>(Safe approach. Start process of making the scene safe. Fire brigade? Police? ‘National Grid’? Health protection agency?)</a:t>
            </a:r>
          </a:p>
          <a:p>
            <a:r>
              <a:rPr lang="en-GB" sz="2800" dirty="0" smtClean="0"/>
              <a:t>ABC</a:t>
            </a:r>
          </a:p>
          <a:p>
            <a:r>
              <a:rPr lang="en-GB" sz="2800" dirty="0" smtClean="0"/>
              <a:t>Remove from danger / remove from exposure</a:t>
            </a:r>
          </a:p>
          <a:p>
            <a:r>
              <a:rPr lang="en-GB" sz="2800" dirty="0" smtClean="0"/>
              <a:t>Give as high a concentration of oxygen as possible through a tight fitting mask</a:t>
            </a:r>
          </a:p>
          <a:p>
            <a:pPr lvl="1"/>
            <a:r>
              <a:rPr lang="en-GB" sz="2400" dirty="0" smtClean="0"/>
              <a:t>Half life of CO is 320 minutes breathing air</a:t>
            </a:r>
          </a:p>
          <a:p>
            <a:pPr lvl="1"/>
            <a:r>
              <a:rPr lang="en-GB" sz="2400" dirty="0" smtClean="0"/>
              <a:t>Can be reduced to 80 minutes breathing 100% oxygen</a:t>
            </a:r>
          </a:p>
          <a:p>
            <a:pPr lvl="1"/>
            <a:r>
              <a:rPr lang="en-GB" sz="2400" dirty="0" smtClean="0"/>
              <a:t>Reduces to 22 minutes with hyperbaric oxygen at 2.4 </a:t>
            </a:r>
            <a:r>
              <a:rPr lang="en-GB" sz="2400" dirty="0" err="1" smtClean="0"/>
              <a:t>atm</a:t>
            </a:r>
            <a:endParaRPr lang="en-GB" sz="2400" dirty="0" smtClean="0"/>
          </a:p>
          <a:p>
            <a:pPr lvl="1"/>
            <a:r>
              <a:rPr lang="en-GB" sz="2400" dirty="0" smtClean="0"/>
              <a:t>Nasal high flow oxygen best of all.</a:t>
            </a:r>
          </a:p>
        </p:txBody>
      </p:sp>
      <p:sp>
        <p:nvSpPr>
          <p:cNvPr id="59395" name="Slide Number Placeholder 3"/>
          <p:cNvSpPr>
            <a:spLocks noGrp="1"/>
          </p:cNvSpPr>
          <p:nvPr>
            <p:ph type="sldNum" sz="quarter" idx="12"/>
          </p:nvPr>
        </p:nvSpPr>
        <p:spPr>
          <a:noFill/>
        </p:spPr>
        <p:txBody>
          <a:bodyPr/>
          <a:lstStyle/>
          <a:p>
            <a:fld id="{023635ED-3AF8-473F-9281-1F6FC8B660B9}" type="slidenum">
              <a:rPr lang="en-US" smtClean="0"/>
              <a:pPr/>
              <a:t>35</a:t>
            </a:fld>
            <a:endParaRPr lang="en-US"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Content Placeholder 2"/>
          <p:cNvSpPr>
            <a:spLocks noGrp="1"/>
          </p:cNvSpPr>
          <p:nvPr>
            <p:ph idx="1"/>
          </p:nvPr>
        </p:nvSpPr>
        <p:spPr>
          <a:xfrm>
            <a:off x="755576" y="908720"/>
            <a:ext cx="7772400" cy="5403850"/>
          </a:xfrm>
        </p:spPr>
        <p:txBody>
          <a:bodyPr/>
          <a:lstStyle/>
          <a:p>
            <a:r>
              <a:rPr lang="en-GB" sz="2800" dirty="0" smtClean="0"/>
              <a:t>Correct hypotension initially with fluids</a:t>
            </a:r>
          </a:p>
          <a:p>
            <a:r>
              <a:rPr lang="en-GB" sz="2800" dirty="0" smtClean="0"/>
              <a:t>Persistent hypotension may be due to reduced systemic vascular resistance, metabolic acidosis of reduced myocardial contractility or arrhythmia.</a:t>
            </a:r>
            <a:endParaRPr lang="en-GB" sz="2400" dirty="0" smtClean="0"/>
          </a:p>
          <a:p>
            <a:r>
              <a:rPr lang="en-GB" sz="2800" dirty="0" smtClean="0"/>
              <a:t>Each may need to be checked and treated, including metabolic acidosis using sodium bicarbonate, (although caution as may impair release of O2 to tissues).</a:t>
            </a:r>
          </a:p>
          <a:p>
            <a:r>
              <a:rPr lang="en-GB" sz="2800" dirty="0" smtClean="0"/>
              <a:t>If greatly increased muscle activity, may need </a:t>
            </a:r>
            <a:r>
              <a:rPr lang="en-GB" sz="2800" dirty="0" err="1" smtClean="0"/>
              <a:t>dantrolene</a:t>
            </a:r>
            <a:r>
              <a:rPr lang="en-GB" sz="2800" dirty="0" smtClean="0"/>
              <a:t>, or diazepam or both</a:t>
            </a:r>
          </a:p>
          <a:p>
            <a:r>
              <a:rPr lang="en-GB" sz="2800" dirty="0" smtClean="0"/>
              <a:t>Cerebral oedema may require </a:t>
            </a:r>
            <a:r>
              <a:rPr lang="en-GB" sz="2800" dirty="0" err="1" smtClean="0"/>
              <a:t>mannitol</a:t>
            </a:r>
            <a:r>
              <a:rPr lang="en-GB" sz="2800" dirty="0" smtClean="0"/>
              <a:t> </a:t>
            </a:r>
          </a:p>
        </p:txBody>
      </p:sp>
      <p:sp>
        <p:nvSpPr>
          <p:cNvPr id="60418" name="Slide Number Placeholder 3"/>
          <p:cNvSpPr>
            <a:spLocks noGrp="1"/>
          </p:cNvSpPr>
          <p:nvPr>
            <p:ph type="sldNum" sz="quarter" idx="12"/>
          </p:nvPr>
        </p:nvSpPr>
        <p:spPr>
          <a:noFill/>
        </p:spPr>
        <p:txBody>
          <a:bodyPr/>
          <a:lstStyle/>
          <a:p>
            <a:fld id="{64E758B1-DAFA-475E-A9FA-7B18DDE0F1C3}" type="slidenum">
              <a:rPr lang="en-US" smtClean="0"/>
              <a:pPr/>
              <a:t>36</a:t>
            </a:fld>
            <a:endParaRPr lang="en-US"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Content Placeholder 2"/>
          <p:cNvSpPr>
            <a:spLocks noGrp="1"/>
          </p:cNvSpPr>
          <p:nvPr>
            <p:ph idx="1"/>
          </p:nvPr>
        </p:nvSpPr>
        <p:spPr/>
        <p:txBody>
          <a:bodyPr/>
          <a:lstStyle/>
          <a:p>
            <a:r>
              <a:rPr lang="en-GB" dirty="0" smtClean="0"/>
              <a:t>Advice found on </a:t>
            </a:r>
            <a:r>
              <a:rPr lang="en-GB" dirty="0" err="1" smtClean="0"/>
              <a:t>Toxbase</a:t>
            </a:r>
            <a:r>
              <a:rPr lang="en-GB" dirty="0" smtClean="0"/>
              <a:t> on 12/4/12 is different in key areas compared with advice in Bateman DN. Medicine 2012 40(3)</a:t>
            </a:r>
          </a:p>
          <a:p>
            <a:pPr lvl="1"/>
            <a:r>
              <a:rPr lang="en-GB" dirty="0" smtClean="0"/>
              <a:t>Areas of difference include caution with fluids, caution with bicarbonate, and mention of </a:t>
            </a:r>
            <a:r>
              <a:rPr lang="en-GB" dirty="0" err="1" smtClean="0"/>
              <a:t>mannitol</a:t>
            </a:r>
            <a:r>
              <a:rPr lang="en-GB" dirty="0" smtClean="0"/>
              <a:t>  and </a:t>
            </a:r>
            <a:r>
              <a:rPr lang="en-GB" dirty="0" err="1" smtClean="0"/>
              <a:t>dantrolene</a:t>
            </a:r>
            <a:r>
              <a:rPr lang="en-GB" dirty="0" smtClean="0"/>
              <a:t> / diazepam in Bateman’s article.</a:t>
            </a:r>
          </a:p>
        </p:txBody>
      </p:sp>
      <p:sp>
        <p:nvSpPr>
          <p:cNvPr id="61443" name="Slide Number Placeholder 3"/>
          <p:cNvSpPr>
            <a:spLocks noGrp="1"/>
          </p:cNvSpPr>
          <p:nvPr>
            <p:ph type="sldNum" sz="quarter" idx="12"/>
          </p:nvPr>
        </p:nvSpPr>
        <p:spPr>
          <a:noFill/>
        </p:spPr>
        <p:txBody>
          <a:bodyPr/>
          <a:lstStyle/>
          <a:p>
            <a:fld id="{3E3F51D4-2B2E-4F44-9A93-CB608CDDA36E}" type="slidenum">
              <a:rPr lang="en-US" smtClean="0"/>
              <a:pPr/>
              <a:t>37</a:t>
            </a:fld>
            <a:endParaRPr lang="en-US"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Number Placeholder 3"/>
          <p:cNvSpPr>
            <a:spLocks noGrp="1"/>
          </p:cNvSpPr>
          <p:nvPr>
            <p:ph type="sldNum" sz="quarter" idx="12"/>
          </p:nvPr>
        </p:nvSpPr>
        <p:spPr>
          <a:noFill/>
        </p:spPr>
        <p:txBody>
          <a:bodyPr/>
          <a:lstStyle/>
          <a:p>
            <a:fld id="{E841E52F-539B-4A29-A7D8-F2663475B0A8}" type="slidenum">
              <a:rPr lang="en-US" smtClean="0"/>
              <a:pPr/>
              <a:t>38</a:t>
            </a:fld>
            <a:endParaRPr lang="en-US" smtClean="0"/>
          </a:p>
        </p:txBody>
      </p:sp>
      <p:pic>
        <p:nvPicPr>
          <p:cNvPr id="68610" name="Picture 2"/>
          <p:cNvPicPr>
            <a:picLocks noGrp="1" noChangeAspect="1" noChangeArrowheads="1"/>
          </p:cNvPicPr>
          <p:nvPr>
            <p:ph idx="1"/>
          </p:nvPr>
        </p:nvPicPr>
        <p:blipFill>
          <a:blip r:embed="rId2" cstate="print"/>
          <a:srcRect/>
          <a:stretch>
            <a:fillRect/>
          </a:stretch>
        </p:blipFill>
        <p:spPr>
          <a:xfrm>
            <a:off x="1835150" y="152400"/>
            <a:ext cx="4681538" cy="6646863"/>
          </a:xfr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Number Placeholder 3"/>
          <p:cNvSpPr>
            <a:spLocks noGrp="1"/>
          </p:cNvSpPr>
          <p:nvPr>
            <p:ph type="sldNum" sz="quarter" idx="12"/>
          </p:nvPr>
        </p:nvSpPr>
        <p:spPr>
          <a:noFill/>
        </p:spPr>
        <p:txBody>
          <a:bodyPr/>
          <a:lstStyle/>
          <a:p>
            <a:fld id="{C2BB036F-746C-4262-AB7D-7272CF129840}" type="slidenum">
              <a:rPr lang="en-US" smtClean="0"/>
              <a:pPr/>
              <a:t>39</a:t>
            </a:fld>
            <a:endParaRPr lang="en-US" smtClean="0"/>
          </a:p>
        </p:txBody>
      </p:sp>
      <p:pic>
        <p:nvPicPr>
          <p:cNvPr id="69634" name="Picture 2"/>
          <p:cNvPicPr>
            <a:picLocks noGrp="1" noChangeAspect="1" noChangeArrowheads="1"/>
          </p:cNvPicPr>
          <p:nvPr>
            <p:ph idx="1"/>
          </p:nvPr>
        </p:nvPicPr>
        <p:blipFill>
          <a:blip r:embed="rId3" cstate="print"/>
          <a:srcRect/>
          <a:stretch>
            <a:fillRect/>
          </a:stretch>
        </p:blipFill>
        <p:spPr>
          <a:xfrm>
            <a:off x="1835150" y="138113"/>
            <a:ext cx="5040313" cy="6530975"/>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Number Placeholder 5"/>
          <p:cNvSpPr>
            <a:spLocks noGrp="1"/>
          </p:cNvSpPr>
          <p:nvPr>
            <p:ph type="sldNum" sz="quarter" idx="12"/>
          </p:nvPr>
        </p:nvSpPr>
        <p:spPr>
          <a:noFill/>
        </p:spPr>
        <p:txBody>
          <a:bodyPr/>
          <a:lstStyle/>
          <a:p>
            <a:fld id="{80DBE701-834E-4AEF-8776-D8EE46CC9D0F}" type="slidenum">
              <a:rPr lang="en-US" smtClean="0"/>
              <a:pPr/>
              <a:t>4</a:t>
            </a:fld>
            <a:endParaRPr lang="en-US" smtClean="0"/>
          </a:p>
        </p:txBody>
      </p:sp>
      <p:sp>
        <p:nvSpPr>
          <p:cNvPr id="30722" name="Rectangle 2"/>
          <p:cNvSpPr>
            <a:spLocks noGrp="1" noChangeArrowheads="1"/>
          </p:cNvSpPr>
          <p:nvPr>
            <p:ph type="title"/>
          </p:nvPr>
        </p:nvSpPr>
        <p:spPr>
          <a:xfrm>
            <a:off x="611560" y="260648"/>
            <a:ext cx="7772400" cy="864096"/>
          </a:xfrm>
        </p:spPr>
        <p:txBody>
          <a:bodyPr/>
          <a:lstStyle/>
          <a:p>
            <a:r>
              <a:rPr lang="en-US" dirty="0" smtClean="0"/>
              <a:t>Introduction</a:t>
            </a:r>
          </a:p>
        </p:txBody>
      </p:sp>
      <p:sp>
        <p:nvSpPr>
          <p:cNvPr id="30723" name="Rectangle 3"/>
          <p:cNvSpPr>
            <a:spLocks noGrp="1" noChangeArrowheads="1"/>
          </p:cNvSpPr>
          <p:nvPr>
            <p:ph type="body" idx="1"/>
          </p:nvPr>
        </p:nvSpPr>
        <p:spPr>
          <a:xfrm>
            <a:off x="685800" y="1052736"/>
            <a:ext cx="7772400" cy="5400600"/>
          </a:xfrm>
        </p:spPr>
        <p:txBody>
          <a:bodyPr/>
          <a:lstStyle/>
          <a:p>
            <a:r>
              <a:rPr lang="en-US" sz="2800" dirty="0" err="1" smtClean="0"/>
              <a:t>Unrecognised</a:t>
            </a:r>
            <a:r>
              <a:rPr lang="en-US" sz="2800" dirty="0" smtClean="0"/>
              <a:t> and </a:t>
            </a:r>
            <a:r>
              <a:rPr lang="en-US" sz="2800" dirty="0" err="1" smtClean="0"/>
              <a:t>underdiagnosed</a:t>
            </a:r>
            <a:endParaRPr lang="en-US" sz="2800" dirty="0" smtClean="0"/>
          </a:p>
          <a:p>
            <a:pPr lvl="1"/>
            <a:r>
              <a:rPr lang="en-US" sz="2400" dirty="0" smtClean="0"/>
              <a:t>50 accidental deaths from acute CO poisoning in England and Wales each year</a:t>
            </a:r>
          </a:p>
          <a:p>
            <a:pPr lvl="1"/>
            <a:r>
              <a:rPr lang="en-US" sz="2400" dirty="0" smtClean="0"/>
              <a:t>200  / yr non-fatal CO poisonings requiring hospital admission</a:t>
            </a:r>
          </a:p>
          <a:p>
            <a:pPr lvl="1"/>
            <a:r>
              <a:rPr lang="en-US" sz="2400" dirty="0" smtClean="0"/>
              <a:t>More than 200 /yr attendances to A&amp;E with poisoning  requiring treatment but not hospital admission?</a:t>
            </a:r>
          </a:p>
          <a:p>
            <a:pPr lvl="1"/>
            <a:r>
              <a:rPr lang="en-US" sz="2400" dirty="0" smtClean="0"/>
              <a:t>Many more exposed but not </a:t>
            </a:r>
            <a:r>
              <a:rPr lang="en-US" sz="2400" dirty="0" err="1" smtClean="0"/>
              <a:t>recognised</a:t>
            </a:r>
            <a:r>
              <a:rPr lang="en-US" sz="2400" dirty="0" smtClean="0"/>
              <a:t>?</a:t>
            </a:r>
          </a:p>
          <a:p>
            <a:pPr lvl="2"/>
            <a:r>
              <a:rPr lang="en-US" sz="2000" dirty="0" smtClean="0"/>
              <a:t>USA: 1/3 cases </a:t>
            </a:r>
            <a:r>
              <a:rPr lang="en-US" sz="2000" dirty="0" err="1" smtClean="0"/>
              <a:t>unrecognised</a:t>
            </a:r>
            <a:r>
              <a:rPr lang="en-US" sz="2000" dirty="0" smtClean="0"/>
              <a:t>?</a:t>
            </a:r>
          </a:p>
          <a:p>
            <a:pPr lvl="1"/>
            <a:r>
              <a:rPr lang="en-US" sz="2400" dirty="0" smtClean="0"/>
              <a:t>Poisoning may be </a:t>
            </a:r>
            <a:r>
              <a:rPr lang="en-US" sz="2400" dirty="0" err="1" smtClean="0"/>
              <a:t>incidious</a:t>
            </a:r>
            <a:endParaRPr lang="en-US" sz="2400" dirty="0" smtClean="0"/>
          </a:p>
          <a:p>
            <a:r>
              <a:rPr lang="en-US" sz="2800" dirty="0" smtClean="0"/>
              <a:t>Easily treatable if identified early</a:t>
            </a:r>
          </a:p>
          <a:p>
            <a:r>
              <a:rPr lang="en-US" sz="2800" dirty="0" smtClean="0"/>
              <a:t>Pitfalls</a:t>
            </a:r>
          </a:p>
          <a:p>
            <a:endParaRPr lang="en-US" sz="2800" dirty="0" smtClean="0"/>
          </a:p>
          <a:p>
            <a:endParaRPr lang="en-US" sz="2800" dirty="0" smtClean="0"/>
          </a:p>
          <a:p>
            <a:endParaRPr lang="en-US" sz="2800" dirty="0" smtClean="0"/>
          </a:p>
          <a:p>
            <a:pPr lvl="1"/>
            <a:endParaRPr lang="en-US" sz="2000" dirty="0" smtClean="0"/>
          </a:p>
          <a:p>
            <a:pPr lvl="2"/>
            <a:endParaRPr lang="en-US" dirty="0" smtClean="0"/>
          </a:p>
          <a:p>
            <a:pPr lvl="1" algn="r"/>
            <a:endParaRPr lang="en-US"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a:xfrm>
            <a:off x="685800" y="260350"/>
            <a:ext cx="7772400" cy="720725"/>
          </a:xfrm>
        </p:spPr>
        <p:txBody>
          <a:bodyPr/>
          <a:lstStyle/>
          <a:p>
            <a:r>
              <a:rPr lang="en-GB" smtClean="0"/>
              <a:t>Hyperbaric oxygen</a:t>
            </a:r>
          </a:p>
        </p:txBody>
      </p:sp>
      <p:sp>
        <p:nvSpPr>
          <p:cNvPr id="62466" name="Content Placeholder 2"/>
          <p:cNvSpPr>
            <a:spLocks noGrp="1"/>
          </p:cNvSpPr>
          <p:nvPr>
            <p:ph idx="1"/>
          </p:nvPr>
        </p:nvSpPr>
        <p:spPr>
          <a:xfrm>
            <a:off x="684213" y="908050"/>
            <a:ext cx="7772400" cy="5949950"/>
          </a:xfrm>
        </p:spPr>
        <p:txBody>
          <a:bodyPr/>
          <a:lstStyle/>
          <a:p>
            <a:r>
              <a:rPr lang="en-GB" sz="2800" dirty="0" smtClean="0"/>
              <a:t>Coal gas </a:t>
            </a:r>
          </a:p>
          <a:p>
            <a:pPr lvl="1"/>
            <a:r>
              <a:rPr lang="en-GB" sz="2400" dirty="0" smtClean="0"/>
              <a:t>Coal gas in its unburned form contains CO.</a:t>
            </a:r>
          </a:p>
          <a:p>
            <a:pPr lvl="1"/>
            <a:r>
              <a:rPr lang="en-GB" sz="2400" dirty="0" smtClean="0"/>
              <a:t> When natural gas replaced coal gas from the 1960s onwards, the all cause suicide rate fell by 1/3, and has not risen since.</a:t>
            </a:r>
          </a:p>
          <a:p>
            <a:pPr lvl="1"/>
            <a:r>
              <a:rPr lang="en-GB" sz="2400" dirty="0" smtClean="0"/>
              <a:t>Accidental poisonings also reduced.</a:t>
            </a:r>
          </a:p>
          <a:p>
            <a:pPr lvl="1"/>
            <a:r>
              <a:rPr lang="en-GB" sz="2400" dirty="0" smtClean="0"/>
              <a:t>Fewer hospitals now have hyperbaric chambers available as a result</a:t>
            </a:r>
          </a:p>
          <a:p>
            <a:r>
              <a:rPr lang="en-GB" sz="2800" dirty="0" smtClean="0"/>
              <a:t>Patients have to be transported much further for treatment in a hyperbaric chamber</a:t>
            </a:r>
          </a:p>
          <a:p>
            <a:r>
              <a:rPr lang="en-GB" sz="2800" dirty="0" smtClean="0"/>
              <a:t>St Andrews Centre Burns Centre does not have a hyperbaric chamber, and neither does Chelsea / Westminster.</a:t>
            </a:r>
          </a:p>
          <a:p>
            <a:pPr lvl="1"/>
            <a:endParaRPr lang="en-GB" dirty="0" smtClean="0"/>
          </a:p>
        </p:txBody>
      </p:sp>
      <p:sp>
        <p:nvSpPr>
          <p:cNvPr id="62467" name="Slide Number Placeholder 3"/>
          <p:cNvSpPr>
            <a:spLocks noGrp="1"/>
          </p:cNvSpPr>
          <p:nvPr>
            <p:ph type="sldNum" sz="quarter" idx="12"/>
          </p:nvPr>
        </p:nvSpPr>
        <p:spPr>
          <a:noFill/>
        </p:spPr>
        <p:txBody>
          <a:bodyPr/>
          <a:lstStyle/>
          <a:p>
            <a:fld id="{347F76BC-7B03-4493-BE1D-F59389E0A62D}" type="slidenum">
              <a:rPr lang="en-US" smtClean="0"/>
              <a:pPr/>
              <a:t>40</a:t>
            </a:fld>
            <a:endParaRPr lang="en-US"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Content Placeholder 2"/>
          <p:cNvSpPr>
            <a:spLocks noGrp="1"/>
          </p:cNvSpPr>
          <p:nvPr>
            <p:ph idx="1"/>
          </p:nvPr>
        </p:nvSpPr>
        <p:spPr>
          <a:xfrm>
            <a:off x="685800" y="692150"/>
            <a:ext cx="7772400" cy="5403850"/>
          </a:xfrm>
        </p:spPr>
        <p:txBody>
          <a:bodyPr/>
          <a:lstStyle/>
          <a:p>
            <a:r>
              <a:rPr lang="en-GB" sz="2800" dirty="0" err="1" smtClean="0"/>
              <a:t>Toxbase</a:t>
            </a:r>
            <a:r>
              <a:rPr lang="en-GB" sz="2800" dirty="0" smtClean="0"/>
              <a:t> no longer routinely recommend hyperbaric oxygen for CO poisoning</a:t>
            </a:r>
          </a:p>
          <a:p>
            <a:pPr lvl="1"/>
            <a:r>
              <a:rPr lang="en-GB" sz="2400" dirty="0" smtClean="0"/>
              <a:t>But always phone NPIS if you think you have a patient that might benefit.</a:t>
            </a:r>
          </a:p>
          <a:p>
            <a:r>
              <a:rPr lang="en-GB" sz="2800" dirty="0" smtClean="0"/>
              <a:t>CO-</a:t>
            </a:r>
            <a:r>
              <a:rPr lang="en-GB" sz="2800" dirty="0" err="1" smtClean="0"/>
              <a:t>Hb</a:t>
            </a:r>
            <a:r>
              <a:rPr lang="en-GB" sz="2800" dirty="0" smtClean="0"/>
              <a:t> &gt; 20% and </a:t>
            </a:r>
          </a:p>
          <a:p>
            <a:pPr lvl="1"/>
            <a:r>
              <a:rPr lang="en-GB" sz="2400" dirty="0" smtClean="0"/>
              <a:t>LOC at any stage</a:t>
            </a:r>
          </a:p>
          <a:p>
            <a:pPr lvl="1"/>
            <a:r>
              <a:rPr lang="en-GB" sz="2400" dirty="0" smtClean="0"/>
              <a:t>Neurological  / psychiatric signs other than headache</a:t>
            </a:r>
          </a:p>
          <a:p>
            <a:pPr lvl="1"/>
            <a:r>
              <a:rPr lang="en-GB" sz="2400" dirty="0" smtClean="0"/>
              <a:t>Myocardial </a:t>
            </a:r>
            <a:r>
              <a:rPr lang="en-GB" sz="2400" dirty="0" err="1" smtClean="0"/>
              <a:t>ischaemia</a:t>
            </a:r>
            <a:r>
              <a:rPr lang="en-GB" sz="2400" dirty="0" smtClean="0"/>
              <a:t> / arrhythmia on ECG</a:t>
            </a:r>
          </a:p>
          <a:p>
            <a:pPr lvl="1"/>
            <a:r>
              <a:rPr lang="en-GB" sz="2400" dirty="0" smtClean="0"/>
              <a:t>Pregnancy</a:t>
            </a:r>
          </a:p>
          <a:p>
            <a:r>
              <a:rPr lang="en-GB" sz="2800" dirty="0" smtClean="0"/>
              <a:t>May be considered for patients with lower CO-</a:t>
            </a:r>
            <a:r>
              <a:rPr lang="en-GB" sz="2800" dirty="0" err="1" smtClean="0"/>
              <a:t>Hb</a:t>
            </a:r>
            <a:r>
              <a:rPr lang="en-GB" sz="2800" dirty="0" smtClean="0"/>
              <a:t> levels if extensive / chronic exposure is suspected and neurological  / psychiatric features.</a:t>
            </a:r>
          </a:p>
        </p:txBody>
      </p:sp>
      <p:sp>
        <p:nvSpPr>
          <p:cNvPr id="63490" name="Slide Number Placeholder 3"/>
          <p:cNvSpPr>
            <a:spLocks noGrp="1"/>
          </p:cNvSpPr>
          <p:nvPr>
            <p:ph type="sldNum" sz="quarter" idx="12"/>
          </p:nvPr>
        </p:nvSpPr>
        <p:spPr>
          <a:noFill/>
        </p:spPr>
        <p:txBody>
          <a:bodyPr/>
          <a:lstStyle/>
          <a:p>
            <a:fld id="{FC5DF3A4-CF7D-4691-BAA7-300A066761D1}" type="slidenum">
              <a:rPr lang="en-US" smtClean="0"/>
              <a:pPr/>
              <a:t>41</a:t>
            </a:fld>
            <a:endParaRPr lang="en-US"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Content Placeholder 2"/>
          <p:cNvSpPr>
            <a:spLocks noGrp="1"/>
          </p:cNvSpPr>
          <p:nvPr>
            <p:ph idx="1"/>
          </p:nvPr>
        </p:nvSpPr>
        <p:spPr>
          <a:xfrm>
            <a:off x="684213" y="836613"/>
            <a:ext cx="7772400" cy="5472112"/>
          </a:xfrm>
        </p:spPr>
        <p:txBody>
          <a:bodyPr/>
          <a:lstStyle/>
          <a:p>
            <a:r>
              <a:rPr lang="en-GB" dirty="0" smtClean="0"/>
              <a:t>Reasons hyperbaric O2 is </a:t>
            </a:r>
            <a:r>
              <a:rPr lang="en-GB" dirty="0" err="1" smtClean="0"/>
              <a:t>contraversial</a:t>
            </a:r>
            <a:r>
              <a:rPr lang="en-GB" dirty="0" smtClean="0"/>
              <a:t> for CO poisoning include:</a:t>
            </a:r>
          </a:p>
          <a:p>
            <a:pPr lvl="1"/>
            <a:r>
              <a:rPr lang="en-GB" dirty="0" smtClean="0"/>
              <a:t>uncertainties about the best regime</a:t>
            </a:r>
          </a:p>
          <a:p>
            <a:pPr lvl="1"/>
            <a:r>
              <a:rPr lang="en-GB" dirty="0" smtClean="0"/>
              <a:t>methodological issues relating to published studies</a:t>
            </a:r>
          </a:p>
          <a:p>
            <a:pPr lvl="1"/>
            <a:r>
              <a:rPr lang="en-GB" dirty="0" smtClean="0"/>
              <a:t>Concern about transferring potentially unstable patients a long distance to a referral centre.</a:t>
            </a:r>
          </a:p>
          <a:p>
            <a:r>
              <a:rPr lang="en-GB" dirty="0" smtClean="0"/>
              <a:t>Nearest to QEH is at Great Yarmouth.</a:t>
            </a:r>
          </a:p>
          <a:p>
            <a:pPr lvl="1"/>
            <a:r>
              <a:rPr lang="en-GB" sz="1800" dirty="0"/>
              <a:t>https://www.jpaget.nhs.uk/departments-services/departments-services-a-z/hyperbaric-chamber/</a:t>
            </a:r>
          </a:p>
          <a:p>
            <a:pPr lvl="1"/>
            <a:r>
              <a:rPr lang="en-GB" sz="1800" dirty="0"/>
              <a:t>https://www.lhmhealthcare.com/about-us/our-great-yarmouth-facility</a:t>
            </a:r>
            <a:r>
              <a:rPr lang="en-GB" dirty="0"/>
              <a:t>/</a:t>
            </a:r>
            <a:endParaRPr lang="en-GB" dirty="0" smtClean="0"/>
          </a:p>
        </p:txBody>
      </p:sp>
      <p:sp>
        <p:nvSpPr>
          <p:cNvPr id="64514" name="Slide Number Placeholder 3"/>
          <p:cNvSpPr>
            <a:spLocks noGrp="1"/>
          </p:cNvSpPr>
          <p:nvPr>
            <p:ph type="sldNum" sz="quarter" idx="12"/>
          </p:nvPr>
        </p:nvSpPr>
        <p:spPr>
          <a:noFill/>
        </p:spPr>
        <p:txBody>
          <a:bodyPr/>
          <a:lstStyle/>
          <a:p>
            <a:fld id="{F5656071-9E09-4EF3-85D1-0F286A74A579}" type="slidenum">
              <a:rPr lang="en-US" smtClean="0"/>
              <a:pPr/>
              <a:t>42</a:t>
            </a:fld>
            <a:endParaRPr lang="en-US"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p:txBody>
          <a:bodyPr/>
          <a:lstStyle/>
          <a:p>
            <a:r>
              <a:rPr lang="en-GB" smtClean="0"/>
              <a:t>Indications of severity</a:t>
            </a:r>
          </a:p>
        </p:txBody>
      </p:sp>
      <p:sp>
        <p:nvSpPr>
          <p:cNvPr id="66562" name="Content Placeholder 2"/>
          <p:cNvSpPr>
            <a:spLocks noGrp="1"/>
          </p:cNvSpPr>
          <p:nvPr>
            <p:ph idx="1"/>
          </p:nvPr>
        </p:nvSpPr>
        <p:spPr/>
        <p:txBody>
          <a:bodyPr/>
          <a:lstStyle/>
          <a:p>
            <a:r>
              <a:rPr lang="en-GB" smtClean="0"/>
              <a:t>One or more of the following:</a:t>
            </a:r>
          </a:p>
          <a:p>
            <a:pPr lvl="1"/>
            <a:r>
              <a:rPr lang="en-GB" smtClean="0"/>
              <a:t>Any new objective acute neurological signs. Eg increased tone, upgoing plantars, coma</a:t>
            </a:r>
          </a:p>
          <a:p>
            <a:pPr lvl="1"/>
            <a:r>
              <a:rPr lang="en-GB" smtClean="0"/>
              <a:t>Need for ventilation</a:t>
            </a:r>
          </a:p>
          <a:p>
            <a:pPr lvl="1"/>
            <a:r>
              <a:rPr lang="en-GB" smtClean="0"/>
              <a:t>ECG  evidence of infarction or ischaemia</a:t>
            </a:r>
          </a:p>
          <a:p>
            <a:pPr lvl="1"/>
            <a:r>
              <a:rPr lang="en-GB" smtClean="0"/>
              <a:t>Clinically significant acidosis</a:t>
            </a:r>
          </a:p>
          <a:p>
            <a:pPr lvl="1"/>
            <a:r>
              <a:rPr lang="en-GB" smtClean="0"/>
              <a:t>Initial carboxyhaemoglobin greater than 30%</a:t>
            </a:r>
          </a:p>
        </p:txBody>
      </p:sp>
      <p:sp>
        <p:nvSpPr>
          <p:cNvPr id="66563" name="Slide Number Placeholder 3"/>
          <p:cNvSpPr>
            <a:spLocks noGrp="1"/>
          </p:cNvSpPr>
          <p:nvPr>
            <p:ph type="sldNum" sz="quarter" idx="12"/>
          </p:nvPr>
        </p:nvSpPr>
        <p:spPr>
          <a:noFill/>
        </p:spPr>
        <p:txBody>
          <a:bodyPr/>
          <a:lstStyle/>
          <a:p>
            <a:fld id="{07E4FA68-EAF8-40B5-B9BB-CEBF0FC5E186}" type="slidenum">
              <a:rPr lang="en-US" smtClean="0"/>
              <a:pPr/>
              <a:t>43</a:t>
            </a:fld>
            <a:endParaRPr lang="en-US"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p:txBody>
          <a:bodyPr/>
          <a:lstStyle/>
          <a:p>
            <a:r>
              <a:rPr lang="en-GB" smtClean="0"/>
              <a:t>Do patients still get poisoned from car exhausts?</a:t>
            </a:r>
          </a:p>
        </p:txBody>
      </p:sp>
      <p:sp>
        <p:nvSpPr>
          <p:cNvPr id="67586" name="Content Placeholder 2"/>
          <p:cNvSpPr>
            <a:spLocks noGrp="1"/>
          </p:cNvSpPr>
          <p:nvPr>
            <p:ph idx="1"/>
          </p:nvPr>
        </p:nvSpPr>
        <p:spPr/>
        <p:txBody>
          <a:bodyPr/>
          <a:lstStyle/>
          <a:p>
            <a:endParaRPr lang="en-GB" smtClean="0"/>
          </a:p>
        </p:txBody>
      </p:sp>
      <p:sp>
        <p:nvSpPr>
          <p:cNvPr id="67587" name="Slide Number Placeholder 3"/>
          <p:cNvSpPr>
            <a:spLocks noGrp="1"/>
          </p:cNvSpPr>
          <p:nvPr>
            <p:ph type="sldNum" sz="quarter" idx="12"/>
          </p:nvPr>
        </p:nvSpPr>
        <p:spPr>
          <a:noFill/>
        </p:spPr>
        <p:txBody>
          <a:bodyPr/>
          <a:lstStyle/>
          <a:p>
            <a:fld id="{0EE5A5E8-E4D3-4400-85C0-425E72C67F43}" type="slidenum">
              <a:rPr lang="en-US" smtClean="0"/>
              <a:pPr/>
              <a:t>44</a:t>
            </a:fld>
            <a:endParaRPr lang="en-US"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a:xfrm>
            <a:off x="685800" y="476672"/>
            <a:ext cx="7772400" cy="1008112"/>
          </a:xfrm>
        </p:spPr>
        <p:txBody>
          <a:bodyPr/>
          <a:lstStyle/>
          <a:p>
            <a:r>
              <a:rPr lang="en-GB" dirty="0" smtClean="0"/>
              <a:t/>
            </a:r>
            <a:br>
              <a:rPr lang="en-GB" dirty="0" smtClean="0"/>
            </a:br>
            <a:r>
              <a:rPr lang="en-GB" sz="3200" b="1" dirty="0" smtClean="0"/>
              <a:t>Catalytic converters foil suicide bids</a:t>
            </a:r>
            <a:r>
              <a:rPr lang="en-GB" b="1" dirty="0" smtClean="0"/>
              <a:t/>
            </a:r>
            <a:br>
              <a:rPr lang="en-GB" b="1" dirty="0" smtClean="0"/>
            </a:br>
            <a:r>
              <a:rPr lang="en-GB" sz="1200" dirty="0" smtClean="0"/>
              <a:t>Tuesday, October 27, 1998 Published at 04:21 GMT </a:t>
            </a:r>
            <a:r>
              <a:rPr lang="en-GB" sz="1200" b="1" dirty="0" smtClean="0"/>
              <a:t>Health http://news.bbc.co.uk/1/hi/health/201873.stm</a:t>
            </a:r>
            <a:r>
              <a:rPr lang="en-GB" dirty="0" smtClean="0"/>
              <a:t/>
            </a:r>
            <a:br>
              <a:rPr lang="en-GB" dirty="0" smtClean="0"/>
            </a:br>
            <a:endParaRPr lang="en-GB" dirty="0" smtClean="0"/>
          </a:p>
        </p:txBody>
      </p:sp>
      <p:sp>
        <p:nvSpPr>
          <p:cNvPr id="71682" name="Content Placeholder 2"/>
          <p:cNvSpPr>
            <a:spLocks noGrp="1"/>
          </p:cNvSpPr>
          <p:nvPr>
            <p:ph idx="1"/>
          </p:nvPr>
        </p:nvSpPr>
        <p:spPr>
          <a:xfrm>
            <a:off x="685800" y="1556792"/>
            <a:ext cx="7772400" cy="4539208"/>
          </a:xfrm>
        </p:spPr>
        <p:txBody>
          <a:bodyPr/>
          <a:lstStyle/>
          <a:p>
            <a:r>
              <a:rPr lang="en-GB" sz="2400" dirty="0" smtClean="0"/>
              <a:t>More than 1,000 deaths could have been prevented in England and Wales because catalytic converters make it harder to commit suicide through carbon monoxide (CO) poisoning. Research by the University of Birmingham's Medical School shows that successful suicides through CO poisoning have been falling since 1992, when catalytic converters became compulsory on new cars sold in the UK. </a:t>
            </a:r>
          </a:p>
          <a:p>
            <a:r>
              <a:rPr lang="en-GB" sz="2400" dirty="0" smtClean="0"/>
              <a:t>The researchers say that, if their data on the West Midlands area were applied to England and Wales, 950 people would not have died between 1991 and 1994</a:t>
            </a:r>
          </a:p>
          <a:p>
            <a:endParaRPr lang="en-GB" dirty="0" smtClean="0"/>
          </a:p>
        </p:txBody>
      </p:sp>
      <p:sp>
        <p:nvSpPr>
          <p:cNvPr id="71683" name="Slide Number Placeholder 3"/>
          <p:cNvSpPr>
            <a:spLocks noGrp="1"/>
          </p:cNvSpPr>
          <p:nvPr>
            <p:ph type="sldNum" sz="quarter" idx="12"/>
          </p:nvPr>
        </p:nvSpPr>
        <p:spPr>
          <a:noFill/>
        </p:spPr>
        <p:txBody>
          <a:bodyPr/>
          <a:lstStyle/>
          <a:p>
            <a:fld id="{5082F04A-7EF2-442A-89FF-5EAA985EF999}" type="slidenum">
              <a:rPr lang="en-US" smtClean="0"/>
              <a:pPr/>
              <a:t>45</a:t>
            </a:fld>
            <a:endParaRPr lang="en-US"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a:xfrm>
            <a:off x="467544" y="476672"/>
            <a:ext cx="8136904" cy="1143000"/>
          </a:xfrm>
        </p:spPr>
        <p:txBody>
          <a:bodyPr/>
          <a:lstStyle/>
          <a:p>
            <a:r>
              <a:rPr lang="en-GB" sz="3200" dirty="0" smtClean="0"/>
              <a:t>Carbon Monoxide. General Information. Bull G (HPA 2009)</a:t>
            </a:r>
            <a:r>
              <a:rPr lang="en-GB" sz="3200" dirty="0" smtClean="0">
                <a:hlinkClick r:id="rId2"/>
              </a:rPr>
              <a:t> </a:t>
            </a:r>
            <a:r>
              <a:rPr lang="en-GB" sz="1200" dirty="0" smtClean="0">
                <a:hlinkClick r:id="rId2"/>
              </a:rPr>
              <a:t>http://www.hpa.org.uk/webc/HPAwebFile/HPAweb_C/1202487036268</a:t>
            </a:r>
            <a:r>
              <a:rPr lang="en-GB" sz="1200" dirty="0" smtClean="0"/>
              <a:t>.</a:t>
            </a:r>
          </a:p>
        </p:txBody>
      </p:sp>
      <p:sp>
        <p:nvSpPr>
          <p:cNvPr id="72706" name="Content Placeholder 2"/>
          <p:cNvSpPr>
            <a:spLocks noGrp="1"/>
          </p:cNvSpPr>
          <p:nvPr>
            <p:ph idx="1"/>
          </p:nvPr>
        </p:nvSpPr>
        <p:spPr>
          <a:xfrm>
            <a:off x="685800" y="1628800"/>
            <a:ext cx="7772400" cy="5040560"/>
          </a:xfrm>
        </p:spPr>
        <p:txBody>
          <a:bodyPr/>
          <a:lstStyle/>
          <a:p>
            <a:r>
              <a:rPr lang="en-GB" sz="2400" dirty="0" smtClean="0"/>
              <a:t>Production of carbon monoxide increases when cars are moving slowly hence levels of carbon monoxide in the atmosphere are higher near busy roads during peak times when the flow of traffic is slow. Carbon monoxide production increases when the engine is cold, as catalytic converters take time to reach the operating temperature and thus petrol engine cars in closed garages are</a:t>
            </a:r>
          </a:p>
          <a:p>
            <a:pPr>
              <a:buNone/>
            </a:pPr>
            <a:r>
              <a:rPr lang="en-GB" sz="2400" dirty="0" smtClean="0"/>
              <a:t>	dangerous even with a catalytic converter.</a:t>
            </a:r>
          </a:p>
          <a:p>
            <a:r>
              <a:rPr lang="en-GB" sz="2400" dirty="0" smtClean="0"/>
              <a:t>Levels may also increase in winter due to periods of still cold air as this affects the dispersal of carbon monoxide, as it is usually rapidly dispersed away from roads and destroyed by photochemical reactions over a period of months</a:t>
            </a:r>
          </a:p>
        </p:txBody>
      </p:sp>
      <p:sp>
        <p:nvSpPr>
          <p:cNvPr id="72707" name="Slide Number Placeholder 3"/>
          <p:cNvSpPr>
            <a:spLocks noGrp="1"/>
          </p:cNvSpPr>
          <p:nvPr>
            <p:ph type="sldNum" sz="quarter" idx="12"/>
          </p:nvPr>
        </p:nvSpPr>
        <p:spPr>
          <a:noFill/>
        </p:spPr>
        <p:txBody>
          <a:bodyPr/>
          <a:lstStyle/>
          <a:p>
            <a:fld id="{374CF37A-4D65-4788-B8C5-D6E369AD6C7D}" type="slidenum">
              <a:rPr lang="en-US" smtClean="0"/>
              <a:pPr/>
              <a:t>46</a:t>
            </a:fld>
            <a:endParaRPr lang="en-US"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a:xfrm>
            <a:off x="611560" y="188640"/>
            <a:ext cx="7772400" cy="864096"/>
          </a:xfrm>
        </p:spPr>
        <p:txBody>
          <a:bodyPr/>
          <a:lstStyle/>
          <a:p>
            <a:r>
              <a:rPr lang="en-GB" sz="1800" dirty="0" smtClean="0"/>
              <a:t>Thomas Greiner, an agricultural engineer from Iowa State University, </a:t>
            </a:r>
            <a:r>
              <a:rPr lang="en-GB" sz="1200" dirty="0" smtClean="0"/>
              <a:t>http://www.extension.iastate.edu/pages/communications/co/co_car.html</a:t>
            </a:r>
          </a:p>
        </p:txBody>
      </p:sp>
      <p:sp>
        <p:nvSpPr>
          <p:cNvPr id="74754" name="Content Placeholder 2"/>
          <p:cNvSpPr>
            <a:spLocks noGrp="1"/>
          </p:cNvSpPr>
          <p:nvPr>
            <p:ph idx="1"/>
          </p:nvPr>
        </p:nvSpPr>
        <p:spPr>
          <a:xfrm>
            <a:off x="251520" y="908720"/>
            <a:ext cx="8568952" cy="5760640"/>
          </a:xfrm>
        </p:spPr>
        <p:txBody>
          <a:bodyPr/>
          <a:lstStyle/>
          <a:p>
            <a:pPr>
              <a:buNone/>
            </a:pPr>
            <a:endParaRPr lang="en-GB" dirty="0" smtClean="0"/>
          </a:p>
        </p:txBody>
      </p:sp>
      <p:sp>
        <p:nvSpPr>
          <p:cNvPr id="74755" name="Slide Number Placeholder 3"/>
          <p:cNvSpPr>
            <a:spLocks noGrp="1"/>
          </p:cNvSpPr>
          <p:nvPr>
            <p:ph type="sldNum" sz="quarter" idx="12"/>
          </p:nvPr>
        </p:nvSpPr>
        <p:spPr>
          <a:noFill/>
        </p:spPr>
        <p:txBody>
          <a:bodyPr/>
          <a:lstStyle/>
          <a:p>
            <a:fld id="{F3F75234-7DA7-481F-833A-09F51539102E}" type="slidenum">
              <a:rPr lang="en-US" smtClean="0"/>
              <a:pPr/>
              <a:t>47</a:t>
            </a:fld>
            <a:endParaRPr lang="en-US" smtClean="0"/>
          </a:p>
        </p:txBody>
      </p:sp>
      <p:sp>
        <p:nvSpPr>
          <p:cNvPr id="74756" name="Rectangle 4"/>
          <p:cNvSpPr>
            <a:spLocks noChangeArrowheads="1"/>
          </p:cNvSpPr>
          <p:nvPr/>
        </p:nvSpPr>
        <p:spPr bwMode="auto">
          <a:xfrm>
            <a:off x="611560" y="1556792"/>
            <a:ext cx="8280920" cy="4945330"/>
          </a:xfrm>
          <a:prstGeom prst="rect">
            <a:avLst/>
          </a:prstGeom>
          <a:noFill/>
          <a:ln w="9525">
            <a:noFill/>
            <a:miter lim="800000"/>
            <a:headEnd/>
            <a:tailEnd/>
          </a:ln>
        </p:spPr>
        <p:txBody>
          <a:bodyPr wrap="square">
            <a:spAutoFit/>
          </a:bodyPr>
          <a:lstStyle/>
          <a:p>
            <a:pPr eaLnBrk="0" hangingPunct="0"/>
            <a:r>
              <a:rPr lang="en-GB" sz="1800" dirty="0" smtClean="0"/>
              <a:t>Greiner conducted an investigation at </a:t>
            </a:r>
            <a:r>
              <a:rPr lang="en-GB" sz="1800" dirty="0"/>
              <a:t>a central Iowa home where the family was diagnosed with carbon monoxide poisoning and treated with oxygen. The husband typically opened the overhead garage door in the attached garage, started his small pick-up, let it warm for one or two minutes, drove out, shut the garage door, and left for work. His wife, who works in a home office, often developed late morning headaches. The family installed a carbon monoxide alarm. It sounded an alarm several hours after the truck was driven from the garage. Repeating the sequence of events, Greiner found that after only two minutes of warm-up in the opened garage, carbon monoxide concentrations rose to a lethal 575 parts per million. Within one minute, measurable levels of CO seeped into the house and after only 45 minutes the level in the house rose to 23 parts per million. Eight hours later carbon monoxide concentrations still remained above the allowable 9 </a:t>
            </a:r>
            <a:r>
              <a:rPr lang="en-GB" sz="1800" dirty="0" err="1"/>
              <a:t>ppm</a:t>
            </a:r>
            <a:r>
              <a:rPr lang="en-GB" sz="1800" dirty="0"/>
              <a:t>.</a:t>
            </a:r>
          </a:p>
          <a:p>
            <a:pPr eaLnBrk="0" hangingPunct="0"/>
            <a:r>
              <a:rPr lang="en-GB" sz="1800" dirty="0"/>
              <a:t>To prevent carbon monoxide poisoning from vehicles:</a:t>
            </a:r>
            <a:br>
              <a:rPr lang="en-GB" sz="1800" dirty="0"/>
            </a:br>
            <a:endParaRPr lang="en-GB" sz="1800" dirty="0"/>
          </a:p>
          <a:p>
            <a:pPr eaLnBrk="0" hangingPunct="0"/>
            <a:r>
              <a:rPr lang="en-GB" sz="1800" dirty="0"/>
              <a:t>NEVER run engines in a garage, even if the garage door is open. </a:t>
            </a:r>
          </a:p>
          <a:p>
            <a:pPr eaLnBrk="0" hangingPunct="0"/>
            <a:r>
              <a:rPr lang="en-GB" sz="1800" dirty="0"/>
              <a:t>Make certain all vehicles are tuned up and running clean. </a:t>
            </a:r>
          </a:p>
          <a:p>
            <a:pPr eaLnBrk="0" hangingPunct="0"/>
            <a:r>
              <a:rPr lang="en-GB" sz="1800" dirty="0"/>
              <a:t>Check and repair exhaust system leaks.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p:txBody>
          <a:bodyPr/>
          <a:lstStyle/>
          <a:p>
            <a:r>
              <a:rPr lang="en-GB" sz="2800" b="1" dirty="0" smtClean="0"/>
              <a:t>Suicidal asphyxiation by inhalation of automobile emission without carbon monoxide poisoning</a:t>
            </a:r>
            <a:r>
              <a:rPr lang="en-GB" dirty="0" smtClean="0"/>
              <a:t/>
            </a:r>
            <a:br>
              <a:rPr lang="en-GB" dirty="0" smtClean="0"/>
            </a:br>
            <a:r>
              <a:rPr lang="en-GB" sz="1200" dirty="0" smtClean="0"/>
              <a:t> </a:t>
            </a:r>
            <a:r>
              <a:rPr lang="en-GB" sz="1200" dirty="0" err="1" smtClean="0"/>
              <a:t>DeRoux</a:t>
            </a:r>
            <a:r>
              <a:rPr lang="en-GB" sz="1200" dirty="0" smtClean="0"/>
              <a:t> S.J.  Journal of Forensic Sciences, September 2006, vol./is. 51/5(1158-1159), 0022-1198;1556-4029 </a:t>
            </a:r>
            <a:endParaRPr lang="en-GB" dirty="0" smtClean="0"/>
          </a:p>
        </p:txBody>
      </p:sp>
      <p:sp>
        <p:nvSpPr>
          <p:cNvPr id="73730" name="Content Placeholder 2"/>
          <p:cNvSpPr>
            <a:spLocks noGrp="1"/>
          </p:cNvSpPr>
          <p:nvPr>
            <p:ph idx="1"/>
          </p:nvPr>
        </p:nvSpPr>
        <p:spPr/>
        <p:txBody>
          <a:bodyPr/>
          <a:lstStyle/>
          <a:p>
            <a:r>
              <a:rPr lang="en-GB" sz="2800" dirty="0" smtClean="0"/>
              <a:t>‘Reported herein is the suicidal asphyxiation of a young man due to exhaustion of oxygen in the interior of a sealed automobile into which the exhaust emissions were diverted. His blood </a:t>
            </a:r>
            <a:r>
              <a:rPr lang="en-GB" sz="2800" dirty="0" err="1" smtClean="0"/>
              <a:t>carboxyhaemaglobin</a:t>
            </a:r>
            <a:r>
              <a:rPr lang="en-GB" sz="2800" dirty="0" smtClean="0"/>
              <a:t> concentration was less than 5% saturation. The car was equipped with a catalytic converter and when tested, the exhaust carbon monoxide concentration was 0.01%. ‘</a:t>
            </a:r>
          </a:p>
          <a:p>
            <a:endParaRPr lang="en-GB" dirty="0" smtClean="0"/>
          </a:p>
        </p:txBody>
      </p:sp>
      <p:sp>
        <p:nvSpPr>
          <p:cNvPr id="73731" name="Slide Number Placeholder 3"/>
          <p:cNvSpPr>
            <a:spLocks noGrp="1"/>
          </p:cNvSpPr>
          <p:nvPr>
            <p:ph type="sldNum" sz="quarter" idx="12"/>
          </p:nvPr>
        </p:nvSpPr>
        <p:spPr>
          <a:noFill/>
        </p:spPr>
        <p:txBody>
          <a:bodyPr/>
          <a:lstStyle/>
          <a:p>
            <a:fld id="{14815DB9-EE6B-4A77-85D9-47B7307B1308}" type="slidenum">
              <a:rPr lang="en-US" smtClean="0"/>
              <a:pPr/>
              <a:t>48</a:t>
            </a:fld>
            <a:endParaRPr lang="en-US"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Non flame gas heaters</a:t>
            </a:r>
            <a:endParaRPr lang="en-GB" dirty="0"/>
          </a:p>
        </p:txBody>
      </p:sp>
      <p:sp>
        <p:nvSpPr>
          <p:cNvPr id="3" name="Content Placeholder 2"/>
          <p:cNvSpPr>
            <a:spLocks noGrp="1"/>
          </p:cNvSpPr>
          <p:nvPr>
            <p:ph sz="half" idx="1"/>
          </p:nvPr>
        </p:nvSpPr>
        <p:spPr>
          <a:xfrm>
            <a:off x="685800" y="1700808"/>
            <a:ext cx="3810000" cy="4395192"/>
          </a:xfrm>
        </p:spPr>
        <p:txBody>
          <a:bodyPr/>
          <a:lstStyle/>
          <a:p>
            <a:r>
              <a:rPr lang="en-GB" sz="1800" dirty="0" smtClean="0">
                <a:hlinkClick r:id="rId2"/>
              </a:rPr>
              <a:t>http://www.gearreview.com/blackcat.asp</a:t>
            </a:r>
            <a:endParaRPr lang="en-GB" sz="1800" dirty="0" smtClean="0"/>
          </a:p>
          <a:p>
            <a:r>
              <a:rPr lang="en-GB" sz="1800" dirty="0" smtClean="0"/>
              <a:t>The Black Cat's catalytic heat source burns cleanly, i.e. the surrounding air must drop to a very low level of oxygen before it produces measurable levels of carbon monoxide. Normal air contains an average of 21% oxygen; the Black Cat burns cleanly down to about 9 to 12% oxygen. To maintain the proper oxygen level, Coleman specifies that you keep at least a six-inch long opening for ventilation.</a:t>
            </a:r>
          </a:p>
          <a:p>
            <a:endParaRPr lang="en-GB" dirty="0" smtClean="0"/>
          </a:p>
          <a:p>
            <a:endParaRPr lang="en-GB" dirty="0" smtClean="0"/>
          </a:p>
        </p:txBody>
      </p:sp>
      <p:pic>
        <p:nvPicPr>
          <p:cNvPr id="7" name="Content Placeholder 6" descr="blackcatheater.jpg"/>
          <p:cNvPicPr>
            <a:picLocks noGrp="1" noChangeAspect="1"/>
          </p:cNvPicPr>
          <p:nvPr>
            <p:ph sz="half" idx="2"/>
          </p:nvPr>
        </p:nvPicPr>
        <p:blipFill>
          <a:blip r:embed="rId3" cstate="print"/>
          <a:stretch>
            <a:fillRect/>
          </a:stretch>
        </p:blipFill>
        <p:spPr>
          <a:xfrm>
            <a:off x="5631656" y="3068960"/>
            <a:ext cx="1964680" cy="1872207"/>
          </a:xfrm>
        </p:spPr>
      </p:pic>
      <p:sp>
        <p:nvSpPr>
          <p:cNvPr id="4" name="Slide Number Placeholder 3"/>
          <p:cNvSpPr>
            <a:spLocks noGrp="1"/>
          </p:cNvSpPr>
          <p:nvPr>
            <p:ph type="sldNum" sz="quarter" idx="12"/>
          </p:nvPr>
        </p:nvSpPr>
        <p:spPr/>
        <p:txBody>
          <a:bodyPr/>
          <a:lstStyle/>
          <a:p>
            <a:pPr>
              <a:defRPr/>
            </a:pPr>
            <a:fld id="{A343001B-64B2-4A82-86C3-6FE721CB3127}" type="slidenum">
              <a:rPr lang="en-US" smtClean="0"/>
              <a:pPr>
                <a:defRPr/>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685800" y="609600"/>
            <a:ext cx="7772400" cy="803275"/>
          </a:xfrm>
        </p:spPr>
        <p:txBody>
          <a:bodyPr/>
          <a:lstStyle/>
          <a:p>
            <a:r>
              <a:rPr lang="en-US" sz="2800" smtClean="0"/>
              <a:t>Chronic  / long term sequalae if treatment delayed</a:t>
            </a:r>
            <a:r>
              <a:rPr lang="en-US" smtClean="0"/>
              <a:t/>
            </a:r>
            <a:br>
              <a:rPr lang="en-US" smtClean="0"/>
            </a:br>
            <a:endParaRPr lang="en-GB" smtClean="0"/>
          </a:p>
        </p:txBody>
      </p:sp>
      <p:sp>
        <p:nvSpPr>
          <p:cNvPr id="31746" name="Content Placeholder 2"/>
          <p:cNvSpPr>
            <a:spLocks noGrp="1"/>
          </p:cNvSpPr>
          <p:nvPr>
            <p:ph sz="half" idx="1"/>
          </p:nvPr>
        </p:nvSpPr>
        <p:spPr>
          <a:xfrm>
            <a:off x="685800" y="1052513"/>
            <a:ext cx="3810000" cy="5043487"/>
          </a:xfrm>
        </p:spPr>
        <p:txBody>
          <a:bodyPr/>
          <a:lstStyle/>
          <a:p>
            <a:pPr lvl="1"/>
            <a:r>
              <a:rPr lang="en-US" smtClean="0"/>
              <a:t>Headaches</a:t>
            </a:r>
          </a:p>
          <a:p>
            <a:pPr lvl="1"/>
            <a:r>
              <a:rPr lang="en-US" smtClean="0"/>
              <a:t>Lightheadedness</a:t>
            </a:r>
          </a:p>
          <a:p>
            <a:pPr lvl="1"/>
            <a:r>
              <a:rPr lang="en-US" smtClean="0"/>
              <a:t>Depression</a:t>
            </a:r>
          </a:p>
          <a:p>
            <a:pPr lvl="1"/>
            <a:r>
              <a:rPr lang="en-US" smtClean="0"/>
              <a:t>Confusion</a:t>
            </a:r>
          </a:p>
          <a:p>
            <a:pPr lvl="1"/>
            <a:r>
              <a:rPr lang="en-US" smtClean="0"/>
              <a:t>Memory loss</a:t>
            </a:r>
          </a:p>
          <a:p>
            <a:pPr lvl="1"/>
            <a:r>
              <a:rPr lang="en-US" smtClean="0"/>
              <a:t>Nausea and vomiting</a:t>
            </a:r>
          </a:p>
          <a:p>
            <a:pPr lvl="1"/>
            <a:r>
              <a:rPr lang="en-US" smtClean="0"/>
              <a:t>Hallucinations</a:t>
            </a:r>
          </a:p>
          <a:p>
            <a:pPr lvl="1"/>
            <a:r>
              <a:rPr lang="en-US" smtClean="0"/>
              <a:t>Mutism</a:t>
            </a:r>
          </a:p>
          <a:p>
            <a:pPr lvl="1"/>
            <a:r>
              <a:rPr lang="en-US" smtClean="0"/>
              <a:t>Psychosis</a:t>
            </a:r>
          </a:p>
          <a:p>
            <a:pPr lvl="1"/>
            <a:r>
              <a:rPr lang="en-US" smtClean="0"/>
              <a:t>incontinence</a:t>
            </a:r>
          </a:p>
          <a:p>
            <a:endParaRPr lang="en-GB" smtClean="0"/>
          </a:p>
        </p:txBody>
      </p:sp>
      <p:sp>
        <p:nvSpPr>
          <p:cNvPr id="31747" name="Content Placeholder 3"/>
          <p:cNvSpPr>
            <a:spLocks noGrp="1"/>
          </p:cNvSpPr>
          <p:nvPr>
            <p:ph sz="half" idx="2"/>
          </p:nvPr>
        </p:nvSpPr>
        <p:spPr>
          <a:xfrm>
            <a:off x="4648200" y="1125538"/>
            <a:ext cx="3810000" cy="4970462"/>
          </a:xfrm>
        </p:spPr>
        <p:txBody>
          <a:bodyPr/>
          <a:lstStyle/>
          <a:p>
            <a:pPr lvl="1"/>
            <a:r>
              <a:rPr lang="en-US" dirty="0" smtClean="0"/>
              <a:t>Emotional </a:t>
            </a:r>
            <a:r>
              <a:rPr lang="en-US" dirty="0" err="1" smtClean="0"/>
              <a:t>lability</a:t>
            </a:r>
            <a:endParaRPr lang="en-US" dirty="0" smtClean="0"/>
          </a:p>
          <a:p>
            <a:pPr lvl="1"/>
            <a:r>
              <a:rPr lang="en-US" dirty="0" smtClean="0"/>
              <a:t>Ataxia</a:t>
            </a:r>
          </a:p>
          <a:p>
            <a:pPr lvl="1"/>
            <a:r>
              <a:rPr lang="en-US" dirty="0" smtClean="0"/>
              <a:t>Seizures</a:t>
            </a:r>
          </a:p>
          <a:p>
            <a:pPr lvl="1"/>
            <a:r>
              <a:rPr lang="en-US" dirty="0" smtClean="0"/>
              <a:t>Cortical blindness</a:t>
            </a:r>
          </a:p>
          <a:p>
            <a:pPr lvl="1"/>
            <a:r>
              <a:rPr lang="en-US" dirty="0" smtClean="0"/>
              <a:t>Atherosclerosis?</a:t>
            </a:r>
          </a:p>
          <a:p>
            <a:pPr lvl="1"/>
            <a:r>
              <a:rPr lang="en-US" dirty="0" err="1" smtClean="0"/>
              <a:t>Polycythaemia</a:t>
            </a:r>
            <a:r>
              <a:rPr lang="en-US" dirty="0" smtClean="0"/>
              <a:t>?</a:t>
            </a:r>
          </a:p>
          <a:p>
            <a:pPr lvl="1"/>
            <a:r>
              <a:rPr lang="en-US" dirty="0" err="1" smtClean="0"/>
              <a:t>Cardiomegaly</a:t>
            </a:r>
            <a:r>
              <a:rPr lang="en-US" dirty="0" smtClean="0"/>
              <a:t>?</a:t>
            </a:r>
          </a:p>
          <a:p>
            <a:pPr lvl="1">
              <a:buFontTx/>
              <a:buNone/>
            </a:pPr>
            <a:r>
              <a:rPr lang="en-US" dirty="0" smtClean="0"/>
              <a:t>‘almost any conceivable neurological or psychiatric syndrome?’ (Kao et al 2004)</a:t>
            </a:r>
          </a:p>
          <a:p>
            <a:endParaRPr lang="en-GB" dirty="0" smtClean="0"/>
          </a:p>
        </p:txBody>
      </p:sp>
      <p:sp>
        <p:nvSpPr>
          <p:cNvPr id="31748" name="Slide Number Placeholder 4"/>
          <p:cNvSpPr>
            <a:spLocks noGrp="1"/>
          </p:cNvSpPr>
          <p:nvPr>
            <p:ph type="sldNum" sz="quarter" idx="12"/>
          </p:nvPr>
        </p:nvSpPr>
        <p:spPr>
          <a:noFill/>
        </p:spPr>
        <p:txBody>
          <a:bodyPr/>
          <a:lstStyle/>
          <a:p>
            <a:fld id="{08FB78F8-800C-4AAA-9DA2-39049DB1D37E}" type="slidenum">
              <a:rPr lang="en-US" smtClean="0"/>
              <a:pPr/>
              <a:t>5</a:t>
            </a:fld>
            <a:endParaRPr lang="en-US"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Content Placeholder 2"/>
          <p:cNvSpPr>
            <a:spLocks noGrp="1"/>
          </p:cNvSpPr>
          <p:nvPr>
            <p:ph idx="1"/>
          </p:nvPr>
        </p:nvSpPr>
        <p:spPr>
          <a:xfrm>
            <a:off x="685800" y="836712"/>
            <a:ext cx="7772400" cy="5259288"/>
          </a:xfrm>
        </p:spPr>
        <p:txBody>
          <a:bodyPr/>
          <a:lstStyle/>
          <a:p>
            <a:r>
              <a:rPr lang="en-GB" dirty="0" err="1" smtClean="0"/>
              <a:t>Breysse</a:t>
            </a:r>
            <a:r>
              <a:rPr lang="en-GB" dirty="0" smtClean="0"/>
              <a:t> P.A. 1981</a:t>
            </a:r>
          </a:p>
          <a:p>
            <a:pPr>
              <a:buNone/>
            </a:pPr>
            <a:endParaRPr lang="en-GB" dirty="0" smtClean="0"/>
          </a:p>
          <a:p>
            <a:r>
              <a:rPr lang="en-GB" sz="2400" dirty="0" smtClean="0"/>
              <a:t>‘Unvented catalytic heaters have been advertised as being, producing no dangerous concentrations of carbon monoxide. Results of a limited catalytic heater testing program indicated that oxygen deficient atmosphere involving high concentrations of carbon dioxide and low levels of carbon monoxide were possible in areas with limited ventilation. It is concluded that no unvented heater, including catalytic heaters, should be utilized in indoor areas.’</a:t>
            </a:r>
          </a:p>
          <a:p>
            <a:endParaRPr lang="en-GB" dirty="0" smtClean="0"/>
          </a:p>
          <a:p>
            <a:endParaRPr lang="en-GB" dirty="0" smtClean="0"/>
          </a:p>
        </p:txBody>
      </p:sp>
      <p:sp>
        <p:nvSpPr>
          <p:cNvPr id="75779" name="Slide Number Placeholder 3"/>
          <p:cNvSpPr>
            <a:spLocks noGrp="1"/>
          </p:cNvSpPr>
          <p:nvPr>
            <p:ph type="sldNum" sz="quarter" idx="12"/>
          </p:nvPr>
        </p:nvSpPr>
        <p:spPr>
          <a:noFill/>
        </p:spPr>
        <p:txBody>
          <a:bodyPr/>
          <a:lstStyle/>
          <a:p>
            <a:fld id="{38241C97-434B-4333-B245-A595C4A70106}" type="slidenum">
              <a:rPr lang="en-US" smtClean="0"/>
              <a:pPr/>
              <a:t>50</a:t>
            </a:fld>
            <a:endParaRPr lang="en-US"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88640"/>
            <a:ext cx="7772400" cy="1143000"/>
          </a:xfrm>
        </p:spPr>
        <p:txBody>
          <a:bodyPr/>
          <a:lstStyle/>
          <a:p>
            <a:r>
              <a:rPr lang="en-GB" sz="3600" dirty="0"/>
              <a:t>Stockport biker died after putting gas heater in tent to keep </a:t>
            </a:r>
            <a:r>
              <a:rPr lang="en-GB" sz="3600" dirty="0" smtClean="0"/>
              <a:t>warm 2013</a:t>
            </a:r>
            <a:endParaRPr lang="en-GB" sz="3600" dirty="0"/>
          </a:p>
        </p:txBody>
      </p:sp>
      <p:sp>
        <p:nvSpPr>
          <p:cNvPr id="3" name="Content Placeholder 2"/>
          <p:cNvSpPr>
            <a:spLocks noGrp="1"/>
          </p:cNvSpPr>
          <p:nvPr>
            <p:ph idx="1"/>
          </p:nvPr>
        </p:nvSpPr>
        <p:spPr>
          <a:xfrm>
            <a:off x="683568" y="1556792"/>
            <a:ext cx="7772400" cy="4752528"/>
          </a:xfrm>
        </p:spPr>
        <p:txBody>
          <a:bodyPr/>
          <a:lstStyle/>
          <a:p>
            <a:r>
              <a:rPr lang="en-GB" sz="2400" dirty="0" smtClean="0"/>
              <a:t>A </a:t>
            </a:r>
            <a:r>
              <a:rPr lang="en-GB" sz="2400" dirty="0"/>
              <a:t>popular motorbike enthusiast died from carbon monoxide poisoning after he took a portable gas heater into his tent to keep warm at a festival.</a:t>
            </a:r>
          </a:p>
          <a:p>
            <a:r>
              <a:rPr lang="en-GB" sz="2400" dirty="0" smtClean="0"/>
              <a:t>?????????, </a:t>
            </a:r>
            <a:r>
              <a:rPr lang="en-GB" sz="2400" dirty="0"/>
              <a:t>63, was found dead in his sleeping bag during a bikers’ rally in north Wales.</a:t>
            </a:r>
          </a:p>
          <a:p>
            <a:r>
              <a:rPr lang="en-GB" sz="2400" dirty="0" smtClean="0"/>
              <a:t>An </a:t>
            </a:r>
            <a:r>
              <a:rPr lang="en-GB" sz="2400" dirty="0"/>
              <a:t>inquest into his death heard he took a small gas heater into his tent at night during cold weather.</a:t>
            </a:r>
          </a:p>
          <a:p>
            <a:r>
              <a:rPr lang="en-GB" sz="2400" dirty="0" smtClean="0"/>
              <a:t>The Coroner said: </a:t>
            </a:r>
            <a:r>
              <a:rPr lang="en-GB" sz="2400" dirty="0"/>
              <a:t>“I am certain before the year is out I will have another death of this type. It’s all very unfortunate.”</a:t>
            </a:r>
          </a:p>
          <a:p>
            <a:endParaRPr lang="en-GB" dirty="0" smtClean="0"/>
          </a:p>
          <a:p>
            <a:r>
              <a:rPr lang="en-GB" sz="1400" dirty="0"/>
              <a:t>https://www.manchestereveningnews.co.uk/news/greater-manchester-news/stockport-biker-died-after-putting-4750062</a:t>
            </a:r>
          </a:p>
        </p:txBody>
      </p:sp>
      <p:sp>
        <p:nvSpPr>
          <p:cNvPr id="4" name="Slide Number Placeholder 3"/>
          <p:cNvSpPr>
            <a:spLocks noGrp="1"/>
          </p:cNvSpPr>
          <p:nvPr>
            <p:ph type="sldNum" sz="quarter" idx="12"/>
          </p:nvPr>
        </p:nvSpPr>
        <p:spPr/>
        <p:txBody>
          <a:bodyPr/>
          <a:lstStyle/>
          <a:p>
            <a:pPr>
              <a:defRPr/>
            </a:pPr>
            <a:fld id="{A343001B-64B2-4A82-86C3-6FE721CB3127}" type="slidenum">
              <a:rPr lang="en-US" smtClean="0"/>
              <a:pPr>
                <a:defRPr/>
              </a:pPr>
              <a:t>51</a:t>
            </a:fld>
            <a:endParaRPr lang="en-US"/>
          </a:p>
        </p:txBody>
      </p:sp>
    </p:spTree>
    <p:extLst>
      <p:ext uri="{BB962C8B-B14F-4D97-AF65-F5344CB8AC3E}">
        <p14:creationId xmlns:p14="http://schemas.microsoft.com/office/powerpoint/2010/main" val="425957918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a:t>
            </a:r>
            <a:endParaRPr lang="en-GB" dirty="0"/>
          </a:p>
        </p:txBody>
      </p:sp>
      <p:sp>
        <p:nvSpPr>
          <p:cNvPr id="3" name="Content Placeholder 2"/>
          <p:cNvSpPr>
            <a:spLocks noGrp="1"/>
          </p:cNvSpPr>
          <p:nvPr>
            <p:ph idx="1"/>
          </p:nvPr>
        </p:nvSpPr>
        <p:spPr/>
        <p:txBody>
          <a:bodyPr/>
          <a:lstStyle/>
          <a:p>
            <a:r>
              <a:rPr lang="en-GB" sz="4800" dirty="0" smtClean="0"/>
              <a:t>Think CO –poisoning……</a:t>
            </a:r>
            <a:endParaRPr lang="en-GB" sz="4800" dirty="0"/>
          </a:p>
        </p:txBody>
      </p:sp>
      <p:sp>
        <p:nvSpPr>
          <p:cNvPr id="4" name="Slide Number Placeholder 3"/>
          <p:cNvSpPr>
            <a:spLocks noGrp="1"/>
          </p:cNvSpPr>
          <p:nvPr>
            <p:ph type="sldNum" sz="quarter" idx="12"/>
          </p:nvPr>
        </p:nvSpPr>
        <p:spPr/>
        <p:txBody>
          <a:bodyPr/>
          <a:lstStyle/>
          <a:p>
            <a:pPr>
              <a:defRPr/>
            </a:pPr>
            <a:fld id="{A343001B-64B2-4A82-86C3-6FE721CB3127}" type="slidenum">
              <a:rPr lang="en-US" smtClean="0"/>
              <a:pPr>
                <a:defRPr/>
              </a:pPr>
              <a:t>52</a:t>
            </a:fld>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a:xfrm>
            <a:off x="685800" y="333375"/>
            <a:ext cx="7772400" cy="792163"/>
          </a:xfrm>
        </p:spPr>
        <p:txBody>
          <a:bodyPr/>
          <a:lstStyle/>
          <a:p>
            <a:r>
              <a:rPr lang="en-GB" smtClean="0"/>
              <a:t>References</a:t>
            </a:r>
          </a:p>
        </p:txBody>
      </p:sp>
      <p:sp>
        <p:nvSpPr>
          <p:cNvPr id="76802" name="Content Placeholder 2"/>
          <p:cNvSpPr>
            <a:spLocks noGrp="1"/>
          </p:cNvSpPr>
          <p:nvPr>
            <p:ph idx="1"/>
          </p:nvPr>
        </p:nvSpPr>
        <p:spPr>
          <a:xfrm>
            <a:off x="685800" y="1484313"/>
            <a:ext cx="7772400" cy="4611687"/>
          </a:xfrm>
        </p:spPr>
        <p:txBody>
          <a:bodyPr/>
          <a:lstStyle/>
          <a:p>
            <a:pPr>
              <a:buFont typeface="Times New Roman" pitchFamily="18" charset="0"/>
              <a:buAutoNum type="arabicPeriod"/>
            </a:pPr>
            <a:r>
              <a:rPr lang="en-GB" sz="1800" dirty="0" smtClean="0"/>
              <a:t>Department of health. CMO update. 11</a:t>
            </a:r>
            <a:r>
              <a:rPr lang="en-GB" sz="1800" baseline="30000" dirty="0" smtClean="0"/>
              <a:t>th</a:t>
            </a:r>
            <a:r>
              <a:rPr lang="en-GB" sz="1800" dirty="0" smtClean="0"/>
              <a:t> November 2010. ‘Carbon monoxide poisoning: needless deaths, unnecessary injury. Gateway reference number 15030</a:t>
            </a:r>
          </a:p>
          <a:p>
            <a:pPr>
              <a:buFont typeface="Times New Roman" pitchFamily="18" charset="0"/>
              <a:buAutoNum type="arabicPeriod"/>
            </a:pPr>
            <a:r>
              <a:rPr lang="en-GB" sz="1800" dirty="0" smtClean="0"/>
              <a:t>Kao L and </a:t>
            </a:r>
            <a:r>
              <a:rPr lang="en-GB" sz="1800" dirty="0" err="1" smtClean="0"/>
              <a:t>Nanagas</a:t>
            </a:r>
            <a:r>
              <a:rPr lang="en-GB" sz="1800" dirty="0" smtClean="0"/>
              <a:t> KA. Carbon monoxide poisoning. </a:t>
            </a:r>
            <a:r>
              <a:rPr lang="en-GB" sz="1800" dirty="0" err="1" smtClean="0"/>
              <a:t>Emerg</a:t>
            </a:r>
            <a:r>
              <a:rPr lang="en-GB" sz="1800" dirty="0" smtClean="0"/>
              <a:t> Med </a:t>
            </a:r>
            <a:r>
              <a:rPr lang="en-GB" sz="1800" dirty="0" err="1" smtClean="0"/>
              <a:t>Clin</a:t>
            </a:r>
            <a:r>
              <a:rPr lang="en-GB" sz="1800" dirty="0" smtClean="0"/>
              <a:t> N America. 2004; 22:985-1018</a:t>
            </a:r>
          </a:p>
          <a:p>
            <a:pPr>
              <a:buFont typeface="Times New Roman" pitchFamily="18" charset="0"/>
              <a:buAutoNum type="arabicPeriod"/>
            </a:pPr>
            <a:r>
              <a:rPr lang="en-GB" sz="1800" dirty="0" err="1" smtClean="0"/>
              <a:t>Breysse</a:t>
            </a:r>
            <a:r>
              <a:rPr lang="en-GB" sz="1800" dirty="0" smtClean="0"/>
              <a:t> P.A. Catalytic heaters, are they safe? Journal of Environmental Health. 1981; 43(4):188-194.</a:t>
            </a:r>
          </a:p>
          <a:p>
            <a:pPr>
              <a:buFont typeface="Times New Roman" pitchFamily="18" charset="0"/>
              <a:buAutoNum type="arabicPeriod"/>
            </a:pPr>
            <a:r>
              <a:rPr lang="en-GB" sz="1800" dirty="0" err="1" smtClean="0"/>
              <a:t>Goldbaum</a:t>
            </a:r>
            <a:r>
              <a:rPr lang="en-GB" sz="1800" dirty="0" smtClean="0"/>
              <a:t> LR, Ramirez RG, </a:t>
            </a:r>
            <a:r>
              <a:rPr lang="en-GB" sz="1800" dirty="0" err="1" smtClean="0"/>
              <a:t>Absalon</a:t>
            </a:r>
            <a:r>
              <a:rPr lang="en-GB" sz="1800" dirty="0" smtClean="0"/>
              <a:t> KB. What is the mechanism of carbon monoxide </a:t>
            </a:r>
            <a:r>
              <a:rPr lang="fr-FR" sz="1800" dirty="0" err="1" smtClean="0"/>
              <a:t>toxicity</a:t>
            </a:r>
            <a:r>
              <a:rPr lang="fr-FR" sz="1800" dirty="0" smtClean="0"/>
              <a:t>? </a:t>
            </a:r>
            <a:r>
              <a:rPr lang="fr-FR" sz="1800" dirty="0" err="1" smtClean="0"/>
              <a:t>Aviat</a:t>
            </a:r>
            <a:r>
              <a:rPr lang="fr-FR" sz="1800" dirty="0" smtClean="0"/>
              <a:t> </a:t>
            </a:r>
            <a:r>
              <a:rPr lang="fr-FR" sz="1800" dirty="0" err="1" smtClean="0"/>
              <a:t>Space</a:t>
            </a:r>
            <a:r>
              <a:rPr lang="fr-FR" sz="1800" dirty="0" smtClean="0"/>
              <a:t> Environ Med 1975;46:1289–91.</a:t>
            </a:r>
          </a:p>
          <a:p>
            <a:pPr>
              <a:buFont typeface="Times New Roman" pitchFamily="18" charset="0"/>
              <a:buAutoNum type="arabicPeriod"/>
            </a:pPr>
            <a:r>
              <a:rPr lang="fr-FR" sz="1800" dirty="0" err="1" smtClean="0"/>
              <a:t>Toxbase</a:t>
            </a:r>
            <a:r>
              <a:rPr lang="fr-FR" sz="1800" dirty="0" smtClean="0"/>
              <a:t>. NPIS </a:t>
            </a:r>
            <a:r>
              <a:rPr lang="fr-FR" sz="1800" dirty="0" err="1" smtClean="0"/>
              <a:t>Carbon</a:t>
            </a:r>
            <a:r>
              <a:rPr lang="fr-FR" sz="1800" dirty="0" smtClean="0"/>
              <a:t> </a:t>
            </a:r>
            <a:r>
              <a:rPr lang="fr-FR" sz="1800" dirty="0" err="1" smtClean="0"/>
              <a:t>Monoxide</a:t>
            </a:r>
            <a:r>
              <a:rPr lang="fr-FR" sz="1800" dirty="0" smtClean="0"/>
              <a:t> </a:t>
            </a:r>
            <a:r>
              <a:rPr lang="fr-FR" sz="1800" dirty="0" err="1" smtClean="0"/>
              <a:t>poisoning</a:t>
            </a:r>
            <a:r>
              <a:rPr lang="fr-FR" sz="1800" dirty="0" smtClean="0"/>
              <a:t>; and </a:t>
            </a:r>
            <a:r>
              <a:rPr lang="fr-FR" sz="1800" dirty="0" err="1" smtClean="0"/>
              <a:t>Inhalational</a:t>
            </a:r>
            <a:r>
              <a:rPr lang="fr-FR" sz="1800" dirty="0" smtClean="0"/>
              <a:t> injuries </a:t>
            </a:r>
            <a:r>
              <a:rPr lang="fr-FR" sz="1800" dirty="0" err="1" smtClean="0"/>
              <a:t>Accessed</a:t>
            </a:r>
            <a:r>
              <a:rPr lang="fr-FR" sz="1800" dirty="0" smtClean="0"/>
              <a:t> 12/4/12</a:t>
            </a:r>
          </a:p>
          <a:p>
            <a:pPr>
              <a:buFont typeface="Times New Roman" pitchFamily="18" charset="0"/>
              <a:buAutoNum type="arabicPeriod"/>
            </a:pPr>
            <a:r>
              <a:rPr lang="en-GB" sz="1800" dirty="0" smtClean="0"/>
              <a:t>Carbon Monoxide. Bateman DN. Medicine International 2012 40(3)</a:t>
            </a:r>
          </a:p>
          <a:p>
            <a:pPr>
              <a:buFont typeface="Times New Roman" pitchFamily="18" charset="0"/>
              <a:buAutoNum type="arabicPeriod"/>
            </a:pPr>
            <a:r>
              <a:rPr lang="en-GB" sz="1800" dirty="0" smtClean="0"/>
              <a:t>Weaver LK et al. Hyperbaric oxygen for acute carbon monoxide poisoning. N Eng J Med 2002;347:1057-67. (Reviewed and summarised, with Commentary, in EMB 2003;8:87</a:t>
            </a:r>
          </a:p>
          <a:p>
            <a:pPr>
              <a:buFont typeface="Times New Roman" pitchFamily="18" charset="0"/>
              <a:buAutoNum type="arabicPeriod"/>
            </a:pPr>
            <a:endParaRPr lang="en-GB" sz="1800" dirty="0" smtClean="0"/>
          </a:p>
          <a:p>
            <a:pPr>
              <a:buFont typeface="Times New Roman" pitchFamily="18" charset="0"/>
              <a:buAutoNum type="arabicPeriod"/>
            </a:pPr>
            <a:endParaRPr lang="en-GB" sz="1800" dirty="0" smtClean="0"/>
          </a:p>
          <a:p>
            <a:pPr>
              <a:buFont typeface="Times New Roman" pitchFamily="18" charset="0"/>
              <a:buAutoNum type="arabicPeriod"/>
            </a:pPr>
            <a:endParaRPr lang="en-GB" sz="1800" dirty="0" smtClean="0"/>
          </a:p>
          <a:p>
            <a:endParaRPr lang="en-GB" sz="1800" dirty="0" smtClean="0"/>
          </a:p>
          <a:p>
            <a:endParaRPr lang="en-GB" sz="1800" dirty="0" smtClean="0"/>
          </a:p>
        </p:txBody>
      </p:sp>
      <p:sp>
        <p:nvSpPr>
          <p:cNvPr id="76803" name="Slide Number Placeholder 3"/>
          <p:cNvSpPr>
            <a:spLocks noGrp="1"/>
          </p:cNvSpPr>
          <p:nvPr>
            <p:ph type="sldNum" sz="quarter" idx="12"/>
          </p:nvPr>
        </p:nvSpPr>
        <p:spPr>
          <a:noFill/>
        </p:spPr>
        <p:txBody>
          <a:bodyPr/>
          <a:lstStyle/>
          <a:p>
            <a:fld id="{664DEBA9-E96D-4B98-94DA-AE73C35C11FC}" type="slidenum">
              <a:rPr lang="en-US" smtClean="0"/>
              <a:pPr/>
              <a:t>53</a:t>
            </a:fld>
            <a:endParaRPr lang="en-US"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GB" dirty="0" smtClean="0"/>
              <a:t>Assimilation test….</a:t>
            </a:r>
            <a:endParaRPr lang="en-GB" dirty="0"/>
          </a:p>
        </p:txBody>
      </p:sp>
      <p:sp>
        <p:nvSpPr>
          <p:cNvPr id="8" name="Subtitle 7"/>
          <p:cNvSpPr>
            <a:spLocks noGrp="1"/>
          </p:cNvSpPr>
          <p:nvPr>
            <p:ph type="subTitle" idx="1"/>
          </p:nvPr>
        </p:nvSpPr>
        <p:spPr/>
        <p:txBody>
          <a:bodyPr/>
          <a:lstStyle/>
          <a:p>
            <a:endParaRPr lang="en-GB"/>
          </a:p>
        </p:txBody>
      </p:sp>
      <p:sp>
        <p:nvSpPr>
          <p:cNvPr id="4" name="Slide Number Placeholder 3"/>
          <p:cNvSpPr>
            <a:spLocks noGrp="1"/>
          </p:cNvSpPr>
          <p:nvPr>
            <p:ph type="sldNum" sz="quarter" idx="12"/>
          </p:nvPr>
        </p:nvSpPr>
        <p:spPr/>
        <p:txBody>
          <a:bodyPr/>
          <a:lstStyle/>
          <a:p>
            <a:pPr>
              <a:defRPr/>
            </a:pPr>
            <a:fld id="{A343001B-64B2-4A82-86C3-6FE721CB3127}" type="slidenum">
              <a:rPr lang="en-US" smtClean="0"/>
              <a:pPr>
                <a:defRPr/>
              </a:pPr>
              <a:t>54</a:t>
            </a:fld>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a:xfrm>
            <a:off x="684213" y="260350"/>
            <a:ext cx="7772400" cy="865188"/>
          </a:xfrm>
        </p:spPr>
        <p:txBody>
          <a:bodyPr/>
          <a:lstStyle/>
          <a:p>
            <a:r>
              <a:rPr lang="en-GB" smtClean="0"/>
              <a:t>ABG in 100% O2</a:t>
            </a:r>
          </a:p>
        </p:txBody>
      </p:sp>
      <p:sp>
        <p:nvSpPr>
          <p:cNvPr id="77826" name="Content Placeholder 2"/>
          <p:cNvSpPr>
            <a:spLocks noGrp="1"/>
          </p:cNvSpPr>
          <p:nvPr>
            <p:ph idx="1"/>
          </p:nvPr>
        </p:nvSpPr>
        <p:spPr>
          <a:xfrm>
            <a:off x="684213" y="1125538"/>
            <a:ext cx="7772400" cy="5399087"/>
          </a:xfrm>
        </p:spPr>
        <p:txBody>
          <a:bodyPr/>
          <a:lstStyle/>
          <a:p>
            <a:r>
              <a:rPr lang="en-GB" sz="2800" dirty="0" smtClean="0"/>
              <a:t>Brought in collapsed and pale in a factory fire GCS 3/15. BP 55/32. pulse 93 SaO2 98% in 100% O2. Respiratory rate 6. Temp 30.5 C (aural). Pupils 3mm fixed and unresponsive.</a:t>
            </a:r>
          </a:p>
          <a:p>
            <a:r>
              <a:rPr lang="en-GB" dirty="0" smtClean="0"/>
              <a:t>1353hrs: </a:t>
            </a:r>
          </a:p>
          <a:p>
            <a:pPr lvl="2"/>
            <a:r>
              <a:rPr lang="en-GB" dirty="0" smtClean="0"/>
              <a:t>pH 		6.93</a:t>
            </a:r>
          </a:p>
          <a:p>
            <a:pPr lvl="2"/>
            <a:r>
              <a:rPr lang="en-GB" dirty="0" smtClean="0"/>
              <a:t>pCO2	4.5</a:t>
            </a:r>
          </a:p>
          <a:p>
            <a:pPr lvl="2"/>
            <a:r>
              <a:rPr lang="en-GB" dirty="0" smtClean="0"/>
              <a:t>pO2		31.9</a:t>
            </a:r>
          </a:p>
          <a:p>
            <a:pPr lvl="2"/>
            <a:r>
              <a:rPr lang="en-GB" dirty="0" smtClean="0"/>
              <a:t>SaO2	 	99%</a:t>
            </a:r>
          </a:p>
          <a:p>
            <a:pPr lvl="2"/>
            <a:r>
              <a:rPr lang="en-GB" dirty="0" smtClean="0"/>
              <a:t>HCO3	 7</a:t>
            </a:r>
          </a:p>
          <a:p>
            <a:pPr lvl="2"/>
            <a:r>
              <a:rPr lang="en-GB" dirty="0" smtClean="0"/>
              <a:t>ABE		-27</a:t>
            </a:r>
          </a:p>
        </p:txBody>
      </p:sp>
      <p:sp>
        <p:nvSpPr>
          <p:cNvPr id="77827" name="Slide Number Placeholder 3"/>
          <p:cNvSpPr>
            <a:spLocks noGrp="1"/>
          </p:cNvSpPr>
          <p:nvPr>
            <p:ph type="sldNum" sz="quarter" idx="12"/>
          </p:nvPr>
        </p:nvSpPr>
        <p:spPr>
          <a:xfrm>
            <a:off x="8243888" y="6165850"/>
            <a:ext cx="681037" cy="457200"/>
          </a:xfrm>
          <a:noFill/>
        </p:spPr>
        <p:txBody>
          <a:bodyPr/>
          <a:lstStyle/>
          <a:p>
            <a:fld id="{70E89A94-07C3-469D-AAFF-D3C8C13F4533}" type="slidenum">
              <a:rPr lang="en-US" smtClean="0"/>
              <a:pPr/>
              <a:t>55</a:t>
            </a:fld>
            <a:endParaRPr lang="en-US"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p:cNvSpPr>
            <a:spLocks noGrp="1" noChangeArrowheads="1"/>
          </p:cNvSpPr>
          <p:nvPr>
            <p:ph type="body" sz="half" idx="1"/>
          </p:nvPr>
        </p:nvSpPr>
        <p:spPr>
          <a:xfrm>
            <a:off x="683568" y="1196752"/>
            <a:ext cx="3810000" cy="4179168"/>
          </a:xfrm>
        </p:spPr>
        <p:txBody>
          <a:bodyPr/>
          <a:lstStyle/>
          <a:p>
            <a:r>
              <a:rPr lang="en-GB" sz="2400" dirty="0" smtClean="0"/>
              <a:t>Na 		139</a:t>
            </a:r>
          </a:p>
          <a:p>
            <a:r>
              <a:rPr lang="en-GB" sz="2400" dirty="0" smtClean="0"/>
              <a:t>K 		 haemolysed</a:t>
            </a:r>
          </a:p>
          <a:p>
            <a:r>
              <a:rPr lang="en-GB" sz="2400" dirty="0" smtClean="0"/>
              <a:t>Urea 	5.9</a:t>
            </a:r>
          </a:p>
          <a:p>
            <a:r>
              <a:rPr lang="en-GB" sz="2400" dirty="0" err="1" smtClean="0"/>
              <a:t>Creatinine</a:t>
            </a:r>
            <a:r>
              <a:rPr lang="en-GB" sz="2400" dirty="0" smtClean="0"/>
              <a:t> 	144</a:t>
            </a:r>
          </a:p>
          <a:p>
            <a:r>
              <a:rPr lang="en-GB" sz="2400" dirty="0" smtClean="0"/>
              <a:t>Glucose 	14.3</a:t>
            </a:r>
          </a:p>
          <a:p>
            <a:r>
              <a:rPr lang="en-GB" sz="2400" dirty="0" smtClean="0"/>
              <a:t>Albumin 	37</a:t>
            </a:r>
          </a:p>
          <a:p>
            <a:r>
              <a:rPr lang="en-GB" sz="2400" dirty="0" err="1" smtClean="0"/>
              <a:t>Bilirubin</a:t>
            </a:r>
            <a:r>
              <a:rPr lang="en-GB" sz="2400" dirty="0" smtClean="0"/>
              <a:t> 	haemolysed</a:t>
            </a:r>
          </a:p>
          <a:p>
            <a:r>
              <a:rPr lang="en-GB" sz="2400" dirty="0" smtClean="0"/>
              <a:t>Alt 		9</a:t>
            </a:r>
          </a:p>
          <a:p>
            <a:r>
              <a:rPr lang="en-GB" sz="2400" dirty="0" err="1" smtClean="0"/>
              <a:t>Alk</a:t>
            </a:r>
            <a:r>
              <a:rPr lang="en-GB" sz="2400" dirty="0" smtClean="0"/>
              <a:t> 		63</a:t>
            </a:r>
          </a:p>
        </p:txBody>
      </p:sp>
      <p:sp>
        <p:nvSpPr>
          <p:cNvPr id="84997" name="Rectangle 5"/>
          <p:cNvSpPr>
            <a:spLocks noGrp="1" noChangeArrowheads="1"/>
          </p:cNvSpPr>
          <p:nvPr>
            <p:ph type="body" sz="half" idx="2"/>
          </p:nvPr>
        </p:nvSpPr>
        <p:spPr>
          <a:xfrm>
            <a:off x="4644008" y="1124744"/>
            <a:ext cx="3810000" cy="4114800"/>
          </a:xfrm>
        </p:spPr>
        <p:txBody>
          <a:bodyPr/>
          <a:lstStyle/>
          <a:p>
            <a:r>
              <a:rPr lang="en-GB" sz="2400" dirty="0" err="1" smtClean="0"/>
              <a:t>Hb</a:t>
            </a:r>
            <a:r>
              <a:rPr lang="en-GB" sz="2400" dirty="0" smtClean="0"/>
              <a:t> 		13.3</a:t>
            </a:r>
          </a:p>
          <a:p>
            <a:r>
              <a:rPr lang="en-GB" sz="2400" dirty="0" err="1" smtClean="0"/>
              <a:t>Wbc</a:t>
            </a:r>
            <a:r>
              <a:rPr lang="en-GB" sz="2400" dirty="0" smtClean="0"/>
              <a:t> 	26.80</a:t>
            </a:r>
          </a:p>
          <a:p>
            <a:r>
              <a:rPr lang="en-GB" sz="2400" dirty="0" smtClean="0"/>
              <a:t>Pl 		242</a:t>
            </a:r>
          </a:p>
          <a:p>
            <a:r>
              <a:rPr lang="en-GB" sz="2400" dirty="0" err="1" smtClean="0"/>
              <a:t>Neutrophilia</a:t>
            </a:r>
            <a:r>
              <a:rPr lang="en-GB" sz="2400" dirty="0" smtClean="0"/>
              <a:t> with left shift</a:t>
            </a:r>
          </a:p>
          <a:p>
            <a:endParaRPr lang="en-GB" sz="2400" dirty="0" smtClean="0"/>
          </a:p>
          <a:p>
            <a:r>
              <a:rPr lang="en-GB" sz="2400" dirty="0" smtClean="0"/>
              <a:t>Lactate not available</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5" name="Rectangle 5"/>
          <p:cNvSpPr>
            <a:spLocks noGrp="1" noChangeArrowheads="1"/>
          </p:cNvSpPr>
          <p:nvPr>
            <p:ph type="body" sz="half" idx="1"/>
          </p:nvPr>
        </p:nvSpPr>
        <p:spPr>
          <a:xfrm>
            <a:off x="685800" y="1981200"/>
            <a:ext cx="3598863" cy="4114800"/>
          </a:xfrm>
        </p:spPr>
        <p:txBody>
          <a:bodyPr/>
          <a:lstStyle/>
          <a:p>
            <a:r>
              <a:rPr lang="en-GB" smtClean="0"/>
              <a:t>1353hrs: </a:t>
            </a:r>
          </a:p>
          <a:p>
            <a:pPr lvl="2"/>
            <a:r>
              <a:rPr lang="en-GB" smtClean="0"/>
              <a:t>pH 		6.93</a:t>
            </a:r>
          </a:p>
          <a:p>
            <a:pPr lvl="2"/>
            <a:r>
              <a:rPr lang="en-GB" smtClean="0"/>
              <a:t>pCO2		4.5</a:t>
            </a:r>
          </a:p>
          <a:p>
            <a:pPr lvl="2"/>
            <a:r>
              <a:rPr lang="en-GB" smtClean="0"/>
              <a:t>pO2		31.9</a:t>
            </a:r>
          </a:p>
          <a:p>
            <a:pPr lvl="2"/>
            <a:r>
              <a:rPr lang="en-GB" smtClean="0"/>
              <a:t>SaO2	 	99%</a:t>
            </a:r>
          </a:p>
          <a:p>
            <a:pPr lvl="2"/>
            <a:r>
              <a:rPr lang="en-GB" smtClean="0"/>
              <a:t>HCO3	 	7</a:t>
            </a:r>
          </a:p>
          <a:p>
            <a:pPr lvl="2"/>
            <a:r>
              <a:rPr lang="en-GB" smtClean="0"/>
              <a:t>ABE		-27</a:t>
            </a:r>
          </a:p>
        </p:txBody>
      </p:sp>
      <p:sp>
        <p:nvSpPr>
          <p:cNvPr id="87046" name="Rectangle 6"/>
          <p:cNvSpPr>
            <a:spLocks noGrp="1" noChangeArrowheads="1"/>
          </p:cNvSpPr>
          <p:nvPr>
            <p:ph type="body" sz="half" idx="2"/>
          </p:nvPr>
        </p:nvSpPr>
        <p:spPr/>
        <p:txBody>
          <a:bodyPr/>
          <a:lstStyle/>
          <a:p>
            <a:r>
              <a:rPr lang="en-GB" smtClean="0"/>
              <a:t>1414hrs</a:t>
            </a:r>
          </a:p>
          <a:p>
            <a:pPr lvl="2"/>
            <a:r>
              <a:rPr lang="en-GB" smtClean="0"/>
              <a:t>pH 		6.90</a:t>
            </a:r>
          </a:p>
          <a:p>
            <a:pPr lvl="2"/>
            <a:r>
              <a:rPr lang="en-GB" smtClean="0"/>
              <a:t>pCO2		6.9</a:t>
            </a:r>
          </a:p>
          <a:p>
            <a:pPr lvl="2"/>
            <a:r>
              <a:rPr lang="en-GB" smtClean="0"/>
              <a:t>pO2		36.7</a:t>
            </a:r>
          </a:p>
          <a:p>
            <a:pPr lvl="2"/>
            <a:r>
              <a:rPr lang="en-GB" smtClean="0"/>
              <a:t>SaO2	 	100%</a:t>
            </a:r>
          </a:p>
          <a:p>
            <a:pPr lvl="2"/>
            <a:r>
              <a:rPr lang="en-GB" smtClean="0"/>
              <a:t>HCO3	 	10</a:t>
            </a:r>
          </a:p>
          <a:p>
            <a:pPr lvl="2"/>
            <a:r>
              <a:rPr lang="en-GB" smtClean="0"/>
              <a:t>ABE		-25</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3"/>
          <p:cNvSpPr>
            <a:spLocks noGrp="1" noChangeArrowheads="1"/>
          </p:cNvSpPr>
          <p:nvPr>
            <p:ph type="body" idx="1"/>
          </p:nvPr>
        </p:nvSpPr>
        <p:spPr/>
        <p:txBody>
          <a:bodyPr/>
          <a:lstStyle/>
          <a:p>
            <a:r>
              <a:rPr lang="en-GB" dirty="0" smtClean="0"/>
              <a:t>Anion gap:</a:t>
            </a:r>
          </a:p>
          <a:p>
            <a:endParaRPr lang="en-GB" dirty="0" smtClean="0"/>
          </a:p>
          <a:p>
            <a:r>
              <a:rPr lang="en-GB" dirty="0" smtClean="0"/>
              <a:t>(Na + K) – (</a:t>
            </a:r>
            <a:r>
              <a:rPr lang="en-GB" dirty="0" err="1" smtClean="0"/>
              <a:t>Cl</a:t>
            </a:r>
            <a:r>
              <a:rPr lang="en-GB" dirty="0" smtClean="0"/>
              <a:t> + HCO3) = Anion Gap</a:t>
            </a:r>
          </a:p>
          <a:p>
            <a:endParaRPr lang="en-GB" dirty="0" smtClean="0"/>
          </a:p>
          <a:p>
            <a:r>
              <a:rPr lang="en-GB" dirty="0" smtClean="0"/>
              <a:t>(140 + 3.1) – (112 + 8.6) = </a:t>
            </a:r>
            <a:r>
              <a:rPr lang="en-GB" b="1" dirty="0" smtClean="0"/>
              <a:t>22.5</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684213" y="333375"/>
            <a:ext cx="7772400" cy="863600"/>
          </a:xfrm>
        </p:spPr>
        <p:txBody>
          <a:bodyPr/>
          <a:lstStyle/>
          <a:p>
            <a:r>
              <a:rPr lang="en-GB" sz="4000" smtClean="0"/>
              <a:t>Raised anion gap metabolic acidosis</a:t>
            </a:r>
          </a:p>
        </p:txBody>
      </p:sp>
      <p:sp>
        <p:nvSpPr>
          <p:cNvPr id="90115" name="Rectangle 3"/>
          <p:cNvSpPr>
            <a:spLocks noGrp="1" noChangeArrowheads="1"/>
          </p:cNvSpPr>
          <p:nvPr>
            <p:ph type="body" idx="1"/>
          </p:nvPr>
        </p:nvSpPr>
        <p:spPr>
          <a:xfrm>
            <a:off x="685800" y="1557338"/>
            <a:ext cx="7772400" cy="4538662"/>
          </a:xfrm>
        </p:spPr>
        <p:txBody>
          <a:bodyPr/>
          <a:lstStyle/>
          <a:p>
            <a:pPr>
              <a:lnSpc>
                <a:spcPct val="80000"/>
              </a:lnSpc>
            </a:pPr>
            <a:r>
              <a:rPr lang="en-GB" sz="2800" smtClean="0"/>
              <a:t>M 	Methanol</a:t>
            </a:r>
          </a:p>
          <a:p>
            <a:pPr>
              <a:lnSpc>
                <a:spcPct val="80000"/>
              </a:lnSpc>
            </a:pPr>
            <a:r>
              <a:rPr lang="en-GB" sz="2800" smtClean="0"/>
              <a:t>U 	Uraemia</a:t>
            </a:r>
          </a:p>
          <a:p>
            <a:pPr>
              <a:lnSpc>
                <a:spcPct val="80000"/>
              </a:lnSpc>
            </a:pPr>
            <a:r>
              <a:rPr lang="en-GB" sz="2800" smtClean="0"/>
              <a:t>D 	DKA</a:t>
            </a:r>
          </a:p>
          <a:p>
            <a:pPr>
              <a:lnSpc>
                <a:spcPct val="80000"/>
              </a:lnSpc>
            </a:pPr>
            <a:r>
              <a:rPr lang="en-GB" sz="2800" smtClean="0"/>
              <a:t>P 	Paraldehyde</a:t>
            </a:r>
          </a:p>
          <a:p>
            <a:pPr>
              <a:lnSpc>
                <a:spcPct val="80000"/>
              </a:lnSpc>
            </a:pPr>
            <a:r>
              <a:rPr lang="en-GB" sz="2800" smtClean="0"/>
              <a:t>I 	Isoniazid</a:t>
            </a:r>
          </a:p>
          <a:p>
            <a:pPr>
              <a:lnSpc>
                <a:spcPct val="80000"/>
              </a:lnSpc>
            </a:pPr>
            <a:r>
              <a:rPr lang="en-GB" sz="2800" smtClean="0"/>
              <a:t>L 	Lactic acidosis</a:t>
            </a:r>
          </a:p>
          <a:p>
            <a:pPr>
              <a:lnSpc>
                <a:spcPct val="80000"/>
              </a:lnSpc>
            </a:pPr>
            <a:r>
              <a:rPr lang="en-GB" sz="2800" smtClean="0"/>
              <a:t>E 	Ethylene glycol</a:t>
            </a:r>
          </a:p>
          <a:p>
            <a:pPr>
              <a:lnSpc>
                <a:spcPct val="80000"/>
              </a:lnSpc>
            </a:pPr>
            <a:r>
              <a:rPr lang="en-GB" sz="2800" smtClean="0"/>
              <a:t>(R) Rhabdomyolysis)</a:t>
            </a:r>
          </a:p>
          <a:p>
            <a:pPr>
              <a:lnSpc>
                <a:spcPct val="80000"/>
              </a:lnSpc>
            </a:pPr>
            <a:r>
              <a:rPr lang="en-GB" sz="2800" smtClean="0"/>
              <a:t>S 	Salicylates</a:t>
            </a:r>
          </a:p>
          <a:p>
            <a:pPr>
              <a:lnSpc>
                <a:spcPct val="80000"/>
              </a:lnSpc>
            </a:pPr>
            <a:r>
              <a:rPr lang="en-GB" sz="2800" smtClean="0"/>
              <a:t>(Alcoholic ketoacidosis)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5"/>
          <p:cNvSpPr>
            <a:spLocks noGrp="1"/>
          </p:cNvSpPr>
          <p:nvPr>
            <p:ph type="title"/>
          </p:nvPr>
        </p:nvSpPr>
        <p:spPr>
          <a:xfrm>
            <a:off x="684213" y="260350"/>
            <a:ext cx="7772400" cy="792163"/>
          </a:xfrm>
        </p:spPr>
        <p:txBody>
          <a:bodyPr/>
          <a:lstStyle/>
          <a:p>
            <a:r>
              <a:rPr lang="en-GB" smtClean="0"/>
              <a:t>WHO Guidelines</a:t>
            </a:r>
          </a:p>
        </p:txBody>
      </p:sp>
      <p:sp>
        <p:nvSpPr>
          <p:cNvPr id="32770" name="Content Placeholder 6"/>
          <p:cNvSpPr>
            <a:spLocks noGrp="1"/>
          </p:cNvSpPr>
          <p:nvPr>
            <p:ph idx="1"/>
          </p:nvPr>
        </p:nvSpPr>
        <p:spPr>
          <a:xfrm>
            <a:off x="250825" y="1125538"/>
            <a:ext cx="8569325" cy="5399087"/>
          </a:xfrm>
        </p:spPr>
        <p:txBody>
          <a:bodyPr/>
          <a:lstStyle/>
          <a:p>
            <a:r>
              <a:rPr lang="en-GB" dirty="0" smtClean="0"/>
              <a:t>So that blood Carboxyhaemoglobin levels of 2.5% are not exceeded.</a:t>
            </a:r>
          </a:p>
          <a:p>
            <a:pPr lvl="3"/>
            <a:r>
              <a:rPr lang="en-GB" sz="2800" dirty="0" smtClean="0"/>
              <a:t>100 mg/m3 (87 ppm) for 15 min </a:t>
            </a:r>
          </a:p>
          <a:p>
            <a:pPr lvl="3"/>
            <a:r>
              <a:rPr lang="en-GB" sz="2800" dirty="0" smtClean="0"/>
              <a:t>60 mg/m3 (52 ppm) for 30 min </a:t>
            </a:r>
          </a:p>
          <a:p>
            <a:pPr lvl="3"/>
            <a:r>
              <a:rPr lang="en-GB" sz="2800" dirty="0" smtClean="0"/>
              <a:t>30 mg/m3 (26 ppm) for 1 h </a:t>
            </a:r>
          </a:p>
          <a:p>
            <a:pPr lvl="3"/>
            <a:r>
              <a:rPr lang="en-GB" sz="2800" dirty="0" smtClean="0"/>
              <a:t>10 mg/m3 (9 ppm) for 8 h </a:t>
            </a:r>
          </a:p>
          <a:p>
            <a:r>
              <a:rPr lang="en-GB" sz="2800" dirty="0" smtClean="0"/>
              <a:t>(Footnote: </a:t>
            </a:r>
          </a:p>
          <a:p>
            <a:pPr lvl="1"/>
            <a:r>
              <a:rPr lang="en-GB" sz="2400" dirty="0" smtClean="0"/>
              <a:t>smokers, baseline is 5 – 10%; sometimes as high as 13% immediately after a cigarette; non smokers, 1 – 2%. CO from normal haem breakdown accounts for 0.5% of this)</a:t>
            </a:r>
          </a:p>
          <a:p>
            <a:pPr lvl="1"/>
            <a:r>
              <a:rPr lang="en-GB" sz="1400" dirty="0"/>
              <a:t>(WHO 2010. https://www.ncbi.nlm.nih.gov/books/NBK138710</a:t>
            </a:r>
            <a:r>
              <a:rPr lang="en-GB" sz="1400" dirty="0" smtClean="0"/>
              <a:t>/)</a:t>
            </a:r>
          </a:p>
          <a:p>
            <a:pPr lvl="1"/>
            <a:endParaRPr lang="en-GB" dirty="0" smtClean="0"/>
          </a:p>
        </p:txBody>
      </p:sp>
      <p:sp>
        <p:nvSpPr>
          <p:cNvPr id="32771" name="Slide Number Placeholder 4"/>
          <p:cNvSpPr>
            <a:spLocks noGrp="1"/>
          </p:cNvSpPr>
          <p:nvPr>
            <p:ph type="sldNum" sz="quarter" idx="12"/>
          </p:nvPr>
        </p:nvSpPr>
        <p:spPr>
          <a:noFill/>
        </p:spPr>
        <p:txBody>
          <a:bodyPr/>
          <a:lstStyle/>
          <a:p>
            <a:fld id="{80448733-78A4-4953-93E8-30804D7883D5}" type="slidenum">
              <a:rPr lang="en-US" smtClean="0"/>
              <a:pPr/>
              <a:t>6</a:t>
            </a:fld>
            <a:endParaRPr lang="en-US" dirty="0"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GB" sz="4000" smtClean="0"/>
              <a:t>Normal anion gap acidosis – hyperchoraemic acidosis</a:t>
            </a:r>
          </a:p>
        </p:txBody>
      </p:sp>
      <p:sp>
        <p:nvSpPr>
          <p:cNvPr id="91139" name="Rectangle 3"/>
          <p:cNvSpPr>
            <a:spLocks noGrp="1" noChangeArrowheads="1"/>
          </p:cNvSpPr>
          <p:nvPr>
            <p:ph type="body" idx="1"/>
          </p:nvPr>
        </p:nvSpPr>
        <p:spPr/>
        <p:txBody>
          <a:bodyPr/>
          <a:lstStyle/>
          <a:p>
            <a:pPr>
              <a:lnSpc>
                <a:spcPct val="90000"/>
              </a:lnSpc>
            </a:pPr>
            <a:r>
              <a:rPr lang="en-GB" sz="2400" dirty="0" smtClean="0"/>
              <a:t>HCO3¯ lost replaced by </a:t>
            </a:r>
            <a:r>
              <a:rPr lang="en-GB" sz="2400" dirty="0" err="1" smtClean="0"/>
              <a:t>Cl</a:t>
            </a:r>
            <a:r>
              <a:rPr lang="en-GB" sz="2400" dirty="0" smtClean="0"/>
              <a:t> ¯ ion.</a:t>
            </a:r>
          </a:p>
          <a:p>
            <a:pPr>
              <a:lnSpc>
                <a:spcPct val="90000"/>
              </a:lnSpc>
            </a:pPr>
            <a:r>
              <a:rPr lang="en-GB" sz="2400" dirty="0" smtClean="0"/>
              <a:t>F	Fistula (pancreatic)</a:t>
            </a:r>
          </a:p>
          <a:p>
            <a:pPr>
              <a:lnSpc>
                <a:spcPct val="90000"/>
              </a:lnSpc>
            </a:pPr>
            <a:r>
              <a:rPr lang="en-GB" sz="2400" dirty="0" smtClean="0"/>
              <a:t>U	</a:t>
            </a:r>
            <a:r>
              <a:rPr lang="en-GB" sz="2400" dirty="0" err="1" smtClean="0"/>
              <a:t>Ureteroenterostomy</a:t>
            </a:r>
            <a:endParaRPr lang="en-GB" sz="2400" dirty="0" smtClean="0"/>
          </a:p>
          <a:p>
            <a:pPr>
              <a:lnSpc>
                <a:spcPct val="90000"/>
              </a:lnSpc>
            </a:pPr>
            <a:r>
              <a:rPr lang="en-GB" sz="2400" dirty="0" smtClean="0"/>
              <a:t>S	Saline administration</a:t>
            </a:r>
          </a:p>
          <a:p>
            <a:pPr>
              <a:lnSpc>
                <a:spcPct val="90000"/>
              </a:lnSpc>
            </a:pPr>
            <a:r>
              <a:rPr lang="en-GB" sz="2400" dirty="0" smtClean="0"/>
              <a:t>E	Endocrine (hyperparathyroidism)</a:t>
            </a:r>
          </a:p>
          <a:p>
            <a:pPr>
              <a:lnSpc>
                <a:spcPct val="90000"/>
              </a:lnSpc>
            </a:pPr>
            <a:r>
              <a:rPr lang="en-GB" sz="2400" dirty="0" smtClean="0"/>
              <a:t>D	Diarrhoea</a:t>
            </a:r>
          </a:p>
          <a:p>
            <a:pPr>
              <a:lnSpc>
                <a:spcPct val="90000"/>
              </a:lnSpc>
            </a:pPr>
            <a:r>
              <a:rPr lang="en-GB" sz="2400" dirty="0" smtClean="0"/>
              <a:t>C	Carbonic </a:t>
            </a:r>
            <a:r>
              <a:rPr lang="en-GB" sz="2400" dirty="0" err="1" smtClean="0"/>
              <a:t>Anhydrase</a:t>
            </a:r>
            <a:r>
              <a:rPr lang="en-GB" sz="2400" dirty="0" smtClean="0"/>
              <a:t> inhibitors (</a:t>
            </a:r>
            <a:r>
              <a:rPr lang="en-GB" sz="2400" dirty="0" err="1" smtClean="0"/>
              <a:t>acetazolamide</a:t>
            </a:r>
            <a:r>
              <a:rPr lang="en-GB" sz="2400" dirty="0" smtClean="0"/>
              <a:t>)</a:t>
            </a:r>
          </a:p>
          <a:p>
            <a:pPr>
              <a:lnSpc>
                <a:spcPct val="90000"/>
              </a:lnSpc>
            </a:pPr>
            <a:r>
              <a:rPr lang="en-GB" sz="2400" dirty="0" smtClean="0"/>
              <a:t>A	Ammonium chloride</a:t>
            </a:r>
          </a:p>
          <a:p>
            <a:pPr>
              <a:lnSpc>
                <a:spcPct val="90000"/>
              </a:lnSpc>
            </a:pPr>
            <a:r>
              <a:rPr lang="en-GB" sz="2400" dirty="0" smtClean="0"/>
              <a:t>R	Renal tubular acidosis</a:t>
            </a:r>
          </a:p>
          <a:p>
            <a:pPr>
              <a:lnSpc>
                <a:spcPct val="90000"/>
              </a:lnSpc>
            </a:pPr>
            <a:r>
              <a:rPr lang="en-GB" sz="2400" dirty="0" smtClean="0"/>
              <a:t>S	</a:t>
            </a:r>
            <a:r>
              <a:rPr lang="en-GB" sz="2400" dirty="0" err="1" smtClean="0"/>
              <a:t>Spironolactone</a:t>
            </a:r>
            <a:endParaRPr lang="en-GB" sz="2400" dirty="0"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 what’s the diagnosis?</a:t>
            </a:r>
            <a:endParaRPr lang="en-GB" dirty="0"/>
          </a:p>
        </p:txBody>
      </p:sp>
      <p:sp>
        <p:nvSpPr>
          <p:cNvPr id="3" name="Content Placeholder 2"/>
          <p:cNvSpPr>
            <a:spLocks noGrp="1"/>
          </p:cNvSpPr>
          <p:nvPr>
            <p:ph idx="1"/>
          </p:nvPr>
        </p:nvSpPr>
        <p:spPr/>
        <p:txBody>
          <a:bodyPr/>
          <a:lstStyle/>
          <a:p>
            <a:endParaRPr lang="en-GB"/>
          </a:p>
        </p:txBody>
      </p:sp>
      <p:sp>
        <p:nvSpPr>
          <p:cNvPr id="4" name="Slide Number Placeholder 3"/>
          <p:cNvSpPr>
            <a:spLocks noGrp="1"/>
          </p:cNvSpPr>
          <p:nvPr>
            <p:ph type="sldNum" sz="quarter" idx="12"/>
          </p:nvPr>
        </p:nvSpPr>
        <p:spPr/>
        <p:txBody>
          <a:bodyPr/>
          <a:lstStyle/>
          <a:p>
            <a:pPr>
              <a:defRPr/>
            </a:pPr>
            <a:fld id="{A343001B-64B2-4A82-86C3-6FE721CB3127}" type="slidenum">
              <a:rPr lang="en-US" smtClean="0"/>
              <a:pPr>
                <a:defRPr/>
              </a:pPr>
              <a:t>61</a:t>
            </a:fld>
            <a:endParaRPr lang="en-US"/>
          </a:p>
        </p:txBody>
      </p:sp>
    </p:spTree>
    <p:extLst>
      <p:ext uri="{BB962C8B-B14F-4D97-AF65-F5344CB8AC3E}">
        <p14:creationId xmlns:p14="http://schemas.microsoft.com/office/powerpoint/2010/main" val="374857670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GB" dirty="0" smtClean="0"/>
              <a:t>The actual history….</a:t>
            </a:r>
          </a:p>
        </p:txBody>
      </p:sp>
      <p:sp>
        <p:nvSpPr>
          <p:cNvPr id="92163" name="Rectangle 3"/>
          <p:cNvSpPr>
            <a:spLocks noGrp="1" noChangeArrowheads="1"/>
          </p:cNvSpPr>
          <p:nvPr>
            <p:ph type="body" idx="1"/>
          </p:nvPr>
        </p:nvSpPr>
        <p:spPr/>
        <p:txBody>
          <a:bodyPr/>
          <a:lstStyle/>
          <a:p>
            <a:r>
              <a:rPr lang="en-GB" dirty="0" smtClean="0"/>
              <a:t>Ambulance call time 22/10/07, 1200</a:t>
            </a:r>
          </a:p>
          <a:p>
            <a:r>
              <a:rPr lang="en-GB" dirty="0" smtClean="0"/>
              <a:t>Seen in A&amp;E 1350</a:t>
            </a:r>
          </a:p>
          <a:p>
            <a:r>
              <a:rPr lang="en-GB" dirty="0" smtClean="0"/>
              <a:t>Found in local woods unconscious, lying supine on a bench</a:t>
            </a:r>
          </a:p>
          <a:p>
            <a:r>
              <a:rPr lang="en-GB" dirty="0" smtClean="0"/>
              <a:t>No evidence of trauma</a:t>
            </a:r>
          </a:p>
          <a:p>
            <a:r>
              <a:rPr lang="en-GB" dirty="0" smtClean="0"/>
              <a:t>Laboured breathing</a:t>
            </a:r>
          </a:p>
          <a:p>
            <a:r>
              <a:rPr lang="en-GB" dirty="0" smtClean="0"/>
              <a:t>Blood around mouth</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Grp="1" noChangeArrowheads="1"/>
          </p:cNvSpPr>
          <p:nvPr>
            <p:ph type="body" idx="1"/>
          </p:nvPr>
        </p:nvSpPr>
        <p:spPr/>
        <p:txBody>
          <a:bodyPr/>
          <a:lstStyle/>
          <a:p>
            <a:r>
              <a:rPr lang="en-GB" dirty="0" smtClean="0"/>
              <a:t>Approx 1/3 full, 25g commercial chemical pot of sodium cyanide in his pocket, along with a suicide note dated 16/10/06. (Pot not opened by rescuers)</a:t>
            </a:r>
          </a:p>
          <a:p>
            <a:r>
              <a:rPr lang="en-GB" dirty="0" smtClean="0"/>
              <a:t>No tablets or powder seen in mouth</a:t>
            </a:r>
          </a:p>
          <a:p>
            <a:pPr>
              <a:buFontTx/>
              <a:buNone/>
            </a:pPr>
            <a:endParaRPr lang="en-GB" dirty="0" smtClean="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420888"/>
            <a:ext cx="8134672" cy="1739280"/>
          </a:xfrm>
        </p:spPr>
        <p:txBody>
          <a:bodyPr/>
          <a:lstStyle/>
          <a:p>
            <a:r>
              <a:rPr lang="en-GB" sz="4000" dirty="0" smtClean="0"/>
              <a:t>So why is this case of cyanide poisoning in a talk on carbon monoxide poisoning ?</a:t>
            </a:r>
            <a:endParaRPr lang="en-GB" sz="4000" dirty="0"/>
          </a:p>
        </p:txBody>
      </p:sp>
      <p:sp>
        <p:nvSpPr>
          <p:cNvPr id="4" name="Slide Number Placeholder 3"/>
          <p:cNvSpPr>
            <a:spLocks noGrp="1"/>
          </p:cNvSpPr>
          <p:nvPr>
            <p:ph type="sldNum" sz="quarter" idx="12"/>
          </p:nvPr>
        </p:nvSpPr>
        <p:spPr/>
        <p:txBody>
          <a:bodyPr/>
          <a:lstStyle/>
          <a:p>
            <a:pPr>
              <a:defRPr/>
            </a:pPr>
            <a:fld id="{A343001B-64B2-4A82-86C3-6FE721CB3127}" type="slidenum">
              <a:rPr lang="en-US" smtClean="0"/>
              <a:pPr>
                <a:defRPr/>
              </a:pPr>
              <a:t>64</a:t>
            </a:fld>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p:txBody>
          <a:bodyPr/>
          <a:lstStyle/>
          <a:p>
            <a:r>
              <a:rPr lang="en-GB" smtClean="0"/>
              <a:t>Cyanide poisoning</a:t>
            </a:r>
          </a:p>
        </p:txBody>
      </p:sp>
      <p:sp>
        <p:nvSpPr>
          <p:cNvPr id="81922" name="Content Placeholder 2"/>
          <p:cNvSpPr>
            <a:spLocks noGrp="1"/>
          </p:cNvSpPr>
          <p:nvPr>
            <p:ph idx="1"/>
          </p:nvPr>
        </p:nvSpPr>
        <p:spPr/>
        <p:txBody>
          <a:bodyPr/>
          <a:lstStyle/>
          <a:p>
            <a:r>
              <a:rPr lang="en-GB" dirty="0" smtClean="0"/>
              <a:t>There is a risk of exposure to cyanide following smoke inhalation, particularly synthetic materials</a:t>
            </a:r>
          </a:p>
        </p:txBody>
      </p:sp>
      <p:sp>
        <p:nvSpPr>
          <p:cNvPr id="81923" name="Slide Number Placeholder 3"/>
          <p:cNvSpPr>
            <a:spLocks noGrp="1"/>
          </p:cNvSpPr>
          <p:nvPr>
            <p:ph type="sldNum" sz="quarter" idx="12"/>
          </p:nvPr>
        </p:nvSpPr>
        <p:spPr>
          <a:noFill/>
        </p:spPr>
        <p:txBody>
          <a:bodyPr/>
          <a:lstStyle/>
          <a:p>
            <a:fld id="{BA01025E-CBD9-49ED-9B14-EA6D0DCDB8AD}" type="slidenum">
              <a:rPr lang="en-US" smtClean="0"/>
              <a:pPr/>
              <a:t>65</a:t>
            </a:fld>
            <a:endParaRPr lang="en-US" smtClean="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Cyanide and combustion</a:t>
            </a:r>
            <a:endParaRPr lang="en-GB" dirty="0"/>
          </a:p>
        </p:txBody>
      </p:sp>
      <p:sp>
        <p:nvSpPr>
          <p:cNvPr id="3" name="Content Placeholder 2"/>
          <p:cNvSpPr>
            <a:spLocks noGrp="1"/>
          </p:cNvSpPr>
          <p:nvPr>
            <p:ph idx="1"/>
          </p:nvPr>
        </p:nvSpPr>
        <p:spPr/>
        <p:txBody>
          <a:bodyPr/>
          <a:lstStyle/>
          <a:p>
            <a:r>
              <a:rPr lang="en-GB" dirty="0" smtClean="0"/>
              <a:t>HCN may be produced in the combustion of polyurethanes (so it is not recommended for use in domestic and aircraft furniture).</a:t>
            </a:r>
          </a:p>
          <a:p>
            <a:r>
              <a:rPr lang="en-GB" dirty="0" smtClean="0"/>
              <a:t>Organic </a:t>
            </a:r>
            <a:r>
              <a:rPr lang="en-GB" dirty="0" err="1" smtClean="0"/>
              <a:t>nitriles</a:t>
            </a:r>
            <a:r>
              <a:rPr lang="en-GB" dirty="0" smtClean="0"/>
              <a:t> release CN less readily, but may still release it when burnt (</a:t>
            </a:r>
            <a:r>
              <a:rPr lang="en-GB" dirty="0" err="1" smtClean="0"/>
              <a:t>eg</a:t>
            </a:r>
            <a:r>
              <a:rPr lang="en-GB" dirty="0" smtClean="0"/>
              <a:t> </a:t>
            </a:r>
            <a:r>
              <a:rPr lang="en-GB" dirty="0" err="1" smtClean="0"/>
              <a:t>acrylonitrile</a:t>
            </a:r>
            <a:r>
              <a:rPr lang="en-GB" dirty="0" smtClean="0"/>
              <a:t>)</a:t>
            </a:r>
          </a:p>
        </p:txBody>
      </p:sp>
      <p:sp>
        <p:nvSpPr>
          <p:cNvPr id="4" name="Slide Number Placeholder 3"/>
          <p:cNvSpPr>
            <a:spLocks noGrp="1"/>
          </p:cNvSpPr>
          <p:nvPr>
            <p:ph type="sldNum" sz="quarter" idx="12"/>
          </p:nvPr>
        </p:nvSpPr>
        <p:spPr/>
        <p:txBody>
          <a:bodyPr/>
          <a:lstStyle/>
          <a:p>
            <a:pPr>
              <a:defRPr/>
            </a:pPr>
            <a:fld id="{A343001B-64B2-4A82-86C3-6FE721CB3127}" type="slidenum">
              <a:rPr lang="en-US" smtClean="0"/>
              <a:pPr>
                <a:defRPr/>
              </a:pPr>
              <a:t>66</a:t>
            </a:fld>
            <a:endParaRPr lang="en-U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404664"/>
            <a:ext cx="7772400" cy="792088"/>
          </a:xfrm>
        </p:spPr>
        <p:txBody>
          <a:bodyPr/>
          <a:lstStyle/>
          <a:p>
            <a:r>
              <a:rPr lang="en-GB" dirty="0" smtClean="0"/>
              <a:t>In this case….</a:t>
            </a:r>
            <a:endParaRPr lang="en-GB" dirty="0"/>
          </a:p>
        </p:txBody>
      </p:sp>
      <p:sp>
        <p:nvSpPr>
          <p:cNvPr id="94211" name="Rectangle 3"/>
          <p:cNvSpPr>
            <a:spLocks noGrp="1" noChangeArrowheads="1"/>
          </p:cNvSpPr>
          <p:nvPr>
            <p:ph idx="1"/>
          </p:nvPr>
        </p:nvSpPr>
        <p:spPr>
          <a:xfrm>
            <a:off x="467544" y="1412776"/>
            <a:ext cx="8136904" cy="4683224"/>
          </a:xfrm>
        </p:spPr>
        <p:txBody>
          <a:bodyPr/>
          <a:lstStyle/>
          <a:p>
            <a:pPr>
              <a:lnSpc>
                <a:spcPct val="80000"/>
              </a:lnSpc>
            </a:pPr>
            <a:r>
              <a:rPr lang="en-GB" sz="2400" dirty="0" smtClean="0"/>
              <a:t>None of rescuers seem to have been affected.</a:t>
            </a:r>
          </a:p>
          <a:p>
            <a:pPr>
              <a:lnSpc>
                <a:spcPct val="80000"/>
              </a:lnSpc>
            </a:pPr>
            <a:r>
              <a:rPr lang="en-GB" sz="2400" dirty="0" smtClean="0"/>
              <a:t>Some suction of secretions.</a:t>
            </a:r>
          </a:p>
          <a:p>
            <a:pPr>
              <a:lnSpc>
                <a:spcPct val="80000"/>
              </a:lnSpc>
            </a:pPr>
            <a:r>
              <a:rPr lang="en-GB" sz="2400" dirty="0" smtClean="0"/>
              <a:t>COETT and ventilation</a:t>
            </a:r>
          </a:p>
          <a:p>
            <a:pPr>
              <a:lnSpc>
                <a:spcPct val="80000"/>
              </a:lnSpc>
            </a:pPr>
            <a:r>
              <a:rPr lang="en-GB" sz="2400" dirty="0" smtClean="0"/>
              <a:t>Window wide open in </a:t>
            </a:r>
            <a:r>
              <a:rPr lang="en-GB" sz="2400" dirty="0" err="1" smtClean="0"/>
              <a:t>Resus</a:t>
            </a:r>
            <a:endParaRPr lang="en-GB" sz="2400" dirty="0" smtClean="0"/>
          </a:p>
          <a:p>
            <a:pPr>
              <a:lnSpc>
                <a:spcPct val="80000"/>
              </a:lnSpc>
            </a:pPr>
            <a:r>
              <a:rPr lang="en-GB" sz="2400" dirty="0" smtClean="0"/>
              <a:t>Bear hugger</a:t>
            </a:r>
          </a:p>
          <a:p>
            <a:pPr>
              <a:lnSpc>
                <a:spcPct val="80000"/>
              </a:lnSpc>
            </a:pPr>
            <a:r>
              <a:rPr lang="en-GB" sz="2400" dirty="0" smtClean="0"/>
              <a:t>3 x 500ml </a:t>
            </a:r>
            <a:r>
              <a:rPr lang="en-GB" sz="2400" dirty="0" err="1" smtClean="0"/>
              <a:t>Hartmanns</a:t>
            </a:r>
            <a:r>
              <a:rPr lang="en-GB" sz="2400" dirty="0" smtClean="0"/>
              <a:t>; 1 x 500ml </a:t>
            </a:r>
            <a:r>
              <a:rPr lang="en-GB" sz="2400" dirty="0" err="1" smtClean="0"/>
              <a:t>gelofusine</a:t>
            </a:r>
            <a:r>
              <a:rPr lang="en-GB" sz="2400" dirty="0" smtClean="0"/>
              <a:t>.</a:t>
            </a:r>
          </a:p>
          <a:p>
            <a:pPr>
              <a:lnSpc>
                <a:spcPct val="80000"/>
              </a:lnSpc>
            </a:pPr>
            <a:r>
              <a:rPr lang="en-GB" sz="2400" dirty="0" smtClean="0"/>
              <a:t>ECG some anterior T wave inversion in V3,4; by evening,, some slight saddle-shaped ST elevation in 2,3, </a:t>
            </a:r>
            <a:r>
              <a:rPr lang="en-GB" sz="2400" dirty="0" err="1" smtClean="0"/>
              <a:t>aVF</a:t>
            </a:r>
            <a:r>
              <a:rPr lang="en-GB" sz="2400" dirty="0" smtClean="0"/>
              <a:t>, V3,V4,V5,V6. (Returned to near normal 4 days later)</a:t>
            </a:r>
          </a:p>
          <a:p>
            <a:pPr>
              <a:lnSpc>
                <a:spcPct val="80000"/>
              </a:lnSpc>
            </a:pPr>
            <a:r>
              <a:rPr lang="en-GB" sz="2400" dirty="0" smtClean="0"/>
              <a:t>(initial lactate not available in A&amp;E, but was v. raised when done a bit later)</a:t>
            </a:r>
          </a:p>
          <a:p>
            <a:pPr>
              <a:lnSpc>
                <a:spcPct val="80000"/>
              </a:lnSpc>
            </a:pPr>
            <a:endParaRPr lang="en-GB" sz="2400" dirty="0" smtClean="0"/>
          </a:p>
          <a:p>
            <a:pPr>
              <a:lnSpc>
                <a:spcPct val="80000"/>
              </a:lnSpc>
            </a:pPr>
            <a:r>
              <a:rPr lang="en-GB" sz="2400" dirty="0" smtClean="0"/>
              <a:t>Other investigations?</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609600"/>
            <a:ext cx="8568952" cy="1143000"/>
          </a:xfrm>
        </p:spPr>
        <p:txBody>
          <a:bodyPr/>
          <a:lstStyle/>
          <a:p>
            <a:r>
              <a:rPr lang="en-GB" sz="4000" dirty="0" smtClean="0"/>
              <a:t>So what were his blood cyanide levels?</a:t>
            </a:r>
            <a:endParaRPr lang="en-GB" sz="4000" dirty="0"/>
          </a:p>
        </p:txBody>
      </p:sp>
      <p:sp>
        <p:nvSpPr>
          <p:cNvPr id="3" name="Content Placeholder 2"/>
          <p:cNvSpPr>
            <a:spLocks noGrp="1"/>
          </p:cNvSpPr>
          <p:nvPr>
            <p:ph idx="1"/>
          </p:nvPr>
        </p:nvSpPr>
        <p:spPr>
          <a:xfrm>
            <a:off x="683568" y="2348880"/>
            <a:ext cx="7772400" cy="2527920"/>
          </a:xfrm>
        </p:spPr>
        <p:txBody>
          <a:bodyPr/>
          <a:lstStyle/>
          <a:p>
            <a:r>
              <a:rPr lang="en-GB" dirty="0" smtClean="0"/>
              <a:t>Cyanide levels</a:t>
            </a:r>
          </a:p>
          <a:p>
            <a:pPr lvl="1"/>
            <a:r>
              <a:rPr lang="en-GB" dirty="0" smtClean="0"/>
              <a:t>Sent off to Royal </a:t>
            </a:r>
            <a:r>
              <a:rPr lang="en-GB" dirty="0" err="1" smtClean="0"/>
              <a:t>Hallamshire</a:t>
            </a:r>
            <a:r>
              <a:rPr lang="en-GB" dirty="0" smtClean="0"/>
              <a:t> Hospital</a:t>
            </a:r>
          </a:p>
          <a:p>
            <a:pPr lvl="1"/>
            <a:r>
              <a:rPr lang="en-GB" dirty="0" smtClean="0"/>
              <a:t>Result not recorded in the notes, nor on the hospital administration system.</a:t>
            </a:r>
          </a:p>
          <a:p>
            <a:pPr lvl="2"/>
            <a:endParaRPr lang="en-GB" dirty="0" smtClean="0"/>
          </a:p>
          <a:p>
            <a:endParaRPr lang="en-GB" dirty="0"/>
          </a:p>
        </p:txBody>
      </p:sp>
      <p:sp>
        <p:nvSpPr>
          <p:cNvPr id="4" name="Slide Number Placeholder 3"/>
          <p:cNvSpPr>
            <a:spLocks noGrp="1"/>
          </p:cNvSpPr>
          <p:nvPr>
            <p:ph type="sldNum" sz="quarter" idx="12"/>
          </p:nvPr>
        </p:nvSpPr>
        <p:spPr/>
        <p:txBody>
          <a:bodyPr/>
          <a:lstStyle/>
          <a:p>
            <a:pPr>
              <a:defRPr/>
            </a:pPr>
            <a:fld id="{A343001B-64B2-4A82-86C3-6FE721CB3127}" type="slidenum">
              <a:rPr lang="en-US" smtClean="0"/>
              <a:pPr>
                <a:defRPr/>
              </a:pPr>
              <a:t>68</a:t>
            </a:fld>
            <a:endParaRPr 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Treatment options: antidotes</a:t>
            </a:r>
            <a:endParaRPr lang="en-GB" dirty="0"/>
          </a:p>
        </p:txBody>
      </p:sp>
      <p:sp>
        <p:nvSpPr>
          <p:cNvPr id="3" name="Content Placeholder 2"/>
          <p:cNvSpPr>
            <a:spLocks noGrp="1"/>
          </p:cNvSpPr>
          <p:nvPr>
            <p:ph idx="1"/>
          </p:nvPr>
        </p:nvSpPr>
        <p:spPr>
          <a:xfrm>
            <a:off x="685800" y="2564904"/>
            <a:ext cx="7772400" cy="3531096"/>
          </a:xfrm>
        </p:spPr>
        <p:txBody>
          <a:bodyPr/>
          <a:lstStyle/>
          <a:p>
            <a:pPr algn="ctr"/>
            <a:r>
              <a:rPr lang="en-GB" sz="6600" dirty="0" smtClean="0"/>
              <a:t>Which one(s)?</a:t>
            </a:r>
            <a:endParaRPr lang="en-GB" sz="6600" dirty="0"/>
          </a:p>
        </p:txBody>
      </p:sp>
      <p:sp>
        <p:nvSpPr>
          <p:cNvPr id="4" name="Slide Number Placeholder 3"/>
          <p:cNvSpPr>
            <a:spLocks noGrp="1"/>
          </p:cNvSpPr>
          <p:nvPr>
            <p:ph type="sldNum" sz="quarter" idx="12"/>
          </p:nvPr>
        </p:nvSpPr>
        <p:spPr/>
        <p:txBody>
          <a:bodyPr/>
          <a:lstStyle/>
          <a:p>
            <a:pPr>
              <a:defRPr/>
            </a:pPr>
            <a:fld id="{A343001B-64B2-4A82-86C3-6FE721CB3127}" type="slidenum">
              <a:rPr lang="en-US" smtClean="0"/>
              <a:pPr>
                <a:defRPr/>
              </a:pPr>
              <a:t>69</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683568" y="260648"/>
            <a:ext cx="7772400" cy="864096"/>
          </a:xfrm>
        </p:spPr>
        <p:txBody>
          <a:bodyPr/>
          <a:lstStyle/>
          <a:p>
            <a:r>
              <a:rPr lang="en-GB" dirty="0" smtClean="0"/>
              <a:t>UK workplace guidelines</a:t>
            </a:r>
          </a:p>
        </p:txBody>
      </p:sp>
      <p:sp>
        <p:nvSpPr>
          <p:cNvPr id="33794" name="Content Placeholder 2"/>
          <p:cNvSpPr>
            <a:spLocks noGrp="1"/>
          </p:cNvSpPr>
          <p:nvPr>
            <p:ph idx="1"/>
          </p:nvPr>
        </p:nvSpPr>
        <p:spPr>
          <a:xfrm>
            <a:off x="685800" y="1196752"/>
            <a:ext cx="7772400" cy="4899248"/>
          </a:xfrm>
        </p:spPr>
        <p:txBody>
          <a:bodyPr/>
          <a:lstStyle/>
          <a:p>
            <a:r>
              <a:rPr lang="en-GB" dirty="0" smtClean="0"/>
              <a:t>HSE 2020</a:t>
            </a:r>
          </a:p>
        </p:txBody>
      </p:sp>
      <p:sp>
        <p:nvSpPr>
          <p:cNvPr id="33795" name="Slide Number Placeholder 3"/>
          <p:cNvSpPr>
            <a:spLocks noGrp="1"/>
          </p:cNvSpPr>
          <p:nvPr>
            <p:ph type="sldNum" sz="quarter" idx="12"/>
          </p:nvPr>
        </p:nvSpPr>
        <p:spPr>
          <a:noFill/>
        </p:spPr>
        <p:txBody>
          <a:bodyPr/>
          <a:lstStyle/>
          <a:p>
            <a:fld id="{CADF1E54-C136-4EA9-9C85-BFA4E391CAE0}" type="slidenum">
              <a:rPr lang="en-US" smtClean="0"/>
              <a:pPr/>
              <a:t>7</a:t>
            </a:fld>
            <a:endParaRPr lang="en-US"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844824"/>
            <a:ext cx="5587699" cy="36328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281172" y="5733256"/>
            <a:ext cx="7035243" cy="461665"/>
          </a:xfrm>
          <a:prstGeom prst="rect">
            <a:avLst/>
          </a:prstGeom>
        </p:spPr>
        <p:txBody>
          <a:bodyPr wrap="square">
            <a:spAutoFit/>
          </a:bodyPr>
          <a:lstStyle/>
          <a:p>
            <a:r>
              <a:rPr lang="en-GB" dirty="0"/>
              <a:t>https://www.hse.gov.uk/pubns/books/eh40.htm</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GB" smtClean="0"/>
              <a:t>Treatment options</a:t>
            </a:r>
          </a:p>
        </p:txBody>
      </p:sp>
      <p:sp>
        <p:nvSpPr>
          <p:cNvPr id="97283" name="Rectangle 3"/>
          <p:cNvSpPr>
            <a:spLocks noGrp="1" noChangeArrowheads="1"/>
          </p:cNvSpPr>
          <p:nvPr>
            <p:ph type="body" idx="1"/>
          </p:nvPr>
        </p:nvSpPr>
        <p:spPr/>
        <p:txBody>
          <a:bodyPr/>
          <a:lstStyle/>
          <a:p>
            <a:r>
              <a:rPr lang="en-GB" dirty="0" smtClean="0"/>
              <a:t>Antidotes:</a:t>
            </a:r>
          </a:p>
          <a:p>
            <a:r>
              <a:rPr lang="en-GB" dirty="0" err="1" smtClean="0"/>
              <a:t>Dicobalt</a:t>
            </a:r>
            <a:r>
              <a:rPr lang="en-GB" dirty="0" smtClean="0"/>
              <a:t> </a:t>
            </a:r>
            <a:r>
              <a:rPr lang="en-GB" dirty="0" err="1" smtClean="0"/>
              <a:t>edetate</a:t>
            </a:r>
            <a:endParaRPr lang="en-GB" dirty="0" smtClean="0"/>
          </a:p>
          <a:p>
            <a:r>
              <a:rPr lang="en-GB" dirty="0" smtClean="0"/>
              <a:t>Sodium nitrite</a:t>
            </a:r>
          </a:p>
          <a:p>
            <a:r>
              <a:rPr lang="en-GB" dirty="0" smtClean="0"/>
              <a:t>Sodium </a:t>
            </a:r>
            <a:r>
              <a:rPr lang="en-GB" dirty="0" err="1" smtClean="0"/>
              <a:t>thiosulphate</a:t>
            </a:r>
            <a:endParaRPr lang="en-GB" dirty="0" smtClean="0"/>
          </a:p>
          <a:p>
            <a:r>
              <a:rPr lang="en-GB" dirty="0" err="1" smtClean="0"/>
              <a:t>Hydroxycobalamin</a:t>
            </a:r>
            <a:endParaRPr lang="en-GB" dirty="0" smtClean="0"/>
          </a:p>
          <a:p>
            <a:endParaRPr lang="en-GB" dirty="0" smtClean="0"/>
          </a:p>
          <a:p>
            <a:r>
              <a:rPr lang="en-GB" dirty="0" smtClean="0"/>
              <a:t>Which one would you chose and why?</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p:nvPr>
        </p:nvSpPr>
        <p:spPr>
          <a:xfrm>
            <a:off x="395288" y="260350"/>
            <a:ext cx="8424862" cy="1143000"/>
          </a:xfrm>
        </p:spPr>
        <p:txBody>
          <a:bodyPr/>
          <a:lstStyle/>
          <a:p>
            <a:r>
              <a:rPr lang="en-GB" smtClean="0"/>
              <a:t>Cyanides v. Nitriles v. Isocyanates</a:t>
            </a:r>
          </a:p>
        </p:txBody>
      </p:sp>
      <p:sp>
        <p:nvSpPr>
          <p:cNvPr id="82946" name="Content Placeholder 2"/>
          <p:cNvSpPr>
            <a:spLocks noGrp="1"/>
          </p:cNvSpPr>
          <p:nvPr>
            <p:ph idx="1"/>
          </p:nvPr>
        </p:nvSpPr>
        <p:spPr>
          <a:xfrm>
            <a:off x="685800" y="1125538"/>
            <a:ext cx="7772400" cy="5543822"/>
          </a:xfrm>
        </p:spPr>
        <p:txBody>
          <a:bodyPr/>
          <a:lstStyle/>
          <a:p>
            <a:r>
              <a:rPr lang="en-GB" dirty="0" smtClean="0"/>
              <a:t>Inorganic chemistry</a:t>
            </a:r>
          </a:p>
          <a:p>
            <a:pPr lvl="1"/>
            <a:r>
              <a:rPr lang="en-GB" dirty="0" smtClean="0"/>
              <a:t>CN </a:t>
            </a:r>
            <a:r>
              <a:rPr lang="az-Cyrl-AZ" dirty="0" smtClean="0"/>
              <a:t>¯</a:t>
            </a:r>
            <a:endParaRPr lang="en-GB" dirty="0" smtClean="0"/>
          </a:p>
          <a:p>
            <a:pPr lvl="1"/>
            <a:r>
              <a:rPr lang="en-GB" dirty="0" smtClean="0"/>
              <a:t>{:C≡N:} </a:t>
            </a:r>
            <a:r>
              <a:rPr lang="az-Cyrl-AZ" dirty="0" smtClean="0"/>
              <a:t>¯</a:t>
            </a:r>
            <a:r>
              <a:rPr lang="en-GB" dirty="0" smtClean="0"/>
              <a:t>			</a:t>
            </a:r>
          </a:p>
          <a:p>
            <a:pPr lvl="1"/>
            <a:r>
              <a:rPr lang="en-GB" dirty="0" smtClean="0"/>
              <a:t>‘Cyanides’</a:t>
            </a:r>
          </a:p>
          <a:p>
            <a:pPr lvl="1"/>
            <a:r>
              <a:rPr lang="en-GB" dirty="0" smtClean="0"/>
              <a:t>Most commonly refers to the salt of the anion CN</a:t>
            </a:r>
            <a:r>
              <a:rPr lang="az-Cyrl-AZ" dirty="0" smtClean="0"/>
              <a:t> ¯</a:t>
            </a:r>
            <a:endParaRPr lang="en-GB" dirty="0" smtClean="0"/>
          </a:p>
          <a:p>
            <a:r>
              <a:rPr lang="en-GB" dirty="0" smtClean="0"/>
              <a:t>Organic chemistry,</a:t>
            </a:r>
          </a:p>
          <a:p>
            <a:pPr lvl="1"/>
            <a:r>
              <a:rPr lang="en-GB" dirty="0" smtClean="0"/>
              <a:t> </a:t>
            </a:r>
            <a:r>
              <a:rPr lang="en-GB" b="1" dirty="0" smtClean="0"/>
              <a:t>−</a:t>
            </a:r>
            <a:r>
              <a:rPr lang="en-GB" dirty="0" smtClean="0"/>
              <a:t>C≡N are ‘</a:t>
            </a:r>
            <a:r>
              <a:rPr lang="en-GB" dirty="0" err="1" smtClean="0"/>
              <a:t>Nitriles</a:t>
            </a:r>
            <a:r>
              <a:rPr lang="en-GB" dirty="0" smtClean="0"/>
              <a:t>’</a:t>
            </a:r>
          </a:p>
          <a:p>
            <a:pPr lvl="1"/>
            <a:r>
              <a:rPr lang="en-GB" b="1" dirty="0" smtClean="0"/>
              <a:t>−N</a:t>
            </a:r>
            <a:r>
              <a:rPr lang="en-GB" dirty="0" smtClean="0"/>
              <a:t>≡C are ‘</a:t>
            </a:r>
            <a:r>
              <a:rPr lang="en-GB" dirty="0" err="1" smtClean="0"/>
              <a:t>isocyanates</a:t>
            </a:r>
            <a:r>
              <a:rPr lang="en-GB" dirty="0" smtClean="0"/>
              <a:t>’</a:t>
            </a:r>
          </a:p>
          <a:p>
            <a:pPr lvl="1"/>
            <a:r>
              <a:rPr lang="en-GB" dirty="0" err="1" smtClean="0"/>
              <a:t>Nitriles</a:t>
            </a:r>
            <a:r>
              <a:rPr lang="en-GB" dirty="0" smtClean="0"/>
              <a:t> and </a:t>
            </a:r>
            <a:r>
              <a:rPr lang="en-GB" dirty="0" err="1" smtClean="0"/>
              <a:t>isocyanates</a:t>
            </a:r>
            <a:r>
              <a:rPr lang="en-GB" dirty="0" smtClean="0"/>
              <a:t> generally less toxic as they don’t release cyanide quite so easily</a:t>
            </a:r>
          </a:p>
        </p:txBody>
      </p:sp>
      <p:sp>
        <p:nvSpPr>
          <p:cNvPr id="82947" name="Slide Number Placeholder 3"/>
          <p:cNvSpPr>
            <a:spLocks noGrp="1"/>
          </p:cNvSpPr>
          <p:nvPr>
            <p:ph type="sldNum" sz="quarter" idx="12"/>
          </p:nvPr>
        </p:nvSpPr>
        <p:spPr>
          <a:noFill/>
        </p:spPr>
        <p:txBody>
          <a:bodyPr/>
          <a:lstStyle/>
          <a:p>
            <a:fld id="{51F41C7D-8679-4107-BA7D-D6197C572509}" type="slidenum">
              <a:rPr lang="en-US" smtClean="0"/>
              <a:pPr/>
              <a:t>71</a:t>
            </a:fld>
            <a:endParaRPr lang="en-US" smtClean="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692696"/>
            <a:ext cx="7772400" cy="5472608"/>
          </a:xfrm>
        </p:spPr>
        <p:txBody>
          <a:bodyPr/>
          <a:lstStyle/>
          <a:p>
            <a:r>
              <a:rPr lang="en-GB" dirty="0" smtClean="0"/>
              <a:t>The </a:t>
            </a:r>
            <a:r>
              <a:rPr lang="en-GB" dirty="0" err="1" smtClean="0"/>
              <a:t>Cyano</a:t>
            </a:r>
            <a:r>
              <a:rPr lang="en-GB" dirty="0" smtClean="0"/>
              <a:t> group readily displaces halides in organic and other molecules.</a:t>
            </a:r>
          </a:p>
          <a:p>
            <a:r>
              <a:rPr lang="en-GB" dirty="0" smtClean="0"/>
              <a:t>Sodium cyanide is stable when dry, but when mixed with strong acids, to release HCN</a:t>
            </a:r>
          </a:p>
          <a:p>
            <a:r>
              <a:rPr lang="en-GB" dirty="0" err="1" smtClean="0"/>
              <a:t>NaCN</a:t>
            </a:r>
            <a:r>
              <a:rPr lang="en-GB" dirty="0" smtClean="0"/>
              <a:t> + </a:t>
            </a:r>
            <a:r>
              <a:rPr lang="en-GB" dirty="0" err="1" smtClean="0"/>
              <a:t>HCl</a:t>
            </a:r>
            <a:r>
              <a:rPr lang="en-GB" dirty="0" smtClean="0"/>
              <a:t> → HCN + </a:t>
            </a:r>
            <a:r>
              <a:rPr lang="en-GB" dirty="0" err="1" smtClean="0"/>
              <a:t>NaCl</a:t>
            </a:r>
            <a:endParaRPr lang="en-GB" dirty="0" smtClean="0"/>
          </a:p>
          <a:p>
            <a:pPr>
              <a:buNone/>
            </a:pPr>
            <a:r>
              <a:rPr lang="en-GB" dirty="0" smtClean="0"/>
              <a:t> (NB stomach acid)</a:t>
            </a:r>
          </a:p>
          <a:p>
            <a:r>
              <a:rPr lang="en-GB" dirty="0" smtClean="0"/>
              <a:t>HCN smells of bitter almonds – but the ability to smell it is a genetic trait, and not everyone can smell it.</a:t>
            </a:r>
            <a:endParaRPr lang="en-GB" dirty="0"/>
          </a:p>
        </p:txBody>
      </p:sp>
      <p:sp>
        <p:nvSpPr>
          <p:cNvPr id="4" name="Slide Number Placeholder 3"/>
          <p:cNvSpPr>
            <a:spLocks noGrp="1"/>
          </p:cNvSpPr>
          <p:nvPr>
            <p:ph type="sldNum" sz="quarter" idx="12"/>
          </p:nvPr>
        </p:nvSpPr>
        <p:spPr/>
        <p:txBody>
          <a:bodyPr/>
          <a:lstStyle/>
          <a:p>
            <a:pPr>
              <a:defRPr/>
            </a:pPr>
            <a:fld id="{A343001B-64B2-4A82-86C3-6FE721CB3127}" type="slidenum">
              <a:rPr lang="en-US" smtClean="0"/>
              <a:pPr>
                <a:defRPr/>
              </a:pPr>
              <a:t>72</a:t>
            </a:fld>
            <a:endParaRPr lang="en-US"/>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1124744"/>
            <a:ext cx="7772400" cy="4616152"/>
          </a:xfrm>
        </p:spPr>
        <p:txBody>
          <a:bodyPr/>
          <a:lstStyle/>
          <a:p>
            <a:r>
              <a:rPr lang="en-GB" dirty="0" smtClean="0"/>
              <a:t>CN¯ inhibits </a:t>
            </a:r>
            <a:r>
              <a:rPr lang="en-GB" dirty="0" err="1" smtClean="0"/>
              <a:t>cytochrome</a:t>
            </a:r>
            <a:r>
              <a:rPr lang="en-GB" dirty="0" smtClean="0"/>
              <a:t> c </a:t>
            </a:r>
            <a:r>
              <a:rPr lang="en-GB" dirty="0" err="1" smtClean="0"/>
              <a:t>oxidase</a:t>
            </a:r>
            <a:r>
              <a:rPr lang="en-GB" dirty="0" smtClean="0"/>
              <a:t> (</a:t>
            </a:r>
            <a:r>
              <a:rPr lang="en-GB" dirty="0" err="1" smtClean="0"/>
              <a:t>cytochrome</a:t>
            </a:r>
            <a:r>
              <a:rPr lang="en-GB" dirty="0" smtClean="0"/>
              <a:t> aa3) found in mitochondrial membrane</a:t>
            </a:r>
          </a:p>
          <a:p>
            <a:r>
              <a:rPr lang="en-GB" dirty="0" smtClean="0"/>
              <a:t>Attaches to the iron within the mitochondrial protein</a:t>
            </a:r>
          </a:p>
          <a:p>
            <a:r>
              <a:rPr lang="en-GB" dirty="0" smtClean="0"/>
              <a:t>Breaks the electron transport chain</a:t>
            </a:r>
          </a:p>
          <a:p>
            <a:r>
              <a:rPr lang="en-GB" dirty="0" smtClean="0"/>
              <a:t>Aerobic metabolism is arrested.</a:t>
            </a:r>
          </a:p>
          <a:p>
            <a:r>
              <a:rPr lang="en-GB" dirty="0" smtClean="0"/>
              <a:t>CNS and heart particularly affected.</a:t>
            </a:r>
            <a:endParaRPr lang="en-GB" dirty="0"/>
          </a:p>
        </p:txBody>
      </p:sp>
      <p:sp>
        <p:nvSpPr>
          <p:cNvPr id="4" name="Slide Number Placeholder 3"/>
          <p:cNvSpPr>
            <a:spLocks noGrp="1"/>
          </p:cNvSpPr>
          <p:nvPr>
            <p:ph type="sldNum" sz="quarter" idx="12"/>
          </p:nvPr>
        </p:nvSpPr>
        <p:spPr>
          <a:xfrm>
            <a:off x="8316416" y="6165304"/>
            <a:ext cx="573832" cy="457200"/>
          </a:xfrm>
        </p:spPr>
        <p:txBody>
          <a:bodyPr/>
          <a:lstStyle/>
          <a:p>
            <a:pPr>
              <a:defRPr/>
            </a:pPr>
            <a:fld id="{A343001B-64B2-4A82-86C3-6FE721CB3127}" type="slidenum">
              <a:rPr lang="en-US" smtClean="0"/>
              <a:pPr>
                <a:defRPr/>
              </a:pPr>
              <a:t>73</a:t>
            </a:fld>
            <a:endParaRPr 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CO and HCN both inhibit </a:t>
            </a:r>
            <a:r>
              <a:rPr lang="en-GB" dirty="0" err="1" smtClean="0"/>
              <a:t>cytochrome</a:t>
            </a:r>
            <a:r>
              <a:rPr lang="en-GB" dirty="0" smtClean="0"/>
              <a:t>  aa3</a:t>
            </a:r>
          </a:p>
          <a:p>
            <a:r>
              <a:rPr lang="en-GB" dirty="0" smtClean="0"/>
              <a:t>Both cause metabolic (lactic) acidosis.</a:t>
            </a:r>
          </a:p>
          <a:p>
            <a:r>
              <a:rPr lang="en-GB" dirty="0" smtClean="0"/>
              <a:t>Both may be produced in fires</a:t>
            </a:r>
          </a:p>
          <a:p>
            <a:r>
              <a:rPr lang="en-GB" dirty="0" smtClean="0"/>
              <a:t>CO is readily treatable with oxygen, as it can displaces it from the enzyme</a:t>
            </a:r>
          </a:p>
          <a:p>
            <a:r>
              <a:rPr lang="en-GB" dirty="0" smtClean="0"/>
              <a:t>CN is not easily displaced</a:t>
            </a:r>
            <a:endParaRPr lang="en-GB" dirty="0"/>
          </a:p>
        </p:txBody>
      </p:sp>
      <p:sp>
        <p:nvSpPr>
          <p:cNvPr id="4" name="Slide Number Placeholder 3"/>
          <p:cNvSpPr>
            <a:spLocks noGrp="1"/>
          </p:cNvSpPr>
          <p:nvPr>
            <p:ph type="sldNum" sz="quarter" idx="12"/>
          </p:nvPr>
        </p:nvSpPr>
        <p:spPr/>
        <p:txBody>
          <a:bodyPr/>
          <a:lstStyle/>
          <a:p>
            <a:pPr>
              <a:defRPr/>
            </a:pPr>
            <a:fld id="{A343001B-64B2-4A82-86C3-6FE721CB3127}" type="slidenum">
              <a:rPr lang="en-US" smtClean="0"/>
              <a:pPr>
                <a:defRPr/>
              </a:pPr>
              <a:t>74</a:t>
            </a:fld>
            <a:endParaRPr lang="en-US"/>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980728"/>
            <a:ext cx="7772400" cy="4114800"/>
          </a:xfrm>
        </p:spPr>
        <p:txBody>
          <a:bodyPr/>
          <a:lstStyle/>
          <a:p>
            <a:r>
              <a:rPr lang="en-GB" sz="2800" dirty="0" smtClean="0"/>
              <a:t>Toxicity from HCN can occur in seconds; death within minutes.</a:t>
            </a:r>
          </a:p>
          <a:p>
            <a:r>
              <a:rPr lang="en-GB" sz="2800" dirty="0" smtClean="0"/>
              <a:t>Degree of lactic acidosis correlates with severity of poisoning</a:t>
            </a:r>
          </a:p>
          <a:p>
            <a:r>
              <a:rPr lang="en-GB" sz="2800" dirty="0" smtClean="0"/>
              <a:t>The </a:t>
            </a:r>
            <a:r>
              <a:rPr lang="en-GB" sz="2800" dirty="0" err="1" smtClean="0"/>
              <a:t>cytochrome</a:t>
            </a:r>
            <a:r>
              <a:rPr lang="en-GB" sz="2800" dirty="0" smtClean="0"/>
              <a:t> </a:t>
            </a:r>
            <a:r>
              <a:rPr lang="en-GB" sz="2800" dirty="0" err="1" smtClean="0"/>
              <a:t>oxidase</a:t>
            </a:r>
            <a:r>
              <a:rPr lang="en-GB" sz="2800" dirty="0" smtClean="0"/>
              <a:t> complex dissociates using </a:t>
            </a:r>
            <a:r>
              <a:rPr lang="en-GB" sz="2800" dirty="0" err="1" smtClean="0"/>
              <a:t>rhodanese</a:t>
            </a:r>
            <a:r>
              <a:rPr lang="en-GB" sz="2800" dirty="0" smtClean="0"/>
              <a:t> catalyst and </a:t>
            </a:r>
            <a:r>
              <a:rPr lang="en-GB" sz="2800" dirty="0" err="1" smtClean="0"/>
              <a:t>thiosulphate</a:t>
            </a:r>
            <a:r>
              <a:rPr lang="en-GB" sz="2800" dirty="0" smtClean="0"/>
              <a:t>. </a:t>
            </a:r>
          </a:p>
          <a:p>
            <a:pPr lvl="1"/>
            <a:r>
              <a:rPr lang="en-GB" sz="2400" dirty="0" smtClean="0"/>
              <a:t>80% of ‘physiological’ cyanide detoxification is through this route.</a:t>
            </a:r>
          </a:p>
          <a:p>
            <a:pPr lvl="1"/>
            <a:r>
              <a:rPr lang="en-GB" sz="2400" dirty="0" err="1" smtClean="0"/>
              <a:t>Rhodanese</a:t>
            </a:r>
            <a:r>
              <a:rPr lang="en-GB" sz="2400" dirty="0" smtClean="0"/>
              <a:t> transfers sulphur from endogenous </a:t>
            </a:r>
            <a:r>
              <a:rPr lang="en-GB" sz="2400" dirty="0" err="1" smtClean="0"/>
              <a:t>thiosulphate</a:t>
            </a:r>
            <a:r>
              <a:rPr lang="en-GB" sz="2400" dirty="0" smtClean="0"/>
              <a:t> to cyanide to form </a:t>
            </a:r>
            <a:r>
              <a:rPr lang="en-GB" sz="2400" dirty="0" err="1" smtClean="0"/>
              <a:t>thiocyanate</a:t>
            </a:r>
            <a:r>
              <a:rPr lang="en-GB" sz="2400" dirty="0" smtClean="0"/>
              <a:t> which is excreted by the kidneys</a:t>
            </a:r>
          </a:p>
          <a:p>
            <a:pPr lvl="1"/>
            <a:r>
              <a:rPr lang="en-GB" sz="2400" dirty="0" err="1" smtClean="0"/>
              <a:t>Cytochrome</a:t>
            </a:r>
            <a:r>
              <a:rPr lang="en-GB" sz="2400" dirty="0" smtClean="0"/>
              <a:t> </a:t>
            </a:r>
            <a:r>
              <a:rPr lang="en-GB" sz="2400" dirty="0" err="1" smtClean="0"/>
              <a:t>oxidase</a:t>
            </a:r>
            <a:r>
              <a:rPr lang="en-GB" sz="2400" dirty="0" smtClean="0"/>
              <a:t> is released, and anaerobic metabolism can resume. </a:t>
            </a:r>
            <a:endParaRPr lang="en-GB" sz="2400" dirty="0"/>
          </a:p>
        </p:txBody>
      </p:sp>
      <p:sp>
        <p:nvSpPr>
          <p:cNvPr id="4" name="Slide Number Placeholder 3"/>
          <p:cNvSpPr>
            <a:spLocks noGrp="1"/>
          </p:cNvSpPr>
          <p:nvPr>
            <p:ph type="sldNum" sz="quarter" idx="12"/>
          </p:nvPr>
        </p:nvSpPr>
        <p:spPr/>
        <p:txBody>
          <a:bodyPr/>
          <a:lstStyle/>
          <a:p>
            <a:pPr>
              <a:defRPr/>
            </a:pPr>
            <a:fld id="{A343001B-64B2-4A82-86C3-6FE721CB3127}" type="slidenum">
              <a:rPr lang="en-US" smtClean="0"/>
              <a:pPr>
                <a:defRPr/>
              </a:pPr>
              <a:t>75</a:t>
            </a:fld>
            <a:endParaRPr lang="en-US"/>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Cyanide can bind to </a:t>
            </a:r>
            <a:r>
              <a:rPr lang="en-GB" dirty="0" err="1" smtClean="0"/>
              <a:t>methaemoglobin</a:t>
            </a:r>
            <a:endParaRPr lang="en-GB" dirty="0" smtClean="0"/>
          </a:p>
          <a:p>
            <a:r>
              <a:rPr lang="en-GB" dirty="0" smtClean="0"/>
              <a:t>Cyanide can bind to </a:t>
            </a:r>
            <a:r>
              <a:rPr lang="en-GB" dirty="0" err="1" smtClean="0"/>
              <a:t>hydroxocobalamin</a:t>
            </a:r>
            <a:endParaRPr lang="en-GB" dirty="0" smtClean="0"/>
          </a:p>
          <a:p>
            <a:r>
              <a:rPr lang="en-GB" dirty="0" smtClean="0"/>
              <a:t>Cyanide can bind / </a:t>
            </a:r>
            <a:r>
              <a:rPr lang="en-GB" dirty="0" err="1" smtClean="0"/>
              <a:t>chelate</a:t>
            </a:r>
            <a:r>
              <a:rPr lang="en-GB" dirty="0" smtClean="0"/>
              <a:t> with </a:t>
            </a:r>
            <a:r>
              <a:rPr lang="en-GB" dirty="0" err="1" smtClean="0"/>
              <a:t>Dicobolt</a:t>
            </a:r>
            <a:r>
              <a:rPr lang="en-GB" dirty="0" smtClean="0"/>
              <a:t> </a:t>
            </a:r>
            <a:r>
              <a:rPr lang="en-GB" dirty="0" err="1" smtClean="0"/>
              <a:t>edetate</a:t>
            </a:r>
            <a:r>
              <a:rPr lang="en-GB" dirty="0" smtClean="0"/>
              <a:t>.</a:t>
            </a:r>
            <a:endParaRPr lang="en-GB" dirty="0"/>
          </a:p>
        </p:txBody>
      </p:sp>
      <p:sp>
        <p:nvSpPr>
          <p:cNvPr id="4" name="Slide Number Placeholder 3"/>
          <p:cNvSpPr>
            <a:spLocks noGrp="1"/>
          </p:cNvSpPr>
          <p:nvPr>
            <p:ph type="sldNum" sz="quarter" idx="12"/>
          </p:nvPr>
        </p:nvSpPr>
        <p:spPr/>
        <p:txBody>
          <a:bodyPr/>
          <a:lstStyle/>
          <a:p>
            <a:pPr>
              <a:defRPr/>
            </a:pPr>
            <a:fld id="{A343001B-64B2-4A82-86C3-6FE721CB3127}" type="slidenum">
              <a:rPr lang="en-US" smtClean="0"/>
              <a:pPr>
                <a:defRPr/>
              </a:pPr>
              <a:t>76</a:t>
            </a:fld>
            <a:endParaRPr lang="en-US"/>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88640"/>
            <a:ext cx="7772400" cy="1143000"/>
          </a:xfrm>
        </p:spPr>
        <p:txBody>
          <a:bodyPr/>
          <a:lstStyle/>
          <a:p>
            <a:r>
              <a:rPr lang="en-GB" dirty="0" smtClean="0"/>
              <a:t>Symptoms of cyanide poisoning</a:t>
            </a:r>
            <a:endParaRPr lang="en-GB" dirty="0"/>
          </a:p>
        </p:txBody>
      </p:sp>
      <p:sp>
        <p:nvSpPr>
          <p:cNvPr id="3" name="Content Placeholder 2"/>
          <p:cNvSpPr>
            <a:spLocks noGrp="1"/>
          </p:cNvSpPr>
          <p:nvPr>
            <p:ph idx="1"/>
          </p:nvPr>
        </p:nvSpPr>
        <p:spPr>
          <a:xfrm>
            <a:off x="683568" y="1124744"/>
            <a:ext cx="7772400" cy="5472608"/>
          </a:xfrm>
        </p:spPr>
        <p:txBody>
          <a:bodyPr/>
          <a:lstStyle/>
          <a:p>
            <a:r>
              <a:rPr lang="en-GB" sz="2800" dirty="0" smtClean="0"/>
              <a:t>Acute poisoning</a:t>
            </a:r>
          </a:p>
          <a:p>
            <a:pPr lvl="1"/>
            <a:r>
              <a:rPr lang="en-GB" sz="2400" dirty="0" smtClean="0"/>
              <a:t>Through ingestion, inhalation, skins, eyes</a:t>
            </a:r>
          </a:p>
          <a:p>
            <a:pPr lvl="1"/>
            <a:r>
              <a:rPr lang="en-GB" sz="2400" dirty="0" smtClean="0"/>
              <a:t>Mild:</a:t>
            </a:r>
          </a:p>
          <a:p>
            <a:pPr lvl="2"/>
            <a:r>
              <a:rPr lang="en-GB" sz="2000" dirty="0" smtClean="0"/>
              <a:t>Headache, nausea, dizziness, anxiety, confusion, drowsiness, tachycardia, palpitations, </a:t>
            </a:r>
            <a:r>
              <a:rPr lang="en-GB" sz="2000" dirty="0" err="1" smtClean="0"/>
              <a:t>tachypnoea</a:t>
            </a:r>
            <a:r>
              <a:rPr lang="en-GB" sz="2000" dirty="0" smtClean="0"/>
              <a:t>,</a:t>
            </a:r>
          </a:p>
          <a:p>
            <a:pPr lvl="1"/>
            <a:r>
              <a:rPr lang="en-GB" sz="2400" dirty="0" smtClean="0"/>
              <a:t>Moderate</a:t>
            </a:r>
          </a:p>
          <a:p>
            <a:pPr lvl="2"/>
            <a:r>
              <a:rPr lang="en-GB" sz="2000" dirty="0" smtClean="0"/>
              <a:t>LOC, vomiting, hypotension.</a:t>
            </a:r>
          </a:p>
          <a:p>
            <a:pPr lvl="1"/>
            <a:r>
              <a:rPr lang="en-GB" sz="2400" dirty="0" smtClean="0"/>
              <a:t>Severe</a:t>
            </a:r>
          </a:p>
          <a:p>
            <a:pPr lvl="2"/>
            <a:r>
              <a:rPr lang="en-GB" sz="2000" dirty="0" smtClean="0"/>
              <a:t>Coma, fixed dilated pupils, pulmonary oedema, myocardial </a:t>
            </a:r>
            <a:r>
              <a:rPr lang="en-GB" sz="2000" dirty="0" err="1" smtClean="0"/>
              <a:t>ischaemia</a:t>
            </a:r>
            <a:r>
              <a:rPr lang="en-GB" sz="2000" dirty="0" smtClean="0"/>
              <a:t>, seizures, apnoea, cardiac arrest.</a:t>
            </a:r>
          </a:p>
          <a:p>
            <a:pPr lvl="1"/>
            <a:r>
              <a:rPr lang="en-GB" sz="2400" dirty="0" smtClean="0"/>
              <a:t>Classically the patient may have reddish discolouration of the skin (though not in this case).  Cyanosis often does not occur, even in severely poisoned patients</a:t>
            </a:r>
          </a:p>
        </p:txBody>
      </p:sp>
      <p:sp>
        <p:nvSpPr>
          <p:cNvPr id="4" name="Slide Number Placeholder 3"/>
          <p:cNvSpPr>
            <a:spLocks noGrp="1"/>
          </p:cNvSpPr>
          <p:nvPr>
            <p:ph type="sldNum" sz="quarter" idx="12"/>
          </p:nvPr>
        </p:nvSpPr>
        <p:spPr/>
        <p:txBody>
          <a:bodyPr/>
          <a:lstStyle/>
          <a:p>
            <a:pPr>
              <a:defRPr/>
            </a:pPr>
            <a:fld id="{A343001B-64B2-4A82-86C3-6FE721CB3127}" type="slidenum">
              <a:rPr lang="en-US" smtClean="0"/>
              <a:pPr>
                <a:defRPr/>
              </a:pPr>
              <a:t>77</a:t>
            </a:fld>
            <a:endParaRPr lang="en-US"/>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584" y="332656"/>
            <a:ext cx="7772400" cy="5760640"/>
          </a:xfrm>
        </p:spPr>
        <p:txBody>
          <a:bodyPr/>
          <a:lstStyle/>
          <a:p>
            <a:r>
              <a:rPr lang="en-GB" sz="2800" dirty="0" smtClean="0"/>
              <a:t>Chronic poisonin</a:t>
            </a:r>
            <a:r>
              <a:rPr lang="en-GB" dirty="0" smtClean="0"/>
              <a:t>g</a:t>
            </a:r>
          </a:p>
          <a:p>
            <a:pPr lvl="1"/>
            <a:r>
              <a:rPr lang="en-GB" sz="2400" dirty="0" smtClean="0"/>
              <a:t>Patients usually either die or recover completely (TOXBASE)</a:t>
            </a:r>
          </a:p>
          <a:p>
            <a:pPr lvl="1"/>
            <a:r>
              <a:rPr lang="en-GB" sz="2400" dirty="0" smtClean="0"/>
              <a:t>But rarely</a:t>
            </a:r>
          </a:p>
          <a:p>
            <a:pPr lvl="2"/>
            <a:r>
              <a:rPr lang="en-GB" sz="2000" dirty="0" smtClean="0"/>
              <a:t>Intellectual deterioration</a:t>
            </a:r>
          </a:p>
          <a:p>
            <a:pPr lvl="2"/>
            <a:r>
              <a:rPr lang="en-GB" sz="2000" dirty="0" smtClean="0"/>
              <a:t>Mental confusion</a:t>
            </a:r>
          </a:p>
          <a:p>
            <a:pPr lvl="2"/>
            <a:r>
              <a:rPr lang="en-GB" sz="2000" dirty="0" smtClean="0"/>
              <a:t>Parkinsonism</a:t>
            </a:r>
          </a:p>
          <a:p>
            <a:pPr lvl="1"/>
            <a:r>
              <a:rPr lang="en-GB" sz="2400" dirty="0" smtClean="0"/>
              <a:t>Low dose chronic exposure</a:t>
            </a:r>
          </a:p>
          <a:p>
            <a:pPr lvl="2"/>
            <a:r>
              <a:rPr lang="en-GB" sz="2000" dirty="0" err="1" smtClean="0"/>
              <a:t>Demyelination</a:t>
            </a:r>
            <a:endParaRPr lang="en-GB" sz="2000" dirty="0" smtClean="0"/>
          </a:p>
          <a:p>
            <a:pPr lvl="2"/>
            <a:r>
              <a:rPr lang="en-GB" sz="2000" dirty="0" smtClean="0"/>
              <a:t>Encephalopathy</a:t>
            </a:r>
          </a:p>
          <a:p>
            <a:pPr lvl="2"/>
            <a:r>
              <a:rPr lang="en-GB" sz="2000" dirty="0" smtClean="0"/>
              <a:t>Parkinsonism</a:t>
            </a:r>
          </a:p>
          <a:p>
            <a:pPr lvl="2"/>
            <a:r>
              <a:rPr lang="en-GB" sz="2000" dirty="0" smtClean="0"/>
              <a:t>Neuropsychiatric symptoms</a:t>
            </a:r>
          </a:p>
          <a:p>
            <a:pPr lvl="2"/>
            <a:r>
              <a:rPr lang="en-GB" sz="2000" dirty="0" smtClean="0"/>
              <a:t>Optic neuropathy – for example, tobacco </a:t>
            </a:r>
            <a:r>
              <a:rPr lang="en-GB" sz="2000" dirty="0" err="1" smtClean="0"/>
              <a:t>amblyopia</a:t>
            </a:r>
            <a:r>
              <a:rPr lang="en-GB" sz="2000" dirty="0" smtClean="0"/>
              <a:t> in smokers. May respond to </a:t>
            </a:r>
            <a:r>
              <a:rPr lang="en-GB" sz="2000" dirty="0" err="1" smtClean="0"/>
              <a:t>hydroxocobalamin</a:t>
            </a:r>
            <a:r>
              <a:rPr lang="en-GB" sz="2000" dirty="0" smtClean="0"/>
              <a:t>, even if B12 levels are normal</a:t>
            </a:r>
            <a:endParaRPr lang="en-GB" sz="2000" dirty="0"/>
          </a:p>
        </p:txBody>
      </p:sp>
      <p:sp>
        <p:nvSpPr>
          <p:cNvPr id="4" name="Slide Number Placeholder 3"/>
          <p:cNvSpPr>
            <a:spLocks noGrp="1"/>
          </p:cNvSpPr>
          <p:nvPr>
            <p:ph type="sldNum" sz="quarter" idx="12"/>
          </p:nvPr>
        </p:nvSpPr>
        <p:spPr/>
        <p:txBody>
          <a:bodyPr/>
          <a:lstStyle/>
          <a:p>
            <a:pPr>
              <a:defRPr/>
            </a:pPr>
            <a:fld id="{A343001B-64B2-4A82-86C3-6FE721CB3127}" type="slidenum">
              <a:rPr lang="en-US" smtClean="0"/>
              <a:pPr>
                <a:defRPr/>
              </a:pPr>
              <a:t>78</a:t>
            </a:fld>
            <a:endParaRPr lang="en-US"/>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en-GB" smtClean="0"/>
              <a:t>Treatment</a:t>
            </a:r>
          </a:p>
        </p:txBody>
      </p:sp>
      <p:sp>
        <p:nvSpPr>
          <p:cNvPr id="96259" name="Rectangle 3"/>
          <p:cNvSpPr>
            <a:spLocks noGrp="1" noChangeArrowheads="1"/>
          </p:cNvSpPr>
          <p:nvPr>
            <p:ph type="body" idx="1"/>
          </p:nvPr>
        </p:nvSpPr>
        <p:spPr>
          <a:xfrm>
            <a:off x="685800" y="1628800"/>
            <a:ext cx="7772400" cy="4968552"/>
          </a:xfrm>
        </p:spPr>
        <p:txBody>
          <a:bodyPr/>
          <a:lstStyle/>
          <a:p>
            <a:r>
              <a:rPr lang="en-GB" sz="2400" dirty="0" err="1" smtClean="0"/>
              <a:t>Dicobalt</a:t>
            </a:r>
            <a:r>
              <a:rPr lang="en-GB" sz="2400" dirty="0" smtClean="0"/>
              <a:t> </a:t>
            </a:r>
            <a:r>
              <a:rPr lang="en-GB" sz="2400" dirty="0" err="1" smtClean="0"/>
              <a:t>edetate</a:t>
            </a:r>
            <a:r>
              <a:rPr lang="en-GB" sz="2400" dirty="0" smtClean="0"/>
              <a:t> 300mg iv at 1500hrs</a:t>
            </a:r>
          </a:p>
          <a:p>
            <a:r>
              <a:rPr lang="en-GB" sz="2400" dirty="0" smtClean="0"/>
              <a:t>Intravenous glucose 50ml 50% at 1515hrs, (to help reduce the risk of cobalt toxicity, and might in its own right help with cyanide  poisoning)</a:t>
            </a:r>
          </a:p>
          <a:p>
            <a:r>
              <a:rPr lang="en-GB" sz="2400" dirty="0" smtClean="0"/>
              <a:t>Repeat dose on ITU?</a:t>
            </a:r>
          </a:p>
          <a:p>
            <a:r>
              <a:rPr lang="en-GB" sz="2400" dirty="0" smtClean="0"/>
              <a:t>Assess response to the antidote by comparing arterial oxygenation with central venous oxygenation to see if the tissues have been able to extract O2 </a:t>
            </a:r>
          </a:p>
          <a:p>
            <a:r>
              <a:rPr lang="en-GB" sz="2400" dirty="0" smtClean="0"/>
              <a:t>Said to be ‘the best’ for cyanide poisoning when it is certain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p:txBody>
          <a:bodyPr/>
          <a:lstStyle/>
          <a:p>
            <a:r>
              <a:rPr lang="en-GB" sz="3600" smtClean="0"/>
              <a:t>CO levels in various environments</a:t>
            </a:r>
            <a:r>
              <a:rPr lang="en-GB" sz="1200" smtClean="0"/>
              <a:t> </a:t>
            </a:r>
            <a:br>
              <a:rPr lang="en-GB" sz="1200" smtClean="0"/>
            </a:br>
            <a:r>
              <a:rPr lang="en-GB" sz="1200" smtClean="0"/>
              <a:t>http://en.wikipedia.org/wiki/Carbon_monoxide_poisoning</a:t>
            </a:r>
          </a:p>
        </p:txBody>
      </p:sp>
      <p:graphicFrame>
        <p:nvGraphicFramePr>
          <p:cNvPr id="5" name="Content Placeholder 4"/>
          <p:cNvGraphicFramePr>
            <a:graphicFrameLocks noGrp="1"/>
          </p:cNvGraphicFramePr>
          <p:nvPr>
            <p:ph idx="1"/>
          </p:nvPr>
        </p:nvGraphicFramePr>
        <p:xfrm>
          <a:off x="685800" y="1981200"/>
          <a:ext cx="7772400" cy="3403600"/>
        </p:xfrm>
        <a:graphic>
          <a:graphicData uri="http://schemas.openxmlformats.org/drawingml/2006/table">
            <a:tbl>
              <a:tblPr firstRow="1" bandRow="1">
                <a:tableStyleId>{5C22544A-7EE6-4342-B048-85BDC9FD1C3A}</a:tableStyleId>
              </a:tblPr>
              <a:tblGrid>
                <a:gridCol w="3886200"/>
                <a:gridCol w="3886200"/>
              </a:tblGrid>
              <a:tr h="370840">
                <a:tc>
                  <a:txBody>
                    <a:bodyPr/>
                    <a:lstStyle/>
                    <a:p>
                      <a:r>
                        <a:rPr lang="en-GB"/>
                        <a:t>Concentration</a:t>
                      </a:r>
                    </a:p>
                  </a:txBody>
                  <a:tcPr anchor="ctr"/>
                </a:tc>
                <a:tc>
                  <a:txBody>
                    <a:bodyPr/>
                    <a:lstStyle/>
                    <a:p>
                      <a:r>
                        <a:rPr lang="en-GB"/>
                        <a:t>Source</a:t>
                      </a:r>
                    </a:p>
                  </a:txBody>
                  <a:tcPr anchor="ctr"/>
                </a:tc>
              </a:tr>
              <a:tr h="370840">
                <a:tc>
                  <a:txBody>
                    <a:bodyPr/>
                    <a:lstStyle/>
                    <a:p>
                      <a:r>
                        <a:rPr lang="en-GB" dirty="0"/>
                        <a:t>0.1 </a:t>
                      </a:r>
                      <a:r>
                        <a:rPr lang="en-GB" dirty="0" err="1"/>
                        <a:t>ppm</a:t>
                      </a:r>
                      <a:endParaRPr lang="en-GB" dirty="0"/>
                    </a:p>
                  </a:txBody>
                  <a:tcPr anchor="ctr"/>
                </a:tc>
                <a:tc>
                  <a:txBody>
                    <a:bodyPr/>
                    <a:lstStyle/>
                    <a:p>
                      <a:r>
                        <a:rPr lang="en-GB" dirty="0"/>
                        <a:t>Natural atmosphere </a:t>
                      </a:r>
                      <a:r>
                        <a:rPr lang="en-GB" dirty="0" smtClean="0"/>
                        <a:t>level.</a:t>
                      </a:r>
                      <a:endParaRPr lang="en-GB" dirty="0"/>
                    </a:p>
                  </a:txBody>
                  <a:tcPr anchor="ctr"/>
                </a:tc>
              </a:tr>
              <a:tr h="370840">
                <a:tc>
                  <a:txBody>
                    <a:bodyPr/>
                    <a:lstStyle/>
                    <a:p>
                      <a:r>
                        <a:rPr lang="en-GB"/>
                        <a:t>0.5 to 5 ppm</a:t>
                      </a:r>
                    </a:p>
                  </a:txBody>
                  <a:tcPr anchor="ctr"/>
                </a:tc>
                <a:tc>
                  <a:txBody>
                    <a:bodyPr/>
                    <a:lstStyle/>
                    <a:p>
                      <a:r>
                        <a:rPr lang="en-GB" dirty="0"/>
                        <a:t>Average level in </a:t>
                      </a:r>
                      <a:r>
                        <a:rPr lang="en-GB" dirty="0" smtClean="0"/>
                        <a:t>homes</a:t>
                      </a:r>
                      <a:r>
                        <a:rPr lang="en-GB" baseline="30000" dirty="0" smtClean="0"/>
                        <a:t>.</a:t>
                      </a:r>
                      <a:endParaRPr lang="en-GB" dirty="0"/>
                    </a:p>
                  </a:txBody>
                  <a:tcPr anchor="ctr"/>
                </a:tc>
              </a:tr>
              <a:tr h="370840">
                <a:tc>
                  <a:txBody>
                    <a:bodyPr/>
                    <a:lstStyle/>
                    <a:p>
                      <a:r>
                        <a:rPr lang="en-GB"/>
                        <a:t>5 to 15 ppm</a:t>
                      </a:r>
                    </a:p>
                  </a:txBody>
                  <a:tcPr anchor="ctr"/>
                </a:tc>
                <a:tc>
                  <a:txBody>
                    <a:bodyPr/>
                    <a:lstStyle/>
                    <a:p>
                      <a:r>
                        <a:rPr lang="en-GB" dirty="0">
                          <a:solidFill>
                            <a:schemeClr val="bg2"/>
                          </a:solidFill>
                        </a:rPr>
                        <a:t>Near properly adjusted gas stoves in </a:t>
                      </a:r>
                      <a:r>
                        <a:rPr lang="en-GB" dirty="0" smtClean="0">
                          <a:solidFill>
                            <a:schemeClr val="bg2"/>
                          </a:solidFill>
                        </a:rPr>
                        <a:t>homes</a:t>
                      </a:r>
                      <a:r>
                        <a:rPr lang="en-GB" baseline="30000" dirty="0" smtClean="0">
                          <a:solidFill>
                            <a:schemeClr val="bg2"/>
                          </a:solidFill>
                        </a:rPr>
                        <a:t>.</a:t>
                      </a:r>
                      <a:endParaRPr lang="en-GB" dirty="0">
                        <a:solidFill>
                          <a:schemeClr val="bg2"/>
                        </a:solidFill>
                      </a:endParaRPr>
                    </a:p>
                  </a:txBody>
                  <a:tcPr anchor="ctr"/>
                </a:tc>
              </a:tr>
              <a:tr h="370840">
                <a:tc>
                  <a:txBody>
                    <a:bodyPr/>
                    <a:lstStyle/>
                    <a:p>
                      <a:r>
                        <a:rPr lang="en-GB"/>
                        <a:t>100 to 200 ppm</a:t>
                      </a:r>
                    </a:p>
                  </a:txBody>
                  <a:tcPr anchor="ctr"/>
                </a:tc>
                <a:tc>
                  <a:txBody>
                    <a:bodyPr/>
                    <a:lstStyle/>
                    <a:p>
                      <a:r>
                        <a:rPr lang="en-GB" dirty="0">
                          <a:solidFill>
                            <a:schemeClr val="bg2"/>
                          </a:solidFill>
                        </a:rPr>
                        <a:t>Exhaust from automobiles in the </a:t>
                      </a:r>
                      <a:r>
                        <a:rPr lang="en-GB" dirty="0" smtClean="0">
                          <a:solidFill>
                            <a:schemeClr val="bg2"/>
                          </a:solidFill>
                        </a:rPr>
                        <a:t>Mexico City </a:t>
                      </a:r>
                      <a:r>
                        <a:rPr lang="en-GB" dirty="0">
                          <a:solidFill>
                            <a:schemeClr val="bg2"/>
                          </a:solidFill>
                        </a:rPr>
                        <a:t>central </a:t>
                      </a:r>
                      <a:r>
                        <a:rPr lang="en-GB" dirty="0" smtClean="0">
                          <a:solidFill>
                            <a:schemeClr val="bg2"/>
                          </a:solidFill>
                        </a:rPr>
                        <a:t>area</a:t>
                      </a:r>
                      <a:r>
                        <a:rPr lang="en-GB" baseline="30000" dirty="0" smtClean="0">
                          <a:solidFill>
                            <a:schemeClr val="bg2"/>
                          </a:solidFill>
                        </a:rPr>
                        <a:t>.</a:t>
                      </a:r>
                      <a:endParaRPr lang="en-GB" dirty="0">
                        <a:solidFill>
                          <a:schemeClr val="bg2"/>
                        </a:solidFill>
                      </a:endParaRPr>
                    </a:p>
                  </a:txBody>
                  <a:tcPr anchor="ctr"/>
                </a:tc>
              </a:tr>
              <a:tr h="370840">
                <a:tc>
                  <a:txBody>
                    <a:bodyPr/>
                    <a:lstStyle/>
                    <a:p>
                      <a:r>
                        <a:rPr lang="en-GB"/>
                        <a:t>5,000 ppm</a:t>
                      </a:r>
                    </a:p>
                  </a:txBody>
                  <a:tcPr anchor="ctr"/>
                </a:tc>
                <a:tc>
                  <a:txBody>
                    <a:bodyPr/>
                    <a:lstStyle/>
                    <a:p>
                      <a:r>
                        <a:rPr lang="en-GB" dirty="0">
                          <a:solidFill>
                            <a:schemeClr val="bg2"/>
                          </a:solidFill>
                        </a:rPr>
                        <a:t>Exhaust from a home wood </a:t>
                      </a:r>
                      <a:r>
                        <a:rPr lang="en-GB" dirty="0" smtClean="0">
                          <a:solidFill>
                            <a:schemeClr val="bg2"/>
                          </a:solidFill>
                        </a:rPr>
                        <a:t>fire.</a:t>
                      </a:r>
                      <a:endParaRPr lang="en-GB" dirty="0">
                        <a:solidFill>
                          <a:schemeClr val="bg2"/>
                        </a:solidFill>
                      </a:endParaRPr>
                    </a:p>
                  </a:txBody>
                  <a:tcPr anchor="ctr"/>
                </a:tc>
              </a:tr>
              <a:tr h="370840">
                <a:tc>
                  <a:txBody>
                    <a:bodyPr/>
                    <a:lstStyle/>
                    <a:p>
                      <a:r>
                        <a:rPr lang="en-GB"/>
                        <a:t>7,000 ppm</a:t>
                      </a:r>
                    </a:p>
                  </a:txBody>
                  <a:tcPr anchor="ctr"/>
                </a:tc>
                <a:tc>
                  <a:txBody>
                    <a:bodyPr/>
                    <a:lstStyle/>
                    <a:p>
                      <a:r>
                        <a:rPr lang="en-GB" dirty="0">
                          <a:solidFill>
                            <a:schemeClr val="bg2"/>
                          </a:solidFill>
                        </a:rPr>
                        <a:t>Undiluted warm car exhaust without a </a:t>
                      </a:r>
                      <a:r>
                        <a:rPr lang="en-GB" dirty="0" smtClean="0">
                          <a:solidFill>
                            <a:schemeClr val="bg2"/>
                          </a:solidFill>
                        </a:rPr>
                        <a:t>catalytic</a:t>
                      </a:r>
                      <a:r>
                        <a:rPr lang="en-GB" baseline="0" dirty="0" smtClean="0">
                          <a:solidFill>
                            <a:schemeClr val="bg2"/>
                          </a:solidFill>
                        </a:rPr>
                        <a:t> converter.</a:t>
                      </a:r>
                      <a:endParaRPr lang="en-GB" dirty="0">
                        <a:solidFill>
                          <a:schemeClr val="bg2"/>
                        </a:solidFill>
                      </a:endParaRPr>
                    </a:p>
                  </a:txBody>
                  <a:tcPr anchor="ctr"/>
                </a:tc>
              </a:tr>
            </a:tbl>
          </a:graphicData>
        </a:graphic>
      </p:graphicFrame>
      <p:sp>
        <p:nvSpPr>
          <p:cNvPr id="70684" name="Slide Number Placeholder 3"/>
          <p:cNvSpPr>
            <a:spLocks noGrp="1"/>
          </p:cNvSpPr>
          <p:nvPr>
            <p:ph type="sldNum" sz="quarter" idx="12"/>
          </p:nvPr>
        </p:nvSpPr>
        <p:spPr>
          <a:noFill/>
        </p:spPr>
        <p:txBody>
          <a:bodyPr/>
          <a:lstStyle/>
          <a:p>
            <a:fld id="{5B6592EC-F92B-4576-9B7A-FF023B3B28A2}" type="slidenum">
              <a:rPr lang="en-US" smtClean="0"/>
              <a:pPr/>
              <a:t>8</a:t>
            </a:fld>
            <a:endParaRPr lang="en-US" smtClean="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124744"/>
            <a:ext cx="7772400" cy="4114800"/>
          </a:xfrm>
        </p:spPr>
        <p:txBody>
          <a:bodyPr/>
          <a:lstStyle/>
          <a:p>
            <a:r>
              <a:rPr lang="en-GB" dirty="0" smtClean="0"/>
              <a:t>Pitfalls of </a:t>
            </a:r>
            <a:r>
              <a:rPr lang="en-GB" dirty="0" err="1" smtClean="0"/>
              <a:t>dicobalt</a:t>
            </a:r>
            <a:r>
              <a:rPr lang="en-GB" dirty="0" smtClean="0"/>
              <a:t> </a:t>
            </a:r>
            <a:r>
              <a:rPr lang="en-GB" dirty="0" err="1" smtClean="0"/>
              <a:t>edetate</a:t>
            </a:r>
            <a:endParaRPr lang="en-GB" dirty="0" smtClean="0"/>
          </a:p>
          <a:p>
            <a:pPr lvl="1"/>
            <a:r>
              <a:rPr lang="en-GB" dirty="0" smtClean="0"/>
              <a:t>Poorly tolerated</a:t>
            </a:r>
          </a:p>
          <a:p>
            <a:pPr lvl="2"/>
            <a:r>
              <a:rPr lang="en-GB" dirty="0" smtClean="0"/>
              <a:t>Headache, D&amp;V</a:t>
            </a:r>
          </a:p>
          <a:p>
            <a:pPr lvl="1"/>
            <a:r>
              <a:rPr lang="en-GB" dirty="0" smtClean="0"/>
              <a:t>Anaphylaxis</a:t>
            </a:r>
          </a:p>
          <a:p>
            <a:pPr lvl="1"/>
            <a:r>
              <a:rPr lang="en-GB" dirty="0" smtClean="0"/>
              <a:t>Convulsions</a:t>
            </a:r>
          </a:p>
          <a:p>
            <a:pPr lvl="1"/>
            <a:r>
              <a:rPr lang="en-GB" dirty="0" smtClean="0"/>
              <a:t>Cardiac arrhythmias</a:t>
            </a:r>
          </a:p>
          <a:p>
            <a:pPr lvl="1"/>
            <a:r>
              <a:rPr lang="en-GB" dirty="0" smtClean="0"/>
              <a:t>Worse where there is not severe cyanide toxicity (!)</a:t>
            </a:r>
            <a:endParaRPr lang="en-GB" dirty="0"/>
          </a:p>
        </p:txBody>
      </p:sp>
      <p:sp>
        <p:nvSpPr>
          <p:cNvPr id="4" name="Slide Number Placeholder 3"/>
          <p:cNvSpPr>
            <a:spLocks noGrp="1"/>
          </p:cNvSpPr>
          <p:nvPr>
            <p:ph type="sldNum" sz="quarter" idx="12"/>
          </p:nvPr>
        </p:nvSpPr>
        <p:spPr/>
        <p:txBody>
          <a:bodyPr/>
          <a:lstStyle/>
          <a:p>
            <a:pPr>
              <a:defRPr/>
            </a:pPr>
            <a:fld id="{A343001B-64B2-4A82-86C3-6FE721CB3127}" type="slidenum">
              <a:rPr lang="en-US" smtClean="0"/>
              <a:pPr>
                <a:defRPr/>
              </a:pPr>
              <a:t>80</a:t>
            </a:fld>
            <a:endParaRPr lang="en-US"/>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Hydroxocobalamin</a:t>
            </a:r>
            <a:endParaRPr lang="en-GB" dirty="0"/>
          </a:p>
        </p:txBody>
      </p:sp>
      <p:sp>
        <p:nvSpPr>
          <p:cNvPr id="3" name="Content Placeholder 2"/>
          <p:cNvSpPr>
            <a:spLocks noGrp="1"/>
          </p:cNvSpPr>
          <p:nvPr>
            <p:ph idx="1"/>
          </p:nvPr>
        </p:nvSpPr>
        <p:spPr/>
        <p:txBody>
          <a:bodyPr/>
          <a:lstStyle/>
          <a:p>
            <a:r>
              <a:rPr lang="en-GB" dirty="0" err="1" smtClean="0"/>
              <a:t>Hydroxocobalamin</a:t>
            </a:r>
            <a:r>
              <a:rPr lang="en-GB" dirty="0" smtClean="0"/>
              <a:t> for injection 5g</a:t>
            </a:r>
          </a:p>
          <a:p>
            <a:pPr lvl="1"/>
            <a:r>
              <a:rPr lang="en-GB" dirty="0" smtClean="0"/>
              <a:t>(? NB other formulations  of B12 will not work - precursor needed (But TOXBASE does not currently mention this)</a:t>
            </a:r>
          </a:p>
          <a:p>
            <a:pPr lvl="1"/>
            <a:r>
              <a:rPr lang="en-GB" dirty="0" smtClean="0"/>
              <a:t>‘</a:t>
            </a:r>
            <a:r>
              <a:rPr lang="en-GB" dirty="0" err="1" smtClean="0"/>
              <a:t>Cyanokit</a:t>
            </a:r>
            <a:r>
              <a:rPr lang="en-GB" dirty="0" smtClean="0"/>
              <a:t>’ – ‘no other preparation is suitable’ (TOXBASE). May need a second dose</a:t>
            </a:r>
          </a:p>
          <a:p>
            <a:pPr lvl="1"/>
            <a:r>
              <a:rPr lang="en-GB" dirty="0" smtClean="0"/>
              <a:t>Reacts with cyanide to form </a:t>
            </a:r>
            <a:r>
              <a:rPr lang="en-GB" dirty="0" err="1" smtClean="0"/>
              <a:t>cyanocobalamin</a:t>
            </a:r>
            <a:endParaRPr lang="en-GB" dirty="0" smtClean="0"/>
          </a:p>
          <a:p>
            <a:pPr lvl="1"/>
            <a:r>
              <a:rPr lang="en-GB" dirty="0" smtClean="0"/>
              <a:t>Excreted in the urine</a:t>
            </a:r>
          </a:p>
          <a:p>
            <a:pPr lvl="1"/>
            <a:r>
              <a:rPr lang="en-GB" dirty="0" smtClean="0"/>
              <a:t>Works within cells and also the vascular space.</a:t>
            </a:r>
          </a:p>
          <a:p>
            <a:endParaRPr lang="en-GB" dirty="0"/>
          </a:p>
        </p:txBody>
      </p:sp>
      <p:sp>
        <p:nvSpPr>
          <p:cNvPr id="4" name="Slide Number Placeholder 3"/>
          <p:cNvSpPr>
            <a:spLocks noGrp="1"/>
          </p:cNvSpPr>
          <p:nvPr>
            <p:ph type="sldNum" sz="quarter" idx="12"/>
          </p:nvPr>
        </p:nvSpPr>
        <p:spPr/>
        <p:txBody>
          <a:bodyPr/>
          <a:lstStyle/>
          <a:p>
            <a:pPr>
              <a:defRPr/>
            </a:pPr>
            <a:fld id="{A343001B-64B2-4A82-86C3-6FE721CB3127}" type="slidenum">
              <a:rPr lang="en-US" smtClean="0"/>
              <a:pPr>
                <a:defRPr/>
              </a:pPr>
              <a:t>81</a:t>
            </a:fld>
            <a:endParaRPr lang="en-US"/>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836712"/>
            <a:ext cx="7772400" cy="5760640"/>
          </a:xfrm>
        </p:spPr>
        <p:txBody>
          <a:bodyPr/>
          <a:lstStyle/>
          <a:p>
            <a:r>
              <a:rPr lang="en-GB" sz="2800" dirty="0" smtClean="0"/>
              <a:t>Should it be routinely given to burns victims with suspected CO poisoning / inhalational injury?</a:t>
            </a:r>
          </a:p>
          <a:p>
            <a:pPr lvl="1"/>
            <a:r>
              <a:rPr lang="en-GB" sz="2400" dirty="0" smtClean="0"/>
              <a:t>In French </a:t>
            </a:r>
            <a:r>
              <a:rPr lang="en-GB" sz="2400" dirty="0" err="1" smtClean="0"/>
              <a:t>prehospital</a:t>
            </a:r>
            <a:r>
              <a:rPr lang="en-GB" sz="2400" dirty="0" smtClean="0"/>
              <a:t> study of 69 such patients:</a:t>
            </a:r>
          </a:p>
          <a:p>
            <a:pPr lvl="2"/>
            <a:r>
              <a:rPr lang="en-GB" sz="2000" dirty="0" smtClean="0"/>
              <a:t>‘cyanide poisoning’ (cyanide levels &gt;39 </a:t>
            </a:r>
            <a:r>
              <a:rPr lang="az-Cyrl-AZ" sz="2000" dirty="0" smtClean="0"/>
              <a:t>µ</a:t>
            </a:r>
            <a:r>
              <a:rPr lang="en-GB" sz="2000" dirty="0" smtClean="0"/>
              <a:t>mol/l) in 42 of 63 patients for whom levels were done</a:t>
            </a:r>
          </a:p>
          <a:p>
            <a:pPr lvl="2"/>
            <a:r>
              <a:rPr lang="en-GB" sz="2000" dirty="0" smtClean="0"/>
              <a:t>Mean blood cyanide levels were higher among patients with initial cardiopulmonary arrest than patients without cardiopulmonary arrest (123</a:t>
            </a:r>
            <a:r>
              <a:rPr lang="az-Cyrl-AZ" sz="2000" dirty="0" smtClean="0"/>
              <a:t>µ</a:t>
            </a:r>
            <a:r>
              <a:rPr lang="en-GB" sz="2000" dirty="0" smtClean="0"/>
              <a:t>mol/l versus 45</a:t>
            </a:r>
            <a:r>
              <a:rPr lang="az-Cyrl-AZ" sz="2000" dirty="0" smtClean="0"/>
              <a:t>µ</a:t>
            </a:r>
            <a:r>
              <a:rPr lang="en-GB" sz="2000" dirty="0" smtClean="0"/>
              <a:t>mol/l). (CO levels were not much different).</a:t>
            </a:r>
          </a:p>
          <a:p>
            <a:pPr lvl="2"/>
            <a:r>
              <a:rPr lang="en-GB" sz="2000" dirty="0" smtClean="0"/>
              <a:t>Not a controlled trial of </a:t>
            </a:r>
            <a:r>
              <a:rPr lang="en-GB" sz="2000" dirty="0" err="1" smtClean="0"/>
              <a:t>hydroxocobalamin</a:t>
            </a:r>
            <a:r>
              <a:rPr lang="en-GB" sz="2000" dirty="0" smtClean="0"/>
              <a:t>, but routine infusions appeared safe.</a:t>
            </a:r>
          </a:p>
          <a:p>
            <a:pPr lvl="2"/>
            <a:r>
              <a:rPr lang="en-GB" sz="2000" dirty="0" smtClean="0"/>
              <a:t>As  result, it has been argued that </a:t>
            </a:r>
            <a:r>
              <a:rPr lang="en-GB" sz="2000" dirty="0" err="1" smtClean="0"/>
              <a:t>Cyanokit</a:t>
            </a:r>
            <a:r>
              <a:rPr lang="en-GB" sz="2000" dirty="0" smtClean="0"/>
              <a:t> should be administered routinely in patients with evidence of smoke inhalation, as early as possible, particularly where there is a severe acidosis, or where there is little improvement despite treatment for CO poisoning.</a:t>
            </a:r>
          </a:p>
        </p:txBody>
      </p:sp>
      <p:sp>
        <p:nvSpPr>
          <p:cNvPr id="4" name="Slide Number Placeholder 3"/>
          <p:cNvSpPr>
            <a:spLocks noGrp="1"/>
          </p:cNvSpPr>
          <p:nvPr>
            <p:ph type="sldNum" sz="quarter" idx="12"/>
          </p:nvPr>
        </p:nvSpPr>
        <p:spPr>
          <a:xfrm>
            <a:off x="7668344" y="6248400"/>
            <a:ext cx="789856" cy="457200"/>
          </a:xfrm>
        </p:spPr>
        <p:txBody>
          <a:bodyPr/>
          <a:lstStyle/>
          <a:p>
            <a:pPr>
              <a:defRPr/>
            </a:pPr>
            <a:fld id="{A343001B-64B2-4A82-86C3-6FE721CB3127}" type="slidenum">
              <a:rPr lang="en-US" smtClean="0"/>
              <a:pPr>
                <a:defRPr/>
              </a:pPr>
              <a:t>82</a:t>
            </a:fld>
            <a:endParaRPr lang="en-US"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Sodium nitrite</a:t>
            </a:r>
            <a:endParaRPr lang="en-GB" dirty="0"/>
          </a:p>
        </p:txBody>
      </p:sp>
      <p:sp>
        <p:nvSpPr>
          <p:cNvPr id="3" name="Content Placeholder 2"/>
          <p:cNvSpPr>
            <a:spLocks noGrp="1"/>
          </p:cNvSpPr>
          <p:nvPr>
            <p:ph idx="1"/>
          </p:nvPr>
        </p:nvSpPr>
        <p:spPr/>
        <p:txBody>
          <a:bodyPr/>
          <a:lstStyle/>
          <a:p>
            <a:r>
              <a:rPr lang="en-GB" dirty="0" smtClean="0"/>
              <a:t>Oxidise ferrous iron of haemoglobin to ferric iron to form </a:t>
            </a:r>
            <a:r>
              <a:rPr lang="en-GB" dirty="0" err="1" smtClean="0"/>
              <a:t>methaemoglobin</a:t>
            </a:r>
            <a:endParaRPr lang="en-GB" dirty="0" smtClean="0"/>
          </a:p>
          <a:p>
            <a:r>
              <a:rPr lang="en-GB" dirty="0" smtClean="0"/>
              <a:t>O2 is unable to bind to ferric iron in </a:t>
            </a:r>
            <a:r>
              <a:rPr lang="en-GB" dirty="0" err="1" smtClean="0"/>
              <a:t>methaemoglobin</a:t>
            </a:r>
            <a:r>
              <a:rPr lang="en-GB" dirty="0" smtClean="0"/>
              <a:t>, and H2O binds to the sites instead</a:t>
            </a:r>
          </a:p>
          <a:p>
            <a:r>
              <a:rPr lang="en-GB" dirty="0" smtClean="0"/>
              <a:t>CN binds to </a:t>
            </a:r>
            <a:r>
              <a:rPr lang="en-GB" dirty="0" err="1" smtClean="0"/>
              <a:t>methaemoglobin</a:t>
            </a:r>
            <a:r>
              <a:rPr lang="en-GB" dirty="0" smtClean="0"/>
              <a:t> rather than to </a:t>
            </a:r>
            <a:r>
              <a:rPr lang="en-GB" dirty="0" err="1" smtClean="0"/>
              <a:t>cytochrome</a:t>
            </a:r>
            <a:r>
              <a:rPr lang="en-GB" dirty="0" smtClean="0"/>
              <a:t> </a:t>
            </a:r>
            <a:r>
              <a:rPr lang="en-GB" dirty="0" err="1" smtClean="0"/>
              <a:t>oxidase</a:t>
            </a:r>
            <a:r>
              <a:rPr lang="en-GB" dirty="0" smtClean="0"/>
              <a:t>, so the </a:t>
            </a:r>
            <a:r>
              <a:rPr lang="en-GB" dirty="0" err="1" smtClean="0"/>
              <a:t>cytochrome</a:t>
            </a:r>
            <a:r>
              <a:rPr lang="en-GB" dirty="0" smtClean="0"/>
              <a:t> </a:t>
            </a:r>
            <a:r>
              <a:rPr lang="en-GB" dirty="0" err="1" smtClean="0"/>
              <a:t>oxidase</a:t>
            </a:r>
            <a:r>
              <a:rPr lang="en-GB" dirty="0" smtClean="0"/>
              <a:t> is released and anaerobic metabolism can resume</a:t>
            </a:r>
          </a:p>
        </p:txBody>
      </p:sp>
      <p:sp>
        <p:nvSpPr>
          <p:cNvPr id="4" name="Slide Number Placeholder 3"/>
          <p:cNvSpPr>
            <a:spLocks noGrp="1"/>
          </p:cNvSpPr>
          <p:nvPr>
            <p:ph type="sldNum" sz="quarter" idx="12"/>
          </p:nvPr>
        </p:nvSpPr>
        <p:spPr/>
        <p:txBody>
          <a:bodyPr/>
          <a:lstStyle/>
          <a:p>
            <a:pPr>
              <a:defRPr/>
            </a:pPr>
            <a:fld id="{A343001B-64B2-4A82-86C3-6FE721CB3127}" type="slidenum">
              <a:rPr lang="en-US" smtClean="0"/>
              <a:pPr>
                <a:defRPr/>
              </a:pPr>
              <a:t>83</a:t>
            </a:fld>
            <a:endParaRPr lang="en-US"/>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908720"/>
            <a:ext cx="7772400" cy="5112568"/>
          </a:xfrm>
        </p:spPr>
        <p:txBody>
          <a:bodyPr/>
          <a:lstStyle/>
          <a:p>
            <a:r>
              <a:rPr lang="en-GB" dirty="0" smtClean="0"/>
              <a:t>BUT - </a:t>
            </a:r>
          </a:p>
          <a:p>
            <a:pPr lvl="1"/>
            <a:r>
              <a:rPr lang="en-GB" dirty="0" err="1" smtClean="0"/>
              <a:t>Methaemoglobin</a:t>
            </a:r>
            <a:r>
              <a:rPr lang="en-GB" dirty="0" smtClean="0"/>
              <a:t> cannot carry O2.</a:t>
            </a:r>
          </a:p>
          <a:p>
            <a:pPr lvl="1"/>
            <a:r>
              <a:rPr lang="en-GB" dirty="0" smtClean="0"/>
              <a:t>Therefore may need to treat the </a:t>
            </a:r>
            <a:r>
              <a:rPr lang="en-GB" dirty="0" err="1" smtClean="0"/>
              <a:t>methaemoglobinaemia</a:t>
            </a:r>
            <a:r>
              <a:rPr lang="en-GB" dirty="0" smtClean="0"/>
              <a:t> (if more than 60-70%)</a:t>
            </a:r>
          </a:p>
          <a:p>
            <a:pPr lvl="1"/>
            <a:r>
              <a:rPr lang="en-GB" dirty="0" smtClean="0"/>
              <a:t>BUT</a:t>
            </a:r>
          </a:p>
          <a:p>
            <a:pPr lvl="2"/>
            <a:r>
              <a:rPr lang="en-GB" dirty="0" smtClean="0"/>
              <a:t>Only works in the vascular space</a:t>
            </a:r>
          </a:p>
          <a:p>
            <a:pPr lvl="2"/>
            <a:r>
              <a:rPr lang="en-GB" dirty="0" err="1" smtClean="0"/>
              <a:t>Methylene</a:t>
            </a:r>
            <a:r>
              <a:rPr lang="en-GB" dirty="0" smtClean="0"/>
              <a:t> blue – the standard antidote for </a:t>
            </a:r>
            <a:r>
              <a:rPr lang="en-GB" dirty="0" err="1" smtClean="0"/>
              <a:t>methaemoglobinaemia</a:t>
            </a:r>
            <a:r>
              <a:rPr lang="en-GB" dirty="0" smtClean="0"/>
              <a:t> will convert </a:t>
            </a:r>
            <a:r>
              <a:rPr lang="en-GB" dirty="0" err="1" smtClean="0"/>
              <a:t>cyanomethaemoglobinaemia</a:t>
            </a:r>
            <a:r>
              <a:rPr lang="en-GB" dirty="0" smtClean="0"/>
              <a:t> back to cyanide again</a:t>
            </a:r>
          </a:p>
          <a:p>
            <a:pPr lvl="1"/>
            <a:r>
              <a:rPr lang="en-GB" dirty="0" smtClean="0"/>
              <a:t>So</a:t>
            </a:r>
          </a:p>
          <a:p>
            <a:pPr lvl="2"/>
            <a:r>
              <a:rPr lang="en-GB" dirty="0" smtClean="0"/>
              <a:t>Exchange transfusion.</a:t>
            </a:r>
            <a:endParaRPr lang="en-GB" dirty="0"/>
          </a:p>
        </p:txBody>
      </p:sp>
      <p:sp>
        <p:nvSpPr>
          <p:cNvPr id="4" name="Slide Number Placeholder 3"/>
          <p:cNvSpPr>
            <a:spLocks noGrp="1"/>
          </p:cNvSpPr>
          <p:nvPr>
            <p:ph type="sldNum" sz="quarter" idx="12"/>
          </p:nvPr>
        </p:nvSpPr>
        <p:spPr/>
        <p:txBody>
          <a:bodyPr/>
          <a:lstStyle/>
          <a:p>
            <a:pPr>
              <a:defRPr/>
            </a:pPr>
            <a:fld id="{A343001B-64B2-4A82-86C3-6FE721CB3127}" type="slidenum">
              <a:rPr lang="en-US" smtClean="0"/>
              <a:pPr>
                <a:defRPr/>
              </a:pPr>
              <a:t>84</a:t>
            </a:fld>
            <a:endParaRPr lang="en-US"/>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Sodium </a:t>
            </a:r>
            <a:r>
              <a:rPr lang="en-GB" dirty="0" err="1" smtClean="0"/>
              <a:t>thiosulphate</a:t>
            </a:r>
            <a:endParaRPr lang="en-GB" dirty="0"/>
          </a:p>
        </p:txBody>
      </p:sp>
      <p:sp>
        <p:nvSpPr>
          <p:cNvPr id="3" name="Content Placeholder 2"/>
          <p:cNvSpPr>
            <a:spLocks noGrp="1"/>
          </p:cNvSpPr>
          <p:nvPr>
            <p:ph idx="1"/>
          </p:nvPr>
        </p:nvSpPr>
        <p:spPr>
          <a:xfrm>
            <a:off x="685800" y="1556792"/>
            <a:ext cx="7772400" cy="5301208"/>
          </a:xfrm>
        </p:spPr>
        <p:txBody>
          <a:bodyPr/>
          <a:lstStyle/>
          <a:p>
            <a:r>
              <a:rPr lang="en-GB" sz="2800" dirty="0" smtClean="0"/>
              <a:t>Required by </a:t>
            </a:r>
            <a:r>
              <a:rPr lang="en-GB" sz="2800" dirty="0" err="1" smtClean="0"/>
              <a:t>rhodanese</a:t>
            </a:r>
            <a:r>
              <a:rPr lang="en-GB" sz="2800" dirty="0" smtClean="0"/>
              <a:t> enzyme to convert cyanide to </a:t>
            </a:r>
            <a:r>
              <a:rPr lang="en-GB" sz="2800" dirty="0" err="1" smtClean="0"/>
              <a:t>thiocyanate</a:t>
            </a:r>
            <a:r>
              <a:rPr lang="en-GB" sz="2800" dirty="0" smtClean="0"/>
              <a:t>, which is then excreted in the urine</a:t>
            </a:r>
          </a:p>
          <a:p>
            <a:r>
              <a:rPr lang="en-GB" sz="2800" dirty="0" smtClean="0"/>
              <a:t>BUT</a:t>
            </a:r>
          </a:p>
          <a:p>
            <a:pPr lvl="1"/>
            <a:r>
              <a:rPr lang="en-GB" sz="2400" dirty="0" smtClean="0"/>
              <a:t>A relatively slow reaction</a:t>
            </a:r>
          </a:p>
          <a:p>
            <a:pPr lvl="1"/>
            <a:r>
              <a:rPr lang="en-GB" sz="2400" dirty="0" smtClean="0"/>
              <a:t>Cannot be used as the sole agent in severe poisoning</a:t>
            </a:r>
          </a:p>
          <a:p>
            <a:pPr lvl="1"/>
            <a:r>
              <a:rPr lang="en-GB" sz="2400" dirty="0" smtClean="0"/>
              <a:t>Good for moderate poisoning, or that caused by </a:t>
            </a:r>
            <a:r>
              <a:rPr lang="en-GB" sz="2400" dirty="0" err="1" smtClean="0"/>
              <a:t>nitriles</a:t>
            </a:r>
            <a:r>
              <a:rPr lang="en-GB" sz="2400" dirty="0" smtClean="0"/>
              <a:t>, where prolonged metabolism of cyanide occurs.</a:t>
            </a:r>
          </a:p>
          <a:p>
            <a:r>
              <a:rPr lang="en-GB" sz="2800" dirty="0" smtClean="0"/>
              <a:t>Relatively low toxicity. May be sore at infusion site.</a:t>
            </a:r>
          </a:p>
          <a:p>
            <a:pPr lvl="1"/>
            <a:endParaRPr lang="en-GB" dirty="0" smtClean="0"/>
          </a:p>
        </p:txBody>
      </p:sp>
      <p:sp>
        <p:nvSpPr>
          <p:cNvPr id="4" name="Slide Number Placeholder 3"/>
          <p:cNvSpPr>
            <a:spLocks noGrp="1"/>
          </p:cNvSpPr>
          <p:nvPr>
            <p:ph type="sldNum" sz="quarter" idx="12"/>
          </p:nvPr>
        </p:nvSpPr>
        <p:spPr/>
        <p:txBody>
          <a:bodyPr/>
          <a:lstStyle/>
          <a:p>
            <a:pPr>
              <a:defRPr/>
            </a:pPr>
            <a:fld id="{A343001B-64B2-4A82-86C3-6FE721CB3127}" type="slidenum">
              <a:rPr lang="en-US" smtClean="0"/>
              <a:pPr>
                <a:defRPr/>
              </a:pPr>
              <a:t>85</a:t>
            </a:fld>
            <a:endParaRPr lang="en-US"/>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Uses of cyanide</a:t>
            </a:r>
            <a:endParaRPr lang="en-GB" dirty="0"/>
          </a:p>
        </p:txBody>
      </p:sp>
      <p:sp>
        <p:nvSpPr>
          <p:cNvPr id="5" name="Content Placeholder 4"/>
          <p:cNvSpPr>
            <a:spLocks noGrp="1"/>
          </p:cNvSpPr>
          <p:nvPr>
            <p:ph idx="1"/>
          </p:nvPr>
        </p:nvSpPr>
        <p:spPr/>
        <p:txBody>
          <a:bodyPr/>
          <a:lstStyle/>
          <a:p>
            <a:r>
              <a:rPr lang="en-GB" dirty="0" smtClean="0"/>
              <a:t>Mining industry</a:t>
            </a:r>
          </a:p>
          <a:p>
            <a:r>
              <a:rPr lang="en-GB" dirty="0" smtClean="0"/>
              <a:t>Gold, silver, other precious metals.</a:t>
            </a:r>
          </a:p>
          <a:p>
            <a:pPr lvl="1"/>
            <a:r>
              <a:rPr lang="en-GB" dirty="0" smtClean="0"/>
              <a:t>Mass poisonings</a:t>
            </a:r>
          </a:p>
          <a:p>
            <a:pPr lvl="1"/>
            <a:r>
              <a:rPr lang="en-GB" dirty="0" smtClean="0"/>
              <a:t>Montana 1982</a:t>
            </a:r>
          </a:p>
          <a:p>
            <a:pPr lvl="1"/>
            <a:r>
              <a:rPr lang="en-GB" dirty="0" smtClean="0"/>
              <a:t>Colorado 1992. </a:t>
            </a:r>
          </a:p>
          <a:p>
            <a:pPr lvl="1"/>
            <a:r>
              <a:rPr lang="en-GB" dirty="0" err="1" smtClean="0"/>
              <a:t>Kyrgystan</a:t>
            </a:r>
            <a:r>
              <a:rPr lang="en-GB" dirty="0" smtClean="0"/>
              <a:t> 1998</a:t>
            </a:r>
          </a:p>
          <a:p>
            <a:pPr lvl="1"/>
            <a:r>
              <a:rPr lang="en-GB" dirty="0" smtClean="0"/>
              <a:t>Romania 2000</a:t>
            </a:r>
          </a:p>
          <a:p>
            <a:endParaRPr lang="en-GB" dirty="0"/>
          </a:p>
        </p:txBody>
      </p:sp>
      <p:sp>
        <p:nvSpPr>
          <p:cNvPr id="4" name="Slide Number Placeholder 3"/>
          <p:cNvSpPr>
            <a:spLocks noGrp="1"/>
          </p:cNvSpPr>
          <p:nvPr>
            <p:ph type="sldNum" sz="quarter" idx="12"/>
          </p:nvPr>
        </p:nvSpPr>
        <p:spPr/>
        <p:txBody>
          <a:bodyPr/>
          <a:lstStyle/>
          <a:p>
            <a:pPr>
              <a:defRPr/>
            </a:pPr>
            <a:fld id="{A343001B-64B2-4A82-86C3-6FE721CB3127}" type="slidenum">
              <a:rPr lang="en-US" smtClean="0"/>
              <a:pPr>
                <a:defRPr/>
              </a:pPr>
              <a:t>86</a:t>
            </a:fld>
            <a:endParaRPr lang="en-US"/>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sz="half" idx="1"/>
          </p:nvPr>
        </p:nvSpPr>
        <p:spPr/>
        <p:txBody>
          <a:bodyPr/>
          <a:lstStyle/>
          <a:p>
            <a:r>
              <a:rPr lang="en-GB" sz="2000" dirty="0" smtClean="0"/>
              <a:t>Plastics industry</a:t>
            </a:r>
          </a:p>
          <a:p>
            <a:r>
              <a:rPr lang="en-GB" sz="2000" dirty="0" smtClean="0"/>
              <a:t>Clothing</a:t>
            </a:r>
          </a:p>
          <a:p>
            <a:r>
              <a:rPr lang="en-GB" sz="2000" dirty="0" smtClean="0"/>
              <a:t>Dye industry</a:t>
            </a:r>
          </a:p>
          <a:p>
            <a:r>
              <a:rPr lang="en-GB" sz="2000" dirty="0" smtClean="0"/>
              <a:t>Chemical industry</a:t>
            </a:r>
          </a:p>
          <a:p>
            <a:r>
              <a:rPr lang="en-GB" sz="2000" dirty="0" smtClean="0"/>
              <a:t>Pharmaceutical industry</a:t>
            </a:r>
          </a:p>
          <a:p>
            <a:r>
              <a:rPr lang="en-GB" sz="2000" dirty="0" smtClean="0"/>
              <a:t>Sodium </a:t>
            </a:r>
            <a:r>
              <a:rPr lang="en-GB" sz="2000" dirty="0" err="1" smtClean="0"/>
              <a:t>nitroprusside</a:t>
            </a:r>
            <a:r>
              <a:rPr lang="en-GB" sz="2000" dirty="0" smtClean="0"/>
              <a:t> therapy</a:t>
            </a:r>
          </a:p>
          <a:p>
            <a:pPr lvl="1"/>
            <a:r>
              <a:rPr lang="en-GB" sz="1600" dirty="0" smtClean="0"/>
              <a:t>Another name for HCN is ‘Prussic acid’</a:t>
            </a:r>
          </a:p>
          <a:p>
            <a:r>
              <a:rPr lang="en-GB" sz="2000" dirty="0" smtClean="0"/>
              <a:t>Jewellery making and plating</a:t>
            </a:r>
          </a:p>
          <a:p>
            <a:endParaRPr lang="en-GB" dirty="0" smtClean="0"/>
          </a:p>
        </p:txBody>
      </p:sp>
      <p:sp>
        <p:nvSpPr>
          <p:cNvPr id="16" name="Content Placeholder 15"/>
          <p:cNvSpPr>
            <a:spLocks noGrp="1"/>
          </p:cNvSpPr>
          <p:nvPr>
            <p:ph sz="half" idx="2"/>
          </p:nvPr>
        </p:nvSpPr>
        <p:spPr/>
        <p:txBody>
          <a:bodyPr/>
          <a:lstStyle/>
          <a:p>
            <a:r>
              <a:rPr lang="en-GB" sz="2000" dirty="0" smtClean="0"/>
              <a:t>Photography</a:t>
            </a:r>
          </a:p>
          <a:p>
            <a:r>
              <a:rPr lang="en-GB" sz="2000" dirty="0" smtClean="0"/>
              <a:t>Insecticides for fumigating ships</a:t>
            </a:r>
          </a:p>
          <a:p>
            <a:r>
              <a:rPr lang="en-GB" sz="2000" dirty="0" smtClean="0"/>
              <a:t>Urine </a:t>
            </a:r>
            <a:r>
              <a:rPr lang="en-GB" sz="2000" dirty="0" err="1" smtClean="0"/>
              <a:t>ketone</a:t>
            </a:r>
            <a:r>
              <a:rPr lang="en-GB" sz="2000" dirty="0" smtClean="0"/>
              <a:t> test</a:t>
            </a:r>
          </a:p>
          <a:p>
            <a:r>
              <a:rPr lang="en-GB" sz="2000" dirty="0" smtClean="0"/>
              <a:t>Cyanide fishing</a:t>
            </a:r>
          </a:p>
          <a:p>
            <a:r>
              <a:rPr lang="en-GB" sz="2000" dirty="0" smtClean="0"/>
              <a:t>Bronze sculptures</a:t>
            </a:r>
          </a:p>
          <a:p>
            <a:pPr lvl="1"/>
            <a:r>
              <a:rPr lang="en-GB" sz="2000" dirty="0" smtClean="0"/>
              <a:t>To achieve attractive finish</a:t>
            </a:r>
          </a:p>
          <a:p>
            <a:r>
              <a:rPr lang="en-GB" sz="2000" dirty="0" err="1" smtClean="0"/>
              <a:t>Anticaking</a:t>
            </a:r>
            <a:r>
              <a:rPr lang="en-GB" sz="2000" dirty="0" smtClean="0"/>
              <a:t> agent in table salt</a:t>
            </a:r>
          </a:p>
          <a:p>
            <a:pPr>
              <a:buNone/>
            </a:pPr>
            <a:endParaRPr lang="en-GB" dirty="0"/>
          </a:p>
        </p:txBody>
      </p:sp>
      <p:sp>
        <p:nvSpPr>
          <p:cNvPr id="4" name="Slide Number Placeholder 3"/>
          <p:cNvSpPr>
            <a:spLocks noGrp="1"/>
          </p:cNvSpPr>
          <p:nvPr>
            <p:ph type="sldNum" sz="quarter" idx="12"/>
          </p:nvPr>
        </p:nvSpPr>
        <p:spPr/>
        <p:txBody>
          <a:bodyPr/>
          <a:lstStyle/>
          <a:p>
            <a:pPr>
              <a:defRPr/>
            </a:pPr>
            <a:fld id="{A343001B-64B2-4A82-86C3-6FE721CB3127}" type="slidenum">
              <a:rPr lang="en-US" smtClean="0"/>
              <a:pPr>
                <a:defRPr/>
              </a:pPr>
              <a:t>87</a:t>
            </a:fld>
            <a:endParaRPr lang="en-US"/>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4"/>
          <p:cNvSpPr>
            <a:spLocks noGrp="1"/>
          </p:cNvSpPr>
          <p:nvPr>
            <p:ph type="title"/>
          </p:nvPr>
        </p:nvSpPr>
        <p:spPr>
          <a:xfrm>
            <a:off x="250825" y="260350"/>
            <a:ext cx="8353425" cy="882650"/>
          </a:xfrm>
        </p:spPr>
        <p:txBody>
          <a:bodyPr/>
          <a:lstStyle/>
          <a:p>
            <a:r>
              <a:rPr lang="en-GB" sz="2400" b="1" smtClean="0"/>
              <a:t>WORKSHOP BLAZE SPARKS CHEMICAL ALERT </a:t>
            </a:r>
            <a:endParaRPr lang="en-GB" sz="2400" smtClean="0"/>
          </a:p>
        </p:txBody>
      </p:sp>
      <p:sp>
        <p:nvSpPr>
          <p:cNvPr id="80898" name="Content Placeholder 5"/>
          <p:cNvSpPr>
            <a:spLocks noGrp="1"/>
          </p:cNvSpPr>
          <p:nvPr>
            <p:ph idx="1"/>
          </p:nvPr>
        </p:nvSpPr>
        <p:spPr>
          <a:xfrm>
            <a:off x="250825" y="908050"/>
            <a:ext cx="8497888" cy="5761038"/>
          </a:xfrm>
        </p:spPr>
        <p:txBody>
          <a:bodyPr/>
          <a:lstStyle/>
          <a:p>
            <a:r>
              <a:rPr lang="en-GB" sz="2000" dirty="0" smtClean="0"/>
              <a:t>Published on </a:t>
            </a:r>
            <a:r>
              <a:rPr lang="en-GB" sz="2000" b="1" dirty="0" smtClean="0"/>
              <a:t>Tuesday 28 November 2000 00:00</a:t>
            </a:r>
            <a:r>
              <a:rPr lang="en-GB" sz="2000" dirty="0" smtClean="0"/>
              <a:t> </a:t>
            </a:r>
          </a:p>
          <a:p>
            <a:r>
              <a:rPr lang="en-GB" sz="1400" dirty="0" smtClean="0"/>
              <a:t>http://www.lynnnews.co.uk/news/latest-news/workshop-blaze-sparks-chemical-alert-1-526892</a:t>
            </a:r>
          </a:p>
          <a:p>
            <a:r>
              <a:rPr lang="en-GB" sz="1800" dirty="0" smtClean="0"/>
              <a:t>A SNETTISHAM family was this week counting the cost of a workshop blaze, which sparked a major chemical alert on Saturday afternoon (November 25).</a:t>
            </a:r>
          </a:p>
          <a:p>
            <a:r>
              <a:rPr lang="en-GB" sz="1800" dirty="0" smtClean="0"/>
              <a:t>Silversmith Rob Goldsworthy has estimated he lost £30,000 of tools, designs, artwork and chemicals when the large wooden workshop at his home in St Thomas’s Lane caught fire. Inside the workshop were materials used in gold and silver-plating processes, including nitric acid, potassium cyanide, silver cyanide and gold cyanide, plus a propane cylinder, which exploded. At the height of the blaze, five fire appliances, plus chemical support, and command units, were on the scene, and police sealed off the surrounding lanes while fire officers determined what risk the chemicals posed. An ambulance also stood by at the scene. Fortunately the smoke dispersed into the air. At the scene, Assistant Divisional Officer John Tuck, of Lynn Fire Service, said had they been burning in an enclosed environment, the fumes could have proved fatal.“That was the reason why we decided to fight the fire from outside, rather than put </a:t>
            </a:r>
            <a:r>
              <a:rPr lang="en-GB" sz="1800" dirty="0" err="1" smtClean="0"/>
              <a:t>firefighters</a:t>
            </a:r>
            <a:r>
              <a:rPr lang="en-GB" sz="1800" dirty="0" smtClean="0"/>
              <a:t> at risk,” he added.“The important thing is that no </a:t>
            </a:r>
            <a:r>
              <a:rPr lang="en-GB" sz="1800" dirty="0" err="1" smtClean="0"/>
              <a:t>firefighters</a:t>
            </a:r>
            <a:r>
              <a:rPr lang="en-GB" sz="1800" dirty="0" smtClean="0"/>
              <a:t> or civilians have been injured.”Once the blaze was contained, it was decided to let it burn out, as putting water on it could have enabled the chemicals to contaminate nearby watercourses, said ADO Tuck.</a:t>
            </a:r>
          </a:p>
          <a:p>
            <a:endParaRPr lang="en-GB" sz="2000" dirty="0" smtClean="0"/>
          </a:p>
        </p:txBody>
      </p:sp>
      <p:sp>
        <p:nvSpPr>
          <p:cNvPr id="80899" name="Slide Number Placeholder 3"/>
          <p:cNvSpPr>
            <a:spLocks noGrp="1"/>
          </p:cNvSpPr>
          <p:nvPr>
            <p:ph type="sldNum" sz="quarter" idx="12"/>
          </p:nvPr>
        </p:nvSpPr>
        <p:spPr>
          <a:xfrm>
            <a:off x="8388350" y="6237288"/>
            <a:ext cx="536575" cy="457200"/>
          </a:xfrm>
          <a:noFill/>
        </p:spPr>
        <p:txBody>
          <a:bodyPr/>
          <a:lstStyle/>
          <a:p>
            <a:r>
              <a:rPr lang="en-US" smtClean="0"/>
              <a:t> </a:t>
            </a:r>
            <a:fld id="{3F170993-BB6B-4280-9CC7-644D823A23B4}" type="slidenum">
              <a:rPr lang="en-US" sz="1200" smtClean="0"/>
              <a:pPr/>
              <a:t>88</a:t>
            </a:fld>
            <a:endParaRPr lang="en-US" sz="1200" smtClean="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r>
              <a:rPr lang="en-GB" dirty="0" smtClean="0"/>
              <a:t>Murder</a:t>
            </a:r>
          </a:p>
          <a:p>
            <a:r>
              <a:rPr lang="en-GB" dirty="0" smtClean="0"/>
              <a:t>Mass murder</a:t>
            </a:r>
          </a:p>
          <a:p>
            <a:pPr lvl="1"/>
            <a:r>
              <a:rPr lang="en-GB" dirty="0" smtClean="0"/>
              <a:t>Gas chamber</a:t>
            </a:r>
          </a:p>
          <a:p>
            <a:pPr lvl="1"/>
            <a:r>
              <a:rPr lang="en-GB" dirty="0" smtClean="0"/>
              <a:t>pellets</a:t>
            </a:r>
            <a:endParaRPr lang="en-GB" dirty="0"/>
          </a:p>
        </p:txBody>
      </p:sp>
      <p:sp>
        <p:nvSpPr>
          <p:cNvPr id="5" name="Slide Number Placeholder 4"/>
          <p:cNvSpPr>
            <a:spLocks noGrp="1"/>
          </p:cNvSpPr>
          <p:nvPr>
            <p:ph type="sldNum" sz="quarter" idx="12"/>
          </p:nvPr>
        </p:nvSpPr>
        <p:spPr/>
        <p:txBody>
          <a:bodyPr/>
          <a:lstStyle/>
          <a:p>
            <a:pPr>
              <a:defRPr/>
            </a:pPr>
            <a:fld id="{98FBE9F3-1FF3-4C24-9CD1-241D02C842FF}" type="slidenum">
              <a:rPr lang="en-US" smtClean="0"/>
              <a:pPr>
                <a:defRPr/>
              </a:pPr>
              <a:t>89</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395288" y="188913"/>
            <a:ext cx="8353425" cy="1025525"/>
          </a:xfrm>
        </p:spPr>
        <p:txBody>
          <a:bodyPr/>
          <a:lstStyle/>
          <a:p>
            <a:r>
              <a:rPr lang="en-GB" sz="3200" smtClean="0"/>
              <a:t>Acute exposure, concentration, and symptoms </a:t>
            </a:r>
            <a:r>
              <a:rPr lang="en-GB" sz="1200" smtClean="0"/>
              <a:t/>
            </a:r>
            <a:br>
              <a:rPr lang="en-GB" sz="1200" smtClean="0"/>
            </a:br>
            <a:r>
              <a:rPr lang="en-GB" sz="1200" smtClean="0"/>
              <a:t>(After http://en.wikipedia.org/wiki/Carbon_monoxide_poisoning)</a:t>
            </a:r>
          </a:p>
        </p:txBody>
      </p:sp>
      <p:graphicFrame>
        <p:nvGraphicFramePr>
          <p:cNvPr id="5" name="Content Placeholder 4"/>
          <p:cNvGraphicFramePr>
            <a:graphicFrameLocks noGrp="1"/>
          </p:cNvGraphicFramePr>
          <p:nvPr>
            <p:ph idx="1"/>
          </p:nvPr>
        </p:nvGraphicFramePr>
        <p:xfrm>
          <a:off x="395288" y="1312863"/>
          <a:ext cx="8424936" cy="5308337"/>
        </p:xfrm>
        <a:graphic>
          <a:graphicData uri="http://schemas.openxmlformats.org/drawingml/2006/table">
            <a:tbl>
              <a:tblPr firstRow="1" bandRow="1">
                <a:tableStyleId>{5C22544A-7EE6-4342-B048-85BDC9FD1C3A}</a:tableStyleId>
              </a:tblPr>
              <a:tblGrid>
                <a:gridCol w="2263550"/>
                <a:gridCol w="6161386"/>
              </a:tblGrid>
              <a:tr h="352594">
                <a:tc>
                  <a:txBody>
                    <a:bodyPr/>
                    <a:lstStyle/>
                    <a:p>
                      <a:r>
                        <a:rPr lang="en-GB" dirty="0"/>
                        <a:t>Concentration</a:t>
                      </a:r>
                    </a:p>
                  </a:txBody>
                  <a:tcPr anchor="ctr"/>
                </a:tc>
                <a:tc>
                  <a:txBody>
                    <a:bodyPr/>
                    <a:lstStyle/>
                    <a:p>
                      <a:r>
                        <a:rPr lang="en-GB"/>
                        <a:t>Symptoms</a:t>
                      </a:r>
                    </a:p>
                  </a:txBody>
                  <a:tcPr anchor="ctr"/>
                </a:tc>
              </a:tr>
              <a:tr h="617040">
                <a:tc>
                  <a:txBody>
                    <a:bodyPr/>
                    <a:lstStyle/>
                    <a:p>
                      <a:r>
                        <a:rPr lang="en-GB"/>
                        <a:t>35 ppm (0.0035%)</a:t>
                      </a:r>
                    </a:p>
                  </a:txBody>
                  <a:tcPr anchor="ctr"/>
                </a:tc>
                <a:tc>
                  <a:txBody>
                    <a:bodyPr/>
                    <a:lstStyle/>
                    <a:p>
                      <a:r>
                        <a:rPr lang="en-GB" dirty="0"/>
                        <a:t>Headache and dizziness within six to eight hours of constant exposure</a:t>
                      </a:r>
                    </a:p>
                  </a:txBody>
                  <a:tcPr anchor="ctr"/>
                </a:tc>
              </a:tr>
              <a:tr h="352594">
                <a:tc>
                  <a:txBody>
                    <a:bodyPr/>
                    <a:lstStyle/>
                    <a:p>
                      <a:r>
                        <a:rPr lang="en-GB"/>
                        <a:t>100 ppm (0.01%)</a:t>
                      </a:r>
                    </a:p>
                  </a:txBody>
                  <a:tcPr anchor="ctr"/>
                </a:tc>
                <a:tc>
                  <a:txBody>
                    <a:bodyPr/>
                    <a:lstStyle/>
                    <a:p>
                      <a:r>
                        <a:rPr lang="en-GB"/>
                        <a:t>Slight headache in two to three hours</a:t>
                      </a:r>
                    </a:p>
                  </a:txBody>
                  <a:tcPr anchor="ctr"/>
                </a:tc>
              </a:tr>
              <a:tr h="352594">
                <a:tc>
                  <a:txBody>
                    <a:bodyPr/>
                    <a:lstStyle/>
                    <a:p>
                      <a:r>
                        <a:rPr lang="en-GB"/>
                        <a:t>200 ppm (0.02%)</a:t>
                      </a:r>
                    </a:p>
                  </a:txBody>
                  <a:tcPr anchor="ctr"/>
                </a:tc>
                <a:tc>
                  <a:txBody>
                    <a:bodyPr/>
                    <a:lstStyle/>
                    <a:p>
                      <a:r>
                        <a:rPr lang="en-GB" dirty="0"/>
                        <a:t>Slight headache within two to three hours; loss of judgment</a:t>
                      </a:r>
                    </a:p>
                  </a:txBody>
                  <a:tcPr anchor="ctr"/>
                </a:tc>
              </a:tr>
              <a:tr h="352594">
                <a:tc>
                  <a:txBody>
                    <a:bodyPr/>
                    <a:lstStyle/>
                    <a:p>
                      <a:r>
                        <a:rPr lang="en-GB"/>
                        <a:t>400 ppm (0.04%)</a:t>
                      </a:r>
                    </a:p>
                  </a:txBody>
                  <a:tcPr anchor="ctr"/>
                </a:tc>
                <a:tc>
                  <a:txBody>
                    <a:bodyPr/>
                    <a:lstStyle/>
                    <a:p>
                      <a:r>
                        <a:rPr lang="en-GB"/>
                        <a:t>Frontal headache within one to two hours</a:t>
                      </a:r>
                    </a:p>
                  </a:txBody>
                  <a:tcPr anchor="ctr"/>
                </a:tc>
              </a:tr>
              <a:tr h="617040">
                <a:tc>
                  <a:txBody>
                    <a:bodyPr/>
                    <a:lstStyle/>
                    <a:p>
                      <a:r>
                        <a:rPr lang="en-GB"/>
                        <a:t>800 ppm (0.08%)</a:t>
                      </a:r>
                    </a:p>
                  </a:txBody>
                  <a:tcPr anchor="ctr"/>
                </a:tc>
                <a:tc>
                  <a:txBody>
                    <a:bodyPr/>
                    <a:lstStyle/>
                    <a:p>
                      <a:r>
                        <a:rPr lang="en-GB"/>
                        <a:t>Dizziness, nausea, and convulsions within 45 min; insensible within 2 hours</a:t>
                      </a:r>
                    </a:p>
                  </a:txBody>
                  <a:tcPr anchor="ctr"/>
                </a:tc>
              </a:tr>
              <a:tr h="617040">
                <a:tc>
                  <a:txBody>
                    <a:bodyPr/>
                    <a:lstStyle/>
                    <a:p>
                      <a:r>
                        <a:rPr lang="en-GB"/>
                        <a:t>1,600 ppm (0.16%)</a:t>
                      </a:r>
                    </a:p>
                  </a:txBody>
                  <a:tcPr anchor="ctr"/>
                </a:tc>
                <a:tc>
                  <a:txBody>
                    <a:bodyPr/>
                    <a:lstStyle/>
                    <a:p>
                      <a:r>
                        <a:rPr lang="en-GB" dirty="0">
                          <a:solidFill>
                            <a:schemeClr val="bg2"/>
                          </a:solidFill>
                        </a:rPr>
                        <a:t>Headache</a:t>
                      </a:r>
                      <a:r>
                        <a:rPr lang="en-GB" dirty="0" smtClean="0">
                          <a:solidFill>
                            <a:schemeClr val="bg2"/>
                          </a:solidFill>
                        </a:rPr>
                        <a:t>, tachycardia, </a:t>
                      </a:r>
                      <a:r>
                        <a:rPr lang="en-GB" dirty="0">
                          <a:solidFill>
                            <a:schemeClr val="bg2"/>
                          </a:solidFill>
                        </a:rPr>
                        <a:t>dizziness, and nausea within 20 min; death in less than 2 hours</a:t>
                      </a:r>
                    </a:p>
                  </a:txBody>
                  <a:tcPr anchor="ctr"/>
                </a:tc>
              </a:tr>
              <a:tr h="617040">
                <a:tc>
                  <a:txBody>
                    <a:bodyPr/>
                    <a:lstStyle/>
                    <a:p>
                      <a:r>
                        <a:rPr lang="en-GB"/>
                        <a:t>3,200 ppm (0.32%)</a:t>
                      </a:r>
                    </a:p>
                  </a:txBody>
                  <a:tcPr anchor="ctr"/>
                </a:tc>
                <a:tc>
                  <a:txBody>
                    <a:bodyPr/>
                    <a:lstStyle/>
                    <a:p>
                      <a:r>
                        <a:rPr lang="en-GB" dirty="0">
                          <a:solidFill>
                            <a:schemeClr val="bg2"/>
                          </a:solidFill>
                        </a:rPr>
                        <a:t>Headache, dizziness and nausea in five to ten minutes. Death within 30 minutes.</a:t>
                      </a:r>
                    </a:p>
                  </a:txBody>
                  <a:tcPr anchor="ctr"/>
                </a:tc>
              </a:tr>
              <a:tr h="644897">
                <a:tc>
                  <a:txBody>
                    <a:bodyPr/>
                    <a:lstStyle/>
                    <a:p>
                      <a:r>
                        <a:rPr lang="en-GB"/>
                        <a:t>6,400 ppm (0.64%)</a:t>
                      </a:r>
                    </a:p>
                  </a:txBody>
                  <a:tcPr anchor="ctr"/>
                </a:tc>
                <a:tc>
                  <a:txBody>
                    <a:bodyPr/>
                    <a:lstStyle/>
                    <a:p>
                      <a:r>
                        <a:rPr lang="en-GB" dirty="0">
                          <a:solidFill>
                            <a:schemeClr val="bg2"/>
                          </a:solidFill>
                        </a:rPr>
                        <a:t>Headache and dizziness in one to two minutes. Convulsions, respiratory arrest, and death in less than 20 minutes.</a:t>
                      </a:r>
                    </a:p>
                  </a:txBody>
                  <a:tcPr anchor="ctr"/>
                </a:tc>
              </a:tr>
              <a:tr h="617040">
                <a:tc>
                  <a:txBody>
                    <a:bodyPr/>
                    <a:lstStyle/>
                    <a:p>
                      <a:r>
                        <a:rPr lang="en-GB" dirty="0"/>
                        <a:t>12,800 </a:t>
                      </a:r>
                      <a:r>
                        <a:rPr lang="en-GB" dirty="0" err="1"/>
                        <a:t>ppm</a:t>
                      </a:r>
                      <a:r>
                        <a:rPr lang="en-GB" dirty="0"/>
                        <a:t> (1.28%)</a:t>
                      </a:r>
                    </a:p>
                  </a:txBody>
                  <a:tcPr anchor="ctr"/>
                </a:tc>
                <a:tc>
                  <a:txBody>
                    <a:bodyPr/>
                    <a:lstStyle/>
                    <a:p>
                      <a:r>
                        <a:rPr lang="en-GB" dirty="0">
                          <a:solidFill>
                            <a:schemeClr val="bg2"/>
                          </a:solidFill>
                        </a:rPr>
                        <a:t>Unconsciousness after 2-3 breaths. </a:t>
                      </a:r>
                      <a:r>
                        <a:rPr lang="en-GB" dirty="0" smtClean="0">
                          <a:solidFill>
                            <a:schemeClr val="bg2"/>
                          </a:solidFill>
                        </a:rPr>
                        <a:t>Death </a:t>
                      </a:r>
                      <a:r>
                        <a:rPr lang="en-GB" dirty="0">
                          <a:solidFill>
                            <a:schemeClr val="bg2"/>
                          </a:solidFill>
                        </a:rPr>
                        <a:t>in less than three minutes.</a:t>
                      </a:r>
                    </a:p>
                  </a:txBody>
                  <a:tcPr anchor="ctr"/>
                </a:tc>
              </a:tr>
            </a:tbl>
          </a:graphicData>
        </a:graphic>
      </p:graphicFrame>
      <p:sp>
        <p:nvSpPr>
          <p:cNvPr id="34853" name="Slide Number Placeholder 3"/>
          <p:cNvSpPr>
            <a:spLocks noGrp="1"/>
          </p:cNvSpPr>
          <p:nvPr>
            <p:ph type="sldNum" sz="quarter" idx="12"/>
          </p:nvPr>
        </p:nvSpPr>
        <p:spPr>
          <a:noFill/>
        </p:spPr>
        <p:txBody>
          <a:bodyPr/>
          <a:lstStyle/>
          <a:p>
            <a:fld id="{6AF8096D-31C7-4CD5-9DED-4B93FE2E4DA7}" type="slidenum">
              <a:rPr lang="en-US" smtClean="0"/>
              <a:pPr/>
              <a:t>9</a:t>
            </a:fld>
            <a:endParaRPr lang="en-US" smtClean="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a:xfrm>
            <a:off x="323850" y="404813"/>
            <a:ext cx="8640763" cy="863600"/>
          </a:xfrm>
        </p:spPr>
        <p:txBody>
          <a:bodyPr/>
          <a:lstStyle/>
          <a:p>
            <a:r>
              <a:rPr lang="en-GB" sz="3200" b="1" smtClean="0"/>
              <a:t>Expat Heywood 'killed with cyanide' </a:t>
            </a:r>
            <a:endParaRPr lang="en-GB" sz="3200" smtClean="0"/>
          </a:p>
        </p:txBody>
      </p:sp>
      <p:sp>
        <p:nvSpPr>
          <p:cNvPr id="79874" name="Content Placeholder 2"/>
          <p:cNvSpPr>
            <a:spLocks noGrp="1"/>
          </p:cNvSpPr>
          <p:nvPr>
            <p:ph idx="1"/>
          </p:nvPr>
        </p:nvSpPr>
        <p:spPr>
          <a:xfrm>
            <a:off x="683568" y="1268760"/>
            <a:ext cx="7772400" cy="4967287"/>
          </a:xfrm>
        </p:spPr>
        <p:txBody>
          <a:bodyPr/>
          <a:lstStyle/>
          <a:p>
            <a:pPr>
              <a:buFontTx/>
              <a:buNone/>
            </a:pPr>
            <a:r>
              <a:rPr lang="en-GB" sz="1600" dirty="0" smtClean="0"/>
              <a:t/>
            </a:r>
            <a:br>
              <a:rPr lang="en-GB" sz="1600" dirty="0" smtClean="0"/>
            </a:br>
            <a:r>
              <a:rPr lang="en-GB" sz="1800" dirty="0" smtClean="0"/>
              <a:t>Published on </a:t>
            </a:r>
            <a:r>
              <a:rPr lang="en-GB" sz="1800" b="1" dirty="0" smtClean="0"/>
              <a:t>Saturday 14 April 2012 10:19</a:t>
            </a:r>
            <a:r>
              <a:rPr lang="en-GB" sz="1800" dirty="0" smtClean="0"/>
              <a:t> </a:t>
            </a:r>
          </a:p>
          <a:p>
            <a:r>
              <a:rPr lang="en-GB" sz="1200" dirty="0" smtClean="0"/>
              <a:t>http://www.lynnnews.co.uk/news/national-news/expat-heywood-killed-with-cyanide-1-3735618#</a:t>
            </a:r>
          </a:p>
          <a:p>
            <a:r>
              <a:rPr lang="en-GB" sz="1800" dirty="0" smtClean="0"/>
              <a:t>A British businessman found dead in China was killed with cyanide, it has been reported.</a:t>
            </a:r>
          </a:p>
          <a:p>
            <a:r>
              <a:rPr lang="en-GB" sz="1800" dirty="0" smtClean="0"/>
              <a:t>Neil Heywood was murdered on the orders of a fallen Communist Party chief, according to the Mail on Sunday.</a:t>
            </a:r>
          </a:p>
          <a:p>
            <a:r>
              <a:rPr lang="en-GB" sz="1800" dirty="0" smtClean="0"/>
              <a:t>The newspaper quoted "respected Mandarin-language websites" saying Mr Heywood, 41, died from cyanide poisoning after allegedly having an affair with lawyer </a:t>
            </a:r>
            <a:r>
              <a:rPr lang="en-GB" sz="1800" dirty="0" err="1" smtClean="0"/>
              <a:t>Gu</a:t>
            </a:r>
            <a:r>
              <a:rPr lang="en-GB" sz="1800" dirty="0" smtClean="0"/>
              <a:t> </a:t>
            </a:r>
            <a:r>
              <a:rPr lang="en-GB" sz="1800" dirty="0" err="1" smtClean="0"/>
              <a:t>Kailai</a:t>
            </a:r>
            <a:r>
              <a:rPr lang="en-GB" sz="1800" dirty="0" smtClean="0"/>
              <a:t>, wife of Bo </a:t>
            </a:r>
            <a:r>
              <a:rPr lang="en-GB" sz="1800" dirty="0" err="1" smtClean="0"/>
              <a:t>Xilai</a:t>
            </a:r>
            <a:r>
              <a:rPr lang="en-GB" sz="1800" dirty="0" smtClean="0"/>
              <a:t>, seen until recently as a future leader of China.</a:t>
            </a:r>
          </a:p>
          <a:p>
            <a:r>
              <a:rPr lang="en-GB" sz="1800" dirty="0" smtClean="0"/>
              <a:t>Mr Heywood was found dead on November 15 in Chongqing, in central China. Britain asked China to investigate his death and it emerged last week that Mrs </a:t>
            </a:r>
            <a:r>
              <a:rPr lang="en-GB" sz="1800" dirty="0" err="1" smtClean="0"/>
              <a:t>Gu</a:t>
            </a:r>
            <a:r>
              <a:rPr lang="en-GB" sz="1800" dirty="0" smtClean="0"/>
              <a:t> was being probed for "intentional homicide".</a:t>
            </a:r>
          </a:p>
          <a:p>
            <a:r>
              <a:rPr lang="en-GB" sz="1800" dirty="0" smtClean="0"/>
              <a:t>The Mail on Sunday said it was alleged that Mr Heywood was murdered after helping Mrs </a:t>
            </a:r>
            <a:r>
              <a:rPr lang="en-GB" sz="1800" dirty="0" err="1" smtClean="0"/>
              <a:t>Gu</a:t>
            </a:r>
            <a:r>
              <a:rPr lang="en-GB" sz="1800" dirty="0" smtClean="0"/>
              <a:t> to siphon nearly £800 </a:t>
            </a:r>
            <a:r>
              <a:rPr lang="en-GB" sz="1600" dirty="0" smtClean="0"/>
              <a:t>million of assets overseas</a:t>
            </a:r>
            <a:r>
              <a:rPr lang="en-GB" dirty="0" smtClean="0"/>
              <a:t>.</a:t>
            </a:r>
          </a:p>
          <a:p>
            <a:endParaRPr lang="en-GB" dirty="0" smtClean="0"/>
          </a:p>
        </p:txBody>
      </p:sp>
      <p:sp>
        <p:nvSpPr>
          <p:cNvPr id="79875" name="Slide Number Placeholder 3"/>
          <p:cNvSpPr>
            <a:spLocks noGrp="1"/>
          </p:cNvSpPr>
          <p:nvPr>
            <p:ph type="sldNum" sz="quarter" idx="12"/>
          </p:nvPr>
        </p:nvSpPr>
        <p:spPr>
          <a:noFill/>
        </p:spPr>
        <p:txBody>
          <a:bodyPr/>
          <a:lstStyle/>
          <a:p>
            <a:fld id="{068B9F18-8CD1-4F02-A44F-F035ECDFD247}" type="slidenum">
              <a:rPr lang="en-US" smtClean="0"/>
              <a:pPr/>
              <a:t>90</a:t>
            </a:fld>
            <a:endParaRPr lang="en-US" smtClean="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83568" y="260648"/>
            <a:ext cx="7772400" cy="1143000"/>
          </a:xfrm>
        </p:spPr>
        <p:txBody>
          <a:bodyPr/>
          <a:lstStyle/>
          <a:p>
            <a:r>
              <a:rPr lang="en-GB" dirty="0" smtClean="0"/>
              <a:t>Natural sources</a:t>
            </a:r>
            <a:endParaRPr lang="en-GB" dirty="0"/>
          </a:p>
        </p:txBody>
      </p:sp>
      <p:sp>
        <p:nvSpPr>
          <p:cNvPr id="7" name="Content Placeholder 6"/>
          <p:cNvSpPr>
            <a:spLocks noGrp="1"/>
          </p:cNvSpPr>
          <p:nvPr>
            <p:ph idx="1"/>
          </p:nvPr>
        </p:nvSpPr>
        <p:spPr>
          <a:xfrm>
            <a:off x="685800" y="1340768"/>
            <a:ext cx="7772400" cy="5184576"/>
          </a:xfrm>
        </p:spPr>
        <p:txBody>
          <a:bodyPr/>
          <a:lstStyle/>
          <a:p>
            <a:r>
              <a:rPr lang="en-GB" dirty="0" smtClean="0"/>
              <a:t>Apricot and peach stones</a:t>
            </a:r>
          </a:p>
          <a:p>
            <a:r>
              <a:rPr lang="en-GB" dirty="0" smtClean="0"/>
              <a:t>Mango and apple pips</a:t>
            </a:r>
          </a:p>
          <a:p>
            <a:r>
              <a:rPr lang="en-GB" dirty="0" smtClean="0"/>
              <a:t>Clover</a:t>
            </a:r>
          </a:p>
          <a:p>
            <a:r>
              <a:rPr lang="en-GB" dirty="0" smtClean="0"/>
              <a:t>Bitter almonds (non-cultivated wild-type of some species) – up to 4 – 9 mg HCN per almond (so even in small ‘doses’, the effects are severe).</a:t>
            </a:r>
          </a:p>
          <a:p>
            <a:r>
              <a:rPr lang="en-GB" dirty="0" smtClean="0"/>
              <a:t>Cassava root ingestion</a:t>
            </a:r>
          </a:p>
          <a:p>
            <a:r>
              <a:rPr lang="en-GB" dirty="0" smtClean="0"/>
              <a:t>Some bacteria, algae and fungi.</a:t>
            </a:r>
            <a:endParaRPr lang="en-GB" dirty="0"/>
          </a:p>
        </p:txBody>
      </p:sp>
      <p:sp>
        <p:nvSpPr>
          <p:cNvPr id="5" name="Slide Number Placeholder 4"/>
          <p:cNvSpPr>
            <a:spLocks noGrp="1"/>
          </p:cNvSpPr>
          <p:nvPr>
            <p:ph type="sldNum" sz="quarter" idx="12"/>
          </p:nvPr>
        </p:nvSpPr>
        <p:spPr/>
        <p:txBody>
          <a:bodyPr/>
          <a:lstStyle/>
          <a:p>
            <a:pPr>
              <a:defRPr/>
            </a:pPr>
            <a:fld id="{98FBE9F3-1FF3-4C24-9CD1-241D02C842FF}" type="slidenum">
              <a:rPr lang="en-US" smtClean="0"/>
              <a:pPr>
                <a:defRPr/>
              </a:pPr>
              <a:t>91</a:t>
            </a:fld>
            <a:endParaRPr lang="en-US"/>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685800" y="609600"/>
            <a:ext cx="7772400" cy="731168"/>
          </a:xfrm>
        </p:spPr>
        <p:txBody>
          <a:bodyPr/>
          <a:lstStyle/>
          <a:p>
            <a:r>
              <a:rPr lang="en-GB" dirty="0" smtClean="0"/>
              <a:t>So what about the case?</a:t>
            </a:r>
          </a:p>
        </p:txBody>
      </p:sp>
      <p:sp>
        <p:nvSpPr>
          <p:cNvPr id="95235" name="Rectangle 3"/>
          <p:cNvSpPr>
            <a:spLocks noGrp="1" noChangeArrowheads="1"/>
          </p:cNvSpPr>
          <p:nvPr>
            <p:ph type="body" idx="1"/>
          </p:nvPr>
        </p:nvSpPr>
        <p:spPr>
          <a:xfrm>
            <a:off x="685800" y="1268760"/>
            <a:ext cx="7772400" cy="5589240"/>
          </a:xfrm>
        </p:spPr>
        <p:txBody>
          <a:bodyPr/>
          <a:lstStyle/>
          <a:p>
            <a:r>
              <a:rPr lang="en-GB" sz="2800" dirty="0" smtClean="0"/>
              <a:t>Cyanide levels</a:t>
            </a:r>
          </a:p>
          <a:p>
            <a:pPr lvl="1"/>
            <a:r>
              <a:rPr lang="en-GB" sz="2400" dirty="0" smtClean="0"/>
              <a:t>We never got them back!</a:t>
            </a:r>
          </a:p>
          <a:p>
            <a:pPr lvl="1"/>
            <a:r>
              <a:rPr lang="en-GB" sz="2400" dirty="0" smtClean="0"/>
              <a:t>Sent off to Royal </a:t>
            </a:r>
            <a:r>
              <a:rPr lang="en-GB" sz="2400" dirty="0" err="1" smtClean="0"/>
              <a:t>Hallamshire</a:t>
            </a:r>
            <a:r>
              <a:rPr lang="en-GB" sz="2400" dirty="0" smtClean="0"/>
              <a:t> hospital</a:t>
            </a:r>
          </a:p>
          <a:p>
            <a:pPr lvl="1"/>
            <a:r>
              <a:rPr lang="en-GB" sz="2400" dirty="0" smtClean="0"/>
              <a:t>Chased up 17/4/12:</a:t>
            </a:r>
          </a:p>
          <a:p>
            <a:pPr lvl="2"/>
            <a:r>
              <a:rPr lang="en-GB" dirty="0" smtClean="0"/>
              <a:t>8511µg/litre</a:t>
            </a:r>
          </a:p>
          <a:p>
            <a:pPr lvl="2"/>
            <a:r>
              <a:rPr lang="en-GB" dirty="0" smtClean="0"/>
              <a:t>reference range: </a:t>
            </a:r>
          </a:p>
          <a:p>
            <a:pPr lvl="3"/>
            <a:r>
              <a:rPr lang="en-GB" dirty="0" smtClean="0"/>
              <a:t>&lt; 500 in smokers</a:t>
            </a:r>
          </a:p>
          <a:p>
            <a:pPr lvl="3"/>
            <a:r>
              <a:rPr lang="en-GB" dirty="0" smtClean="0"/>
              <a:t>&lt; 300 in non-smokers</a:t>
            </a:r>
          </a:p>
          <a:p>
            <a:pPr lvl="3"/>
            <a:r>
              <a:rPr lang="en-GB" dirty="0" smtClean="0"/>
              <a:t>&lt; 750 in sodium </a:t>
            </a:r>
            <a:r>
              <a:rPr lang="en-GB" dirty="0" err="1" smtClean="0"/>
              <a:t>nitroprusside</a:t>
            </a:r>
            <a:r>
              <a:rPr lang="en-GB" dirty="0" smtClean="0"/>
              <a:t> therapy</a:t>
            </a:r>
          </a:p>
          <a:p>
            <a:pPr lvl="3">
              <a:buNone/>
            </a:pPr>
            <a:endParaRPr lang="en-GB" dirty="0" smtClean="0"/>
          </a:p>
          <a:p>
            <a:pPr lvl="3"/>
            <a:r>
              <a:rPr lang="en-GB" dirty="0" smtClean="0"/>
              <a:t>&lt; 1mg/l mild toxicity (</a:t>
            </a:r>
            <a:r>
              <a:rPr lang="en-GB" dirty="0" err="1" smtClean="0"/>
              <a:t>Toxbase</a:t>
            </a:r>
            <a:r>
              <a:rPr lang="en-GB" dirty="0" smtClean="0"/>
              <a:t>)</a:t>
            </a:r>
          </a:p>
          <a:p>
            <a:pPr lvl="3"/>
            <a:r>
              <a:rPr lang="en-GB" dirty="0" smtClean="0"/>
              <a:t>1-3mg/l moderate toxicity</a:t>
            </a:r>
          </a:p>
          <a:p>
            <a:pPr lvl="3"/>
            <a:r>
              <a:rPr lang="en-GB" dirty="0" smtClean="0"/>
              <a:t>&gt;3mg/l severe toxicity</a:t>
            </a:r>
          </a:p>
          <a:p>
            <a:pPr lvl="2"/>
            <a:endParaRPr lang="en-GB" dirty="0" smtClean="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a:xfrm>
            <a:off x="323850" y="609600"/>
            <a:ext cx="8640763" cy="803275"/>
          </a:xfrm>
        </p:spPr>
        <p:txBody>
          <a:bodyPr/>
          <a:lstStyle/>
          <a:p>
            <a:r>
              <a:rPr lang="en-GB" sz="3200" b="1" smtClean="0"/>
              <a:t>Gaywood: Lab worker took lethal cyanide dose </a:t>
            </a:r>
            <a:endParaRPr lang="en-GB" sz="3200" smtClean="0"/>
          </a:p>
        </p:txBody>
      </p:sp>
      <p:sp>
        <p:nvSpPr>
          <p:cNvPr id="78850" name="Content Placeholder 2"/>
          <p:cNvSpPr>
            <a:spLocks noGrp="1"/>
          </p:cNvSpPr>
          <p:nvPr>
            <p:ph idx="1"/>
          </p:nvPr>
        </p:nvSpPr>
        <p:spPr>
          <a:xfrm>
            <a:off x="250825" y="1412875"/>
            <a:ext cx="8569325" cy="5256213"/>
          </a:xfrm>
        </p:spPr>
        <p:txBody>
          <a:bodyPr/>
          <a:lstStyle/>
          <a:p>
            <a:r>
              <a:rPr lang="en-GB" sz="2000" dirty="0" smtClean="0"/>
              <a:t>Published on </a:t>
            </a:r>
            <a:r>
              <a:rPr lang="en-GB" sz="2000" b="1" dirty="0" smtClean="0"/>
              <a:t>Tuesday 17 June 2008 13:18</a:t>
            </a:r>
            <a:r>
              <a:rPr lang="en-GB" sz="2000" dirty="0" smtClean="0"/>
              <a:t> </a:t>
            </a:r>
          </a:p>
          <a:p>
            <a:r>
              <a:rPr lang="en-GB" sz="1400" dirty="0" smtClean="0"/>
              <a:t>http://www.lynnnews.co.uk/news/latest-news/gaywood-lab-worker-took-lethal-cyanide-dose-1-520611</a:t>
            </a:r>
          </a:p>
          <a:p>
            <a:r>
              <a:rPr lang="en-GB" sz="2000" dirty="0" smtClean="0"/>
              <a:t>A LABORATORY technician made a special order of deadly chemical cyanide at work and used it to kill himself.</a:t>
            </a:r>
          </a:p>
          <a:p>
            <a:r>
              <a:rPr lang="en-GB" sz="2000" dirty="0" smtClean="0"/>
              <a:t>Peter </a:t>
            </a:r>
            <a:r>
              <a:rPr lang="en-GB" sz="2000" dirty="0" smtClean="0"/>
              <a:t>?????? </a:t>
            </a:r>
            <a:r>
              <a:rPr lang="en-GB" sz="2000" dirty="0" smtClean="0"/>
              <a:t>(22) closed down his page on Internet social networking site </a:t>
            </a:r>
            <a:r>
              <a:rPr lang="en-GB" sz="2000" dirty="0" err="1" smtClean="0"/>
              <a:t>Facebook</a:t>
            </a:r>
            <a:r>
              <a:rPr lang="en-GB" sz="2000" dirty="0" smtClean="0"/>
              <a:t> in the run-up to his death and then his web-based instant messaging account with the words "carpe diem (Latin for seize the day) because tomorrow we will be dead", an inquest heard on Monday.</a:t>
            </a:r>
          </a:p>
          <a:p>
            <a:r>
              <a:rPr lang="en-GB" sz="2000" dirty="0" smtClean="0"/>
              <a:t>The </a:t>
            </a:r>
            <a:r>
              <a:rPr lang="en-GB" sz="2000" dirty="0" smtClean="0"/>
              <a:t>?????? </a:t>
            </a:r>
            <a:r>
              <a:rPr lang="en-GB" sz="2000" dirty="0" smtClean="0"/>
              <a:t>worker was found collapsed on a bench in </a:t>
            </a:r>
            <a:r>
              <a:rPr lang="en-GB" sz="2000" dirty="0" err="1" smtClean="0"/>
              <a:t>Reffley</a:t>
            </a:r>
            <a:r>
              <a:rPr lang="en-GB" sz="2000" dirty="0" smtClean="0"/>
              <a:t> Woods by dog walker </a:t>
            </a:r>
            <a:r>
              <a:rPr lang="en-GB" sz="2000" dirty="0" smtClean="0"/>
              <a:t>??????? on </a:t>
            </a:r>
            <a:r>
              <a:rPr lang="en-GB" sz="2000" dirty="0" smtClean="0"/>
              <a:t>October 22 last year and died in hospital a month-and-a-half later, on December 11, from pneumonia and brain damage brought on by the chemical.</a:t>
            </a:r>
          </a:p>
          <a:p>
            <a:r>
              <a:rPr lang="en-GB" sz="2000" dirty="0" smtClean="0"/>
              <a:t>Mr </a:t>
            </a:r>
            <a:r>
              <a:rPr lang="en-GB" sz="2000" dirty="0" smtClean="0"/>
              <a:t>?????? </a:t>
            </a:r>
            <a:r>
              <a:rPr lang="en-GB" sz="2000" dirty="0" smtClean="0"/>
              <a:t>colleague </a:t>
            </a:r>
            <a:r>
              <a:rPr lang="en-GB" sz="2000" dirty="0" smtClean="0"/>
              <a:t>??????? told </a:t>
            </a:r>
            <a:r>
              <a:rPr lang="en-GB" sz="2000" dirty="0" smtClean="0"/>
              <a:t>the hearing she had received what she had thought to be a relatively routine email around the third week of September to say some chemicals were awaiting collection and when she discussed it with </a:t>
            </a:r>
            <a:r>
              <a:rPr lang="en-GB" sz="2000" dirty="0" smtClean="0"/>
              <a:t>?????? he </a:t>
            </a:r>
            <a:r>
              <a:rPr lang="en-GB" sz="2000" dirty="0" smtClean="0"/>
              <a:t>said he had already picked the chemicals up.</a:t>
            </a:r>
          </a:p>
          <a:p>
            <a:endParaRPr lang="en-GB" dirty="0" smtClean="0"/>
          </a:p>
        </p:txBody>
      </p:sp>
      <p:sp>
        <p:nvSpPr>
          <p:cNvPr id="78851" name="Slide Number Placeholder 3"/>
          <p:cNvSpPr>
            <a:spLocks noGrp="1"/>
          </p:cNvSpPr>
          <p:nvPr>
            <p:ph type="sldNum" sz="quarter" idx="12"/>
          </p:nvPr>
        </p:nvSpPr>
        <p:spPr>
          <a:xfrm>
            <a:off x="7239000" y="6165850"/>
            <a:ext cx="1905000" cy="457200"/>
          </a:xfrm>
          <a:noFill/>
        </p:spPr>
        <p:txBody>
          <a:bodyPr/>
          <a:lstStyle/>
          <a:p>
            <a:fld id="{BD6AD055-C76A-4572-9620-A56AD3746432}" type="slidenum">
              <a:rPr lang="en-US" smtClean="0"/>
              <a:pPr/>
              <a:t>93</a:t>
            </a:fld>
            <a:endParaRPr lang="en-US" smtClean="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a:t>
            </a:r>
            <a:endParaRPr lang="en-GB" dirty="0"/>
          </a:p>
        </p:txBody>
      </p:sp>
      <p:sp>
        <p:nvSpPr>
          <p:cNvPr id="3" name="Content Placeholder 2"/>
          <p:cNvSpPr>
            <a:spLocks noGrp="1"/>
          </p:cNvSpPr>
          <p:nvPr>
            <p:ph idx="1"/>
          </p:nvPr>
        </p:nvSpPr>
        <p:spPr>
          <a:xfrm>
            <a:off x="251520" y="1981200"/>
            <a:ext cx="8496944" cy="2743944"/>
          </a:xfrm>
        </p:spPr>
        <p:txBody>
          <a:bodyPr/>
          <a:lstStyle/>
          <a:p>
            <a:r>
              <a:rPr lang="en-GB" sz="4000" dirty="0" smtClean="0"/>
              <a:t>Think Carbon monoxide</a:t>
            </a:r>
          </a:p>
          <a:p>
            <a:r>
              <a:rPr lang="en-GB" sz="4000" dirty="0" smtClean="0"/>
              <a:t>If fire and suspected inhalational injury, think cyanide as well.</a:t>
            </a:r>
            <a:endParaRPr lang="en-GB" sz="4000" dirty="0"/>
          </a:p>
        </p:txBody>
      </p:sp>
      <p:sp>
        <p:nvSpPr>
          <p:cNvPr id="4" name="Slide Number Placeholder 3"/>
          <p:cNvSpPr>
            <a:spLocks noGrp="1"/>
          </p:cNvSpPr>
          <p:nvPr>
            <p:ph type="sldNum" sz="quarter" idx="12"/>
          </p:nvPr>
        </p:nvSpPr>
        <p:spPr/>
        <p:txBody>
          <a:bodyPr/>
          <a:lstStyle/>
          <a:p>
            <a:pPr>
              <a:defRPr/>
            </a:pPr>
            <a:fld id="{A343001B-64B2-4A82-86C3-6FE721CB3127}" type="slidenum">
              <a:rPr lang="en-US" smtClean="0"/>
              <a:pPr>
                <a:defRPr/>
              </a:pPr>
              <a:t>94</a:t>
            </a:fld>
            <a:endParaRPr lang="en-US"/>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a:xfrm>
            <a:off x="685800" y="188913"/>
            <a:ext cx="7772400" cy="936625"/>
          </a:xfrm>
        </p:spPr>
        <p:txBody>
          <a:bodyPr/>
          <a:lstStyle/>
          <a:p>
            <a:r>
              <a:rPr lang="en-GB" smtClean="0"/>
              <a:t>References</a:t>
            </a:r>
          </a:p>
        </p:txBody>
      </p:sp>
      <p:sp>
        <p:nvSpPr>
          <p:cNvPr id="83970" name="Content Placeholder 2"/>
          <p:cNvSpPr>
            <a:spLocks noGrp="1"/>
          </p:cNvSpPr>
          <p:nvPr>
            <p:ph idx="1"/>
          </p:nvPr>
        </p:nvSpPr>
        <p:spPr>
          <a:xfrm>
            <a:off x="250825" y="1412875"/>
            <a:ext cx="8642350" cy="4683125"/>
          </a:xfrm>
        </p:spPr>
        <p:txBody>
          <a:bodyPr/>
          <a:lstStyle/>
          <a:p>
            <a:pPr marL="514350" indent="-514350">
              <a:buFont typeface="Times New Roman" pitchFamily="18" charset="0"/>
              <a:buAutoNum type="arabicPeriod"/>
            </a:pPr>
            <a:r>
              <a:rPr lang="en-GB" sz="2400" dirty="0" smtClean="0"/>
              <a:t>Vale. A. Cyanides. Medicine. 2012;40(3):121</a:t>
            </a:r>
          </a:p>
          <a:p>
            <a:pPr marL="514350" indent="-514350">
              <a:buFont typeface="Times New Roman" pitchFamily="18" charset="0"/>
              <a:buAutoNum type="arabicPeriod"/>
            </a:pPr>
            <a:r>
              <a:rPr lang="en-GB" sz="2400" dirty="0" smtClean="0"/>
              <a:t>Rose JR et al. Carbon monoxide poisoning: pathogenesis, management, and future directions of therapy. Am J </a:t>
            </a:r>
            <a:r>
              <a:rPr lang="en-GB" sz="2400" dirty="0" err="1" smtClean="0"/>
              <a:t>Resp</a:t>
            </a:r>
            <a:r>
              <a:rPr lang="en-GB" sz="2400" dirty="0" smtClean="0"/>
              <a:t> </a:t>
            </a:r>
            <a:r>
              <a:rPr lang="en-GB" sz="2400" dirty="0" err="1" smtClean="0"/>
              <a:t>Crit</a:t>
            </a:r>
            <a:r>
              <a:rPr lang="en-GB" sz="2400" dirty="0" smtClean="0"/>
              <a:t> Care Med 2017;195(5):596-606</a:t>
            </a:r>
          </a:p>
          <a:p>
            <a:pPr marL="514350" indent="-514350">
              <a:buFont typeface="Times New Roman" pitchFamily="18" charset="0"/>
              <a:buAutoNum type="arabicPeriod"/>
            </a:pPr>
            <a:r>
              <a:rPr lang="en-GB" sz="2400" dirty="0" smtClean="0"/>
              <a:t>Cyanide. From Wikipedia. Accessed 16/6/20. </a:t>
            </a:r>
            <a:r>
              <a:rPr lang="en-GB" sz="1200" dirty="0" smtClean="0"/>
              <a:t>http://en.wikipedia.org/wiki/Cyanide</a:t>
            </a:r>
          </a:p>
          <a:p>
            <a:pPr marL="514350" indent="-514350">
              <a:buFont typeface="Times New Roman" pitchFamily="18" charset="0"/>
              <a:buAutoNum type="arabicPeriod"/>
            </a:pPr>
            <a:r>
              <a:rPr lang="en-GB" sz="2400" dirty="0" err="1" smtClean="0"/>
              <a:t>Borron</a:t>
            </a:r>
            <a:r>
              <a:rPr lang="en-GB" sz="2400" dirty="0" smtClean="0"/>
              <a:t> SW et al. Prospective study of </a:t>
            </a:r>
            <a:r>
              <a:rPr lang="en-GB" sz="2400" dirty="0" err="1" smtClean="0"/>
              <a:t>hydroxocobalamin</a:t>
            </a:r>
            <a:r>
              <a:rPr lang="en-GB" sz="2400" dirty="0" smtClean="0"/>
              <a:t> for acute cyanide poisoning in smoke inhalation.  Ann </a:t>
            </a:r>
            <a:r>
              <a:rPr lang="en-GB" sz="2400" dirty="0" err="1" smtClean="0"/>
              <a:t>Emerg</a:t>
            </a:r>
            <a:r>
              <a:rPr lang="en-GB" sz="2400" dirty="0" smtClean="0"/>
              <a:t> Med 2007;49(6):794-801</a:t>
            </a:r>
          </a:p>
          <a:p>
            <a:pPr marL="514350" indent="-514350">
              <a:buFont typeface="Times New Roman" pitchFamily="18" charset="0"/>
              <a:buAutoNum type="arabicPeriod"/>
            </a:pPr>
            <a:r>
              <a:rPr lang="fr-FR" sz="2400" dirty="0" err="1" smtClean="0"/>
              <a:t>Toxbase</a:t>
            </a:r>
            <a:r>
              <a:rPr lang="fr-FR" sz="2400" dirty="0" smtClean="0"/>
              <a:t>. NPIS </a:t>
            </a:r>
            <a:r>
              <a:rPr lang="fr-FR" sz="2400" dirty="0" err="1" smtClean="0"/>
              <a:t>Cyanide</a:t>
            </a:r>
            <a:r>
              <a:rPr lang="fr-FR" sz="2400" dirty="0" smtClean="0"/>
              <a:t> </a:t>
            </a:r>
            <a:r>
              <a:rPr lang="fr-FR" sz="2400" dirty="0" err="1" smtClean="0"/>
              <a:t>poisoning</a:t>
            </a:r>
            <a:r>
              <a:rPr lang="fr-FR" sz="2400" dirty="0" smtClean="0"/>
              <a:t>. </a:t>
            </a:r>
            <a:r>
              <a:rPr lang="fr-FR" sz="2400" dirty="0" err="1" smtClean="0"/>
              <a:t>Accessed</a:t>
            </a:r>
            <a:r>
              <a:rPr lang="fr-FR" sz="2400" dirty="0" smtClean="0"/>
              <a:t> 12/4/12</a:t>
            </a:r>
          </a:p>
          <a:p>
            <a:pPr marL="514350" indent="-514350">
              <a:buFont typeface="Times New Roman" pitchFamily="18" charset="0"/>
              <a:buAutoNum type="arabicPeriod"/>
            </a:pPr>
            <a:r>
              <a:rPr lang="fr-FR" sz="2400" dirty="0" err="1" smtClean="0"/>
              <a:t>Cyanide</a:t>
            </a:r>
            <a:r>
              <a:rPr lang="fr-FR" sz="2400" dirty="0" smtClean="0"/>
              <a:t> </a:t>
            </a:r>
            <a:r>
              <a:rPr lang="fr-FR" sz="2400" dirty="0" err="1" smtClean="0"/>
              <a:t>poisoning</a:t>
            </a:r>
            <a:r>
              <a:rPr lang="fr-FR" sz="2400" dirty="0" smtClean="0"/>
              <a:t>. </a:t>
            </a:r>
            <a:r>
              <a:rPr lang="fr-FR" sz="2400" dirty="0" err="1" smtClean="0"/>
              <a:t>From</a:t>
            </a:r>
            <a:r>
              <a:rPr lang="fr-FR" sz="2400" dirty="0" smtClean="0"/>
              <a:t> </a:t>
            </a:r>
            <a:r>
              <a:rPr lang="fr-FR" sz="2400" dirty="0" err="1" smtClean="0"/>
              <a:t>Wikipedia</a:t>
            </a:r>
            <a:r>
              <a:rPr lang="fr-FR" sz="2400" dirty="0" smtClean="0"/>
              <a:t>. </a:t>
            </a:r>
            <a:r>
              <a:rPr lang="fr-FR" sz="2400" dirty="0" err="1" smtClean="0"/>
              <a:t>Accessed</a:t>
            </a:r>
            <a:r>
              <a:rPr lang="fr-FR" sz="2400" dirty="0" smtClean="0"/>
              <a:t> 17/4/12. </a:t>
            </a:r>
            <a:r>
              <a:rPr lang="fr-FR" sz="1200" dirty="0" smtClean="0"/>
              <a:t>http://en.wikipedia.org/wiki/Cyanide_poisoning</a:t>
            </a:r>
          </a:p>
          <a:p>
            <a:pPr marL="514350" indent="-514350">
              <a:buNone/>
            </a:pPr>
            <a:endParaRPr lang="en-GB" sz="2400" dirty="0" smtClean="0"/>
          </a:p>
        </p:txBody>
      </p:sp>
      <p:sp>
        <p:nvSpPr>
          <p:cNvPr id="83971" name="Slide Number Placeholder 3"/>
          <p:cNvSpPr>
            <a:spLocks noGrp="1"/>
          </p:cNvSpPr>
          <p:nvPr>
            <p:ph type="sldNum" sz="quarter" idx="12"/>
          </p:nvPr>
        </p:nvSpPr>
        <p:spPr>
          <a:noFill/>
        </p:spPr>
        <p:txBody>
          <a:bodyPr/>
          <a:lstStyle/>
          <a:p>
            <a:fld id="{90F79C9D-B4D8-474F-B3BC-577FD5B47E62}" type="slidenum">
              <a:rPr lang="en-US" smtClean="0"/>
              <a:pPr/>
              <a:t>95</a:t>
            </a:fld>
            <a:endParaRPr lang="en-US" smtClean="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own_views_600.jpg"/>
          <p:cNvPicPr>
            <a:picLocks noGrp="1" noChangeAspect="1"/>
          </p:cNvPicPr>
          <p:nvPr>
            <p:ph idx="1"/>
          </p:nvPr>
        </p:nvPicPr>
        <p:blipFill>
          <a:blip r:embed="rId2" cstate="print"/>
          <a:stretch>
            <a:fillRect/>
          </a:stretch>
        </p:blipFill>
        <p:spPr>
          <a:xfrm>
            <a:off x="755576" y="404664"/>
            <a:ext cx="7620000" cy="2997200"/>
          </a:xfrm>
        </p:spPr>
      </p:pic>
      <p:sp>
        <p:nvSpPr>
          <p:cNvPr id="4" name="Slide Number Placeholder 3"/>
          <p:cNvSpPr>
            <a:spLocks noGrp="1"/>
          </p:cNvSpPr>
          <p:nvPr>
            <p:ph type="sldNum" sz="quarter" idx="12"/>
          </p:nvPr>
        </p:nvSpPr>
        <p:spPr/>
        <p:txBody>
          <a:bodyPr/>
          <a:lstStyle/>
          <a:p>
            <a:pPr>
              <a:defRPr/>
            </a:pPr>
            <a:fld id="{A343001B-64B2-4A82-86C3-6FE721CB3127}" type="slidenum">
              <a:rPr lang="en-US" smtClean="0"/>
              <a:pPr>
                <a:defRPr/>
              </a:pPr>
              <a:t>96</a:t>
            </a:fld>
            <a:endParaRPr lang="en-US"/>
          </a:p>
        </p:txBody>
      </p:sp>
      <p:pic>
        <p:nvPicPr>
          <p:cNvPr id="6" name="Picture 5" descr="woodhenge.png"/>
          <p:cNvPicPr>
            <a:picLocks noChangeAspect="1"/>
          </p:cNvPicPr>
          <p:nvPr/>
        </p:nvPicPr>
        <p:blipFill>
          <a:blip r:embed="rId3" cstate="print"/>
          <a:stretch>
            <a:fillRect/>
          </a:stretch>
        </p:blipFill>
        <p:spPr>
          <a:xfrm>
            <a:off x="755576" y="3933056"/>
            <a:ext cx="2376264" cy="1568334"/>
          </a:xfrm>
          <a:prstGeom prst="rect">
            <a:avLst/>
          </a:prstGeom>
        </p:spPr>
      </p:pic>
      <p:pic>
        <p:nvPicPr>
          <p:cNvPr id="7" name="Picture 6" descr="house&amp;garden.jpg"/>
          <p:cNvPicPr>
            <a:picLocks noChangeAspect="1"/>
          </p:cNvPicPr>
          <p:nvPr/>
        </p:nvPicPr>
        <p:blipFill>
          <a:blip r:embed="rId4" cstate="print"/>
          <a:stretch>
            <a:fillRect/>
          </a:stretch>
        </p:blipFill>
        <p:spPr>
          <a:xfrm>
            <a:off x="3491880" y="3861048"/>
            <a:ext cx="4896544" cy="1854751"/>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2523</TotalTime>
  <Words>5206</Words>
  <Application>Microsoft Office PowerPoint</Application>
  <PresentationFormat>On-screen Show (4:3)</PresentationFormat>
  <Paragraphs>779</Paragraphs>
  <Slides>96</Slides>
  <Notes>4</Notes>
  <HiddenSlides>0</HiddenSlides>
  <MMClips>0</MMClips>
  <ScaleCrop>false</ScaleCrop>
  <HeadingPairs>
    <vt:vector size="4" baseType="variant">
      <vt:variant>
        <vt:lpstr>Theme</vt:lpstr>
      </vt:variant>
      <vt:variant>
        <vt:i4>2</vt:i4>
      </vt:variant>
      <vt:variant>
        <vt:lpstr>Slide Titles</vt:lpstr>
      </vt:variant>
      <vt:variant>
        <vt:i4>96</vt:i4>
      </vt:variant>
    </vt:vector>
  </HeadingPairs>
  <TitlesOfParts>
    <vt:vector size="98" baseType="lpstr">
      <vt:lpstr>Blank Presentation</vt:lpstr>
      <vt:lpstr>Custom Design</vt:lpstr>
      <vt:lpstr>Carbon monoxide Poisoning</vt:lpstr>
      <vt:lpstr>Is everybody safe and well?</vt:lpstr>
      <vt:lpstr>Hope you have enough PPE…</vt:lpstr>
      <vt:lpstr>Introduction</vt:lpstr>
      <vt:lpstr>Chronic  / long term sequalae if treatment delayed </vt:lpstr>
      <vt:lpstr>WHO Guidelines</vt:lpstr>
      <vt:lpstr>UK workplace guidelines</vt:lpstr>
      <vt:lpstr>CO levels in various environments  http://en.wikipedia.org/wiki/Carbon_monoxide_poisoning</vt:lpstr>
      <vt:lpstr>Acute exposure, concentration, and symptoms  (After http://en.wikipedia.org/wiki/Carbon_monoxide_poisoning)</vt:lpstr>
      <vt:lpstr>Mechanism of Toxicity</vt:lpstr>
      <vt:lpstr>Binding to Haemoglobin</vt:lpstr>
      <vt:lpstr>PowerPoint Presentation</vt:lpstr>
      <vt:lpstr>Direct cellular toxicity</vt:lpstr>
      <vt:lpstr>Protein binding</vt:lpstr>
      <vt:lpstr>PowerPoint Presentation</vt:lpstr>
      <vt:lpstr>PowerPoint Presentation</vt:lpstr>
      <vt:lpstr>PowerPoint Presentation</vt:lpstr>
      <vt:lpstr>Nitric oxide and other oxygen free radicals.</vt:lpstr>
      <vt:lpstr>PowerPoint Presentation</vt:lpstr>
      <vt:lpstr>PowerPoint Presentation</vt:lpstr>
      <vt:lpstr>Pregnancy</vt:lpstr>
      <vt:lpstr>Causes</vt:lpstr>
      <vt:lpstr>PowerPoint Presentation</vt:lpstr>
      <vt:lpstr>PowerPoint Presentation</vt:lpstr>
      <vt:lpstr>Acute presentation</vt:lpstr>
      <vt:lpstr>PowerPoint Presentation</vt:lpstr>
      <vt:lpstr>PowerPoint Presentation</vt:lpstr>
      <vt:lpstr>Delayed features</vt:lpstr>
      <vt:lpstr>PowerPoint Presentation</vt:lpstr>
      <vt:lpstr>Chronic poisoning</vt:lpstr>
      <vt:lpstr>Diagnosis</vt:lpstr>
      <vt:lpstr>PowerPoint Presentation</vt:lpstr>
      <vt:lpstr>Tests</vt:lpstr>
      <vt:lpstr>PowerPoint Presentation</vt:lpstr>
      <vt:lpstr>Treatment</vt:lpstr>
      <vt:lpstr>PowerPoint Presentation</vt:lpstr>
      <vt:lpstr>PowerPoint Presentation</vt:lpstr>
      <vt:lpstr>PowerPoint Presentation</vt:lpstr>
      <vt:lpstr>PowerPoint Presentation</vt:lpstr>
      <vt:lpstr>Hyperbaric oxygen</vt:lpstr>
      <vt:lpstr>PowerPoint Presentation</vt:lpstr>
      <vt:lpstr>PowerPoint Presentation</vt:lpstr>
      <vt:lpstr>Indications of severity</vt:lpstr>
      <vt:lpstr>Do patients still get poisoned from car exhausts?</vt:lpstr>
      <vt:lpstr> Catalytic converters foil suicide bids Tuesday, October 27, 1998 Published at 04:21 GMT Health http://news.bbc.co.uk/1/hi/health/201873.stm </vt:lpstr>
      <vt:lpstr>Carbon Monoxide. General Information. Bull G (HPA 2009) http://www.hpa.org.uk/webc/HPAwebFile/HPAweb_C/1202487036268.</vt:lpstr>
      <vt:lpstr>Thomas Greiner, an agricultural engineer from Iowa State University, http://www.extension.iastate.edu/pages/communications/co/co_car.html</vt:lpstr>
      <vt:lpstr>Suicidal asphyxiation by inhalation of automobile emission without carbon monoxide poisoning  DeRoux S.J.  Journal of Forensic Sciences, September 2006, vol./is. 51/5(1158-1159), 0022-1198;1556-4029 </vt:lpstr>
      <vt:lpstr>Non flame gas heaters</vt:lpstr>
      <vt:lpstr>PowerPoint Presentation</vt:lpstr>
      <vt:lpstr>Stockport biker died after putting gas heater in tent to keep warm 2013</vt:lpstr>
      <vt:lpstr>Summary</vt:lpstr>
      <vt:lpstr>References</vt:lpstr>
      <vt:lpstr>Assimilation test….</vt:lpstr>
      <vt:lpstr>ABG in 100% O2</vt:lpstr>
      <vt:lpstr>PowerPoint Presentation</vt:lpstr>
      <vt:lpstr>PowerPoint Presentation</vt:lpstr>
      <vt:lpstr>PowerPoint Presentation</vt:lpstr>
      <vt:lpstr>Raised anion gap metabolic acidosis</vt:lpstr>
      <vt:lpstr>Normal anion gap acidosis – hyperchoraemic acidosis</vt:lpstr>
      <vt:lpstr>So what’s the diagnosis?</vt:lpstr>
      <vt:lpstr>The actual history….</vt:lpstr>
      <vt:lpstr>PowerPoint Presentation</vt:lpstr>
      <vt:lpstr>So why is this case of cyanide poisoning in a talk on carbon monoxide poisoning ?</vt:lpstr>
      <vt:lpstr>Cyanide poisoning</vt:lpstr>
      <vt:lpstr>Cyanide and combustion</vt:lpstr>
      <vt:lpstr>In this case….</vt:lpstr>
      <vt:lpstr>So what were his blood cyanide levels?</vt:lpstr>
      <vt:lpstr>Treatment options: antidotes</vt:lpstr>
      <vt:lpstr>Treatment options</vt:lpstr>
      <vt:lpstr>Cyanides v. Nitriles v. Isocyanates</vt:lpstr>
      <vt:lpstr>PowerPoint Presentation</vt:lpstr>
      <vt:lpstr>PowerPoint Presentation</vt:lpstr>
      <vt:lpstr>PowerPoint Presentation</vt:lpstr>
      <vt:lpstr>PowerPoint Presentation</vt:lpstr>
      <vt:lpstr>PowerPoint Presentation</vt:lpstr>
      <vt:lpstr>Symptoms of cyanide poisoning</vt:lpstr>
      <vt:lpstr>PowerPoint Presentation</vt:lpstr>
      <vt:lpstr>Treatment</vt:lpstr>
      <vt:lpstr>PowerPoint Presentation</vt:lpstr>
      <vt:lpstr>Hydroxocobalamin</vt:lpstr>
      <vt:lpstr>PowerPoint Presentation</vt:lpstr>
      <vt:lpstr>Sodium nitrite</vt:lpstr>
      <vt:lpstr>PowerPoint Presentation</vt:lpstr>
      <vt:lpstr>Sodium thiosulphate</vt:lpstr>
      <vt:lpstr>Uses of cyanide</vt:lpstr>
      <vt:lpstr>PowerPoint Presentation</vt:lpstr>
      <vt:lpstr>WORKSHOP BLAZE SPARKS CHEMICAL ALERT </vt:lpstr>
      <vt:lpstr>PowerPoint Presentation</vt:lpstr>
      <vt:lpstr>Expat Heywood 'killed with cyanide' </vt:lpstr>
      <vt:lpstr>Natural sources</vt:lpstr>
      <vt:lpstr>So what about the case?</vt:lpstr>
      <vt:lpstr>Gaywood: Lab worker took lethal cyanide dose </vt:lpstr>
      <vt:lpstr>Summary</vt:lpstr>
      <vt:lpstr>References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Closing the Loop</dc:title>
  <dc:creator>David Lewis</dc:creator>
  <cp:lastModifiedBy>Florance, Robert</cp:lastModifiedBy>
  <cp:revision>123</cp:revision>
  <dcterms:created xsi:type="dcterms:W3CDTF">2000-02-25T09:58:34Z</dcterms:created>
  <dcterms:modified xsi:type="dcterms:W3CDTF">2020-06-17T09:56:45Z</dcterms:modified>
</cp:coreProperties>
</file>