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0B5671-6914-4059-A79D-E5F5E776FFC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6D20AA4-F019-4615-9D25-562EEF876A33}">
      <dgm:prSet/>
      <dgm:spPr/>
      <dgm:t>
        <a:bodyPr/>
        <a:lstStyle/>
        <a:p>
          <a:r>
            <a:rPr lang="en-GB"/>
            <a:t>Decision to bring forward CCT date must be at the penultimate ARCP panel</a:t>
          </a:r>
          <a:endParaRPr lang="en-US"/>
        </a:p>
      </dgm:t>
    </dgm:pt>
    <dgm:pt modelId="{1AC28379-1A75-41C8-B8A6-ED491052D40D}" type="parTrans" cxnId="{9FE5D757-5587-4694-A4F5-17ED72D27E1E}">
      <dgm:prSet/>
      <dgm:spPr/>
      <dgm:t>
        <a:bodyPr/>
        <a:lstStyle/>
        <a:p>
          <a:endParaRPr lang="en-US"/>
        </a:p>
      </dgm:t>
    </dgm:pt>
    <dgm:pt modelId="{266DCE74-A49D-4431-8C1F-ED210C9B7536}" type="sibTrans" cxnId="{9FE5D757-5587-4694-A4F5-17ED72D27E1E}">
      <dgm:prSet/>
      <dgm:spPr/>
      <dgm:t>
        <a:bodyPr/>
        <a:lstStyle/>
        <a:p>
          <a:endParaRPr lang="en-US"/>
        </a:p>
      </dgm:t>
    </dgm:pt>
    <dgm:pt modelId="{6075C0EF-2FC4-4183-9BCD-2C0A4224C6E9}">
      <dgm:prSet/>
      <dgm:spPr/>
      <dgm:t>
        <a:bodyPr/>
        <a:lstStyle/>
        <a:p>
          <a:r>
            <a:rPr lang="en-GB"/>
            <a:t>PG Dean is responsible for the decision based on the ARCP panel recommendation</a:t>
          </a:r>
          <a:endParaRPr lang="en-US"/>
        </a:p>
      </dgm:t>
    </dgm:pt>
    <dgm:pt modelId="{C30FC357-62D3-486C-AF12-9349C50668CA}" type="parTrans" cxnId="{8B8C1CA7-B8DC-4331-A333-F2C9FD0535BE}">
      <dgm:prSet/>
      <dgm:spPr/>
      <dgm:t>
        <a:bodyPr/>
        <a:lstStyle/>
        <a:p>
          <a:endParaRPr lang="en-US"/>
        </a:p>
      </dgm:t>
    </dgm:pt>
    <dgm:pt modelId="{50E96925-A080-4BB4-8C1D-2BDAC4F597D8}" type="sibTrans" cxnId="{8B8C1CA7-B8DC-4331-A333-F2C9FD0535BE}">
      <dgm:prSet/>
      <dgm:spPr/>
      <dgm:t>
        <a:bodyPr/>
        <a:lstStyle/>
        <a:p>
          <a:endParaRPr lang="en-US"/>
        </a:p>
      </dgm:t>
    </dgm:pt>
    <dgm:pt modelId="{D34611C8-803A-4C84-B61A-DE58BBFCC6E2}">
      <dgm:prSet/>
      <dgm:spPr/>
      <dgm:t>
        <a:bodyPr/>
        <a:lstStyle/>
        <a:p>
          <a:r>
            <a:rPr lang="en-GB"/>
            <a:t>Additional resources to be supplied to educators regarding criteria for early CCT</a:t>
          </a:r>
          <a:endParaRPr lang="en-US"/>
        </a:p>
      </dgm:t>
    </dgm:pt>
    <dgm:pt modelId="{1A83552C-454B-4EE2-8882-6C5CA087253B}" type="parTrans" cxnId="{DEF19BE6-3671-4301-8F8F-018882D4EF06}">
      <dgm:prSet/>
      <dgm:spPr/>
      <dgm:t>
        <a:bodyPr/>
        <a:lstStyle/>
        <a:p>
          <a:endParaRPr lang="en-US"/>
        </a:p>
      </dgm:t>
    </dgm:pt>
    <dgm:pt modelId="{24458504-65E8-4F79-9AAA-892E11D1B981}" type="sibTrans" cxnId="{DEF19BE6-3671-4301-8F8F-018882D4EF06}">
      <dgm:prSet/>
      <dgm:spPr/>
      <dgm:t>
        <a:bodyPr/>
        <a:lstStyle/>
        <a:p>
          <a:endParaRPr lang="en-US"/>
        </a:p>
      </dgm:t>
    </dgm:pt>
    <dgm:pt modelId="{87638620-D14F-41A3-A55C-A4B70A794C11}">
      <dgm:prSet/>
      <dgm:spPr/>
      <dgm:t>
        <a:bodyPr/>
        <a:lstStyle/>
        <a:p>
          <a:r>
            <a:rPr lang="en-GB"/>
            <a:t>Trajectory of capability needs to be considered</a:t>
          </a:r>
          <a:endParaRPr lang="en-US"/>
        </a:p>
      </dgm:t>
    </dgm:pt>
    <dgm:pt modelId="{BBFCA1F2-DFFB-49F4-AC3C-486DD560F818}" type="parTrans" cxnId="{2D19DAD1-7A08-4C94-BE62-6589ABC6A712}">
      <dgm:prSet/>
      <dgm:spPr/>
      <dgm:t>
        <a:bodyPr/>
        <a:lstStyle/>
        <a:p>
          <a:endParaRPr lang="en-US"/>
        </a:p>
      </dgm:t>
    </dgm:pt>
    <dgm:pt modelId="{789F1A68-4ED0-4A32-BA7A-522B94DE754A}" type="sibTrans" cxnId="{2D19DAD1-7A08-4C94-BE62-6589ABC6A712}">
      <dgm:prSet/>
      <dgm:spPr/>
      <dgm:t>
        <a:bodyPr/>
        <a:lstStyle/>
        <a:p>
          <a:endParaRPr lang="en-US"/>
        </a:p>
      </dgm:t>
    </dgm:pt>
    <dgm:pt modelId="{32F0F0F0-67A0-4836-A087-A8D6AA89F086}">
      <dgm:prSet/>
      <dgm:spPr/>
      <dgm:t>
        <a:bodyPr/>
        <a:lstStyle/>
        <a:p>
          <a:r>
            <a:rPr lang="en-GB"/>
            <a:t>Contractual obligations remain even if CCT date accelerated</a:t>
          </a:r>
          <a:endParaRPr lang="en-US"/>
        </a:p>
      </dgm:t>
    </dgm:pt>
    <dgm:pt modelId="{BC941A32-DCAC-486C-8996-27627DEA7940}" type="parTrans" cxnId="{DC3418CE-3D7A-47DF-AA64-4B230AF2E239}">
      <dgm:prSet/>
      <dgm:spPr/>
      <dgm:t>
        <a:bodyPr/>
        <a:lstStyle/>
        <a:p>
          <a:endParaRPr lang="en-US"/>
        </a:p>
      </dgm:t>
    </dgm:pt>
    <dgm:pt modelId="{84879268-5D2F-43E6-9EE5-065D9A699D53}" type="sibTrans" cxnId="{DC3418CE-3D7A-47DF-AA64-4B230AF2E239}">
      <dgm:prSet/>
      <dgm:spPr/>
      <dgm:t>
        <a:bodyPr/>
        <a:lstStyle/>
        <a:p>
          <a:endParaRPr lang="en-US"/>
        </a:p>
      </dgm:t>
    </dgm:pt>
    <dgm:pt modelId="{205731E3-A1B4-45A5-AE79-13D36C18238F}">
      <dgm:prSet/>
      <dgm:spPr/>
      <dgm:t>
        <a:bodyPr/>
        <a:lstStyle/>
        <a:p>
          <a:r>
            <a:rPr lang="en-GB"/>
            <a:t>Educators will be supported by the PCS where there are concerns about independent practice</a:t>
          </a:r>
          <a:endParaRPr lang="en-US"/>
        </a:p>
      </dgm:t>
    </dgm:pt>
    <dgm:pt modelId="{FA4F36D8-0BB4-438B-89C9-40BDB028B7C6}" type="parTrans" cxnId="{360DF402-847C-4D54-80FB-4B251EEC60D7}">
      <dgm:prSet/>
      <dgm:spPr/>
      <dgm:t>
        <a:bodyPr/>
        <a:lstStyle/>
        <a:p>
          <a:endParaRPr lang="en-US"/>
        </a:p>
      </dgm:t>
    </dgm:pt>
    <dgm:pt modelId="{246810EF-F547-444E-B010-4AE4A797AAEC}" type="sibTrans" cxnId="{360DF402-847C-4D54-80FB-4B251EEC60D7}">
      <dgm:prSet/>
      <dgm:spPr/>
      <dgm:t>
        <a:bodyPr/>
        <a:lstStyle/>
        <a:p>
          <a:endParaRPr lang="en-US"/>
        </a:p>
      </dgm:t>
    </dgm:pt>
    <dgm:pt modelId="{F73E1098-22CE-4C15-868A-DC92858BC414}">
      <dgm:prSet/>
      <dgm:spPr/>
      <dgm:t>
        <a:bodyPr/>
        <a:lstStyle/>
        <a:p>
          <a:r>
            <a:rPr lang="en-GB"/>
            <a:t>Early CCT will not be considered where there is delayed progress or conduct concerns</a:t>
          </a:r>
          <a:endParaRPr lang="en-US"/>
        </a:p>
      </dgm:t>
    </dgm:pt>
    <dgm:pt modelId="{8BDF24FA-0C2D-402E-AC89-EF29D9704C93}" type="parTrans" cxnId="{DB19D8DD-89F3-40F4-AB49-31621C9BEFE0}">
      <dgm:prSet/>
      <dgm:spPr/>
      <dgm:t>
        <a:bodyPr/>
        <a:lstStyle/>
        <a:p>
          <a:endParaRPr lang="en-US"/>
        </a:p>
      </dgm:t>
    </dgm:pt>
    <dgm:pt modelId="{C37F58DA-8E6A-431B-AFC3-6870568DC1EC}" type="sibTrans" cxnId="{DB19D8DD-89F3-40F4-AB49-31621C9BEFE0}">
      <dgm:prSet/>
      <dgm:spPr/>
      <dgm:t>
        <a:bodyPr/>
        <a:lstStyle/>
        <a:p>
          <a:endParaRPr lang="en-US"/>
        </a:p>
      </dgm:t>
    </dgm:pt>
    <dgm:pt modelId="{D6CA5F2E-F817-4A1B-A227-4679D7E63792}">
      <dgm:prSet/>
      <dgm:spPr/>
      <dgm:t>
        <a:bodyPr/>
        <a:lstStyle/>
        <a:p>
          <a:r>
            <a:rPr lang="en-GB"/>
            <a:t>Dual CCT trainees are ineligible for early CCT</a:t>
          </a:r>
          <a:endParaRPr lang="en-US"/>
        </a:p>
      </dgm:t>
    </dgm:pt>
    <dgm:pt modelId="{68FCAA8B-0AE0-4026-BE5C-4815F6742CC3}" type="parTrans" cxnId="{BDEBA835-817C-406E-B123-FAD4F8A913E5}">
      <dgm:prSet/>
      <dgm:spPr/>
      <dgm:t>
        <a:bodyPr/>
        <a:lstStyle/>
        <a:p>
          <a:endParaRPr lang="en-US"/>
        </a:p>
      </dgm:t>
    </dgm:pt>
    <dgm:pt modelId="{262C2EAD-E13C-4AD0-879C-504BD8CE5C76}" type="sibTrans" cxnId="{BDEBA835-817C-406E-B123-FAD4F8A913E5}">
      <dgm:prSet/>
      <dgm:spPr/>
      <dgm:t>
        <a:bodyPr/>
        <a:lstStyle/>
        <a:p>
          <a:endParaRPr lang="en-US"/>
        </a:p>
      </dgm:t>
    </dgm:pt>
    <dgm:pt modelId="{4DE875B2-6D63-45AA-A65C-8446FBA39875}">
      <dgm:prSet/>
      <dgm:spPr/>
      <dgm:t>
        <a:bodyPr/>
        <a:lstStyle/>
        <a:p>
          <a:r>
            <a:rPr lang="en-GB"/>
            <a:t>It is the individual trainee’s responsibility to request consideration of early CCT</a:t>
          </a:r>
          <a:endParaRPr lang="en-US"/>
        </a:p>
      </dgm:t>
    </dgm:pt>
    <dgm:pt modelId="{3DED6100-71F1-4125-937C-3E2A16E38EA2}" type="parTrans" cxnId="{C1E72EE1-CDE0-4EDD-B435-4B0FA58ED61A}">
      <dgm:prSet/>
      <dgm:spPr/>
      <dgm:t>
        <a:bodyPr/>
        <a:lstStyle/>
        <a:p>
          <a:endParaRPr lang="en-US"/>
        </a:p>
      </dgm:t>
    </dgm:pt>
    <dgm:pt modelId="{C7C4A4DE-5FBF-4A7A-83DA-104CAE9C1272}" type="sibTrans" cxnId="{C1E72EE1-CDE0-4EDD-B435-4B0FA58ED61A}">
      <dgm:prSet/>
      <dgm:spPr/>
      <dgm:t>
        <a:bodyPr/>
        <a:lstStyle/>
        <a:p>
          <a:endParaRPr lang="en-US"/>
        </a:p>
      </dgm:t>
    </dgm:pt>
    <dgm:pt modelId="{89E2592D-05C0-4BE8-A1C5-D8BF49B3B29B}" type="pres">
      <dgm:prSet presAssocID="{950B5671-6914-4059-A79D-E5F5E776FFCF}" presName="diagram" presStyleCnt="0">
        <dgm:presLayoutVars>
          <dgm:dir/>
          <dgm:resizeHandles val="exact"/>
        </dgm:presLayoutVars>
      </dgm:prSet>
      <dgm:spPr/>
    </dgm:pt>
    <dgm:pt modelId="{B86004A1-0ACF-449E-8DA5-C56D9A5786B7}" type="pres">
      <dgm:prSet presAssocID="{96D20AA4-F019-4615-9D25-562EEF876A33}" presName="node" presStyleLbl="node1" presStyleIdx="0" presStyleCnt="9">
        <dgm:presLayoutVars>
          <dgm:bulletEnabled val="1"/>
        </dgm:presLayoutVars>
      </dgm:prSet>
      <dgm:spPr/>
    </dgm:pt>
    <dgm:pt modelId="{8F99DCAC-7DE9-4797-8F77-B98EFFE92D68}" type="pres">
      <dgm:prSet presAssocID="{266DCE74-A49D-4431-8C1F-ED210C9B7536}" presName="sibTrans" presStyleCnt="0"/>
      <dgm:spPr/>
    </dgm:pt>
    <dgm:pt modelId="{981C318C-3D83-4598-ADE1-B9BC355F0D7D}" type="pres">
      <dgm:prSet presAssocID="{6075C0EF-2FC4-4183-9BCD-2C0A4224C6E9}" presName="node" presStyleLbl="node1" presStyleIdx="1" presStyleCnt="9">
        <dgm:presLayoutVars>
          <dgm:bulletEnabled val="1"/>
        </dgm:presLayoutVars>
      </dgm:prSet>
      <dgm:spPr/>
    </dgm:pt>
    <dgm:pt modelId="{652BD60B-7138-4A00-949A-2E325BFF5098}" type="pres">
      <dgm:prSet presAssocID="{50E96925-A080-4BB4-8C1D-2BDAC4F597D8}" presName="sibTrans" presStyleCnt="0"/>
      <dgm:spPr/>
    </dgm:pt>
    <dgm:pt modelId="{5DB4A99F-C6A4-4C13-8127-B82BC2D80FAC}" type="pres">
      <dgm:prSet presAssocID="{D34611C8-803A-4C84-B61A-DE58BBFCC6E2}" presName="node" presStyleLbl="node1" presStyleIdx="2" presStyleCnt="9">
        <dgm:presLayoutVars>
          <dgm:bulletEnabled val="1"/>
        </dgm:presLayoutVars>
      </dgm:prSet>
      <dgm:spPr/>
    </dgm:pt>
    <dgm:pt modelId="{DF1734FA-74A0-4B13-9E2E-56E2D70138E7}" type="pres">
      <dgm:prSet presAssocID="{24458504-65E8-4F79-9AAA-892E11D1B981}" presName="sibTrans" presStyleCnt="0"/>
      <dgm:spPr/>
    </dgm:pt>
    <dgm:pt modelId="{BBC8697D-1F82-4981-95CB-0E803AC8A46F}" type="pres">
      <dgm:prSet presAssocID="{87638620-D14F-41A3-A55C-A4B70A794C11}" presName="node" presStyleLbl="node1" presStyleIdx="3" presStyleCnt="9">
        <dgm:presLayoutVars>
          <dgm:bulletEnabled val="1"/>
        </dgm:presLayoutVars>
      </dgm:prSet>
      <dgm:spPr/>
    </dgm:pt>
    <dgm:pt modelId="{61ED5B6D-4F82-4200-8028-1677D676B52B}" type="pres">
      <dgm:prSet presAssocID="{789F1A68-4ED0-4A32-BA7A-522B94DE754A}" presName="sibTrans" presStyleCnt="0"/>
      <dgm:spPr/>
    </dgm:pt>
    <dgm:pt modelId="{84EB1CD4-0CBA-4F0C-B8EF-9527E9FA3F02}" type="pres">
      <dgm:prSet presAssocID="{32F0F0F0-67A0-4836-A087-A8D6AA89F086}" presName="node" presStyleLbl="node1" presStyleIdx="4" presStyleCnt="9">
        <dgm:presLayoutVars>
          <dgm:bulletEnabled val="1"/>
        </dgm:presLayoutVars>
      </dgm:prSet>
      <dgm:spPr/>
    </dgm:pt>
    <dgm:pt modelId="{23B6727E-217B-4F63-A760-40AA738247E1}" type="pres">
      <dgm:prSet presAssocID="{84879268-5D2F-43E6-9EE5-065D9A699D53}" presName="sibTrans" presStyleCnt="0"/>
      <dgm:spPr/>
    </dgm:pt>
    <dgm:pt modelId="{DCF2A180-7F97-4F7E-A3E3-135F7405E70F}" type="pres">
      <dgm:prSet presAssocID="{205731E3-A1B4-45A5-AE79-13D36C18238F}" presName="node" presStyleLbl="node1" presStyleIdx="5" presStyleCnt="9">
        <dgm:presLayoutVars>
          <dgm:bulletEnabled val="1"/>
        </dgm:presLayoutVars>
      </dgm:prSet>
      <dgm:spPr/>
    </dgm:pt>
    <dgm:pt modelId="{EF3BBE28-7139-4C2C-A100-0F294317A9D7}" type="pres">
      <dgm:prSet presAssocID="{246810EF-F547-444E-B010-4AE4A797AAEC}" presName="sibTrans" presStyleCnt="0"/>
      <dgm:spPr/>
    </dgm:pt>
    <dgm:pt modelId="{C61B1962-9441-4D12-8692-A6C8883C3E6D}" type="pres">
      <dgm:prSet presAssocID="{F73E1098-22CE-4C15-868A-DC92858BC414}" presName="node" presStyleLbl="node1" presStyleIdx="6" presStyleCnt="9">
        <dgm:presLayoutVars>
          <dgm:bulletEnabled val="1"/>
        </dgm:presLayoutVars>
      </dgm:prSet>
      <dgm:spPr/>
    </dgm:pt>
    <dgm:pt modelId="{7446CC91-603E-4E94-9548-F85C38E638F3}" type="pres">
      <dgm:prSet presAssocID="{C37F58DA-8E6A-431B-AFC3-6870568DC1EC}" presName="sibTrans" presStyleCnt="0"/>
      <dgm:spPr/>
    </dgm:pt>
    <dgm:pt modelId="{46D807A6-EEB6-495A-9364-E8F746A11F11}" type="pres">
      <dgm:prSet presAssocID="{D6CA5F2E-F817-4A1B-A227-4679D7E63792}" presName="node" presStyleLbl="node1" presStyleIdx="7" presStyleCnt="9">
        <dgm:presLayoutVars>
          <dgm:bulletEnabled val="1"/>
        </dgm:presLayoutVars>
      </dgm:prSet>
      <dgm:spPr/>
    </dgm:pt>
    <dgm:pt modelId="{5D959C21-AC3C-4E78-A912-3AC3AB5DC9DF}" type="pres">
      <dgm:prSet presAssocID="{262C2EAD-E13C-4AD0-879C-504BD8CE5C76}" presName="sibTrans" presStyleCnt="0"/>
      <dgm:spPr/>
    </dgm:pt>
    <dgm:pt modelId="{849FAA23-B571-42C9-AEF1-DFCF2E7029E5}" type="pres">
      <dgm:prSet presAssocID="{4DE875B2-6D63-45AA-A65C-8446FBA39875}" presName="node" presStyleLbl="node1" presStyleIdx="8" presStyleCnt="9">
        <dgm:presLayoutVars>
          <dgm:bulletEnabled val="1"/>
        </dgm:presLayoutVars>
      </dgm:prSet>
      <dgm:spPr/>
    </dgm:pt>
  </dgm:ptLst>
  <dgm:cxnLst>
    <dgm:cxn modelId="{360DF402-847C-4D54-80FB-4B251EEC60D7}" srcId="{950B5671-6914-4059-A79D-E5F5E776FFCF}" destId="{205731E3-A1B4-45A5-AE79-13D36C18238F}" srcOrd="5" destOrd="0" parTransId="{FA4F36D8-0BB4-438B-89C9-40BDB028B7C6}" sibTransId="{246810EF-F547-444E-B010-4AE4A797AAEC}"/>
    <dgm:cxn modelId="{6DCC9526-913A-4059-A046-4398BC4C0FB7}" type="presOf" srcId="{950B5671-6914-4059-A79D-E5F5E776FFCF}" destId="{89E2592D-05C0-4BE8-A1C5-D8BF49B3B29B}" srcOrd="0" destOrd="0" presId="urn:microsoft.com/office/officeart/2005/8/layout/default"/>
    <dgm:cxn modelId="{1EFFD932-ED25-49EF-B2B4-357DEFAA9614}" type="presOf" srcId="{D34611C8-803A-4C84-B61A-DE58BBFCC6E2}" destId="{5DB4A99F-C6A4-4C13-8127-B82BC2D80FAC}" srcOrd="0" destOrd="0" presId="urn:microsoft.com/office/officeart/2005/8/layout/default"/>
    <dgm:cxn modelId="{BDEBA835-817C-406E-B123-FAD4F8A913E5}" srcId="{950B5671-6914-4059-A79D-E5F5E776FFCF}" destId="{D6CA5F2E-F817-4A1B-A227-4679D7E63792}" srcOrd="7" destOrd="0" parTransId="{68FCAA8B-0AE0-4026-BE5C-4815F6742CC3}" sibTransId="{262C2EAD-E13C-4AD0-879C-504BD8CE5C76}"/>
    <dgm:cxn modelId="{2E033C75-09F2-4908-B0C8-369DA0E836F5}" type="presOf" srcId="{32F0F0F0-67A0-4836-A087-A8D6AA89F086}" destId="{84EB1CD4-0CBA-4F0C-B8EF-9527E9FA3F02}" srcOrd="0" destOrd="0" presId="urn:microsoft.com/office/officeart/2005/8/layout/default"/>
    <dgm:cxn modelId="{9FE5D757-5587-4694-A4F5-17ED72D27E1E}" srcId="{950B5671-6914-4059-A79D-E5F5E776FFCF}" destId="{96D20AA4-F019-4615-9D25-562EEF876A33}" srcOrd="0" destOrd="0" parTransId="{1AC28379-1A75-41C8-B8A6-ED491052D40D}" sibTransId="{266DCE74-A49D-4431-8C1F-ED210C9B7536}"/>
    <dgm:cxn modelId="{DD245D58-7157-4D32-BCB1-559AE2C902D5}" type="presOf" srcId="{D6CA5F2E-F817-4A1B-A227-4679D7E63792}" destId="{46D807A6-EEB6-495A-9364-E8F746A11F11}" srcOrd="0" destOrd="0" presId="urn:microsoft.com/office/officeart/2005/8/layout/default"/>
    <dgm:cxn modelId="{70B3947A-95AD-4582-8D31-E7D72E03BCD9}" type="presOf" srcId="{4DE875B2-6D63-45AA-A65C-8446FBA39875}" destId="{849FAA23-B571-42C9-AEF1-DFCF2E7029E5}" srcOrd="0" destOrd="0" presId="urn:microsoft.com/office/officeart/2005/8/layout/default"/>
    <dgm:cxn modelId="{8C6E7D7C-1064-460A-BB05-8D2AAD243CEF}" type="presOf" srcId="{F73E1098-22CE-4C15-868A-DC92858BC414}" destId="{C61B1962-9441-4D12-8692-A6C8883C3E6D}" srcOrd="0" destOrd="0" presId="urn:microsoft.com/office/officeart/2005/8/layout/default"/>
    <dgm:cxn modelId="{4FE7EE83-365A-496D-BC03-76C82458213C}" type="presOf" srcId="{87638620-D14F-41A3-A55C-A4B70A794C11}" destId="{BBC8697D-1F82-4981-95CB-0E803AC8A46F}" srcOrd="0" destOrd="0" presId="urn:microsoft.com/office/officeart/2005/8/layout/default"/>
    <dgm:cxn modelId="{A7E81197-6DD8-4EBA-805A-D7C128B56893}" type="presOf" srcId="{96D20AA4-F019-4615-9D25-562EEF876A33}" destId="{B86004A1-0ACF-449E-8DA5-C56D9A5786B7}" srcOrd="0" destOrd="0" presId="urn:microsoft.com/office/officeart/2005/8/layout/default"/>
    <dgm:cxn modelId="{8B8C1CA7-B8DC-4331-A333-F2C9FD0535BE}" srcId="{950B5671-6914-4059-A79D-E5F5E776FFCF}" destId="{6075C0EF-2FC4-4183-9BCD-2C0A4224C6E9}" srcOrd="1" destOrd="0" parTransId="{C30FC357-62D3-486C-AF12-9349C50668CA}" sibTransId="{50E96925-A080-4BB4-8C1D-2BDAC4F597D8}"/>
    <dgm:cxn modelId="{DC3418CE-3D7A-47DF-AA64-4B230AF2E239}" srcId="{950B5671-6914-4059-A79D-E5F5E776FFCF}" destId="{32F0F0F0-67A0-4836-A087-A8D6AA89F086}" srcOrd="4" destOrd="0" parTransId="{BC941A32-DCAC-486C-8996-27627DEA7940}" sibTransId="{84879268-5D2F-43E6-9EE5-065D9A699D53}"/>
    <dgm:cxn modelId="{2D19DAD1-7A08-4C94-BE62-6589ABC6A712}" srcId="{950B5671-6914-4059-A79D-E5F5E776FFCF}" destId="{87638620-D14F-41A3-A55C-A4B70A794C11}" srcOrd="3" destOrd="0" parTransId="{BBFCA1F2-DFFB-49F4-AC3C-486DD560F818}" sibTransId="{789F1A68-4ED0-4A32-BA7A-522B94DE754A}"/>
    <dgm:cxn modelId="{F1A52DD5-B8F8-433A-99ED-17CA9CF93DA2}" type="presOf" srcId="{6075C0EF-2FC4-4183-9BCD-2C0A4224C6E9}" destId="{981C318C-3D83-4598-ADE1-B9BC355F0D7D}" srcOrd="0" destOrd="0" presId="urn:microsoft.com/office/officeart/2005/8/layout/default"/>
    <dgm:cxn modelId="{DB19D8DD-89F3-40F4-AB49-31621C9BEFE0}" srcId="{950B5671-6914-4059-A79D-E5F5E776FFCF}" destId="{F73E1098-22CE-4C15-868A-DC92858BC414}" srcOrd="6" destOrd="0" parTransId="{8BDF24FA-0C2D-402E-AC89-EF29D9704C93}" sibTransId="{C37F58DA-8E6A-431B-AFC3-6870568DC1EC}"/>
    <dgm:cxn modelId="{C1E72EE1-CDE0-4EDD-B435-4B0FA58ED61A}" srcId="{950B5671-6914-4059-A79D-E5F5E776FFCF}" destId="{4DE875B2-6D63-45AA-A65C-8446FBA39875}" srcOrd="8" destOrd="0" parTransId="{3DED6100-71F1-4125-937C-3E2A16E38EA2}" sibTransId="{C7C4A4DE-5FBF-4A7A-83DA-104CAE9C1272}"/>
    <dgm:cxn modelId="{DEF19BE6-3671-4301-8F8F-018882D4EF06}" srcId="{950B5671-6914-4059-A79D-E5F5E776FFCF}" destId="{D34611C8-803A-4C84-B61A-DE58BBFCC6E2}" srcOrd="2" destOrd="0" parTransId="{1A83552C-454B-4EE2-8882-6C5CA087253B}" sibTransId="{24458504-65E8-4F79-9AAA-892E11D1B981}"/>
    <dgm:cxn modelId="{E9C561F0-5AD4-4774-B629-FDECBDDDCCEB}" type="presOf" srcId="{205731E3-A1B4-45A5-AE79-13D36C18238F}" destId="{DCF2A180-7F97-4F7E-A3E3-135F7405E70F}" srcOrd="0" destOrd="0" presId="urn:microsoft.com/office/officeart/2005/8/layout/default"/>
    <dgm:cxn modelId="{4FA0BAEE-9915-40BE-9F1B-272C5FC20B73}" type="presParOf" srcId="{89E2592D-05C0-4BE8-A1C5-D8BF49B3B29B}" destId="{B86004A1-0ACF-449E-8DA5-C56D9A5786B7}" srcOrd="0" destOrd="0" presId="urn:microsoft.com/office/officeart/2005/8/layout/default"/>
    <dgm:cxn modelId="{AEE6FB5C-A215-4920-BFAB-B81B0DAA79FA}" type="presParOf" srcId="{89E2592D-05C0-4BE8-A1C5-D8BF49B3B29B}" destId="{8F99DCAC-7DE9-4797-8F77-B98EFFE92D68}" srcOrd="1" destOrd="0" presId="urn:microsoft.com/office/officeart/2005/8/layout/default"/>
    <dgm:cxn modelId="{BF22ECD9-BA1E-44EC-AEDE-B3D75F308E00}" type="presParOf" srcId="{89E2592D-05C0-4BE8-A1C5-D8BF49B3B29B}" destId="{981C318C-3D83-4598-ADE1-B9BC355F0D7D}" srcOrd="2" destOrd="0" presId="urn:microsoft.com/office/officeart/2005/8/layout/default"/>
    <dgm:cxn modelId="{1FFF5392-33C5-4BA3-B182-16832446C218}" type="presParOf" srcId="{89E2592D-05C0-4BE8-A1C5-D8BF49B3B29B}" destId="{652BD60B-7138-4A00-949A-2E325BFF5098}" srcOrd="3" destOrd="0" presId="urn:microsoft.com/office/officeart/2005/8/layout/default"/>
    <dgm:cxn modelId="{42DDC371-AE4C-4380-A852-845D6FD19718}" type="presParOf" srcId="{89E2592D-05C0-4BE8-A1C5-D8BF49B3B29B}" destId="{5DB4A99F-C6A4-4C13-8127-B82BC2D80FAC}" srcOrd="4" destOrd="0" presId="urn:microsoft.com/office/officeart/2005/8/layout/default"/>
    <dgm:cxn modelId="{1A1563AF-8FFE-4CD7-99AE-CB51B98BC114}" type="presParOf" srcId="{89E2592D-05C0-4BE8-A1C5-D8BF49B3B29B}" destId="{DF1734FA-74A0-4B13-9E2E-56E2D70138E7}" srcOrd="5" destOrd="0" presId="urn:microsoft.com/office/officeart/2005/8/layout/default"/>
    <dgm:cxn modelId="{87654758-BA70-4912-BE78-A023685AA81F}" type="presParOf" srcId="{89E2592D-05C0-4BE8-A1C5-D8BF49B3B29B}" destId="{BBC8697D-1F82-4981-95CB-0E803AC8A46F}" srcOrd="6" destOrd="0" presId="urn:microsoft.com/office/officeart/2005/8/layout/default"/>
    <dgm:cxn modelId="{F64CCBFA-FC2E-4F7B-B2CE-1184E519EBF3}" type="presParOf" srcId="{89E2592D-05C0-4BE8-A1C5-D8BF49B3B29B}" destId="{61ED5B6D-4F82-4200-8028-1677D676B52B}" srcOrd="7" destOrd="0" presId="urn:microsoft.com/office/officeart/2005/8/layout/default"/>
    <dgm:cxn modelId="{DD54AB2B-7127-42A6-B765-E1B3FB10BFCE}" type="presParOf" srcId="{89E2592D-05C0-4BE8-A1C5-D8BF49B3B29B}" destId="{84EB1CD4-0CBA-4F0C-B8EF-9527E9FA3F02}" srcOrd="8" destOrd="0" presId="urn:microsoft.com/office/officeart/2005/8/layout/default"/>
    <dgm:cxn modelId="{340804DE-0904-49CE-96D6-75BFC1FF0915}" type="presParOf" srcId="{89E2592D-05C0-4BE8-A1C5-D8BF49B3B29B}" destId="{23B6727E-217B-4F63-A760-40AA738247E1}" srcOrd="9" destOrd="0" presId="urn:microsoft.com/office/officeart/2005/8/layout/default"/>
    <dgm:cxn modelId="{B72FF558-B86E-432C-BBE7-F639BADE9B24}" type="presParOf" srcId="{89E2592D-05C0-4BE8-A1C5-D8BF49B3B29B}" destId="{DCF2A180-7F97-4F7E-A3E3-135F7405E70F}" srcOrd="10" destOrd="0" presId="urn:microsoft.com/office/officeart/2005/8/layout/default"/>
    <dgm:cxn modelId="{CC5016C6-33E3-4898-B0D2-8E5DFC40F273}" type="presParOf" srcId="{89E2592D-05C0-4BE8-A1C5-D8BF49B3B29B}" destId="{EF3BBE28-7139-4C2C-A100-0F294317A9D7}" srcOrd="11" destOrd="0" presId="urn:microsoft.com/office/officeart/2005/8/layout/default"/>
    <dgm:cxn modelId="{4969F35D-BD1B-4686-AF85-F8B7A4880B08}" type="presParOf" srcId="{89E2592D-05C0-4BE8-A1C5-D8BF49B3B29B}" destId="{C61B1962-9441-4D12-8692-A6C8883C3E6D}" srcOrd="12" destOrd="0" presId="urn:microsoft.com/office/officeart/2005/8/layout/default"/>
    <dgm:cxn modelId="{D6B2FCAC-6574-4AF7-977A-0F75ACAC5B44}" type="presParOf" srcId="{89E2592D-05C0-4BE8-A1C5-D8BF49B3B29B}" destId="{7446CC91-603E-4E94-9548-F85C38E638F3}" srcOrd="13" destOrd="0" presId="urn:microsoft.com/office/officeart/2005/8/layout/default"/>
    <dgm:cxn modelId="{3EC90D09-99D2-4C51-A9BA-8EA50E8C6F44}" type="presParOf" srcId="{89E2592D-05C0-4BE8-A1C5-D8BF49B3B29B}" destId="{46D807A6-EEB6-495A-9364-E8F746A11F11}" srcOrd="14" destOrd="0" presId="urn:microsoft.com/office/officeart/2005/8/layout/default"/>
    <dgm:cxn modelId="{7288DF28-B5C1-47FC-9484-A1E9816263D8}" type="presParOf" srcId="{89E2592D-05C0-4BE8-A1C5-D8BF49B3B29B}" destId="{5D959C21-AC3C-4E78-A912-3AC3AB5DC9DF}" srcOrd="15" destOrd="0" presId="urn:microsoft.com/office/officeart/2005/8/layout/default"/>
    <dgm:cxn modelId="{7232644C-C0AE-42AE-BF18-4F81C9B3717F}" type="presParOf" srcId="{89E2592D-05C0-4BE8-A1C5-D8BF49B3B29B}" destId="{849FAA23-B571-42C9-AEF1-DFCF2E7029E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9CB1DF-3D81-47E1-9693-B2D8D52320A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06C705-7328-44C4-AE17-9DF2A2DA1BB5}">
      <dgm:prSet/>
      <dgm:spPr/>
      <dgm:t>
        <a:bodyPr/>
        <a:lstStyle/>
        <a:p>
          <a:r>
            <a:rPr lang="en-GB" dirty="0"/>
            <a:t>Trainee flags they wish to bring forward CCT date</a:t>
          </a:r>
          <a:endParaRPr lang="en-US" dirty="0"/>
        </a:p>
      </dgm:t>
    </dgm:pt>
    <dgm:pt modelId="{49DB2D81-44F4-406B-A2D5-BE0B18732FC1}" type="parTrans" cxnId="{70550E59-EAC8-4510-8C57-DDD43413AAB7}">
      <dgm:prSet/>
      <dgm:spPr/>
      <dgm:t>
        <a:bodyPr/>
        <a:lstStyle/>
        <a:p>
          <a:endParaRPr lang="en-US"/>
        </a:p>
      </dgm:t>
    </dgm:pt>
    <dgm:pt modelId="{FD953859-29A3-433C-A165-62CD7BC9A1CA}" type="sibTrans" cxnId="{70550E59-EAC8-4510-8C57-DDD43413AAB7}">
      <dgm:prSet/>
      <dgm:spPr/>
      <dgm:t>
        <a:bodyPr/>
        <a:lstStyle/>
        <a:p>
          <a:endParaRPr lang="en-US"/>
        </a:p>
      </dgm:t>
    </dgm:pt>
    <dgm:pt modelId="{F8BDFBFB-9563-46D1-890D-B4D13E56D100}">
      <dgm:prSet/>
      <dgm:spPr/>
      <dgm:t>
        <a:bodyPr/>
        <a:lstStyle/>
        <a:p>
          <a:r>
            <a:rPr lang="en-GB"/>
            <a:t>ES discusses whether educational trajectory supports early CCT</a:t>
          </a:r>
          <a:endParaRPr lang="en-US"/>
        </a:p>
      </dgm:t>
    </dgm:pt>
    <dgm:pt modelId="{631F18E4-65D4-4642-BF4C-30140D176789}" type="parTrans" cxnId="{52CACBE4-EBDC-418A-851D-A449FD96FCEF}">
      <dgm:prSet/>
      <dgm:spPr/>
      <dgm:t>
        <a:bodyPr/>
        <a:lstStyle/>
        <a:p>
          <a:endParaRPr lang="en-US"/>
        </a:p>
      </dgm:t>
    </dgm:pt>
    <dgm:pt modelId="{49FD9AF0-2A9D-4D55-8D35-98111B6034B9}" type="sibTrans" cxnId="{52CACBE4-EBDC-418A-851D-A449FD96FCEF}">
      <dgm:prSet/>
      <dgm:spPr/>
      <dgm:t>
        <a:bodyPr/>
        <a:lstStyle/>
        <a:p>
          <a:endParaRPr lang="en-US"/>
        </a:p>
      </dgm:t>
    </dgm:pt>
    <dgm:pt modelId="{B5FA846E-3BE7-49F4-8FF3-A9051E213934}">
      <dgm:prSet/>
      <dgm:spPr/>
      <dgm:t>
        <a:bodyPr/>
        <a:lstStyle/>
        <a:p>
          <a:r>
            <a:rPr lang="en-GB"/>
            <a:t>Date set for central ARCP panel</a:t>
          </a:r>
          <a:endParaRPr lang="en-US"/>
        </a:p>
      </dgm:t>
    </dgm:pt>
    <dgm:pt modelId="{5557895E-1DE9-4D74-8040-154109EB74B4}" type="parTrans" cxnId="{E16DDBE7-05C5-4EB5-94D7-F7C5D893A9B5}">
      <dgm:prSet/>
      <dgm:spPr/>
      <dgm:t>
        <a:bodyPr/>
        <a:lstStyle/>
        <a:p>
          <a:endParaRPr lang="en-US"/>
        </a:p>
      </dgm:t>
    </dgm:pt>
    <dgm:pt modelId="{6FDD33B9-AB5E-4463-9FD8-A1E639E818D2}" type="sibTrans" cxnId="{E16DDBE7-05C5-4EB5-94D7-F7C5D893A9B5}">
      <dgm:prSet/>
      <dgm:spPr/>
      <dgm:t>
        <a:bodyPr/>
        <a:lstStyle/>
        <a:p>
          <a:endParaRPr lang="en-US"/>
        </a:p>
      </dgm:t>
    </dgm:pt>
    <dgm:pt modelId="{2F0DA1B9-DB4E-4CF4-8BD9-9FEF18881D20}">
      <dgm:prSet/>
      <dgm:spPr/>
      <dgm:t>
        <a:bodyPr/>
        <a:lstStyle/>
        <a:p>
          <a:r>
            <a:rPr lang="en-GB"/>
            <a:t>ARCP panel assesses whether CCT date to be brought forward</a:t>
          </a:r>
          <a:endParaRPr lang="en-US"/>
        </a:p>
      </dgm:t>
    </dgm:pt>
    <dgm:pt modelId="{66A29C0B-4F20-44D8-A327-AD4D15773DA3}" type="parTrans" cxnId="{872CD260-F981-4BAE-99F5-7BDCEEB4B818}">
      <dgm:prSet/>
      <dgm:spPr/>
      <dgm:t>
        <a:bodyPr/>
        <a:lstStyle/>
        <a:p>
          <a:endParaRPr lang="en-US"/>
        </a:p>
      </dgm:t>
    </dgm:pt>
    <dgm:pt modelId="{CAF5EC80-CF94-4AF3-AEF4-DA8B5A1B17C2}" type="sibTrans" cxnId="{872CD260-F981-4BAE-99F5-7BDCEEB4B818}">
      <dgm:prSet/>
      <dgm:spPr/>
      <dgm:t>
        <a:bodyPr/>
        <a:lstStyle/>
        <a:p>
          <a:endParaRPr lang="en-US"/>
        </a:p>
      </dgm:t>
    </dgm:pt>
    <dgm:pt modelId="{BB46ECEC-42B0-4B34-A6C0-4A3C2BC6E5D6}">
      <dgm:prSet/>
      <dgm:spPr/>
      <dgm:t>
        <a:bodyPr/>
        <a:lstStyle/>
        <a:p>
          <a:r>
            <a:rPr lang="en-GB"/>
            <a:t>Decision of ARCP panel is final</a:t>
          </a:r>
          <a:endParaRPr lang="en-US"/>
        </a:p>
      </dgm:t>
    </dgm:pt>
    <dgm:pt modelId="{80B390D3-2CAB-48ED-B9D0-527091056D76}" type="parTrans" cxnId="{2B74D904-6B08-44ED-8CDF-8ABA25F121BB}">
      <dgm:prSet/>
      <dgm:spPr/>
      <dgm:t>
        <a:bodyPr/>
        <a:lstStyle/>
        <a:p>
          <a:endParaRPr lang="en-US"/>
        </a:p>
      </dgm:t>
    </dgm:pt>
    <dgm:pt modelId="{EEFC2903-3DF1-449A-AB21-AB249B87C921}" type="sibTrans" cxnId="{2B74D904-6B08-44ED-8CDF-8ABA25F121BB}">
      <dgm:prSet/>
      <dgm:spPr/>
      <dgm:t>
        <a:bodyPr/>
        <a:lstStyle/>
        <a:p>
          <a:endParaRPr lang="en-US"/>
        </a:p>
      </dgm:t>
    </dgm:pt>
    <dgm:pt modelId="{CC657675-9167-45F1-A0D4-BA0E0B9CAB62}">
      <dgm:prSet/>
      <dgm:spPr/>
      <dgm:t>
        <a:bodyPr/>
        <a:lstStyle/>
        <a:p>
          <a:r>
            <a:rPr lang="en-GB" dirty="0"/>
            <a:t>If agreed the CCT date may be reduced by a maximum of 4 months</a:t>
          </a:r>
          <a:endParaRPr lang="en-US" dirty="0"/>
        </a:p>
      </dgm:t>
    </dgm:pt>
    <dgm:pt modelId="{907AE076-5795-4CA7-BF96-1E0845E3D9A7}" type="parTrans" cxnId="{FF129A22-67EE-4BBF-9169-D20D57D09077}">
      <dgm:prSet/>
      <dgm:spPr/>
      <dgm:t>
        <a:bodyPr/>
        <a:lstStyle/>
        <a:p>
          <a:endParaRPr lang="en-US"/>
        </a:p>
      </dgm:t>
    </dgm:pt>
    <dgm:pt modelId="{FCED1CB2-DD92-470A-A441-F9C8039EBED1}" type="sibTrans" cxnId="{FF129A22-67EE-4BBF-9169-D20D57D09077}">
      <dgm:prSet/>
      <dgm:spPr/>
      <dgm:t>
        <a:bodyPr/>
        <a:lstStyle/>
        <a:p>
          <a:endParaRPr lang="en-US"/>
        </a:p>
      </dgm:t>
    </dgm:pt>
    <dgm:pt modelId="{7C7AAC94-4B71-435D-9E98-AFD45F3CA50D}">
      <dgm:prSet/>
      <dgm:spPr/>
      <dgm:t>
        <a:bodyPr/>
        <a:lstStyle/>
        <a:p>
          <a:r>
            <a:rPr lang="en-GB"/>
            <a:t>ARCP panel writes to the PGD to request approval of early CCT</a:t>
          </a:r>
          <a:endParaRPr lang="en-US"/>
        </a:p>
      </dgm:t>
    </dgm:pt>
    <dgm:pt modelId="{29BE6A02-12D1-4725-AD59-2635C1724735}" type="parTrans" cxnId="{4C24EA99-CF6A-46AE-A9C1-C2510B586D8A}">
      <dgm:prSet/>
      <dgm:spPr/>
      <dgm:t>
        <a:bodyPr/>
        <a:lstStyle/>
        <a:p>
          <a:endParaRPr lang="en-US"/>
        </a:p>
      </dgm:t>
    </dgm:pt>
    <dgm:pt modelId="{BD9192F3-00B5-4EE1-9E80-4E52E0B57194}" type="sibTrans" cxnId="{4C24EA99-CF6A-46AE-A9C1-C2510B586D8A}">
      <dgm:prSet/>
      <dgm:spPr/>
      <dgm:t>
        <a:bodyPr/>
        <a:lstStyle/>
        <a:p>
          <a:endParaRPr lang="en-US"/>
        </a:p>
      </dgm:t>
    </dgm:pt>
    <dgm:pt modelId="{979F48B6-93A9-4FCB-8C41-8DC2DFD0C666}">
      <dgm:prSet/>
      <dgm:spPr/>
      <dgm:t>
        <a:bodyPr/>
        <a:lstStyle/>
        <a:p>
          <a:r>
            <a:rPr lang="en-GB"/>
            <a:t>Once agreed LE to be informed of new CCT date</a:t>
          </a:r>
          <a:endParaRPr lang="en-US"/>
        </a:p>
      </dgm:t>
    </dgm:pt>
    <dgm:pt modelId="{C07364A5-747C-4046-A8D8-5FF8AFFFADD8}" type="parTrans" cxnId="{77118F6A-6698-4F2A-B794-612B2A37BC4B}">
      <dgm:prSet/>
      <dgm:spPr/>
      <dgm:t>
        <a:bodyPr/>
        <a:lstStyle/>
        <a:p>
          <a:endParaRPr lang="en-US"/>
        </a:p>
      </dgm:t>
    </dgm:pt>
    <dgm:pt modelId="{B2CC673D-FB42-4FF4-BF4F-B0FFEED67318}" type="sibTrans" cxnId="{77118F6A-6698-4F2A-B794-612B2A37BC4B}">
      <dgm:prSet/>
      <dgm:spPr/>
      <dgm:t>
        <a:bodyPr/>
        <a:lstStyle/>
        <a:p>
          <a:endParaRPr lang="en-US"/>
        </a:p>
      </dgm:t>
    </dgm:pt>
    <dgm:pt modelId="{69DC948E-0BA2-452E-8E45-0650C09F1C12}">
      <dgm:prSet/>
      <dgm:spPr/>
      <dgm:t>
        <a:bodyPr/>
        <a:lstStyle/>
        <a:p>
          <a:r>
            <a:rPr lang="en-GB"/>
            <a:t>Once agreed any additional training time should be provided as an extension</a:t>
          </a:r>
          <a:endParaRPr lang="en-US"/>
        </a:p>
      </dgm:t>
    </dgm:pt>
    <dgm:pt modelId="{EE89EB64-69D3-4964-9633-02903CCA82B5}" type="parTrans" cxnId="{F3E2940C-785D-4BFE-98BE-C2805162F52F}">
      <dgm:prSet/>
      <dgm:spPr/>
      <dgm:t>
        <a:bodyPr/>
        <a:lstStyle/>
        <a:p>
          <a:endParaRPr lang="en-US"/>
        </a:p>
      </dgm:t>
    </dgm:pt>
    <dgm:pt modelId="{72F9CEAE-D622-4E8C-90FC-C3BAA22E2744}" type="sibTrans" cxnId="{F3E2940C-785D-4BFE-98BE-C2805162F52F}">
      <dgm:prSet/>
      <dgm:spPr/>
      <dgm:t>
        <a:bodyPr/>
        <a:lstStyle/>
        <a:p>
          <a:endParaRPr lang="en-US"/>
        </a:p>
      </dgm:t>
    </dgm:pt>
    <dgm:pt modelId="{E845F499-4718-46CB-AD28-E553F17815A7}" type="pres">
      <dgm:prSet presAssocID="{D49CB1DF-3D81-47E1-9693-B2D8D52320AD}" presName="CompostProcess" presStyleCnt="0">
        <dgm:presLayoutVars>
          <dgm:dir/>
          <dgm:resizeHandles val="exact"/>
        </dgm:presLayoutVars>
      </dgm:prSet>
      <dgm:spPr/>
    </dgm:pt>
    <dgm:pt modelId="{485D733B-942A-4F08-A1D0-C0B8A3A3FE13}" type="pres">
      <dgm:prSet presAssocID="{D49CB1DF-3D81-47E1-9693-B2D8D52320AD}" presName="arrow" presStyleLbl="bgShp" presStyleIdx="0" presStyleCnt="1"/>
      <dgm:spPr/>
    </dgm:pt>
    <dgm:pt modelId="{6BCC5899-8DDA-4ABF-AC12-215694EB5017}" type="pres">
      <dgm:prSet presAssocID="{D49CB1DF-3D81-47E1-9693-B2D8D52320AD}" presName="linearProcess" presStyleCnt="0"/>
      <dgm:spPr/>
    </dgm:pt>
    <dgm:pt modelId="{382FBE48-1F94-487A-ADE0-BBD499CDCB68}" type="pres">
      <dgm:prSet presAssocID="{E606C705-7328-44C4-AE17-9DF2A2DA1BB5}" presName="textNode" presStyleLbl="node1" presStyleIdx="0" presStyleCnt="9">
        <dgm:presLayoutVars>
          <dgm:bulletEnabled val="1"/>
        </dgm:presLayoutVars>
      </dgm:prSet>
      <dgm:spPr/>
    </dgm:pt>
    <dgm:pt modelId="{C3C9ABE5-71C2-4F80-B33A-75272E4E3516}" type="pres">
      <dgm:prSet presAssocID="{FD953859-29A3-433C-A165-62CD7BC9A1CA}" presName="sibTrans" presStyleCnt="0"/>
      <dgm:spPr/>
    </dgm:pt>
    <dgm:pt modelId="{70DF9D0D-0531-469B-9356-3D03D470EE23}" type="pres">
      <dgm:prSet presAssocID="{F8BDFBFB-9563-46D1-890D-B4D13E56D100}" presName="textNode" presStyleLbl="node1" presStyleIdx="1" presStyleCnt="9">
        <dgm:presLayoutVars>
          <dgm:bulletEnabled val="1"/>
        </dgm:presLayoutVars>
      </dgm:prSet>
      <dgm:spPr/>
    </dgm:pt>
    <dgm:pt modelId="{F963F91A-1D6B-41C6-A73D-AB4760E99D63}" type="pres">
      <dgm:prSet presAssocID="{49FD9AF0-2A9D-4D55-8D35-98111B6034B9}" presName="sibTrans" presStyleCnt="0"/>
      <dgm:spPr/>
    </dgm:pt>
    <dgm:pt modelId="{2412631C-C7CE-4E8E-B98E-13168756B6DD}" type="pres">
      <dgm:prSet presAssocID="{B5FA846E-3BE7-49F4-8FF3-A9051E213934}" presName="textNode" presStyleLbl="node1" presStyleIdx="2" presStyleCnt="9">
        <dgm:presLayoutVars>
          <dgm:bulletEnabled val="1"/>
        </dgm:presLayoutVars>
      </dgm:prSet>
      <dgm:spPr/>
    </dgm:pt>
    <dgm:pt modelId="{38BA0655-EBD5-4DD5-8B79-7A808231C9D1}" type="pres">
      <dgm:prSet presAssocID="{6FDD33B9-AB5E-4463-9FD8-A1E639E818D2}" presName="sibTrans" presStyleCnt="0"/>
      <dgm:spPr/>
    </dgm:pt>
    <dgm:pt modelId="{1C18B4ED-50F5-4670-BBBC-86DF69354BF6}" type="pres">
      <dgm:prSet presAssocID="{2F0DA1B9-DB4E-4CF4-8BD9-9FEF18881D20}" presName="textNode" presStyleLbl="node1" presStyleIdx="3" presStyleCnt="9">
        <dgm:presLayoutVars>
          <dgm:bulletEnabled val="1"/>
        </dgm:presLayoutVars>
      </dgm:prSet>
      <dgm:spPr/>
    </dgm:pt>
    <dgm:pt modelId="{9147E3DA-0892-42B9-B314-32C600B9E305}" type="pres">
      <dgm:prSet presAssocID="{CAF5EC80-CF94-4AF3-AEF4-DA8B5A1B17C2}" presName="sibTrans" presStyleCnt="0"/>
      <dgm:spPr/>
    </dgm:pt>
    <dgm:pt modelId="{328D92DC-28A0-4BA3-8345-74ABDC6D3CFE}" type="pres">
      <dgm:prSet presAssocID="{BB46ECEC-42B0-4B34-A6C0-4A3C2BC6E5D6}" presName="textNode" presStyleLbl="node1" presStyleIdx="4" presStyleCnt="9">
        <dgm:presLayoutVars>
          <dgm:bulletEnabled val="1"/>
        </dgm:presLayoutVars>
      </dgm:prSet>
      <dgm:spPr/>
    </dgm:pt>
    <dgm:pt modelId="{42AEB146-9EFA-4D0C-8F67-9886839679E8}" type="pres">
      <dgm:prSet presAssocID="{EEFC2903-3DF1-449A-AB21-AB249B87C921}" presName="sibTrans" presStyleCnt="0"/>
      <dgm:spPr/>
    </dgm:pt>
    <dgm:pt modelId="{3E16EF5B-609E-4A9B-9C96-992E1F8A16E5}" type="pres">
      <dgm:prSet presAssocID="{CC657675-9167-45F1-A0D4-BA0E0B9CAB62}" presName="textNode" presStyleLbl="node1" presStyleIdx="5" presStyleCnt="9">
        <dgm:presLayoutVars>
          <dgm:bulletEnabled val="1"/>
        </dgm:presLayoutVars>
      </dgm:prSet>
      <dgm:spPr/>
    </dgm:pt>
    <dgm:pt modelId="{655C67E5-9F5B-46D2-B3C3-4270B452F81E}" type="pres">
      <dgm:prSet presAssocID="{FCED1CB2-DD92-470A-A441-F9C8039EBED1}" presName="sibTrans" presStyleCnt="0"/>
      <dgm:spPr/>
    </dgm:pt>
    <dgm:pt modelId="{FB3B7993-B8CC-4B48-9209-9ECA09D56603}" type="pres">
      <dgm:prSet presAssocID="{7C7AAC94-4B71-435D-9E98-AFD45F3CA50D}" presName="textNode" presStyleLbl="node1" presStyleIdx="6" presStyleCnt="9">
        <dgm:presLayoutVars>
          <dgm:bulletEnabled val="1"/>
        </dgm:presLayoutVars>
      </dgm:prSet>
      <dgm:spPr/>
    </dgm:pt>
    <dgm:pt modelId="{579AB6C1-1190-4583-8A0D-04F2E4522D25}" type="pres">
      <dgm:prSet presAssocID="{BD9192F3-00B5-4EE1-9E80-4E52E0B57194}" presName="sibTrans" presStyleCnt="0"/>
      <dgm:spPr/>
    </dgm:pt>
    <dgm:pt modelId="{CD3C828B-9DBA-428C-9913-57C92D7D0AEB}" type="pres">
      <dgm:prSet presAssocID="{979F48B6-93A9-4FCB-8C41-8DC2DFD0C666}" presName="textNode" presStyleLbl="node1" presStyleIdx="7" presStyleCnt="9">
        <dgm:presLayoutVars>
          <dgm:bulletEnabled val="1"/>
        </dgm:presLayoutVars>
      </dgm:prSet>
      <dgm:spPr/>
    </dgm:pt>
    <dgm:pt modelId="{5C0EF9F9-83BC-4FB9-BE6D-BC4A7BC1628E}" type="pres">
      <dgm:prSet presAssocID="{B2CC673D-FB42-4FF4-BF4F-B0FFEED67318}" presName="sibTrans" presStyleCnt="0"/>
      <dgm:spPr/>
    </dgm:pt>
    <dgm:pt modelId="{B1C0FEA8-3FEF-44D8-97C1-38CBFBD82BD8}" type="pres">
      <dgm:prSet presAssocID="{69DC948E-0BA2-452E-8E45-0650C09F1C12}" presName="textNode" presStyleLbl="node1" presStyleIdx="8" presStyleCnt="9">
        <dgm:presLayoutVars>
          <dgm:bulletEnabled val="1"/>
        </dgm:presLayoutVars>
      </dgm:prSet>
      <dgm:spPr/>
    </dgm:pt>
  </dgm:ptLst>
  <dgm:cxnLst>
    <dgm:cxn modelId="{2B74D904-6B08-44ED-8CDF-8ABA25F121BB}" srcId="{D49CB1DF-3D81-47E1-9693-B2D8D52320AD}" destId="{BB46ECEC-42B0-4B34-A6C0-4A3C2BC6E5D6}" srcOrd="4" destOrd="0" parTransId="{80B390D3-2CAB-48ED-B9D0-527091056D76}" sibTransId="{EEFC2903-3DF1-449A-AB21-AB249B87C921}"/>
    <dgm:cxn modelId="{F3E2940C-785D-4BFE-98BE-C2805162F52F}" srcId="{D49CB1DF-3D81-47E1-9693-B2D8D52320AD}" destId="{69DC948E-0BA2-452E-8E45-0650C09F1C12}" srcOrd="8" destOrd="0" parTransId="{EE89EB64-69D3-4964-9633-02903CCA82B5}" sibTransId="{72F9CEAE-D622-4E8C-90FC-C3BAA22E2744}"/>
    <dgm:cxn modelId="{C5CF2517-19F8-4ADF-A331-B136CF58784A}" type="presOf" srcId="{E606C705-7328-44C4-AE17-9DF2A2DA1BB5}" destId="{382FBE48-1F94-487A-ADE0-BBD499CDCB68}" srcOrd="0" destOrd="0" presId="urn:microsoft.com/office/officeart/2005/8/layout/hProcess9"/>
    <dgm:cxn modelId="{FF129A22-67EE-4BBF-9169-D20D57D09077}" srcId="{D49CB1DF-3D81-47E1-9693-B2D8D52320AD}" destId="{CC657675-9167-45F1-A0D4-BA0E0B9CAB62}" srcOrd="5" destOrd="0" parTransId="{907AE076-5795-4CA7-BF96-1E0845E3D9A7}" sibTransId="{FCED1CB2-DD92-470A-A441-F9C8039EBED1}"/>
    <dgm:cxn modelId="{9BA71C3A-A212-4D75-B105-ACCD78FB2D94}" type="presOf" srcId="{BB46ECEC-42B0-4B34-A6C0-4A3C2BC6E5D6}" destId="{328D92DC-28A0-4BA3-8345-74ABDC6D3CFE}" srcOrd="0" destOrd="0" presId="urn:microsoft.com/office/officeart/2005/8/layout/hProcess9"/>
    <dgm:cxn modelId="{872CD260-F981-4BAE-99F5-7BDCEEB4B818}" srcId="{D49CB1DF-3D81-47E1-9693-B2D8D52320AD}" destId="{2F0DA1B9-DB4E-4CF4-8BD9-9FEF18881D20}" srcOrd="3" destOrd="0" parTransId="{66A29C0B-4F20-44D8-A327-AD4D15773DA3}" sibTransId="{CAF5EC80-CF94-4AF3-AEF4-DA8B5A1B17C2}"/>
    <dgm:cxn modelId="{77118F6A-6698-4F2A-B794-612B2A37BC4B}" srcId="{D49CB1DF-3D81-47E1-9693-B2D8D52320AD}" destId="{979F48B6-93A9-4FCB-8C41-8DC2DFD0C666}" srcOrd="7" destOrd="0" parTransId="{C07364A5-747C-4046-A8D8-5FF8AFFFADD8}" sibTransId="{B2CC673D-FB42-4FF4-BF4F-B0FFEED67318}"/>
    <dgm:cxn modelId="{70550E59-EAC8-4510-8C57-DDD43413AAB7}" srcId="{D49CB1DF-3D81-47E1-9693-B2D8D52320AD}" destId="{E606C705-7328-44C4-AE17-9DF2A2DA1BB5}" srcOrd="0" destOrd="0" parTransId="{49DB2D81-44F4-406B-A2D5-BE0B18732FC1}" sibTransId="{FD953859-29A3-433C-A165-62CD7BC9A1CA}"/>
    <dgm:cxn modelId="{0836B37A-B3CB-4E4B-B8D2-B63FDBBA16EE}" type="presOf" srcId="{D49CB1DF-3D81-47E1-9693-B2D8D52320AD}" destId="{E845F499-4718-46CB-AD28-E553F17815A7}" srcOrd="0" destOrd="0" presId="urn:microsoft.com/office/officeart/2005/8/layout/hProcess9"/>
    <dgm:cxn modelId="{22167C83-6C58-4D2E-90FE-333347A4C7CD}" type="presOf" srcId="{2F0DA1B9-DB4E-4CF4-8BD9-9FEF18881D20}" destId="{1C18B4ED-50F5-4670-BBBC-86DF69354BF6}" srcOrd="0" destOrd="0" presId="urn:microsoft.com/office/officeart/2005/8/layout/hProcess9"/>
    <dgm:cxn modelId="{D8763D8D-7B54-4423-9CC0-DE3B9AF9EB9B}" type="presOf" srcId="{69DC948E-0BA2-452E-8E45-0650C09F1C12}" destId="{B1C0FEA8-3FEF-44D8-97C1-38CBFBD82BD8}" srcOrd="0" destOrd="0" presId="urn:microsoft.com/office/officeart/2005/8/layout/hProcess9"/>
    <dgm:cxn modelId="{4C24EA99-CF6A-46AE-A9C1-C2510B586D8A}" srcId="{D49CB1DF-3D81-47E1-9693-B2D8D52320AD}" destId="{7C7AAC94-4B71-435D-9E98-AFD45F3CA50D}" srcOrd="6" destOrd="0" parTransId="{29BE6A02-12D1-4725-AD59-2635C1724735}" sibTransId="{BD9192F3-00B5-4EE1-9E80-4E52E0B57194}"/>
    <dgm:cxn modelId="{ADD8E79C-07A3-4609-BD3E-8F66FDFEAFB7}" type="presOf" srcId="{B5FA846E-3BE7-49F4-8FF3-A9051E213934}" destId="{2412631C-C7CE-4E8E-B98E-13168756B6DD}" srcOrd="0" destOrd="0" presId="urn:microsoft.com/office/officeart/2005/8/layout/hProcess9"/>
    <dgm:cxn modelId="{75260FB3-F759-4984-969B-7523A70FA2B1}" type="presOf" srcId="{F8BDFBFB-9563-46D1-890D-B4D13E56D100}" destId="{70DF9D0D-0531-469B-9356-3D03D470EE23}" srcOrd="0" destOrd="0" presId="urn:microsoft.com/office/officeart/2005/8/layout/hProcess9"/>
    <dgm:cxn modelId="{F43657C1-9D0B-44E2-85D3-35679DD76346}" type="presOf" srcId="{979F48B6-93A9-4FCB-8C41-8DC2DFD0C666}" destId="{CD3C828B-9DBA-428C-9913-57C92D7D0AEB}" srcOrd="0" destOrd="0" presId="urn:microsoft.com/office/officeart/2005/8/layout/hProcess9"/>
    <dgm:cxn modelId="{52CACBE4-EBDC-418A-851D-A449FD96FCEF}" srcId="{D49CB1DF-3D81-47E1-9693-B2D8D52320AD}" destId="{F8BDFBFB-9563-46D1-890D-B4D13E56D100}" srcOrd="1" destOrd="0" parTransId="{631F18E4-65D4-4642-BF4C-30140D176789}" sibTransId="{49FD9AF0-2A9D-4D55-8D35-98111B6034B9}"/>
    <dgm:cxn modelId="{E16DDBE7-05C5-4EB5-94D7-F7C5D893A9B5}" srcId="{D49CB1DF-3D81-47E1-9693-B2D8D52320AD}" destId="{B5FA846E-3BE7-49F4-8FF3-A9051E213934}" srcOrd="2" destOrd="0" parTransId="{5557895E-1DE9-4D74-8040-154109EB74B4}" sibTransId="{6FDD33B9-AB5E-4463-9FD8-A1E639E818D2}"/>
    <dgm:cxn modelId="{E43FE4F1-1750-4243-A658-BF0256796B32}" type="presOf" srcId="{CC657675-9167-45F1-A0D4-BA0E0B9CAB62}" destId="{3E16EF5B-609E-4A9B-9C96-992E1F8A16E5}" srcOrd="0" destOrd="0" presId="urn:microsoft.com/office/officeart/2005/8/layout/hProcess9"/>
    <dgm:cxn modelId="{87093FF6-1E06-420D-B562-4F799C8E2360}" type="presOf" srcId="{7C7AAC94-4B71-435D-9E98-AFD45F3CA50D}" destId="{FB3B7993-B8CC-4B48-9209-9ECA09D56603}" srcOrd="0" destOrd="0" presId="urn:microsoft.com/office/officeart/2005/8/layout/hProcess9"/>
    <dgm:cxn modelId="{FE278B04-277F-4664-A4CA-37E15F26B2AF}" type="presParOf" srcId="{E845F499-4718-46CB-AD28-E553F17815A7}" destId="{485D733B-942A-4F08-A1D0-C0B8A3A3FE13}" srcOrd="0" destOrd="0" presId="urn:microsoft.com/office/officeart/2005/8/layout/hProcess9"/>
    <dgm:cxn modelId="{2B4C42A6-A414-40B5-8FD1-6C288CA94488}" type="presParOf" srcId="{E845F499-4718-46CB-AD28-E553F17815A7}" destId="{6BCC5899-8DDA-4ABF-AC12-215694EB5017}" srcOrd="1" destOrd="0" presId="urn:microsoft.com/office/officeart/2005/8/layout/hProcess9"/>
    <dgm:cxn modelId="{9CDAD109-25DE-41E5-9AAE-B85DCE2E0BFD}" type="presParOf" srcId="{6BCC5899-8DDA-4ABF-AC12-215694EB5017}" destId="{382FBE48-1F94-487A-ADE0-BBD499CDCB68}" srcOrd="0" destOrd="0" presId="urn:microsoft.com/office/officeart/2005/8/layout/hProcess9"/>
    <dgm:cxn modelId="{60CC6946-DC01-423D-866B-DD09EB16AFEC}" type="presParOf" srcId="{6BCC5899-8DDA-4ABF-AC12-215694EB5017}" destId="{C3C9ABE5-71C2-4F80-B33A-75272E4E3516}" srcOrd="1" destOrd="0" presId="urn:microsoft.com/office/officeart/2005/8/layout/hProcess9"/>
    <dgm:cxn modelId="{D48C2372-9096-4194-A884-45A2A9534D81}" type="presParOf" srcId="{6BCC5899-8DDA-4ABF-AC12-215694EB5017}" destId="{70DF9D0D-0531-469B-9356-3D03D470EE23}" srcOrd="2" destOrd="0" presId="urn:microsoft.com/office/officeart/2005/8/layout/hProcess9"/>
    <dgm:cxn modelId="{DFD5CE38-3E66-48CA-B71D-4B92A17718AE}" type="presParOf" srcId="{6BCC5899-8DDA-4ABF-AC12-215694EB5017}" destId="{F963F91A-1D6B-41C6-A73D-AB4760E99D63}" srcOrd="3" destOrd="0" presId="urn:microsoft.com/office/officeart/2005/8/layout/hProcess9"/>
    <dgm:cxn modelId="{0EA17943-C1A4-4347-B92E-0629B5CCFB40}" type="presParOf" srcId="{6BCC5899-8DDA-4ABF-AC12-215694EB5017}" destId="{2412631C-C7CE-4E8E-B98E-13168756B6DD}" srcOrd="4" destOrd="0" presId="urn:microsoft.com/office/officeart/2005/8/layout/hProcess9"/>
    <dgm:cxn modelId="{83A52BD1-5029-4A70-8EF5-06C9BEAFE0F4}" type="presParOf" srcId="{6BCC5899-8DDA-4ABF-AC12-215694EB5017}" destId="{38BA0655-EBD5-4DD5-8B79-7A808231C9D1}" srcOrd="5" destOrd="0" presId="urn:microsoft.com/office/officeart/2005/8/layout/hProcess9"/>
    <dgm:cxn modelId="{57AB1D33-9D43-40CD-B933-604B8AD83014}" type="presParOf" srcId="{6BCC5899-8DDA-4ABF-AC12-215694EB5017}" destId="{1C18B4ED-50F5-4670-BBBC-86DF69354BF6}" srcOrd="6" destOrd="0" presId="urn:microsoft.com/office/officeart/2005/8/layout/hProcess9"/>
    <dgm:cxn modelId="{23CED7EF-BE2E-4FF3-9E77-F04B9A7F9F53}" type="presParOf" srcId="{6BCC5899-8DDA-4ABF-AC12-215694EB5017}" destId="{9147E3DA-0892-42B9-B314-32C600B9E305}" srcOrd="7" destOrd="0" presId="urn:microsoft.com/office/officeart/2005/8/layout/hProcess9"/>
    <dgm:cxn modelId="{E8AD9881-4741-4691-9E46-5C79B8AFA91A}" type="presParOf" srcId="{6BCC5899-8DDA-4ABF-AC12-215694EB5017}" destId="{328D92DC-28A0-4BA3-8345-74ABDC6D3CFE}" srcOrd="8" destOrd="0" presId="urn:microsoft.com/office/officeart/2005/8/layout/hProcess9"/>
    <dgm:cxn modelId="{1036A083-1C18-47BE-AFE7-9B3D06A749B5}" type="presParOf" srcId="{6BCC5899-8DDA-4ABF-AC12-215694EB5017}" destId="{42AEB146-9EFA-4D0C-8F67-9886839679E8}" srcOrd="9" destOrd="0" presId="urn:microsoft.com/office/officeart/2005/8/layout/hProcess9"/>
    <dgm:cxn modelId="{2C7CF000-E16A-4D00-B253-C8EEF2BE2BD0}" type="presParOf" srcId="{6BCC5899-8DDA-4ABF-AC12-215694EB5017}" destId="{3E16EF5B-609E-4A9B-9C96-992E1F8A16E5}" srcOrd="10" destOrd="0" presId="urn:microsoft.com/office/officeart/2005/8/layout/hProcess9"/>
    <dgm:cxn modelId="{399066AC-EAB1-44CC-89C7-51EBB6B786F0}" type="presParOf" srcId="{6BCC5899-8DDA-4ABF-AC12-215694EB5017}" destId="{655C67E5-9F5B-46D2-B3C3-4270B452F81E}" srcOrd="11" destOrd="0" presId="urn:microsoft.com/office/officeart/2005/8/layout/hProcess9"/>
    <dgm:cxn modelId="{5B9D6674-A762-422A-8910-3DB862822E19}" type="presParOf" srcId="{6BCC5899-8DDA-4ABF-AC12-215694EB5017}" destId="{FB3B7993-B8CC-4B48-9209-9ECA09D56603}" srcOrd="12" destOrd="0" presId="urn:microsoft.com/office/officeart/2005/8/layout/hProcess9"/>
    <dgm:cxn modelId="{819FE175-FF0E-466F-B4CD-6E5345751B67}" type="presParOf" srcId="{6BCC5899-8DDA-4ABF-AC12-215694EB5017}" destId="{579AB6C1-1190-4583-8A0D-04F2E4522D25}" srcOrd="13" destOrd="0" presId="urn:microsoft.com/office/officeart/2005/8/layout/hProcess9"/>
    <dgm:cxn modelId="{E0294E8C-0263-4076-AD33-3E313DAFA518}" type="presParOf" srcId="{6BCC5899-8DDA-4ABF-AC12-215694EB5017}" destId="{CD3C828B-9DBA-428C-9913-57C92D7D0AEB}" srcOrd="14" destOrd="0" presId="urn:microsoft.com/office/officeart/2005/8/layout/hProcess9"/>
    <dgm:cxn modelId="{6E9BEEAF-E9F4-4372-8082-D372134C98D9}" type="presParOf" srcId="{6BCC5899-8DDA-4ABF-AC12-215694EB5017}" destId="{5C0EF9F9-83BC-4FB9-BE6D-BC4A7BC1628E}" srcOrd="15" destOrd="0" presId="urn:microsoft.com/office/officeart/2005/8/layout/hProcess9"/>
    <dgm:cxn modelId="{12373B6A-B1E1-4726-9A8A-0521C971245A}" type="presParOf" srcId="{6BCC5899-8DDA-4ABF-AC12-215694EB5017}" destId="{B1C0FEA8-3FEF-44D8-97C1-38CBFBD82BD8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403592-03D1-4935-B90B-C0B80BAA468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8884DCA-D046-4985-AAA0-BA72DD7D1620}">
      <dgm:prSet/>
      <dgm:spPr/>
      <dgm:t>
        <a:bodyPr/>
        <a:lstStyle/>
        <a:p>
          <a:pPr>
            <a:defRPr cap="all"/>
          </a:pPr>
          <a:r>
            <a:rPr lang="en-GB"/>
            <a:t>This is in line with other schools</a:t>
          </a:r>
          <a:endParaRPr lang="en-US"/>
        </a:p>
      </dgm:t>
    </dgm:pt>
    <dgm:pt modelId="{0F762426-4219-47C5-B40D-10AF074B9B4F}" type="parTrans" cxnId="{41F301AC-2A5A-4433-B19C-1D27831E16B4}">
      <dgm:prSet/>
      <dgm:spPr/>
      <dgm:t>
        <a:bodyPr/>
        <a:lstStyle/>
        <a:p>
          <a:endParaRPr lang="en-US"/>
        </a:p>
      </dgm:t>
    </dgm:pt>
    <dgm:pt modelId="{91BDAB85-63DC-4A61-94E8-2A0F2DCE728D}" type="sibTrans" cxnId="{41F301AC-2A5A-4433-B19C-1D27831E16B4}">
      <dgm:prSet/>
      <dgm:spPr/>
      <dgm:t>
        <a:bodyPr/>
        <a:lstStyle/>
        <a:p>
          <a:endParaRPr lang="en-US"/>
        </a:p>
      </dgm:t>
    </dgm:pt>
    <dgm:pt modelId="{B2C62951-826F-4AD9-B44E-924CB9FDEE3D}">
      <dgm:prSet/>
      <dgm:spPr/>
      <dgm:t>
        <a:bodyPr/>
        <a:lstStyle/>
        <a:p>
          <a:pPr>
            <a:defRPr cap="all"/>
          </a:pPr>
          <a:r>
            <a:rPr lang="en-GB"/>
            <a:t>Trainees will be subject to enhanced checks of their e-portfolio by the RCGP</a:t>
          </a:r>
          <a:endParaRPr lang="en-US"/>
        </a:p>
      </dgm:t>
    </dgm:pt>
    <dgm:pt modelId="{2930671A-1317-4AB2-9376-61D8FAAB124F}" type="parTrans" cxnId="{944BC2CB-E11D-4FB9-827E-1E9D50A0D813}">
      <dgm:prSet/>
      <dgm:spPr/>
      <dgm:t>
        <a:bodyPr/>
        <a:lstStyle/>
        <a:p>
          <a:endParaRPr lang="en-US"/>
        </a:p>
      </dgm:t>
    </dgm:pt>
    <dgm:pt modelId="{DD66395C-74A4-4E05-929A-FDDFCB4778E4}" type="sibTrans" cxnId="{944BC2CB-E11D-4FB9-827E-1E9D50A0D813}">
      <dgm:prSet/>
      <dgm:spPr/>
      <dgm:t>
        <a:bodyPr/>
        <a:lstStyle/>
        <a:p>
          <a:endParaRPr lang="en-US"/>
        </a:p>
      </dgm:t>
    </dgm:pt>
    <dgm:pt modelId="{37975F4B-540D-4367-AC86-436F2EDB513F}" type="pres">
      <dgm:prSet presAssocID="{8B403592-03D1-4935-B90B-C0B80BAA468A}" presName="root" presStyleCnt="0">
        <dgm:presLayoutVars>
          <dgm:dir/>
          <dgm:resizeHandles val="exact"/>
        </dgm:presLayoutVars>
      </dgm:prSet>
      <dgm:spPr/>
    </dgm:pt>
    <dgm:pt modelId="{6E2EE03D-0230-4FBF-9A9F-1610ABB7E9AF}" type="pres">
      <dgm:prSet presAssocID="{88884DCA-D046-4985-AAA0-BA72DD7D1620}" presName="compNode" presStyleCnt="0"/>
      <dgm:spPr/>
    </dgm:pt>
    <dgm:pt modelId="{CBAE7D7B-B10B-4E29-BED2-864A27CA6A15}" type="pres">
      <dgm:prSet presAssocID="{88884DCA-D046-4985-AAA0-BA72DD7D1620}" presName="iconBgRect" presStyleLbl="bgShp" presStyleIdx="0" presStyleCnt="2"/>
      <dgm:spPr/>
    </dgm:pt>
    <dgm:pt modelId="{C66B06B9-5AAA-4D46-B6DC-2471C324E804}" type="pres">
      <dgm:prSet presAssocID="{88884DCA-D046-4985-AAA0-BA72DD7D162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8E811B18-0349-40C8-BCA0-DBE65E1F66A4}" type="pres">
      <dgm:prSet presAssocID="{88884DCA-D046-4985-AAA0-BA72DD7D1620}" presName="spaceRect" presStyleCnt="0"/>
      <dgm:spPr/>
    </dgm:pt>
    <dgm:pt modelId="{223CBCAE-3D2A-4769-B194-71151B8E1C45}" type="pres">
      <dgm:prSet presAssocID="{88884DCA-D046-4985-AAA0-BA72DD7D1620}" presName="textRect" presStyleLbl="revTx" presStyleIdx="0" presStyleCnt="2">
        <dgm:presLayoutVars>
          <dgm:chMax val="1"/>
          <dgm:chPref val="1"/>
        </dgm:presLayoutVars>
      </dgm:prSet>
      <dgm:spPr/>
    </dgm:pt>
    <dgm:pt modelId="{00046335-7C80-4E17-9593-22ED33C36F2D}" type="pres">
      <dgm:prSet presAssocID="{91BDAB85-63DC-4A61-94E8-2A0F2DCE728D}" presName="sibTrans" presStyleCnt="0"/>
      <dgm:spPr/>
    </dgm:pt>
    <dgm:pt modelId="{81A55B1E-CDD0-4836-9818-BCE68BF38BDF}" type="pres">
      <dgm:prSet presAssocID="{B2C62951-826F-4AD9-B44E-924CB9FDEE3D}" presName="compNode" presStyleCnt="0"/>
      <dgm:spPr/>
    </dgm:pt>
    <dgm:pt modelId="{98C5AE99-D292-4636-94F3-1DF96622EE92}" type="pres">
      <dgm:prSet presAssocID="{B2C62951-826F-4AD9-B44E-924CB9FDEE3D}" presName="iconBgRect" presStyleLbl="bgShp" presStyleIdx="1" presStyleCnt="2"/>
      <dgm:spPr/>
    </dgm:pt>
    <dgm:pt modelId="{8D294DDA-512A-4778-BAA5-97C2FD4541F3}" type="pres">
      <dgm:prSet presAssocID="{B2C62951-826F-4AD9-B44E-924CB9FDEE3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D8B1DEFC-9A49-4641-8E26-A5F6B6E8B74C}" type="pres">
      <dgm:prSet presAssocID="{B2C62951-826F-4AD9-B44E-924CB9FDEE3D}" presName="spaceRect" presStyleCnt="0"/>
      <dgm:spPr/>
    </dgm:pt>
    <dgm:pt modelId="{746AF057-6B0D-4B2C-BBC2-00D8F7AA7D37}" type="pres">
      <dgm:prSet presAssocID="{B2C62951-826F-4AD9-B44E-924CB9FDEE3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BF0A53F-52F3-4D07-9D2C-81D48DBD298A}" type="presOf" srcId="{88884DCA-D046-4985-AAA0-BA72DD7D1620}" destId="{223CBCAE-3D2A-4769-B194-71151B8E1C45}" srcOrd="0" destOrd="0" presId="urn:microsoft.com/office/officeart/2018/5/layout/IconCircleLabelList"/>
    <dgm:cxn modelId="{644A1558-5010-4006-B4AC-CA756775D92C}" type="presOf" srcId="{B2C62951-826F-4AD9-B44E-924CB9FDEE3D}" destId="{746AF057-6B0D-4B2C-BBC2-00D8F7AA7D37}" srcOrd="0" destOrd="0" presId="urn:microsoft.com/office/officeart/2018/5/layout/IconCircleLabelList"/>
    <dgm:cxn modelId="{41F301AC-2A5A-4433-B19C-1D27831E16B4}" srcId="{8B403592-03D1-4935-B90B-C0B80BAA468A}" destId="{88884DCA-D046-4985-AAA0-BA72DD7D1620}" srcOrd="0" destOrd="0" parTransId="{0F762426-4219-47C5-B40D-10AF074B9B4F}" sibTransId="{91BDAB85-63DC-4A61-94E8-2A0F2DCE728D}"/>
    <dgm:cxn modelId="{944BC2CB-E11D-4FB9-827E-1E9D50A0D813}" srcId="{8B403592-03D1-4935-B90B-C0B80BAA468A}" destId="{B2C62951-826F-4AD9-B44E-924CB9FDEE3D}" srcOrd="1" destOrd="0" parTransId="{2930671A-1317-4AB2-9376-61D8FAAB124F}" sibTransId="{DD66395C-74A4-4E05-929A-FDDFCB4778E4}"/>
    <dgm:cxn modelId="{6D2C14DF-7367-4D00-B3B9-2A1394D61835}" type="presOf" srcId="{8B403592-03D1-4935-B90B-C0B80BAA468A}" destId="{37975F4B-540D-4367-AC86-436F2EDB513F}" srcOrd="0" destOrd="0" presId="urn:microsoft.com/office/officeart/2018/5/layout/IconCircleLabelList"/>
    <dgm:cxn modelId="{739381D9-130B-407F-BA76-22595F7841D2}" type="presParOf" srcId="{37975F4B-540D-4367-AC86-436F2EDB513F}" destId="{6E2EE03D-0230-4FBF-9A9F-1610ABB7E9AF}" srcOrd="0" destOrd="0" presId="urn:microsoft.com/office/officeart/2018/5/layout/IconCircleLabelList"/>
    <dgm:cxn modelId="{82A547FD-61F2-4856-BF55-8AD8D76A411F}" type="presParOf" srcId="{6E2EE03D-0230-4FBF-9A9F-1610ABB7E9AF}" destId="{CBAE7D7B-B10B-4E29-BED2-864A27CA6A15}" srcOrd="0" destOrd="0" presId="urn:microsoft.com/office/officeart/2018/5/layout/IconCircleLabelList"/>
    <dgm:cxn modelId="{4DEF57DA-1580-49CE-B848-B58AA7BF13D0}" type="presParOf" srcId="{6E2EE03D-0230-4FBF-9A9F-1610ABB7E9AF}" destId="{C66B06B9-5AAA-4D46-B6DC-2471C324E804}" srcOrd="1" destOrd="0" presId="urn:microsoft.com/office/officeart/2018/5/layout/IconCircleLabelList"/>
    <dgm:cxn modelId="{942DE4B2-1597-4B19-B017-746A81A8AB73}" type="presParOf" srcId="{6E2EE03D-0230-4FBF-9A9F-1610ABB7E9AF}" destId="{8E811B18-0349-40C8-BCA0-DBE65E1F66A4}" srcOrd="2" destOrd="0" presId="urn:microsoft.com/office/officeart/2018/5/layout/IconCircleLabelList"/>
    <dgm:cxn modelId="{1214C00E-4CF4-4FD4-A2F3-93010FA62C44}" type="presParOf" srcId="{6E2EE03D-0230-4FBF-9A9F-1610ABB7E9AF}" destId="{223CBCAE-3D2A-4769-B194-71151B8E1C45}" srcOrd="3" destOrd="0" presId="urn:microsoft.com/office/officeart/2018/5/layout/IconCircleLabelList"/>
    <dgm:cxn modelId="{FAB8DB41-6D5E-4E3C-8ED7-3FFED7062372}" type="presParOf" srcId="{37975F4B-540D-4367-AC86-436F2EDB513F}" destId="{00046335-7C80-4E17-9593-22ED33C36F2D}" srcOrd="1" destOrd="0" presId="urn:microsoft.com/office/officeart/2018/5/layout/IconCircleLabelList"/>
    <dgm:cxn modelId="{0557C8E7-65E9-43AC-86A0-E1B1957F2747}" type="presParOf" srcId="{37975F4B-540D-4367-AC86-436F2EDB513F}" destId="{81A55B1E-CDD0-4836-9818-BCE68BF38BDF}" srcOrd="2" destOrd="0" presId="urn:microsoft.com/office/officeart/2018/5/layout/IconCircleLabelList"/>
    <dgm:cxn modelId="{76677464-5766-40A8-8DFB-CB034DB43256}" type="presParOf" srcId="{81A55B1E-CDD0-4836-9818-BCE68BF38BDF}" destId="{98C5AE99-D292-4636-94F3-1DF96622EE92}" srcOrd="0" destOrd="0" presId="urn:microsoft.com/office/officeart/2018/5/layout/IconCircleLabelList"/>
    <dgm:cxn modelId="{861DACD8-1C56-49E1-BA8B-09E21B3F0BBA}" type="presParOf" srcId="{81A55B1E-CDD0-4836-9818-BCE68BF38BDF}" destId="{8D294DDA-512A-4778-BAA5-97C2FD4541F3}" srcOrd="1" destOrd="0" presId="urn:microsoft.com/office/officeart/2018/5/layout/IconCircleLabelList"/>
    <dgm:cxn modelId="{C22C3785-11E3-439F-969B-56EE6511CC58}" type="presParOf" srcId="{81A55B1E-CDD0-4836-9818-BCE68BF38BDF}" destId="{D8B1DEFC-9A49-4641-8E26-A5F6B6E8B74C}" srcOrd="2" destOrd="0" presId="urn:microsoft.com/office/officeart/2018/5/layout/IconCircleLabelList"/>
    <dgm:cxn modelId="{FB975208-79F0-4E75-9C68-075AAA12E880}" type="presParOf" srcId="{81A55B1E-CDD0-4836-9818-BCE68BF38BDF}" destId="{746AF057-6B0D-4B2C-BBC2-00D8F7AA7D3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326D08-DA40-46A6-B727-18FBEF8E0C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04BC0CF-09A5-41AA-ACCA-04937354A9A9}">
      <dgm:prSet/>
      <dgm:spPr/>
      <dgm:t>
        <a:bodyPr/>
        <a:lstStyle/>
        <a:p>
          <a:r>
            <a:rPr lang="en-GB"/>
            <a:t>This is the responsibility of the central assessment team</a:t>
          </a:r>
          <a:endParaRPr lang="en-US"/>
        </a:p>
      </dgm:t>
    </dgm:pt>
    <dgm:pt modelId="{BCF17E11-19E9-479D-8D52-1A3664F27EA9}" type="parTrans" cxnId="{6D6DE39E-D8CC-4304-BFD2-9B5A6DCE07C7}">
      <dgm:prSet/>
      <dgm:spPr/>
      <dgm:t>
        <a:bodyPr/>
        <a:lstStyle/>
        <a:p>
          <a:endParaRPr lang="en-US"/>
        </a:p>
      </dgm:t>
    </dgm:pt>
    <dgm:pt modelId="{FCFED0CF-2136-4FC5-AB9C-33AC17FFD138}" type="sibTrans" cxnId="{6D6DE39E-D8CC-4304-BFD2-9B5A6DCE07C7}">
      <dgm:prSet/>
      <dgm:spPr/>
      <dgm:t>
        <a:bodyPr/>
        <a:lstStyle/>
        <a:p>
          <a:endParaRPr lang="en-US"/>
        </a:p>
      </dgm:t>
    </dgm:pt>
    <dgm:pt modelId="{2E882832-4FB8-4F04-8B01-D0618D023E40}">
      <dgm:prSet/>
      <dgm:spPr/>
      <dgm:t>
        <a:bodyPr/>
        <a:lstStyle/>
        <a:p>
          <a:r>
            <a:rPr lang="en-GB"/>
            <a:t>The trainee should apply for the NPL</a:t>
          </a:r>
          <a:endParaRPr lang="en-US"/>
        </a:p>
      </dgm:t>
    </dgm:pt>
    <dgm:pt modelId="{D5D87A24-EDE5-47B8-A63B-86F6EBC73DCE}" type="parTrans" cxnId="{B79EF97A-CB60-4998-B802-18564C4E69E2}">
      <dgm:prSet/>
      <dgm:spPr/>
      <dgm:t>
        <a:bodyPr/>
        <a:lstStyle/>
        <a:p>
          <a:endParaRPr lang="en-US"/>
        </a:p>
      </dgm:t>
    </dgm:pt>
    <dgm:pt modelId="{31EA53E2-3DE0-4211-98D2-DA82EBB7D0A2}" type="sibTrans" cxnId="{B79EF97A-CB60-4998-B802-18564C4E69E2}">
      <dgm:prSet/>
      <dgm:spPr/>
      <dgm:t>
        <a:bodyPr/>
        <a:lstStyle/>
        <a:p>
          <a:endParaRPr lang="en-US"/>
        </a:p>
      </dgm:t>
    </dgm:pt>
    <dgm:pt modelId="{87424780-4757-4C12-AB7A-2864FC9AC430}" type="pres">
      <dgm:prSet presAssocID="{31326D08-DA40-46A6-B727-18FBEF8E0C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6B39F5-BEA8-41A4-919B-18E94F0683D5}" type="pres">
      <dgm:prSet presAssocID="{404BC0CF-09A5-41AA-ACCA-04937354A9A9}" presName="hierRoot1" presStyleCnt="0"/>
      <dgm:spPr/>
    </dgm:pt>
    <dgm:pt modelId="{E375538F-E11E-411F-88C9-9FCFB49E7D0A}" type="pres">
      <dgm:prSet presAssocID="{404BC0CF-09A5-41AA-ACCA-04937354A9A9}" presName="composite" presStyleCnt="0"/>
      <dgm:spPr/>
    </dgm:pt>
    <dgm:pt modelId="{80964AC8-6C87-4CA5-9738-DD0966E1672D}" type="pres">
      <dgm:prSet presAssocID="{404BC0CF-09A5-41AA-ACCA-04937354A9A9}" presName="background" presStyleLbl="node0" presStyleIdx="0" presStyleCnt="2"/>
      <dgm:spPr/>
    </dgm:pt>
    <dgm:pt modelId="{2A03F70D-8331-42A9-9650-52AA262011A0}" type="pres">
      <dgm:prSet presAssocID="{404BC0CF-09A5-41AA-ACCA-04937354A9A9}" presName="text" presStyleLbl="fgAcc0" presStyleIdx="0" presStyleCnt="2">
        <dgm:presLayoutVars>
          <dgm:chPref val="3"/>
        </dgm:presLayoutVars>
      </dgm:prSet>
      <dgm:spPr/>
    </dgm:pt>
    <dgm:pt modelId="{C56B1B99-4CC8-4DDC-B7CC-A49A97D4B59C}" type="pres">
      <dgm:prSet presAssocID="{404BC0CF-09A5-41AA-ACCA-04937354A9A9}" presName="hierChild2" presStyleCnt="0"/>
      <dgm:spPr/>
    </dgm:pt>
    <dgm:pt modelId="{8371EF70-EDE9-45EC-BB31-22E092A5815A}" type="pres">
      <dgm:prSet presAssocID="{2E882832-4FB8-4F04-8B01-D0618D023E40}" presName="hierRoot1" presStyleCnt="0"/>
      <dgm:spPr/>
    </dgm:pt>
    <dgm:pt modelId="{257AB47E-FEE0-4519-ADE8-D582AD4F5FCC}" type="pres">
      <dgm:prSet presAssocID="{2E882832-4FB8-4F04-8B01-D0618D023E40}" presName="composite" presStyleCnt="0"/>
      <dgm:spPr/>
    </dgm:pt>
    <dgm:pt modelId="{00AF2946-DEDE-4F60-830E-48460905D495}" type="pres">
      <dgm:prSet presAssocID="{2E882832-4FB8-4F04-8B01-D0618D023E40}" presName="background" presStyleLbl="node0" presStyleIdx="1" presStyleCnt="2"/>
      <dgm:spPr/>
    </dgm:pt>
    <dgm:pt modelId="{9AFC38CF-D988-4110-B161-CC13F35F86EC}" type="pres">
      <dgm:prSet presAssocID="{2E882832-4FB8-4F04-8B01-D0618D023E40}" presName="text" presStyleLbl="fgAcc0" presStyleIdx="1" presStyleCnt="2">
        <dgm:presLayoutVars>
          <dgm:chPref val="3"/>
        </dgm:presLayoutVars>
      </dgm:prSet>
      <dgm:spPr/>
    </dgm:pt>
    <dgm:pt modelId="{7D5E9319-38DE-4392-BE03-C259044B5DAA}" type="pres">
      <dgm:prSet presAssocID="{2E882832-4FB8-4F04-8B01-D0618D023E40}" presName="hierChild2" presStyleCnt="0"/>
      <dgm:spPr/>
    </dgm:pt>
  </dgm:ptLst>
  <dgm:cxnLst>
    <dgm:cxn modelId="{FA28AE40-002D-4E7F-86D3-8E1062609F52}" type="presOf" srcId="{404BC0CF-09A5-41AA-ACCA-04937354A9A9}" destId="{2A03F70D-8331-42A9-9650-52AA262011A0}" srcOrd="0" destOrd="0" presId="urn:microsoft.com/office/officeart/2005/8/layout/hierarchy1"/>
    <dgm:cxn modelId="{B79EF97A-CB60-4998-B802-18564C4E69E2}" srcId="{31326D08-DA40-46A6-B727-18FBEF8E0CCF}" destId="{2E882832-4FB8-4F04-8B01-D0618D023E40}" srcOrd="1" destOrd="0" parTransId="{D5D87A24-EDE5-47B8-A63B-86F6EBC73DCE}" sibTransId="{31EA53E2-3DE0-4211-98D2-DA82EBB7D0A2}"/>
    <dgm:cxn modelId="{2308CA7F-7F1B-47AF-85FD-4E999902E36B}" type="presOf" srcId="{31326D08-DA40-46A6-B727-18FBEF8E0CCF}" destId="{87424780-4757-4C12-AB7A-2864FC9AC430}" srcOrd="0" destOrd="0" presId="urn:microsoft.com/office/officeart/2005/8/layout/hierarchy1"/>
    <dgm:cxn modelId="{6D6DE39E-D8CC-4304-BFD2-9B5A6DCE07C7}" srcId="{31326D08-DA40-46A6-B727-18FBEF8E0CCF}" destId="{404BC0CF-09A5-41AA-ACCA-04937354A9A9}" srcOrd="0" destOrd="0" parTransId="{BCF17E11-19E9-479D-8D52-1A3664F27EA9}" sibTransId="{FCFED0CF-2136-4FC5-AB9C-33AC17FFD138}"/>
    <dgm:cxn modelId="{2314E2C4-4EAB-4F28-A32D-4A18FB672343}" type="presOf" srcId="{2E882832-4FB8-4F04-8B01-D0618D023E40}" destId="{9AFC38CF-D988-4110-B161-CC13F35F86EC}" srcOrd="0" destOrd="0" presId="urn:microsoft.com/office/officeart/2005/8/layout/hierarchy1"/>
    <dgm:cxn modelId="{B2BEE83E-642A-4B80-A10A-495EAF1A6F6F}" type="presParOf" srcId="{87424780-4757-4C12-AB7A-2864FC9AC430}" destId="{566B39F5-BEA8-41A4-919B-18E94F0683D5}" srcOrd="0" destOrd="0" presId="urn:microsoft.com/office/officeart/2005/8/layout/hierarchy1"/>
    <dgm:cxn modelId="{0777F634-9C75-43DF-83CA-F433820E2771}" type="presParOf" srcId="{566B39F5-BEA8-41A4-919B-18E94F0683D5}" destId="{E375538F-E11E-411F-88C9-9FCFB49E7D0A}" srcOrd="0" destOrd="0" presId="urn:microsoft.com/office/officeart/2005/8/layout/hierarchy1"/>
    <dgm:cxn modelId="{B56DEDC6-8838-4F38-BB97-C37CEA59DA91}" type="presParOf" srcId="{E375538F-E11E-411F-88C9-9FCFB49E7D0A}" destId="{80964AC8-6C87-4CA5-9738-DD0966E1672D}" srcOrd="0" destOrd="0" presId="urn:microsoft.com/office/officeart/2005/8/layout/hierarchy1"/>
    <dgm:cxn modelId="{89E49B49-BDD2-4964-9344-9BCF97724338}" type="presParOf" srcId="{E375538F-E11E-411F-88C9-9FCFB49E7D0A}" destId="{2A03F70D-8331-42A9-9650-52AA262011A0}" srcOrd="1" destOrd="0" presId="urn:microsoft.com/office/officeart/2005/8/layout/hierarchy1"/>
    <dgm:cxn modelId="{8D3C8EC3-50BD-42A8-B2BB-5C8AE35DFAC3}" type="presParOf" srcId="{566B39F5-BEA8-41A4-919B-18E94F0683D5}" destId="{C56B1B99-4CC8-4DDC-B7CC-A49A97D4B59C}" srcOrd="1" destOrd="0" presId="urn:microsoft.com/office/officeart/2005/8/layout/hierarchy1"/>
    <dgm:cxn modelId="{56185D5D-96B8-403F-8271-F18A9186AAD5}" type="presParOf" srcId="{87424780-4757-4C12-AB7A-2864FC9AC430}" destId="{8371EF70-EDE9-45EC-BB31-22E092A5815A}" srcOrd="1" destOrd="0" presId="urn:microsoft.com/office/officeart/2005/8/layout/hierarchy1"/>
    <dgm:cxn modelId="{9F290583-77A5-4807-BE31-93914DF9E593}" type="presParOf" srcId="{8371EF70-EDE9-45EC-BB31-22E092A5815A}" destId="{257AB47E-FEE0-4519-ADE8-D582AD4F5FCC}" srcOrd="0" destOrd="0" presId="urn:microsoft.com/office/officeart/2005/8/layout/hierarchy1"/>
    <dgm:cxn modelId="{6B4C1C79-1943-4E4E-B54F-593D247F71D4}" type="presParOf" srcId="{257AB47E-FEE0-4519-ADE8-D582AD4F5FCC}" destId="{00AF2946-DEDE-4F60-830E-48460905D495}" srcOrd="0" destOrd="0" presId="urn:microsoft.com/office/officeart/2005/8/layout/hierarchy1"/>
    <dgm:cxn modelId="{D560A22C-D034-41F5-A4C3-5E4803F4167E}" type="presParOf" srcId="{257AB47E-FEE0-4519-ADE8-D582AD4F5FCC}" destId="{9AFC38CF-D988-4110-B161-CC13F35F86EC}" srcOrd="1" destOrd="0" presId="urn:microsoft.com/office/officeart/2005/8/layout/hierarchy1"/>
    <dgm:cxn modelId="{C9085BF9-E2F7-438B-8A69-464718FD341E}" type="presParOf" srcId="{8371EF70-EDE9-45EC-BB31-22E092A5815A}" destId="{7D5E9319-38DE-4392-BE03-C259044B5D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8782AC-33FA-4BEC-994A-EAB2BE3AF83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66C131B-893A-4D19-8253-587BD0E08982}">
      <dgm:prSet/>
      <dgm:spPr/>
      <dgm:t>
        <a:bodyPr/>
        <a:lstStyle/>
        <a:p>
          <a:pPr>
            <a:defRPr cap="all"/>
          </a:pPr>
          <a:r>
            <a:rPr lang="en-GB"/>
            <a:t>Consistent with Gold Guide</a:t>
          </a:r>
          <a:endParaRPr lang="en-US"/>
        </a:p>
      </dgm:t>
    </dgm:pt>
    <dgm:pt modelId="{5E71CE51-7075-44AB-8570-B38240C1B94A}" type="parTrans" cxnId="{007C24BC-CEFF-471F-AB3F-9BC819624C2A}">
      <dgm:prSet/>
      <dgm:spPr/>
      <dgm:t>
        <a:bodyPr/>
        <a:lstStyle/>
        <a:p>
          <a:endParaRPr lang="en-US"/>
        </a:p>
      </dgm:t>
    </dgm:pt>
    <dgm:pt modelId="{20015B62-CF2E-4D80-B7A6-01FC2383BB32}" type="sibTrans" cxnId="{007C24BC-CEFF-471F-AB3F-9BC819624C2A}">
      <dgm:prSet/>
      <dgm:spPr/>
      <dgm:t>
        <a:bodyPr/>
        <a:lstStyle/>
        <a:p>
          <a:endParaRPr lang="en-US"/>
        </a:p>
      </dgm:t>
    </dgm:pt>
    <dgm:pt modelId="{AF324797-96D6-433B-8482-B4D43A1F609F}">
      <dgm:prSet/>
      <dgm:spPr/>
      <dgm:t>
        <a:bodyPr/>
        <a:lstStyle/>
        <a:p>
          <a:pPr>
            <a:defRPr cap="all"/>
          </a:pPr>
          <a:r>
            <a:rPr lang="en-GB"/>
            <a:t>Any reduction in the normal 3-year programme cannot be reinstated</a:t>
          </a:r>
          <a:endParaRPr lang="en-US"/>
        </a:p>
      </dgm:t>
    </dgm:pt>
    <dgm:pt modelId="{8BC0BBC8-E491-4403-BADF-B60E3EA4B385}" type="parTrans" cxnId="{6F141DA8-69F9-4DAC-8832-B78E2EB808D7}">
      <dgm:prSet/>
      <dgm:spPr/>
      <dgm:t>
        <a:bodyPr/>
        <a:lstStyle/>
        <a:p>
          <a:endParaRPr lang="en-US"/>
        </a:p>
      </dgm:t>
    </dgm:pt>
    <dgm:pt modelId="{593DECBD-B6DC-4530-AC62-17CD055C4D35}" type="sibTrans" cxnId="{6F141DA8-69F9-4DAC-8832-B78E2EB808D7}">
      <dgm:prSet/>
      <dgm:spPr/>
      <dgm:t>
        <a:bodyPr/>
        <a:lstStyle/>
        <a:p>
          <a:endParaRPr lang="en-US"/>
        </a:p>
      </dgm:t>
    </dgm:pt>
    <dgm:pt modelId="{CB3EDD6C-E180-4E79-A986-417074DBAC9E}" type="pres">
      <dgm:prSet presAssocID="{9C8782AC-33FA-4BEC-994A-EAB2BE3AF830}" presName="root" presStyleCnt="0">
        <dgm:presLayoutVars>
          <dgm:dir/>
          <dgm:resizeHandles val="exact"/>
        </dgm:presLayoutVars>
      </dgm:prSet>
      <dgm:spPr/>
    </dgm:pt>
    <dgm:pt modelId="{B016BBCA-ECC5-4166-B21C-7A6B83F7AD30}" type="pres">
      <dgm:prSet presAssocID="{066C131B-893A-4D19-8253-587BD0E08982}" presName="compNode" presStyleCnt="0"/>
      <dgm:spPr/>
    </dgm:pt>
    <dgm:pt modelId="{8A0F310C-6AC4-41C9-9F88-8D9A42CC068D}" type="pres">
      <dgm:prSet presAssocID="{066C131B-893A-4D19-8253-587BD0E08982}" presName="iconBgRect" presStyleLbl="bgShp" presStyleIdx="0" presStyleCnt="2"/>
      <dgm:spPr/>
    </dgm:pt>
    <dgm:pt modelId="{91F14C10-57A6-4894-946E-B227747A0E43}" type="pres">
      <dgm:prSet presAssocID="{066C131B-893A-4D19-8253-587BD0E0898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d bars"/>
        </a:ext>
      </dgm:extLst>
    </dgm:pt>
    <dgm:pt modelId="{C4AA4EB3-6BBA-467E-B9B0-EB276D6EFCD4}" type="pres">
      <dgm:prSet presAssocID="{066C131B-893A-4D19-8253-587BD0E08982}" presName="spaceRect" presStyleCnt="0"/>
      <dgm:spPr/>
    </dgm:pt>
    <dgm:pt modelId="{AC59E4F3-347F-4206-BACC-0C0020A39CB8}" type="pres">
      <dgm:prSet presAssocID="{066C131B-893A-4D19-8253-587BD0E08982}" presName="textRect" presStyleLbl="revTx" presStyleIdx="0" presStyleCnt="2">
        <dgm:presLayoutVars>
          <dgm:chMax val="1"/>
          <dgm:chPref val="1"/>
        </dgm:presLayoutVars>
      </dgm:prSet>
      <dgm:spPr/>
    </dgm:pt>
    <dgm:pt modelId="{CE0EC1A7-E928-4E93-981E-D764AF79F513}" type="pres">
      <dgm:prSet presAssocID="{20015B62-CF2E-4D80-B7A6-01FC2383BB32}" presName="sibTrans" presStyleCnt="0"/>
      <dgm:spPr/>
    </dgm:pt>
    <dgm:pt modelId="{803092BA-9B9C-45A7-B36D-92C6EDB5399A}" type="pres">
      <dgm:prSet presAssocID="{AF324797-96D6-433B-8482-B4D43A1F609F}" presName="compNode" presStyleCnt="0"/>
      <dgm:spPr/>
    </dgm:pt>
    <dgm:pt modelId="{716F1905-3259-4107-989A-E339A034ECA6}" type="pres">
      <dgm:prSet presAssocID="{AF324797-96D6-433B-8482-B4D43A1F609F}" presName="iconBgRect" presStyleLbl="bgShp" presStyleIdx="1" presStyleCnt="2"/>
      <dgm:spPr/>
    </dgm:pt>
    <dgm:pt modelId="{11BCD43C-0BA2-45D7-ABDE-55BE4585AD26}" type="pres">
      <dgm:prSet presAssocID="{AF324797-96D6-433B-8482-B4D43A1F609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"/>
        </a:ext>
      </dgm:extLst>
    </dgm:pt>
    <dgm:pt modelId="{C3EAF914-ACCF-4827-857B-628117A6CFA7}" type="pres">
      <dgm:prSet presAssocID="{AF324797-96D6-433B-8482-B4D43A1F609F}" presName="spaceRect" presStyleCnt="0"/>
      <dgm:spPr/>
    </dgm:pt>
    <dgm:pt modelId="{1D6D0E2C-924E-49D7-8E54-ACBC5EC97524}" type="pres">
      <dgm:prSet presAssocID="{AF324797-96D6-433B-8482-B4D43A1F609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D7D930D-AC0D-46FE-A1CE-26786A261CA6}" type="presOf" srcId="{066C131B-893A-4D19-8253-587BD0E08982}" destId="{AC59E4F3-347F-4206-BACC-0C0020A39CB8}" srcOrd="0" destOrd="0" presId="urn:microsoft.com/office/officeart/2018/5/layout/IconCircleLabelList"/>
    <dgm:cxn modelId="{A56A7317-254E-4C1D-AC8E-93FCE9D88339}" type="presOf" srcId="{9C8782AC-33FA-4BEC-994A-EAB2BE3AF830}" destId="{CB3EDD6C-E180-4E79-A986-417074DBAC9E}" srcOrd="0" destOrd="0" presId="urn:microsoft.com/office/officeart/2018/5/layout/IconCircleLabelList"/>
    <dgm:cxn modelId="{55E6B8A4-4A34-4F69-ACF5-4D0720FFA54B}" type="presOf" srcId="{AF324797-96D6-433B-8482-B4D43A1F609F}" destId="{1D6D0E2C-924E-49D7-8E54-ACBC5EC97524}" srcOrd="0" destOrd="0" presId="urn:microsoft.com/office/officeart/2018/5/layout/IconCircleLabelList"/>
    <dgm:cxn modelId="{6F141DA8-69F9-4DAC-8832-B78E2EB808D7}" srcId="{9C8782AC-33FA-4BEC-994A-EAB2BE3AF830}" destId="{AF324797-96D6-433B-8482-B4D43A1F609F}" srcOrd="1" destOrd="0" parTransId="{8BC0BBC8-E491-4403-BADF-B60E3EA4B385}" sibTransId="{593DECBD-B6DC-4530-AC62-17CD055C4D35}"/>
    <dgm:cxn modelId="{007C24BC-CEFF-471F-AB3F-9BC819624C2A}" srcId="{9C8782AC-33FA-4BEC-994A-EAB2BE3AF830}" destId="{066C131B-893A-4D19-8253-587BD0E08982}" srcOrd="0" destOrd="0" parTransId="{5E71CE51-7075-44AB-8570-B38240C1B94A}" sibTransId="{20015B62-CF2E-4D80-B7A6-01FC2383BB32}"/>
    <dgm:cxn modelId="{B63D5FD1-AFE9-457B-BBE1-1E4F2C27F34B}" type="presParOf" srcId="{CB3EDD6C-E180-4E79-A986-417074DBAC9E}" destId="{B016BBCA-ECC5-4166-B21C-7A6B83F7AD30}" srcOrd="0" destOrd="0" presId="urn:microsoft.com/office/officeart/2018/5/layout/IconCircleLabelList"/>
    <dgm:cxn modelId="{573B69B2-D6AE-4A8C-AB97-E36B56C80F37}" type="presParOf" srcId="{B016BBCA-ECC5-4166-B21C-7A6B83F7AD30}" destId="{8A0F310C-6AC4-41C9-9F88-8D9A42CC068D}" srcOrd="0" destOrd="0" presId="urn:microsoft.com/office/officeart/2018/5/layout/IconCircleLabelList"/>
    <dgm:cxn modelId="{8CE4E556-EF77-4B3F-9D05-F2B54ED2A2B2}" type="presParOf" srcId="{B016BBCA-ECC5-4166-B21C-7A6B83F7AD30}" destId="{91F14C10-57A6-4894-946E-B227747A0E43}" srcOrd="1" destOrd="0" presId="urn:microsoft.com/office/officeart/2018/5/layout/IconCircleLabelList"/>
    <dgm:cxn modelId="{2E37149C-479C-4430-B630-5324FDAC8F3B}" type="presParOf" srcId="{B016BBCA-ECC5-4166-B21C-7A6B83F7AD30}" destId="{C4AA4EB3-6BBA-467E-B9B0-EB276D6EFCD4}" srcOrd="2" destOrd="0" presId="urn:microsoft.com/office/officeart/2018/5/layout/IconCircleLabelList"/>
    <dgm:cxn modelId="{50339111-59C7-4C25-A59C-161B8D16FE1C}" type="presParOf" srcId="{B016BBCA-ECC5-4166-B21C-7A6B83F7AD30}" destId="{AC59E4F3-347F-4206-BACC-0C0020A39CB8}" srcOrd="3" destOrd="0" presId="urn:microsoft.com/office/officeart/2018/5/layout/IconCircleLabelList"/>
    <dgm:cxn modelId="{A4D905C1-805D-40E8-8915-194DE65E4E90}" type="presParOf" srcId="{CB3EDD6C-E180-4E79-A986-417074DBAC9E}" destId="{CE0EC1A7-E928-4E93-981E-D764AF79F513}" srcOrd="1" destOrd="0" presId="urn:microsoft.com/office/officeart/2018/5/layout/IconCircleLabelList"/>
    <dgm:cxn modelId="{1B9756D3-2115-4BF5-9D59-6D6352D93449}" type="presParOf" srcId="{CB3EDD6C-E180-4E79-A986-417074DBAC9E}" destId="{803092BA-9B9C-45A7-B36D-92C6EDB5399A}" srcOrd="2" destOrd="0" presId="urn:microsoft.com/office/officeart/2018/5/layout/IconCircleLabelList"/>
    <dgm:cxn modelId="{AB3740FB-819A-4411-972A-EB97B80DF86F}" type="presParOf" srcId="{803092BA-9B9C-45A7-B36D-92C6EDB5399A}" destId="{716F1905-3259-4107-989A-E339A034ECA6}" srcOrd="0" destOrd="0" presId="urn:microsoft.com/office/officeart/2018/5/layout/IconCircleLabelList"/>
    <dgm:cxn modelId="{ED271B22-B625-4086-9FA8-A0DCB576427E}" type="presParOf" srcId="{803092BA-9B9C-45A7-B36D-92C6EDB5399A}" destId="{11BCD43C-0BA2-45D7-ABDE-55BE4585AD26}" srcOrd="1" destOrd="0" presId="urn:microsoft.com/office/officeart/2018/5/layout/IconCircleLabelList"/>
    <dgm:cxn modelId="{7434FE46-DDC2-4A3F-86FA-F9573EA8FE55}" type="presParOf" srcId="{803092BA-9B9C-45A7-B36D-92C6EDB5399A}" destId="{C3EAF914-ACCF-4827-857B-628117A6CFA7}" srcOrd="2" destOrd="0" presId="urn:microsoft.com/office/officeart/2018/5/layout/IconCircleLabelList"/>
    <dgm:cxn modelId="{1BC06E35-CBF1-4F49-BAF5-EAAB4B490EF0}" type="presParOf" srcId="{803092BA-9B9C-45A7-B36D-92C6EDB5399A}" destId="{1D6D0E2C-924E-49D7-8E54-ACBC5EC9752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004A1-0ACF-449E-8DA5-C56D9A5786B7}">
      <dsp:nvSpPr>
        <dsp:cNvPr id="0" name=""/>
        <dsp:cNvSpPr/>
      </dsp:nvSpPr>
      <dsp:spPr>
        <a:xfrm>
          <a:off x="3750" y="697815"/>
          <a:ext cx="2030610" cy="12183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Decision to bring forward CCT date must be at the penultimate ARCP panel</a:t>
          </a:r>
          <a:endParaRPr lang="en-US" sz="1500" kern="1200"/>
        </a:p>
      </dsp:txBody>
      <dsp:txXfrm>
        <a:off x="3750" y="697815"/>
        <a:ext cx="2030610" cy="1218366"/>
      </dsp:txXfrm>
    </dsp:sp>
    <dsp:sp modelId="{981C318C-3D83-4598-ADE1-B9BC355F0D7D}">
      <dsp:nvSpPr>
        <dsp:cNvPr id="0" name=""/>
        <dsp:cNvSpPr/>
      </dsp:nvSpPr>
      <dsp:spPr>
        <a:xfrm>
          <a:off x="2237422" y="697815"/>
          <a:ext cx="2030610" cy="1218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PG Dean is responsible for the decision based on the ARCP panel recommendation</a:t>
          </a:r>
          <a:endParaRPr lang="en-US" sz="1500" kern="1200"/>
        </a:p>
      </dsp:txBody>
      <dsp:txXfrm>
        <a:off x="2237422" y="697815"/>
        <a:ext cx="2030610" cy="1218366"/>
      </dsp:txXfrm>
    </dsp:sp>
    <dsp:sp modelId="{5DB4A99F-C6A4-4C13-8127-B82BC2D80FAC}">
      <dsp:nvSpPr>
        <dsp:cNvPr id="0" name=""/>
        <dsp:cNvSpPr/>
      </dsp:nvSpPr>
      <dsp:spPr>
        <a:xfrm>
          <a:off x="4471094" y="697815"/>
          <a:ext cx="2030610" cy="12183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Additional resources to be supplied to educators regarding criteria for early CCT</a:t>
          </a:r>
          <a:endParaRPr lang="en-US" sz="1500" kern="1200"/>
        </a:p>
      </dsp:txBody>
      <dsp:txXfrm>
        <a:off x="4471094" y="697815"/>
        <a:ext cx="2030610" cy="1218366"/>
      </dsp:txXfrm>
    </dsp:sp>
    <dsp:sp modelId="{BBC8697D-1F82-4981-95CB-0E803AC8A46F}">
      <dsp:nvSpPr>
        <dsp:cNvPr id="0" name=""/>
        <dsp:cNvSpPr/>
      </dsp:nvSpPr>
      <dsp:spPr>
        <a:xfrm>
          <a:off x="6704766" y="697815"/>
          <a:ext cx="2030610" cy="12183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Trajectory of capability needs to be considered</a:t>
          </a:r>
          <a:endParaRPr lang="en-US" sz="1500" kern="1200"/>
        </a:p>
      </dsp:txBody>
      <dsp:txXfrm>
        <a:off x="6704766" y="697815"/>
        <a:ext cx="2030610" cy="1218366"/>
      </dsp:txXfrm>
    </dsp:sp>
    <dsp:sp modelId="{84EB1CD4-0CBA-4F0C-B8EF-9527E9FA3F02}">
      <dsp:nvSpPr>
        <dsp:cNvPr id="0" name=""/>
        <dsp:cNvSpPr/>
      </dsp:nvSpPr>
      <dsp:spPr>
        <a:xfrm>
          <a:off x="8938438" y="697815"/>
          <a:ext cx="2030610" cy="12183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Contractual obligations remain even if CCT date accelerated</a:t>
          </a:r>
          <a:endParaRPr lang="en-US" sz="1500" kern="1200"/>
        </a:p>
      </dsp:txBody>
      <dsp:txXfrm>
        <a:off x="8938438" y="697815"/>
        <a:ext cx="2030610" cy="1218366"/>
      </dsp:txXfrm>
    </dsp:sp>
    <dsp:sp modelId="{DCF2A180-7F97-4F7E-A3E3-135F7405E70F}">
      <dsp:nvSpPr>
        <dsp:cNvPr id="0" name=""/>
        <dsp:cNvSpPr/>
      </dsp:nvSpPr>
      <dsp:spPr>
        <a:xfrm>
          <a:off x="1120586" y="2119243"/>
          <a:ext cx="2030610" cy="12183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Educators will be supported by the PCS where there are concerns about independent practice</a:t>
          </a:r>
          <a:endParaRPr lang="en-US" sz="1500" kern="1200"/>
        </a:p>
      </dsp:txBody>
      <dsp:txXfrm>
        <a:off x="1120586" y="2119243"/>
        <a:ext cx="2030610" cy="1218366"/>
      </dsp:txXfrm>
    </dsp:sp>
    <dsp:sp modelId="{C61B1962-9441-4D12-8692-A6C8883C3E6D}">
      <dsp:nvSpPr>
        <dsp:cNvPr id="0" name=""/>
        <dsp:cNvSpPr/>
      </dsp:nvSpPr>
      <dsp:spPr>
        <a:xfrm>
          <a:off x="3354258" y="2119243"/>
          <a:ext cx="2030610" cy="1218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Early CCT will not be considered where there is delayed progress or conduct concerns</a:t>
          </a:r>
          <a:endParaRPr lang="en-US" sz="1500" kern="1200"/>
        </a:p>
      </dsp:txBody>
      <dsp:txXfrm>
        <a:off x="3354258" y="2119243"/>
        <a:ext cx="2030610" cy="1218366"/>
      </dsp:txXfrm>
    </dsp:sp>
    <dsp:sp modelId="{46D807A6-EEB6-495A-9364-E8F746A11F11}">
      <dsp:nvSpPr>
        <dsp:cNvPr id="0" name=""/>
        <dsp:cNvSpPr/>
      </dsp:nvSpPr>
      <dsp:spPr>
        <a:xfrm>
          <a:off x="5587930" y="2119243"/>
          <a:ext cx="2030610" cy="12183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Dual CCT trainees are ineligible for early CCT</a:t>
          </a:r>
          <a:endParaRPr lang="en-US" sz="1500" kern="1200"/>
        </a:p>
      </dsp:txBody>
      <dsp:txXfrm>
        <a:off x="5587930" y="2119243"/>
        <a:ext cx="2030610" cy="1218366"/>
      </dsp:txXfrm>
    </dsp:sp>
    <dsp:sp modelId="{849FAA23-B571-42C9-AEF1-DFCF2E7029E5}">
      <dsp:nvSpPr>
        <dsp:cNvPr id="0" name=""/>
        <dsp:cNvSpPr/>
      </dsp:nvSpPr>
      <dsp:spPr>
        <a:xfrm>
          <a:off x="7821602" y="2119243"/>
          <a:ext cx="2030610" cy="12183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It is the individual trainee’s responsibility to request consideration of early CCT</a:t>
          </a:r>
          <a:endParaRPr lang="en-US" sz="1500" kern="1200"/>
        </a:p>
      </dsp:txBody>
      <dsp:txXfrm>
        <a:off x="7821602" y="2119243"/>
        <a:ext cx="2030610" cy="1218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D733B-942A-4F08-A1D0-C0B8A3A3FE13}">
      <dsp:nvSpPr>
        <dsp:cNvPr id="0" name=""/>
        <dsp:cNvSpPr/>
      </dsp:nvSpPr>
      <dsp:spPr>
        <a:xfrm>
          <a:off x="822959" y="0"/>
          <a:ext cx="9326880" cy="46082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FBE48-1F94-487A-ADE0-BBD499CDCB68}">
      <dsp:nvSpPr>
        <dsp:cNvPr id="0" name=""/>
        <dsp:cNvSpPr/>
      </dsp:nvSpPr>
      <dsp:spPr>
        <a:xfrm>
          <a:off x="3080" y="1382461"/>
          <a:ext cx="1166663" cy="184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Trainee flags they wish to bring forward CCT date</a:t>
          </a:r>
          <a:endParaRPr lang="en-US" sz="1300" kern="1200" dirty="0"/>
        </a:p>
      </dsp:txBody>
      <dsp:txXfrm>
        <a:off x="60032" y="1439413"/>
        <a:ext cx="1052759" cy="1729378"/>
      </dsp:txXfrm>
    </dsp:sp>
    <dsp:sp modelId="{70DF9D0D-0531-469B-9356-3D03D470EE23}">
      <dsp:nvSpPr>
        <dsp:cNvPr id="0" name=""/>
        <dsp:cNvSpPr/>
      </dsp:nvSpPr>
      <dsp:spPr>
        <a:xfrm>
          <a:off x="1228077" y="1382461"/>
          <a:ext cx="1166663" cy="184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ES discusses whether educational trajectory supports early CCT</a:t>
          </a:r>
          <a:endParaRPr lang="en-US" sz="1300" kern="1200"/>
        </a:p>
      </dsp:txBody>
      <dsp:txXfrm>
        <a:off x="1285029" y="1439413"/>
        <a:ext cx="1052759" cy="1729378"/>
      </dsp:txXfrm>
    </dsp:sp>
    <dsp:sp modelId="{2412631C-C7CE-4E8E-B98E-13168756B6DD}">
      <dsp:nvSpPr>
        <dsp:cNvPr id="0" name=""/>
        <dsp:cNvSpPr/>
      </dsp:nvSpPr>
      <dsp:spPr>
        <a:xfrm>
          <a:off x="2453074" y="1382461"/>
          <a:ext cx="1166663" cy="184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Date set for central ARCP panel</a:t>
          </a:r>
          <a:endParaRPr lang="en-US" sz="1300" kern="1200"/>
        </a:p>
      </dsp:txBody>
      <dsp:txXfrm>
        <a:off x="2510026" y="1439413"/>
        <a:ext cx="1052759" cy="1729378"/>
      </dsp:txXfrm>
    </dsp:sp>
    <dsp:sp modelId="{1C18B4ED-50F5-4670-BBBC-86DF69354BF6}">
      <dsp:nvSpPr>
        <dsp:cNvPr id="0" name=""/>
        <dsp:cNvSpPr/>
      </dsp:nvSpPr>
      <dsp:spPr>
        <a:xfrm>
          <a:off x="3678071" y="1382461"/>
          <a:ext cx="1166663" cy="184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ARCP panel assesses whether CCT date to be brought forward</a:t>
          </a:r>
          <a:endParaRPr lang="en-US" sz="1300" kern="1200"/>
        </a:p>
      </dsp:txBody>
      <dsp:txXfrm>
        <a:off x="3735023" y="1439413"/>
        <a:ext cx="1052759" cy="1729378"/>
      </dsp:txXfrm>
    </dsp:sp>
    <dsp:sp modelId="{328D92DC-28A0-4BA3-8345-74ABDC6D3CFE}">
      <dsp:nvSpPr>
        <dsp:cNvPr id="0" name=""/>
        <dsp:cNvSpPr/>
      </dsp:nvSpPr>
      <dsp:spPr>
        <a:xfrm>
          <a:off x="4903068" y="1382461"/>
          <a:ext cx="1166663" cy="184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Decision of ARCP panel is final</a:t>
          </a:r>
          <a:endParaRPr lang="en-US" sz="1300" kern="1200"/>
        </a:p>
      </dsp:txBody>
      <dsp:txXfrm>
        <a:off x="4960020" y="1439413"/>
        <a:ext cx="1052759" cy="1729378"/>
      </dsp:txXfrm>
    </dsp:sp>
    <dsp:sp modelId="{3E16EF5B-609E-4A9B-9C96-992E1F8A16E5}">
      <dsp:nvSpPr>
        <dsp:cNvPr id="0" name=""/>
        <dsp:cNvSpPr/>
      </dsp:nvSpPr>
      <dsp:spPr>
        <a:xfrm>
          <a:off x="6128065" y="1382461"/>
          <a:ext cx="1166663" cy="184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If agreed the CCT date may be reduced by a maximum of 4 months</a:t>
          </a:r>
          <a:endParaRPr lang="en-US" sz="1300" kern="1200" dirty="0"/>
        </a:p>
      </dsp:txBody>
      <dsp:txXfrm>
        <a:off x="6185017" y="1439413"/>
        <a:ext cx="1052759" cy="1729378"/>
      </dsp:txXfrm>
    </dsp:sp>
    <dsp:sp modelId="{FB3B7993-B8CC-4B48-9209-9ECA09D56603}">
      <dsp:nvSpPr>
        <dsp:cNvPr id="0" name=""/>
        <dsp:cNvSpPr/>
      </dsp:nvSpPr>
      <dsp:spPr>
        <a:xfrm>
          <a:off x="7353061" y="1382461"/>
          <a:ext cx="1166663" cy="184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ARCP panel writes to the PGD to request approval of early CCT</a:t>
          </a:r>
          <a:endParaRPr lang="en-US" sz="1300" kern="1200"/>
        </a:p>
      </dsp:txBody>
      <dsp:txXfrm>
        <a:off x="7410013" y="1439413"/>
        <a:ext cx="1052759" cy="1729378"/>
      </dsp:txXfrm>
    </dsp:sp>
    <dsp:sp modelId="{CD3C828B-9DBA-428C-9913-57C92D7D0AEB}">
      <dsp:nvSpPr>
        <dsp:cNvPr id="0" name=""/>
        <dsp:cNvSpPr/>
      </dsp:nvSpPr>
      <dsp:spPr>
        <a:xfrm>
          <a:off x="8578058" y="1382461"/>
          <a:ext cx="1166663" cy="184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Once agreed LE to be informed of new CCT date</a:t>
          </a:r>
          <a:endParaRPr lang="en-US" sz="1300" kern="1200"/>
        </a:p>
      </dsp:txBody>
      <dsp:txXfrm>
        <a:off x="8635010" y="1439413"/>
        <a:ext cx="1052759" cy="1729378"/>
      </dsp:txXfrm>
    </dsp:sp>
    <dsp:sp modelId="{B1C0FEA8-3FEF-44D8-97C1-38CBFBD82BD8}">
      <dsp:nvSpPr>
        <dsp:cNvPr id="0" name=""/>
        <dsp:cNvSpPr/>
      </dsp:nvSpPr>
      <dsp:spPr>
        <a:xfrm>
          <a:off x="9803055" y="1382461"/>
          <a:ext cx="1166663" cy="184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Once agreed any additional training time should be provided as an extension</a:t>
          </a:r>
          <a:endParaRPr lang="en-US" sz="1300" kern="1200"/>
        </a:p>
      </dsp:txBody>
      <dsp:txXfrm>
        <a:off x="9860007" y="1439413"/>
        <a:ext cx="1052759" cy="1729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E7D7B-B10B-4E29-BED2-864A27CA6A15}">
      <dsp:nvSpPr>
        <dsp:cNvPr id="0" name=""/>
        <dsp:cNvSpPr/>
      </dsp:nvSpPr>
      <dsp:spPr>
        <a:xfrm>
          <a:off x="2273400" y="21771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B06B9-5AAA-4D46-B6DC-2471C324E804}">
      <dsp:nvSpPr>
        <dsp:cNvPr id="0" name=""/>
        <dsp:cNvSpPr/>
      </dsp:nvSpPr>
      <dsp:spPr>
        <a:xfrm>
          <a:off x="2741400" y="68571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CBCAE-3D2A-4769-B194-71151B8E1C45}">
      <dsp:nvSpPr>
        <dsp:cNvPr id="0" name=""/>
        <dsp:cNvSpPr/>
      </dsp:nvSpPr>
      <dsp:spPr>
        <a:xfrm>
          <a:off x="1571400" y="309771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This is in line with other schools</a:t>
          </a:r>
          <a:endParaRPr lang="en-US" sz="1700" kern="1200"/>
        </a:p>
      </dsp:txBody>
      <dsp:txXfrm>
        <a:off x="1571400" y="3097712"/>
        <a:ext cx="3600000" cy="720000"/>
      </dsp:txXfrm>
    </dsp:sp>
    <dsp:sp modelId="{98C5AE99-D292-4636-94F3-1DF96622EE92}">
      <dsp:nvSpPr>
        <dsp:cNvPr id="0" name=""/>
        <dsp:cNvSpPr/>
      </dsp:nvSpPr>
      <dsp:spPr>
        <a:xfrm>
          <a:off x="6503400" y="21771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94DDA-512A-4778-BAA5-97C2FD4541F3}">
      <dsp:nvSpPr>
        <dsp:cNvPr id="0" name=""/>
        <dsp:cNvSpPr/>
      </dsp:nvSpPr>
      <dsp:spPr>
        <a:xfrm>
          <a:off x="6971400" y="68571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AF057-6B0D-4B2C-BBC2-00D8F7AA7D37}">
      <dsp:nvSpPr>
        <dsp:cNvPr id="0" name=""/>
        <dsp:cNvSpPr/>
      </dsp:nvSpPr>
      <dsp:spPr>
        <a:xfrm>
          <a:off x="5801400" y="309771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Trainees will be subject to enhanced checks of their e-portfolio by the RCGP</a:t>
          </a:r>
          <a:endParaRPr lang="en-US" sz="1700" kern="1200"/>
        </a:p>
      </dsp:txBody>
      <dsp:txXfrm>
        <a:off x="5801400" y="3097712"/>
        <a:ext cx="36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64AC8-6C87-4CA5-9738-DD0966E1672D}">
      <dsp:nvSpPr>
        <dsp:cNvPr id="0" name=""/>
        <dsp:cNvSpPr/>
      </dsp:nvSpPr>
      <dsp:spPr>
        <a:xfrm>
          <a:off x="1339" y="276858"/>
          <a:ext cx="4701480" cy="298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3F70D-8331-42A9-9650-52AA262011A0}">
      <dsp:nvSpPr>
        <dsp:cNvPr id="0" name=""/>
        <dsp:cNvSpPr/>
      </dsp:nvSpPr>
      <dsp:spPr>
        <a:xfrm>
          <a:off x="523726" y="773126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This is the responsibility of the central assessment team</a:t>
          </a:r>
          <a:endParaRPr lang="en-US" sz="4200" kern="1200"/>
        </a:p>
      </dsp:txBody>
      <dsp:txXfrm>
        <a:off x="611167" y="860567"/>
        <a:ext cx="4526598" cy="2810558"/>
      </dsp:txXfrm>
    </dsp:sp>
    <dsp:sp modelId="{00AF2946-DEDE-4F60-830E-48460905D495}">
      <dsp:nvSpPr>
        <dsp:cNvPr id="0" name=""/>
        <dsp:cNvSpPr/>
      </dsp:nvSpPr>
      <dsp:spPr>
        <a:xfrm>
          <a:off x="5747593" y="276858"/>
          <a:ext cx="4701480" cy="2985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C38CF-D988-4110-B161-CC13F35F86EC}">
      <dsp:nvSpPr>
        <dsp:cNvPr id="0" name=""/>
        <dsp:cNvSpPr/>
      </dsp:nvSpPr>
      <dsp:spPr>
        <a:xfrm>
          <a:off x="6269980" y="773126"/>
          <a:ext cx="4701480" cy="29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The trainee should apply for the NPL</a:t>
          </a:r>
          <a:endParaRPr lang="en-US" sz="4200" kern="1200"/>
        </a:p>
      </dsp:txBody>
      <dsp:txXfrm>
        <a:off x="6357421" y="860567"/>
        <a:ext cx="4526598" cy="2810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F310C-6AC4-41C9-9F88-8D9A42CC068D}">
      <dsp:nvSpPr>
        <dsp:cNvPr id="0" name=""/>
        <dsp:cNvSpPr/>
      </dsp:nvSpPr>
      <dsp:spPr>
        <a:xfrm>
          <a:off x="2273400" y="21771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14C10-57A6-4894-946E-B227747A0E43}">
      <dsp:nvSpPr>
        <dsp:cNvPr id="0" name=""/>
        <dsp:cNvSpPr/>
      </dsp:nvSpPr>
      <dsp:spPr>
        <a:xfrm>
          <a:off x="2741400" y="68571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9E4F3-347F-4206-BACC-0C0020A39CB8}">
      <dsp:nvSpPr>
        <dsp:cNvPr id="0" name=""/>
        <dsp:cNvSpPr/>
      </dsp:nvSpPr>
      <dsp:spPr>
        <a:xfrm>
          <a:off x="1571400" y="309771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Consistent with Gold Guide</a:t>
          </a:r>
          <a:endParaRPr lang="en-US" sz="1700" kern="1200"/>
        </a:p>
      </dsp:txBody>
      <dsp:txXfrm>
        <a:off x="1571400" y="3097712"/>
        <a:ext cx="3600000" cy="720000"/>
      </dsp:txXfrm>
    </dsp:sp>
    <dsp:sp modelId="{716F1905-3259-4107-989A-E339A034ECA6}">
      <dsp:nvSpPr>
        <dsp:cNvPr id="0" name=""/>
        <dsp:cNvSpPr/>
      </dsp:nvSpPr>
      <dsp:spPr>
        <a:xfrm>
          <a:off x="6503400" y="21771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CD43C-0BA2-45D7-ABDE-55BE4585AD26}">
      <dsp:nvSpPr>
        <dsp:cNvPr id="0" name=""/>
        <dsp:cNvSpPr/>
      </dsp:nvSpPr>
      <dsp:spPr>
        <a:xfrm>
          <a:off x="6971400" y="68571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D0E2C-924E-49D7-8E54-ACBC5EC97524}">
      <dsp:nvSpPr>
        <dsp:cNvPr id="0" name=""/>
        <dsp:cNvSpPr/>
      </dsp:nvSpPr>
      <dsp:spPr>
        <a:xfrm>
          <a:off x="5801400" y="309771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Any reduction in the normal 3-year programme cannot be reinstated</a:t>
          </a:r>
          <a:endParaRPr lang="en-US" sz="1700" kern="1200"/>
        </a:p>
      </dsp:txBody>
      <dsp:txXfrm>
        <a:off x="5801400" y="309771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A0A2-FF39-4A31-ABB4-B3032FD4AC96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BD6EF-886A-4001-BC59-C40531F4D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91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Trajectory – Must be on track to achieve everything. Contractual obligations – Notice periods. ES will receive full support when they have doubts regarding early CCT. Dual CCT – Already a shortened programme.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BD6EF-886A-4001-BC59-C40531F4D4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98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allow for notice periods and NPL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BD6EF-886A-4001-BC59-C40531F4D41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191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May need to remember when calculating CCT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BD6EF-886A-4001-BC59-C40531F4D41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6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2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4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4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9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2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1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9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5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2274B4-B001-4088-B01D-E6999509E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A95A5-920E-3C37-FB5C-A1FF210C4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3901736" cy="3130807"/>
          </a:xfrm>
        </p:spPr>
        <p:txBody>
          <a:bodyPr>
            <a:normAutofit/>
          </a:bodyPr>
          <a:lstStyle/>
          <a:p>
            <a:r>
              <a:rPr lang="en-GB" dirty="0"/>
              <a:t>Bringing Forward CCT 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056E8-C034-81B8-23A1-130C422BB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3901736" cy="2240529"/>
          </a:xfrm>
        </p:spPr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4" name="Picture 3" descr="Bronze plated antique items on a table">
            <a:extLst>
              <a:ext uri="{FF2B5EF4-FFF2-40B4-BE49-F238E27FC236}">
                <a16:creationId xmlns:a16="http://schemas.microsoft.com/office/drawing/2014/main" id="{352E78D2-F744-4071-C164-E0DA3302A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21" r="10475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41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B3D0D-8506-B710-E2DE-3E93C584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ARCP Panel Assesses Whether CCT May be Brought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539AA-D9C0-35F1-A9C7-1F8F954EC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should be a learning event analysis for each phase of training.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must have completed all the mandatory Clinical Examination and Procedural Skills and a range of others. All of these should be graded as being able to perform competently without needing supervision.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most recent ARCP panel outcome must be an outcome 1.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must not be any outstanding revalidation concerns.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cannot be applying for a dual CCT in Public Health and GP.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Academic fellows may be eligible but the reduction in training time needs to come from the clinical component and not the academic component. They MUST have spent time in GP.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45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0E43-AF7B-23D8-0224-E5563ADC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ARCP Decision is Final and may NOT be Appealed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174D3F-6D0B-6D59-9909-DF928F430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574" y="2812027"/>
            <a:ext cx="10353368" cy="2703870"/>
          </a:xfrm>
        </p:spPr>
      </p:pic>
    </p:spTree>
    <p:extLst>
      <p:ext uri="{BB962C8B-B14F-4D97-AF65-F5344CB8AC3E}">
        <p14:creationId xmlns:p14="http://schemas.microsoft.com/office/powerpoint/2010/main" val="2288073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3F918-ED2F-42C3-ACDE-105213486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7A18E2E-4285-464F-9069-61D155A58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8188" y="0"/>
            <a:ext cx="2933812" cy="2750153"/>
          </a:xfrm>
          <a:custGeom>
            <a:avLst/>
            <a:gdLst>
              <a:gd name="connsiteX0" fmla="*/ 1067830 w 2933812"/>
              <a:gd name="connsiteY0" fmla="*/ 776732 h 2750153"/>
              <a:gd name="connsiteX1" fmla="*/ 1305537 w 2933812"/>
              <a:gd name="connsiteY1" fmla="*/ 842083 h 2750153"/>
              <a:gd name="connsiteX2" fmla="*/ 1421053 w 2933812"/>
              <a:gd name="connsiteY2" fmla="*/ 1397856 h 2750153"/>
              <a:gd name="connsiteX3" fmla="*/ 865267 w 2933812"/>
              <a:gd name="connsiteY3" fmla="*/ 1513301 h 2750153"/>
              <a:gd name="connsiteX4" fmla="*/ 749819 w 2933812"/>
              <a:gd name="connsiteY4" fmla="*/ 957568 h 2750153"/>
              <a:gd name="connsiteX5" fmla="*/ 836727 w 2933812"/>
              <a:gd name="connsiteY5" fmla="*/ 862679 h 2750153"/>
              <a:gd name="connsiteX6" fmla="*/ 1067830 w 2933812"/>
              <a:gd name="connsiteY6" fmla="*/ 776732 h 2750153"/>
              <a:gd name="connsiteX7" fmla="*/ 209205 w 2933812"/>
              <a:gd name="connsiteY7" fmla="*/ 551704 h 2750153"/>
              <a:gd name="connsiteX8" fmla="*/ 328901 w 2933812"/>
              <a:gd name="connsiteY8" fmla="*/ 567267 h 2750153"/>
              <a:gd name="connsiteX9" fmla="*/ 460887 w 2933812"/>
              <a:gd name="connsiteY9" fmla="*/ 878648 h 2750153"/>
              <a:gd name="connsiteX10" fmla="*/ 149506 w 2933812"/>
              <a:gd name="connsiteY10" fmla="*/ 1010633 h 2750153"/>
              <a:gd name="connsiteX11" fmla="*/ 17517 w 2933812"/>
              <a:gd name="connsiteY11" fmla="*/ 699260 h 2750153"/>
              <a:gd name="connsiteX12" fmla="*/ 97142 w 2933812"/>
              <a:gd name="connsiteY12" fmla="*/ 596577 h 2750153"/>
              <a:gd name="connsiteX13" fmla="*/ 209205 w 2933812"/>
              <a:gd name="connsiteY13" fmla="*/ 551704 h 2750153"/>
              <a:gd name="connsiteX14" fmla="*/ 603014 w 2933812"/>
              <a:gd name="connsiteY14" fmla="*/ 0 h 2750153"/>
              <a:gd name="connsiteX15" fmla="*/ 2933812 w 2933812"/>
              <a:gd name="connsiteY15" fmla="*/ 0 h 2750153"/>
              <a:gd name="connsiteX16" fmla="*/ 2933812 w 2933812"/>
              <a:gd name="connsiteY16" fmla="*/ 2748233 h 2750153"/>
              <a:gd name="connsiteX17" fmla="*/ 2877044 w 2933812"/>
              <a:gd name="connsiteY17" fmla="*/ 2704219 h 2750153"/>
              <a:gd name="connsiteX18" fmla="*/ 1987800 w 2933812"/>
              <a:gd name="connsiteY18" fmla="*/ 2707378 h 2750153"/>
              <a:gd name="connsiteX19" fmla="*/ 1571775 w 2933812"/>
              <a:gd name="connsiteY19" fmla="*/ 2085562 h 2750153"/>
              <a:gd name="connsiteX20" fmla="*/ 2085622 w 2933812"/>
              <a:gd name="connsiteY20" fmla="*/ 1038354 h 2750153"/>
              <a:gd name="connsiteX21" fmla="*/ 1614635 w 2933812"/>
              <a:gd name="connsiteY21" fmla="*/ 560521 h 2750153"/>
              <a:gd name="connsiteX22" fmla="*/ 825009 w 2933812"/>
              <a:gd name="connsiteY22" fmla="*/ 518839 h 2750153"/>
              <a:gd name="connsiteX23" fmla="*/ 599925 w 2933812"/>
              <a:gd name="connsiteY23" fmla="*/ 14372 h 275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33812" h="2750153">
                <a:moveTo>
                  <a:pt x="1067830" y="776732"/>
                </a:moveTo>
                <a:cubicBezTo>
                  <a:pt x="1150031" y="773119"/>
                  <a:pt x="1233332" y="794722"/>
                  <a:pt x="1305537" y="842083"/>
                </a:cubicBezTo>
                <a:cubicBezTo>
                  <a:pt x="1490941" y="963689"/>
                  <a:pt x="1542616" y="1212493"/>
                  <a:pt x="1421053" y="1397856"/>
                </a:cubicBezTo>
                <a:cubicBezTo>
                  <a:pt x="1299424" y="1583173"/>
                  <a:pt x="1050671" y="1634906"/>
                  <a:pt x="865267" y="1513301"/>
                </a:cubicBezTo>
                <a:cubicBezTo>
                  <a:pt x="679936" y="1391729"/>
                  <a:pt x="628260" y="1142925"/>
                  <a:pt x="749819" y="957568"/>
                </a:cubicBezTo>
                <a:cubicBezTo>
                  <a:pt x="773570" y="921529"/>
                  <a:pt x="802922" y="889506"/>
                  <a:pt x="836727" y="862679"/>
                </a:cubicBezTo>
                <a:cubicBezTo>
                  <a:pt x="904529" y="809175"/>
                  <a:pt x="985629" y="780345"/>
                  <a:pt x="1067830" y="776732"/>
                </a:cubicBezTo>
                <a:close/>
                <a:moveTo>
                  <a:pt x="209205" y="551704"/>
                </a:moveTo>
                <a:cubicBezTo>
                  <a:pt x="249147" y="546653"/>
                  <a:pt x="290360" y="551675"/>
                  <a:pt x="328901" y="567267"/>
                </a:cubicBezTo>
                <a:cubicBezTo>
                  <a:pt x="451346" y="616809"/>
                  <a:pt x="510410" y="756201"/>
                  <a:pt x="460887" y="878648"/>
                </a:cubicBezTo>
                <a:cubicBezTo>
                  <a:pt x="411366" y="1001087"/>
                  <a:pt x="271948" y="1060182"/>
                  <a:pt x="149506" y="1010633"/>
                </a:cubicBezTo>
                <a:cubicBezTo>
                  <a:pt x="27060" y="961092"/>
                  <a:pt x="-32003" y="821699"/>
                  <a:pt x="17517" y="699260"/>
                </a:cubicBezTo>
                <a:cubicBezTo>
                  <a:pt x="34058" y="658332"/>
                  <a:pt x="61655" y="622811"/>
                  <a:pt x="97142" y="596577"/>
                </a:cubicBezTo>
                <a:cubicBezTo>
                  <a:pt x="130594" y="571878"/>
                  <a:pt x="169264" y="556754"/>
                  <a:pt x="209205" y="551704"/>
                </a:cubicBezTo>
                <a:close/>
                <a:moveTo>
                  <a:pt x="603014" y="0"/>
                </a:moveTo>
                <a:lnTo>
                  <a:pt x="2933812" y="0"/>
                </a:lnTo>
                <a:lnTo>
                  <a:pt x="2933812" y="2748233"/>
                </a:lnTo>
                <a:lnTo>
                  <a:pt x="2877044" y="2704219"/>
                </a:lnTo>
                <a:cubicBezTo>
                  <a:pt x="2590402" y="2543052"/>
                  <a:pt x="2331640" y="2859871"/>
                  <a:pt x="1987800" y="2707378"/>
                </a:cubicBezTo>
                <a:cubicBezTo>
                  <a:pt x="1763640" y="2607782"/>
                  <a:pt x="1580044" y="2342268"/>
                  <a:pt x="1571775" y="2085562"/>
                </a:cubicBezTo>
                <a:cubicBezTo>
                  <a:pt x="1556983" y="1612648"/>
                  <a:pt x="2147977" y="1430482"/>
                  <a:pt x="2085622" y="1038354"/>
                </a:cubicBezTo>
                <a:cubicBezTo>
                  <a:pt x="2048252" y="804151"/>
                  <a:pt x="1799013" y="625551"/>
                  <a:pt x="1614635" y="560521"/>
                </a:cubicBezTo>
                <a:cubicBezTo>
                  <a:pt x="1263737" y="436354"/>
                  <a:pt x="1061091" y="667936"/>
                  <a:pt x="825009" y="518839"/>
                </a:cubicBezTo>
                <a:cubicBezTo>
                  <a:pt x="671642" y="421917"/>
                  <a:pt x="576178" y="209445"/>
                  <a:pt x="599925" y="14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5EB6D-9793-8363-E79E-8E85015D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Once Agreed Maximum Reduction is to 32 Months WTE Equivalent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385E6C-4472-5BD4-848E-72F3C40BD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184232"/>
              </p:ext>
            </p:extLst>
          </p:nvPr>
        </p:nvGraphicFramePr>
        <p:xfrm>
          <a:off x="609600" y="210661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1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3F918-ED2F-42C3-ACDE-105213486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7A18E2E-4285-464F-9069-61D155A58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8188" y="0"/>
            <a:ext cx="2933812" cy="2750153"/>
          </a:xfrm>
          <a:custGeom>
            <a:avLst/>
            <a:gdLst>
              <a:gd name="connsiteX0" fmla="*/ 1067830 w 2933812"/>
              <a:gd name="connsiteY0" fmla="*/ 776732 h 2750153"/>
              <a:gd name="connsiteX1" fmla="*/ 1305537 w 2933812"/>
              <a:gd name="connsiteY1" fmla="*/ 842083 h 2750153"/>
              <a:gd name="connsiteX2" fmla="*/ 1421053 w 2933812"/>
              <a:gd name="connsiteY2" fmla="*/ 1397856 h 2750153"/>
              <a:gd name="connsiteX3" fmla="*/ 865267 w 2933812"/>
              <a:gd name="connsiteY3" fmla="*/ 1513301 h 2750153"/>
              <a:gd name="connsiteX4" fmla="*/ 749819 w 2933812"/>
              <a:gd name="connsiteY4" fmla="*/ 957568 h 2750153"/>
              <a:gd name="connsiteX5" fmla="*/ 836727 w 2933812"/>
              <a:gd name="connsiteY5" fmla="*/ 862679 h 2750153"/>
              <a:gd name="connsiteX6" fmla="*/ 1067830 w 2933812"/>
              <a:gd name="connsiteY6" fmla="*/ 776732 h 2750153"/>
              <a:gd name="connsiteX7" fmla="*/ 209205 w 2933812"/>
              <a:gd name="connsiteY7" fmla="*/ 551704 h 2750153"/>
              <a:gd name="connsiteX8" fmla="*/ 328901 w 2933812"/>
              <a:gd name="connsiteY8" fmla="*/ 567267 h 2750153"/>
              <a:gd name="connsiteX9" fmla="*/ 460887 w 2933812"/>
              <a:gd name="connsiteY9" fmla="*/ 878648 h 2750153"/>
              <a:gd name="connsiteX10" fmla="*/ 149506 w 2933812"/>
              <a:gd name="connsiteY10" fmla="*/ 1010633 h 2750153"/>
              <a:gd name="connsiteX11" fmla="*/ 17517 w 2933812"/>
              <a:gd name="connsiteY11" fmla="*/ 699260 h 2750153"/>
              <a:gd name="connsiteX12" fmla="*/ 97142 w 2933812"/>
              <a:gd name="connsiteY12" fmla="*/ 596577 h 2750153"/>
              <a:gd name="connsiteX13" fmla="*/ 209205 w 2933812"/>
              <a:gd name="connsiteY13" fmla="*/ 551704 h 2750153"/>
              <a:gd name="connsiteX14" fmla="*/ 603014 w 2933812"/>
              <a:gd name="connsiteY14" fmla="*/ 0 h 2750153"/>
              <a:gd name="connsiteX15" fmla="*/ 2933812 w 2933812"/>
              <a:gd name="connsiteY15" fmla="*/ 0 h 2750153"/>
              <a:gd name="connsiteX16" fmla="*/ 2933812 w 2933812"/>
              <a:gd name="connsiteY16" fmla="*/ 2748233 h 2750153"/>
              <a:gd name="connsiteX17" fmla="*/ 2877044 w 2933812"/>
              <a:gd name="connsiteY17" fmla="*/ 2704219 h 2750153"/>
              <a:gd name="connsiteX18" fmla="*/ 1987800 w 2933812"/>
              <a:gd name="connsiteY18" fmla="*/ 2707378 h 2750153"/>
              <a:gd name="connsiteX19" fmla="*/ 1571775 w 2933812"/>
              <a:gd name="connsiteY19" fmla="*/ 2085562 h 2750153"/>
              <a:gd name="connsiteX20" fmla="*/ 2085622 w 2933812"/>
              <a:gd name="connsiteY20" fmla="*/ 1038354 h 2750153"/>
              <a:gd name="connsiteX21" fmla="*/ 1614635 w 2933812"/>
              <a:gd name="connsiteY21" fmla="*/ 560521 h 2750153"/>
              <a:gd name="connsiteX22" fmla="*/ 825009 w 2933812"/>
              <a:gd name="connsiteY22" fmla="*/ 518839 h 2750153"/>
              <a:gd name="connsiteX23" fmla="*/ 599925 w 2933812"/>
              <a:gd name="connsiteY23" fmla="*/ 14372 h 275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33812" h="2750153">
                <a:moveTo>
                  <a:pt x="1067830" y="776732"/>
                </a:moveTo>
                <a:cubicBezTo>
                  <a:pt x="1150031" y="773119"/>
                  <a:pt x="1233332" y="794722"/>
                  <a:pt x="1305537" y="842083"/>
                </a:cubicBezTo>
                <a:cubicBezTo>
                  <a:pt x="1490941" y="963689"/>
                  <a:pt x="1542616" y="1212493"/>
                  <a:pt x="1421053" y="1397856"/>
                </a:cubicBezTo>
                <a:cubicBezTo>
                  <a:pt x="1299424" y="1583173"/>
                  <a:pt x="1050671" y="1634906"/>
                  <a:pt x="865267" y="1513301"/>
                </a:cubicBezTo>
                <a:cubicBezTo>
                  <a:pt x="679936" y="1391729"/>
                  <a:pt x="628260" y="1142925"/>
                  <a:pt x="749819" y="957568"/>
                </a:cubicBezTo>
                <a:cubicBezTo>
                  <a:pt x="773570" y="921529"/>
                  <a:pt x="802922" y="889506"/>
                  <a:pt x="836727" y="862679"/>
                </a:cubicBezTo>
                <a:cubicBezTo>
                  <a:pt x="904529" y="809175"/>
                  <a:pt x="985629" y="780345"/>
                  <a:pt x="1067830" y="776732"/>
                </a:cubicBezTo>
                <a:close/>
                <a:moveTo>
                  <a:pt x="209205" y="551704"/>
                </a:moveTo>
                <a:cubicBezTo>
                  <a:pt x="249147" y="546653"/>
                  <a:pt x="290360" y="551675"/>
                  <a:pt x="328901" y="567267"/>
                </a:cubicBezTo>
                <a:cubicBezTo>
                  <a:pt x="451346" y="616809"/>
                  <a:pt x="510410" y="756201"/>
                  <a:pt x="460887" y="878648"/>
                </a:cubicBezTo>
                <a:cubicBezTo>
                  <a:pt x="411366" y="1001087"/>
                  <a:pt x="271948" y="1060182"/>
                  <a:pt x="149506" y="1010633"/>
                </a:cubicBezTo>
                <a:cubicBezTo>
                  <a:pt x="27060" y="961092"/>
                  <a:pt x="-32003" y="821699"/>
                  <a:pt x="17517" y="699260"/>
                </a:cubicBezTo>
                <a:cubicBezTo>
                  <a:pt x="34058" y="658332"/>
                  <a:pt x="61655" y="622811"/>
                  <a:pt x="97142" y="596577"/>
                </a:cubicBezTo>
                <a:cubicBezTo>
                  <a:pt x="130594" y="571878"/>
                  <a:pt x="169264" y="556754"/>
                  <a:pt x="209205" y="551704"/>
                </a:cubicBezTo>
                <a:close/>
                <a:moveTo>
                  <a:pt x="603014" y="0"/>
                </a:moveTo>
                <a:lnTo>
                  <a:pt x="2933812" y="0"/>
                </a:lnTo>
                <a:lnTo>
                  <a:pt x="2933812" y="2748233"/>
                </a:lnTo>
                <a:lnTo>
                  <a:pt x="2877044" y="2704219"/>
                </a:lnTo>
                <a:cubicBezTo>
                  <a:pt x="2590402" y="2543052"/>
                  <a:pt x="2331640" y="2859871"/>
                  <a:pt x="1987800" y="2707378"/>
                </a:cubicBezTo>
                <a:cubicBezTo>
                  <a:pt x="1763640" y="2607782"/>
                  <a:pt x="1580044" y="2342268"/>
                  <a:pt x="1571775" y="2085562"/>
                </a:cubicBezTo>
                <a:cubicBezTo>
                  <a:pt x="1556983" y="1612648"/>
                  <a:pt x="2147977" y="1430482"/>
                  <a:pt x="2085622" y="1038354"/>
                </a:cubicBezTo>
                <a:cubicBezTo>
                  <a:pt x="2048252" y="804151"/>
                  <a:pt x="1799013" y="625551"/>
                  <a:pt x="1614635" y="560521"/>
                </a:cubicBezTo>
                <a:cubicBezTo>
                  <a:pt x="1263737" y="436354"/>
                  <a:pt x="1061091" y="667936"/>
                  <a:pt x="825009" y="518839"/>
                </a:cubicBezTo>
                <a:cubicBezTo>
                  <a:pt x="671642" y="421917"/>
                  <a:pt x="576178" y="209445"/>
                  <a:pt x="599925" y="14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5EB6D-9793-8363-E79E-8E85015D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Once Agreed Maximum Reduction is to 33 Months WTE Equivalent</a:t>
            </a:r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24EB76-200D-D90A-81D6-A176AA082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244" y="2113934"/>
            <a:ext cx="10019071" cy="4070555"/>
          </a:xfrm>
        </p:spPr>
      </p:pic>
    </p:spTree>
    <p:extLst>
      <p:ext uri="{BB962C8B-B14F-4D97-AF65-F5344CB8AC3E}">
        <p14:creationId xmlns:p14="http://schemas.microsoft.com/office/powerpoint/2010/main" val="418296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058EB-E8B4-1F08-5853-F5683F33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15919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400" dirty="0"/>
              <a:t>ARCP Panel Writes to the PGD to Request Approval of Early CCT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2715-709A-3B66-7A44-381A239E1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5355276" cy="3174788"/>
          </a:xfrm>
        </p:spPr>
        <p:txBody>
          <a:bodyPr anchor="t">
            <a:normAutofit fontScale="92500" lnSpcReduction="10000"/>
          </a:bodyPr>
          <a:lstStyle/>
          <a:p>
            <a:r>
              <a:rPr lang="en-GB" dirty="0"/>
              <a:t>ARCP panel chair emails in advance of the panel meeting</a:t>
            </a:r>
          </a:p>
          <a:p>
            <a:r>
              <a:rPr lang="en-GB" dirty="0"/>
              <a:t>ARCP not to be signed off until approved by the PGD</a:t>
            </a:r>
          </a:p>
          <a:p>
            <a:r>
              <a:rPr lang="en-GB" dirty="0"/>
              <a:t>If a decision cannot be made until discussed at ARCP panel an OC5 may need to be considered</a:t>
            </a:r>
          </a:p>
          <a:p>
            <a:r>
              <a:rPr lang="en-GB" dirty="0"/>
              <a:t>The next ARCP panel could then be held locally</a:t>
            </a:r>
          </a:p>
          <a:p>
            <a:endParaRPr lang="en-GB" dirty="0"/>
          </a:p>
        </p:txBody>
      </p:sp>
      <p:pic>
        <p:nvPicPr>
          <p:cNvPr id="5" name="Picture 4" descr="Old computer monitors">
            <a:extLst>
              <a:ext uri="{FF2B5EF4-FFF2-40B4-BE49-F238E27FC236}">
                <a16:creationId xmlns:a16="http://schemas.microsoft.com/office/drawing/2014/main" id="{2CE49B22-BB5B-8132-706A-4437D6572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06" r="25310" b="-1"/>
          <a:stretch/>
        </p:blipFill>
        <p:spPr>
          <a:xfrm>
            <a:off x="6364448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225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33B59-B5B1-04BE-AAD2-D85606DC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ARCP Panel Writes to the PGD to Request Approval of Early CCT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B25FD3-C3AA-4B19-F6AD-0EB8D2BAF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748" y="2106613"/>
            <a:ext cx="10363200" cy="4035425"/>
          </a:xfrm>
        </p:spPr>
      </p:pic>
    </p:spTree>
    <p:extLst>
      <p:ext uri="{BB962C8B-B14F-4D97-AF65-F5344CB8AC3E}">
        <p14:creationId xmlns:p14="http://schemas.microsoft.com/office/powerpoint/2010/main" val="1939203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33B59-B5B1-04BE-AAD2-D85606DC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ARCP Panel Writes to the PGD to Request Approval of Early CCT</a:t>
            </a:r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E174337-F8C6-AA0B-ECD0-8A969ECB4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503" y="2920181"/>
            <a:ext cx="9202994" cy="2310580"/>
          </a:xfrm>
        </p:spPr>
      </p:pic>
    </p:spTree>
    <p:extLst>
      <p:ext uri="{BB962C8B-B14F-4D97-AF65-F5344CB8AC3E}">
        <p14:creationId xmlns:p14="http://schemas.microsoft.com/office/powerpoint/2010/main" val="1366959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F975DA-2F73-4697-B7A9-A2E83471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B7912-92EB-B456-F530-DF210980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Once Agreed LE to be Informed of the New CCT Date</a:t>
            </a: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425503-7C25-2E7A-6E79-E59E13132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319851"/>
              </p:ext>
            </p:extLst>
          </p:nvPr>
        </p:nvGraphicFramePr>
        <p:xfrm>
          <a:off x="609600" y="210661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8606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F975DA-2F73-4697-B7A9-A2E83471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7DD4B-587F-1EA0-4B5E-F57A7244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Additional Time Required Should be Treated as an Extension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F53C70-BD4E-1C2F-9101-2EA65758B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003367"/>
              </p:ext>
            </p:extLst>
          </p:nvPr>
        </p:nvGraphicFramePr>
        <p:xfrm>
          <a:off x="609600" y="210661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2765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030E2-955C-37E6-F9CB-BA0420DE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Additional Time Required Should be Treated as an Extension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910E40-2E90-64BB-A7EC-0D96C4E33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052" y="2841522"/>
            <a:ext cx="9979741" cy="2428567"/>
          </a:xfrm>
        </p:spPr>
      </p:pic>
    </p:spTree>
    <p:extLst>
      <p:ext uri="{BB962C8B-B14F-4D97-AF65-F5344CB8AC3E}">
        <p14:creationId xmlns:p14="http://schemas.microsoft.com/office/powerpoint/2010/main" val="326606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4C373-650F-B732-85E6-D5530B20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1591902"/>
          </a:xfrm>
        </p:spPr>
        <p:txBody>
          <a:bodyPr>
            <a:normAutofit/>
          </a:bodyPr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55FCF-BC8E-97A5-59EE-65E36BB3D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5355276" cy="3174788"/>
          </a:xfrm>
        </p:spPr>
        <p:txBody>
          <a:bodyPr anchor="t">
            <a:normAutofit/>
          </a:bodyPr>
          <a:lstStyle/>
          <a:p>
            <a:r>
              <a:rPr lang="en-GB" dirty="0"/>
              <a:t>GP training already short (Average time to completion 3.6y)</a:t>
            </a:r>
          </a:p>
          <a:p>
            <a:r>
              <a:rPr lang="en-GB" dirty="0"/>
              <a:t>GMC now recognising that training capability based</a:t>
            </a:r>
          </a:p>
          <a:p>
            <a:r>
              <a:rPr lang="en-GB" dirty="0"/>
              <a:t>COPMED Paper – “Bringing Forward Programme Completion Dates” (2024)</a:t>
            </a:r>
          </a:p>
        </p:txBody>
      </p:sp>
      <p:pic>
        <p:nvPicPr>
          <p:cNvPr id="5" name="Picture 4" descr="Close-up of hopscotch on a sidewalk">
            <a:extLst>
              <a:ext uri="{FF2B5EF4-FFF2-40B4-BE49-F238E27FC236}">
                <a16:creationId xmlns:a16="http://schemas.microsoft.com/office/drawing/2014/main" id="{8223CEA3-5AD8-A57C-62D9-60EDE664A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7" r="20921" b="-1"/>
          <a:stretch/>
        </p:blipFill>
        <p:spPr>
          <a:xfrm>
            <a:off x="6364448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657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C989BD-7F0B-1FB2-C587-5930A6BD9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5" y="1"/>
            <a:ext cx="12194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11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 descr="Neon Pink Question Mark">
            <a:extLst>
              <a:ext uri="{FF2B5EF4-FFF2-40B4-BE49-F238E27FC236}">
                <a16:creationId xmlns:a16="http://schemas.microsoft.com/office/drawing/2014/main" id="{EBCF905F-3230-7526-53D3-B945290E5BD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r="-1" b="2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EC7751-495D-487E-B212-AB1DD0DB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1"/>
            <a:ext cx="12188952" cy="312661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36200">
                <a:srgbClr val="000000">
                  <a:alpha val="33000"/>
                </a:srgbClr>
              </a:gs>
              <a:gs pos="0">
                <a:srgbClr val="000000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F5730-F573-2196-5505-457B71FA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3960"/>
            <a:ext cx="6302803" cy="13055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00DF8D-2CBA-449E-B29E-B111149DF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02" y="4142197"/>
            <a:ext cx="12191999" cy="27158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55000">
                <a:srgbClr val="000000">
                  <a:alpha val="37000"/>
                </a:srgbClr>
              </a:gs>
              <a:gs pos="0">
                <a:srgbClr val="000000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13B2A7-A44E-4940-9367-4788F2807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BF9A7D-DF04-4422-981B-76DFC7208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759370" y="0"/>
            <a:ext cx="2432630" cy="2848482"/>
          </a:xfrm>
          <a:custGeom>
            <a:avLst/>
            <a:gdLst>
              <a:gd name="connsiteX0" fmla="*/ 1193013 w 2432630"/>
              <a:gd name="connsiteY0" fmla="*/ 1609830 h 2848482"/>
              <a:gd name="connsiteX1" fmla="*/ 1452520 w 2432630"/>
              <a:gd name="connsiteY1" fmla="*/ 1771993 h 2848482"/>
              <a:gd name="connsiteX2" fmla="*/ 1333256 w 2432630"/>
              <a:gd name="connsiteY2" fmla="*/ 2217094 h 2848482"/>
              <a:gd name="connsiteX3" fmla="*/ 888154 w 2432630"/>
              <a:gd name="connsiteY3" fmla="*/ 2097829 h 2848482"/>
              <a:gd name="connsiteX4" fmla="*/ 1007419 w 2432630"/>
              <a:gd name="connsiteY4" fmla="*/ 1652728 h 2848482"/>
              <a:gd name="connsiteX5" fmla="*/ 1193013 w 2432630"/>
              <a:gd name="connsiteY5" fmla="*/ 1609830 h 2848482"/>
              <a:gd name="connsiteX6" fmla="*/ 1721013 w 2432630"/>
              <a:gd name="connsiteY6" fmla="*/ 1345937 h 2848482"/>
              <a:gd name="connsiteX7" fmla="*/ 1880524 w 2432630"/>
              <a:gd name="connsiteY7" fmla="*/ 1425334 h 2848482"/>
              <a:gd name="connsiteX8" fmla="*/ 1821528 w 2432630"/>
              <a:gd name="connsiteY8" fmla="*/ 1645511 h 2848482"/>
              <a:gd name="connsiteX9" fmla="*/ 1601350 w 2432630"/>
              <a:gd name="connsiteY9" fmla="*/ 1586514 h 2848482"/>
              <a:gd name="connsiteX10" fmla="*/ 1660347 w 2432630"/>
              <a:gd name="connsiteY10" fmla="*/ 1366337 h 2848482"/>
              <a:gd name="connsiteX11" fmla="*/ 1721013 w 2432630"/>
              <a:gd name="connsiteY11" fmla="*/ 1345937 h 2848482"/>
              <a:gd name="connsiteX12" fmla="*/ 0 w 2432630"/>
              <a:gd name="connsiteY12" fmla="*/ 0 h 2848482"/>
              <a:gd name="connsiteX13" fmla="*/ 2420476 w 2432630"/>
              <a:gd name="connsiteY13" fmla="*/ 0 h 2848482"/>
              <a:gd name="connsiteX14" fmla="*/ 2431096 w 2432630"/>
              <a:gd name="connsiteY14" fmla="*/ 94052 h 2848482"/>
              <a:gd name="connsiteX15" fmla="*/ 2426545 w 2432630"/>
              <a:gd name="connsiteY15" fmla="*/ 261706 h 2848482"/>
              <a:gd name="connsiteX16" fmla="*/ 1347411 w 2432630"/>
              <a:gd name="connsiteY16" fmla="*/ 1289202 h 2848482"/>
              <a:gd name="connsiteX17" fmla="*/ 678423 w 2432630"/>
              <a:gd name="connsiteY17" fmla="*/ 1606118 h 2848482"/>
              <a:gd name="connsiteX18" fmla="*/ 284014 w 2432630"/>
              <a:gd name="connsiteY18" fmla="*/ 2398976 h 2848482"/>
              <a:gd name="connsiteX19" fmla="*/ 97407 w 2432630"/>
              <a:gd name="connsiteY19" fmla="*/ 2742323 h 2848482"/>
              <a:gd name="connsiteX20" fmla="*/ 0 w 2432630"/>
              <a:gd name="connsiteY20" fmla="*/ 2848482 h 28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2630" h="2848482">
                <a:moveTo>
                  <a:pt x="1193013" y="1609830"/>
                </a:moveTo>
                <a:cubicBezTo>
                  <a:pt x="1297352" y="1617205"/>
                  <a:pt x="1396284" y="1674588"/>
                  <a:pt x="1452520" y="1771993"/>
                </a:cubicBezTo>
                <a:cubicBezTo>
                  <a:pt x="1542498" y="1927838"/>
                  <a:pt x="1489101" y="2127117"/>
                  <a:pt x="1333256" y="2217094"/>
                </a:cubicBezTo>
                <a:cubicBezTo>
                  <a:pt x="1177410" y="2307071"/>
                  <a:pt x="978131" y="2253675"/>
                  <a:pt x="888154" y="2097829"/>
                </a:cubicBezTo>
                <a:cubicBezTo>
                  <a:pt x="798176" y="1941984"/>
                  <a:pt x="851572" y="1742705"/>
                  <a:pt x="1007419" y="1652728"/>
                </a:cubicBezTo>
                <a:cubicBezTo>
                  <a:pt x="1065861" y="1618986"/>
                  <a:pt x="1130410" y="1605406"/>
                  <a:pt x="1193013" y="1609830"/>
                </a:cubicBezTo>
                <a:close/>
                <a:moveTo>
                  <a:pt x="1721013" y="1345937"/>
                </a:moveTo>
                <a:cubicBezTo>
                  <a:pt x="1783347" y="1338202"/>
                  <a:pt x="1847142" y="1367515"/>
                  <a:pt x="1880524" y="1425334"/>
                </a:cubicBezTo>
                <a:cubicBezTo>
                  <a:pt x="1925033" y="1502425"/>
                  <a:pt x="1898619" y="1601002"/>
                  <a:pt x="1821528" y="1645511"/>
                </a:cubicBezTo>
                <a:cubicBezTo>
                  <a:pt x="1744436" y="1690020"/>
                  <a:pt x="1645859" y="1663606"/>
                  <a:pt x="1601350" y="1586514"/>
                </a:cubicBezTo>
                <a:cubicBezTo>
                  <a:pt x="1556841" y="1509423"/>
                  <a:pt x="1583254" y="1410846"/>
                  <a:pt x="1660347" y="1366337"/>
                </a:cubicBezTo>
                <a:cubicBezTo>
                  <a:pt x="1679620" y="1355210"/>
                  <a:pt x="1700235" y="1348515"/>
                  <a:pt x="1721013" y="1345937"/>
                </a:cubicBezTo>
                <a:close/>
                <a:moveTo>
                  <a:pt x="0" y="0"/>
                </a:moveTo>
                <a:lnTo>
                  <a:pt x="2420476" y="0"/>
                </a:lnTo>
                <a:lnTo>
                  <a:pt x="2431096" y="94052"/>
                </a:lnTo>
                <a:cubicBezTo>
                  <a:pt x="2434004" y="150699"/>
                  <a:pt x="2432933" y="206775"/>
                  <a:pt x="2426545" y="261706"/>
                </a:cubicBezTo>
                <a:cubicBezTo>
                  <a:pt x="2360669" y="828256"/>
                  <a:pt x="1972176" y="1172577"/>
                  <a:pt x="1347411" y="1289202"/>
                </a:cubicBezTo>
                <a:cubicBezTo>
                  <a:pt x="1096744" y="1336043"/>
                  <a:pt x="825156" y="1376752"/>
                  <a:pt x="678423" y="1606118"/>
                </a:cubicBezTo>
                <a:cubicBezTo>
                  <a:pt x="520257" y="1853673"/>
                  <a:pt x="394149" y="2125038"/>
                  <a:pt x="284014" y="2398976"/>
                </a:cubicBezTo>
                <a:cubicBezTo>
                  <a:pt x="233465" y="2524954"/>
                  <a:pt x="173906" y="2641107"/>
                  <a:pt x="97407" y="2742323"/>
                </a:cubicBezTo>
                <a:lnTo>
                  <a:pt x="0" y="2848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1A995-8043-0AD4-0BD7-841F9F83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>
            <a:normAutofit/>
          </a:bodyPr>
          <a:lstStyle/>
          <a:p>
            <a:r>
              <a:rPr lang="en-GB" dirty="0"/>
              <a:t>Overarching Principles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C15F89-9D00-36C7-C789-6C04077198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67080"/>
              </p:ext>
            </p:extLst>
          </p:nvPr>
        </p:nvGraphicFramePr>
        <p:xfrm>
          <a:off x="609600" y="210661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181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46C5F3-4EAC-473B-BD72-1219E833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2231725-D083-4E0F-9428-1C263518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2140699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5F35E-72E9-AD67-DA4F-9E5C1E77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866953"/>
          </a:xfrm>
        </p:spPr>
        <p:txBody>
          <a:bodyPr>
            <a:normAutofit/>
          </a:bodyPr>
          <a:lstStyle/>
          <a:p>
            <a:r>
              <a:rPr lang="en-GB" dirty="0"/>
              <a:t>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E5CE10-92F2-7489-53B8-9D7F16080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660976"/>
              </p:ext>
            </p:extLst>
          </p:nvPr>
        </p:nvGraphicFramePr>
        <p:xfrm>
          <a:off x="609600" y="1533832"/>
          <a:ext cx="10972800" cy="460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466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6436FE-6431-4AA2-A47A-3613519F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26429-D1AB-AFA1-3841-B6770440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00150"/>
            <a:ext cx="5258696" cy="33031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Trainee Flags Intention to Bring Forward CCT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61E48-2769-F587-FA45-E183BED28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33925"/>
            <a:ext cx="5258696" cy="139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Must be done by 27 months of training</a:t>
            </a:r>
          </a:p>
        </p:txBody>
      </p:sp>
      <p:pic>
        <p:nvPicPr>
          <p:cNvPr id="5" name="Picture 4" descr="A checkered flag on a pole">
            <a:extLst>
              <a:ext uri="{FF2B5EF4-FFF2-40B4-BE49-F238E27FC236}">
                <a16:creationId xmlns:a16="http://schemas.microsoft.com/office/drawing/2014/main" id="{E353FA8B-251D-503D-D34B-520B53604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6" r="21823" b="-1"/>
          <a:stretch/>
        </p:blipFill>
        <p:spPr>
          <a:xfrm>
            <a:off x="6364448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599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FA43C-8152-FCC1-E157-5612403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15919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400"/>
              <a:t>ES Discusses Whether Educational Trajectory Supports Early CCT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10B6-5D6B-F1DA-D599-8909F34DA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5355276" cy="3174788"/>
          </a:xfrm>
        </p:spPr>
        <p:txBody>
          <a:bodyPr anchor="t">
            <a:normAutofit/>
          </a:bodyPr>
          <a:lstStyle/>
          <a:p>
            <a:r>
              <a:rPr lang="en-GB" dirty="0"/>
              <a:t>If in agreement enter educator note and send a letter to central assessment team requesting a central ARCP panel</a:t>
            </a:r>
          </a:p>
          <a:p>
            <a:r>
              <a:rPr lang="en-GB" dirty="0"/>
              <a:t>If not in agreement document reasons within the educator notes</a:t>
            </a:r>
          </a:p>
          <a:p>
            <a:r>
              <a:rPr lang="en-GB" dirty="0"/>
              <a:t>PCS will support the judgement of the educator</a:t>
            </a:r>
          </a:p>
        </p:txBody>
      </p:sp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30EF3A67-504C-1095-E33E-E2839EEA1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86" r="13015" b="-1"/>
          <a:stretch/>
        </p:blipFill>
        <p:spPr>
          <a:xfrm>
            <a:off x="6364448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614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A43C-8152-FCC1-E157-56124038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ES Discusses Whether Educational Trajectory Supports Early CCT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D64A4D-2349-E8DB-D7BC-F9EF9D678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560" y="2074606"/>
            <a:ext cx="10323871" cy="4225609"/>
          </a:xfrm>
        </p:spPr>
      </p:pic>
    </p:spTree>
    <p:extLst>
      <p:ext uri="{BB962C8B-B14F-4D97-AF65-F5344CB8AC3E}">
        <p14:creationId xmlns:p14="http://schemas.microsoft.com/office/powerpoint/2010/main" val="377926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FA43C-8152-FCC1-E157-56124038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1591902"/>
          </a:xfrm>
        </p:spPr>
        <p:txBody>
          <a:bodyPr>
            <a:normAutofit/>
          </a:bodyPr>
          <a:lstStyle/>
          <a:p>
            <a:r>
              <a:rPr lang="en-GB" dirty="0"/>
              <a:t>Date Set for Central ARCP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10B6-5D6B-F1DA-D599-8909F34DA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5355276" cy="3174788"/>
          </a:xfrm>
        </p:spPr>
        <p:txBody>
          <a:bodyPr anchor="t">
            <a:normAutofit/>
          </a:bodyPr>
          <a:lstStyle/>
          <a:p>
            <a:r>
              <a:rPr lang="en-GB" dirty="0"/>
              <a:t>An ARCP can only happen once a trainee has passed BOTH national summative examinations</a:t>
            </a:r>
          </a:p>
          <a:p>
            <a:r>
              <a:rPr lang="en-GB" dirty="0"/>
              <a:t>Should ordinarily be between 27 and 29 months</a:t>
            </a:r>
          </a:p>
          <a:p>
            <a:r>
              <a:rPr lang="en-GB" dirty="0"/>
              <a:t>FULL ESR 2 weeks in advance of the ARCP panel</a:t>
            </a:r>
          </a:p>
        </p:txBody>
      </p:sp>
      <p:pic>
        <p:nvPicPr>
          <p:cNvPr id="5" name="Picture 4" descr="A page in a planner">
            <a:extLst>
              <a:ext uri="{FF2B5EF4-FFF2-40B4-BE49-F238E27FC236}">
                <a16:creationId xmlns:a16="http://schemas.microsoft.com/office/drawing/2014/main" id="{7FFCC705-9D17-9B05-C9F8-14CB70650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18" r="28061" b="-1"/>
          <a:stretch/>
        </p:blipFill>
        <p:spPr>
          <a:xfrm>
            <a:off x="6364448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798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B3D0D-8506-B710-E2DE-3E93C584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ARCP Panel Assesses Whether CCT May be Brought Forward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539AA-D9C0-35F1-A9C7-1F8F954EC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trainee has passed both of their national summative examinations.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most recent ESR states that they are competent/excellent in at least 10 of the 13 professional capabilities and meeting expectations in the others.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should be no deficit in workplace-based assessments (Clinical Observation Tool, Clinical Assessment Tool, Clinical Case Reviews). Clinical Case Reviews must relate to actual clinical encounters.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must be evidence of exposure within traditional out of hours.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Quality Improvement Project should have been completed.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must have a satisfactory Patient Satisfaction Questionnaire and Multi-Source Feedback for their ST3 phase.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743897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RegularSeed_2SEEDS">
      <a:dk1>
        <a:srgbClr val="000000"/>
      </a:dk1>
      <a:lt1>
        <a:srgbClr val="FFFFFF"/>
      </a:lt1>
      <a:dk2>
        <a:srgbClr val="412D24"/>
      </a:dk2>
      <a:lt2>
        <a:srgbClr val="E8E4E2"/>
      </a:lt2>
      <a:accent1>
        <a:srgbClr val="3B87B1"/>
      </a:accent1>
      <a:accent2>
        <a:srgbClr val="46B3AD"/>
      </a:accent2>
      <a:accent3>
        <a:srgbClr val="4D67C3"/>
      </a:accent3>
      <a:accent4>
        <a:srgbClr val="B13B42"/>
      </a:accent4>
      <a:accent5>
        <a:srgbClr val="C3764D"/>
      </a:accent5>
      <a:accent6>
        <a:srgbClr val="B1963B"/>
      </a:accent6>
      <a:hlink>
        <a:srgbClr val="BF6D3F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822</Words>
  <Application>Microsoft Office PowerPoint</Application>
  <PresentationFormat>Widescreen</PresentationFormat>
  <Paragraphs>76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Avenir Next LT Pro</vt:lpstr>
      <vt:lpstr>Posterama</vt:lpstr>
      <vt:lpstr>SplashVTI</vt:lpstr>
      <vt:lpstr>Bringing Forward CCT Dates</vt:lpstr>
      <vt:lpstr>Background</vt:lpstr>
      <vt:lpstr>Overarching Principles</vt:lpstr>
      <vt:lpstr>Process</vt:lpstr>
      <vt:lpstr>Trainee Flags Intention to Bring Forward CCT Date</vt:lpstr>
      <vt:lpstr>ES Discusses Whether Educational Trajectory Supports Early CCT</vt:lpstr>
      <vt:lpstr>ES Discusses Whether Educational Trajectory Supports Early CCT</vt:lpstr>
      <vt:lpstr>Date Set for Central ARCP Panel</vt:lpstr>
      <vt:lpstr>ARCP Panel Assesses Whether CCT May be Brought Forward</vt:lpstr>
      <vt:lpstr>ARCP Panel Assesses Whether CCT May be Brought Forward</vt:lpstr>
      <vt:lpstr>The ARCP Decision is Final and may NOT be Appealed</vt:lpstr>
      <vt:lpstr>Once Agreed Maximum Reduction is to 32 Months WTE Equivalent</vt:lpstr>
      <vt:lpstr>Once Agreed Maximum Reduction is to 33 Months WTE Equivalent</vt:lpstr>
      <vt:lpstr>ARCP Panel Writes to the PGD to Request Approval of Early CCT</vt:lpstr>
      <vt:lpstr>ARCP Panel Writes to the PGD to Request Approval of Early CCT</vt:lpstr>
      <vt:lpstr>ARCP Panel Writes to the PGD to Request Approval of Early CCT</vt:lpstr>
      <vt:lpstr>Once Agreed LE to be Informed of the New CCT Date</vt:lpstr>
      <vt:lpstr>Additional Time Required Should be Treated as an Extension</vt:lpstr>
      <vt:lpstr>Additional Time Required Should be Treated as an Extension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Rouse</dc:creator>
  <cp:lastModifiedBy>ROUSE, Jonathan (NHS ENGLAND - T1510)</cp:lastModifiedBy>
  <cp:revision>4</cp:revision>
  <dcterms:created xsi:type="dcterms:W3CDTF">2024-06-12T10:15:35Z</dcterms:created>
  <dcterms:modified xsi:type="dcterms:W3CDTF">2024-10-10T14:16:18Z</dcterms:modified>
</cp:coreProperties>
</file>