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51206400" cy="365760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FFCC00"/>
    <a:srgbClr val="8AA5DC"/>
    <a:srgbClr val="FFFFFF"/>
    <a:srgbClr val="FF33CC"/>
    <a:srgbClr val="333333"/>
    <a:srgbClr val="FFFFCC"/>
    <a:srgbClr val="00444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34" autoAdjust="0"/>
    <p:restoredTop sz="96307" autoAdjust="0"/>
  </p:normalViewPr>
  <p:slideViewPr>
    <p:cSldViewPr>
      <p:cViewPr>
        <p:scale>
          <a:sx n="25" d="100"/>
          <a:sy n="25" d="100"/>
        </p:scale>
        <p:origin x="258" y="186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70527907355992E-2"/>
          <c:y val="4.4229372644208946E-2"/>
          <c:w val="0.75858344221930074"/>
          <c:h val="0.92945483788210681"/>
        </c:manualLayout>
      </c:layout>
      <c:pieChart>
        <c:varyColors val="1"/>
        <c:ser>
          <c:idx val="0"/>
          <c:order val="0"/>
          <c:tx>
            <c:strRef>
              <c:f>Sheet1!$B$4</c:f>
              <c:strCache>
                <c:ptCount val="1"/>
                <c:pt idx="0">
                  <c:v>No of Patients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Sheet1!$A$5:$A$8</c:f>
              <c:strCache>
                <c:ptCount val="4"/>
                <c:pt idx="0">
                  <c:v>Upper GI symptoms</c:v>
                </c:pt>
                <c:pt idx="1">
                  <c:v>Lower GI Symptoms</c:v>
                </c:pt>
                <c:pt idx="2">
                  <c:v>Both symptoms</c:v>
                </c:pt>
                <c:pt idx="3">
                  <c:v>No Symptoms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20</c:v>
                </c:pt>
                <c:pt idx="1">
                  <c:v>48</c:v>
                </c:pt>
                <c:pt idx="2">
                  <c:v>6</c:v>
                </c:pt>
                <c:pt idx="3">
                  <c:v>136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99427794406528"/>
          <c:y val="0.22301887379635904"/>
          <c:w val="0.21786917813751769"/>
          <c:h val="0.6716360028552841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792433188971407"/>
          <c:y val="0.10966276146874765"/>
          <c:w val="0.71575886199360916"/>
          <c:h val="0.797723644348028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Results of OGD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Sheet1!$A$22:$A$28</c:f>
              <c:strCache>
                <c:ptCount val="7"/>
                <c:pt idx="0">
                  <c:v>Normal</c:v>
                </c:pt>
                <c:pt idx="1">
                  <c:v>Gastritis</c:v>
                </c:pt>
                <c:pt idx="2">
                  <c:v>Large HH</c:v>
                </c:pt>
                <c:pt idx="3">
                  <c:v>Oesophagitis</c:v>
                </c:pt>
                <c:pt idx="4">
                  <c:v>Gastric Polyp</c:v>
                </c:pt>
                <c:pt idx="5">
                  <c:v>Gastric Ca</c:v>
                </c:pt>
                <c:pt idx="6">
                  <c:v>Other</c:v>
                </c:pt>
              </c:strCache>
            </c:strRef>
          </c:cat>
          <c:val>
            <c:numRef>
              <c:f>Sheet1!$B$22:$B$28</c:f>
              <c:numCache>
                <c:formatCode>General</c:formatCode>
                <c:ptCount val="7"/>
                <c:pt idx="0">
                  <c:v>108</c:v>
                </c:pt>
                <c:pt idx="1">
                  <c:v>29</c:v>
                </c:pt>
                <c:pt idx="2">
                  <c:v>22</c:v>
                </c:pt>
                <c:pt idx="3">
                  <c:v>14</c:v>
                </c:pt>
                <c:pt idx="4">
                  <c:v>12</c:v>
                </c:pt>
                <c:pt idx="5">
                  <c:v>1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93120"/>
        <c:axId val="161091584"/>
      </c:barChart>
      <c:valAx>
        <c:axId val="161091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093120"/>
        <c:crosses val="autoZero"/>
        <c:crossBetween val="between"/>
      </c:valAx>
      <c:catAx>
        <c:axId val="161093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091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Results of Colonoscopy</a:t>
            </a:r>
          </a:p>
        </c:rich>
      </c:tx>
      <c:layout>
        <c:manualLayout>
          <c:xMode val="edge"/>
          <c:yMode val="edge"/>
          <c:x val="0.40949300087489071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100978931687589"/>
          <c:y val="8.9005203133860955E-2"/>
          <c:w val="0.66405219195573528"/>
          <c:h val="0.830907121804316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Sheet1!$A$37:$A$44</c:f>
              <c:strCache>
                <c:ptCount val="8"/>
                <c:pt idx="0">
                  <c:v>Reults of Colonoscopy</c:v>
                </c:pt>
                <c:pt idx="1">
                  <c:v>Normal</c:v>
                </c:pt>
                <c:pt idx="2">
                  <c:v>Diverticulosis</c:v>
                </c:pt>
                <c:pt idx="3">
                  <c:v>Haemarrhoids</c:v>
                </c:pt>
                <c:pt idx="4">
                  <c:v>Malignancy</c:v>
                </c:pt>
                <c:pt idx="5">
                  <c:v>Others</c:v>
                </c:pt>
                <c:pt idx="6">
                  <c:v>Adenomatous Polyps</c:v>
                </c:pt>
                <c:pt idx="7">
                  <c:v>Hyperplastic Polyps</c:v>
                </c:pt>
              </c:strCache>
            </c:strRef>
          </c:cat>
          <c:val>
            <c:numRef>
              <c:f>Sheet1!$B$37:$B$44</c:f>
              <c:numCache>
                <c:formatCode>0</c:formatCode>
                <c:ptCount val="8"/>
                <c:pt idx="1">
                  <c:v>81</c:v>
                </c:pt>
                <c:pt idx="2">
                  <c:v>42</c:v>
                </c:pt>
                <c:pt idx="3">
                  <c:v>31</c:v>
                </c:pt>
                <c:pt idx="4">
                  <c:v>17</c:v>
                </c:pt>
                <c:pt idx="5">
                  <c:v>15</c:v>
                </c:pt>
                <c:pt idx="6">
                  <c:v>20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1125504"/>
        <c:axId val="161127040"/>
      </c:barChart>
      <c:catAx>
        <c:axId val="16112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27040"/>
        <c:crosses val="autoZero"/>
        <c:auto val="1"/>
        <c:lblAlgn val="ctr"/>
        <c:lblOffset val="100"/>
        <c:noMultiLvlLbl val="0"/>
      </c:catAx>
      <c:valAx>
        <c:axId val="16112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2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465263"/>
            <a:ext cx="11520488" cy="312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465263"/>
            <a:ext cx="34412237" cy="312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65263"/>
            <a:ext cx="46085125" cy="609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679400" y="8534400"/>
            <a:ext cx="22966363" cy="11991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679400" y="20678775"/>
            <a:ext cx="22966363" cy="1199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534400"/>
            <a:ext cx="22966363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6689725"/>
            <a:ext cx="12814300" cy="29886275"/>
          </a:xfrm>
          <a:prstGeom prst="rect">
            <a:avLst/>
          </a:prstGeom>
          <a:solidFill>
            <a:schemeClr val="accent5">
              <a:lumMod val="90000"/>
              <a:alpha val="50000"/>
            </a:schemeClr>
          </a:solidFill>
          <a:ln>
            <a:noFill/>
          </a:ln>
          <a:effectLst/>
          <a:extLst/>
        </p:spPr>
        <p:txBody>
          <a:bodyPr wrap="none" lIns="274430" tIns="138248" rIns="274430" bIns="138248" anchor="ctr"/>
          <a:lstStyle/>
          <a:p>
            <a:pPr marL="1027113" indent="-1027113" algn="ctr" defTabSz="6288088"/>
            <a:endParaRPr lang="en-US" dirty="0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9964063" y="0"/>
            <a:ext cx="1072673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40636825" y="0"/>
            <a:ext cx="105695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20650200" y="0"/>
            <a:ext cx="93424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6689725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7150100"/>
            <a:ext cx="512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12827000" y="35801300"/>
            <a:ext cx="383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12814300" y="6689725"/>
            <a:ext cx="0" cy="2988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1062038" y="6721475"/>
            <a:ext cx="0" cy="2992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13544550" y="0"/>
            <a:ext cx="0" cy="3657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25949275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38392100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50028475" y="7150100"/>
            <a:ext cx="0" cy="2942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/>
          <a:lstStyle/>
          <a:p>
            <a:endParaRPr lang="en-US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7938"/>
            <a:ext cx="20802600" cy="13636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wrap="none" lIns="274430" tIns="138248" rIns="274430" bIns="138248" anchor="ctr"/>
          <a:lstStyle/>
          <a:p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465263"/>
            <a:ext cx="460851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8534400"/>
            <a:ext cx="46085125" cy="2413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33307338"/>
            <a:ext cx="119475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3307338"/>
            <a:ext cx="162147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3307338"/>
            <a:ext cx="11947525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600">
                <a:latin typeface="+mn-lt"/>
              </a:defRPr>
            </a:lvl1pPr>
          </a:lstStyle>
          <a:p>
            <a:fld id="{1E2B1309-A9D8-4C66-99C6-860A28674D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69950" y="2127304"/>
            <a:ext cx="36490275" cy="3879850"/>
          </a:xfrm>
          <a:noFill/>
        </p:spPr>
        <p:txBody>
          <a:bodyPr/>
          <a:lstStyle/>
          <a:p>
            <a:r>
              <a:rPr lang="en-GB" sz="9600" b="1" u="sng" dirty="0"/>
              <a:t>IRON DEFICIENCY ANAEMIA; APPROPRIATE SEQUENCE OF ENDOSCOPIC INVESTIGATIONS</a:t>
            </a:r>
            <a:r>
              <a:rPr lang="en-GB" sz="9600" dirty="0"/>
              <a:t/>
            </a:r>
            <a:br>
              <a:rPr lang="en-GB" sz="9600" dirty="0"/>
            </a:br>
            <a:endParaRPr lang="en-US" sz="9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8299450"/>
            <a:ext cx="10283825" cy="8388350"/>
          </a:xfrm>
          <a:noFill/>
        </p:spPr>
        <p:txBody>
          <a:bodyPr lIns="91440" tIns="45720" rIns="91440" bIns="45720"/>
          <a:lstStyle/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FontTx/>
              <a:buNone/>
            </a:pPr>
            <a:endParaRPr lang="en-US" sz="2100" dirty="0">
              <a:latin typeface="+mj-lt"/>
            </a:endParaRPr>
          </a:p>
          <a:p>
            <a:pPr marL="0" indent="0" algn="ctr">
              <a:spcBef>
                <a:spcPct val="0"/>
              </a:spcBef>
              <a:spcAft>
                <a:spcPct val="65000"/>
              </a:spcAft>
              <a:buFontTx/>
              <a:buNone/>
            </a:pPr>
            <a:r>
              <a:rPr lang="en-US" sz="4500" b="1" dirty="0" smtClean="0">
                <a:solidFill>
                  <a:srgbClr val="008080"/>
                </a:solidFill>
                <a:latin typeface="+mj-lt"/>
              </a:rPr>
              <a:t>BACKGROUND</a:t>
            </a:r>
          </a:p>
          <a:p>
            <a:pPr marL="0" indent="0" algn="ctr" eaLnBrk="0" hangingPunct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Font typeface="Wingdings 3" pitchFamily="18" charset="2"/>
              <a:buNone/>
            </a:pPr>
            <a:r>
              <a:rPr lang="en-GB" sz="4000" dirty="0">
                <a:latin typeface="+mj-lt"/>
              </a:rPr>
              <a:t>Iron deficiency anaemia (IDA) is present in 2-5% of men and post-menopausal women and is a common reason for gastroenterology referral (1, 2</a:t>
            </a:r>
            <a:r>
              <a:rPr lang="en-GB" sz="4000" dirty="0" smtClean="0">
                <a:latin typeface="+mj-lt"/>
              </a:rPr>
              <a:t>)</a:t>
            </a:r>
          </a:p>
          <a:p>
            <a:pPr marL="0" indent="0" algn="ctr" eaLnBrk="0" hangingPunct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Font typeface="Wingdings 3" pitchFamily="18" charset="2"/>
              <a:buNone/>
            </a:pPr>
            <a:r>
              <a:rPr lang="en-GB" sz="4000" dirty="0" smtClean="0">
                <a:latin typeface="+mj-lt"/>
              </a:rPr>
              <a:t> </a:t>
            </a:r>
            <a:r>
              <a:rPr lang="en-GB" sz="4000" dirty="0">
                <a:latin typeface="+mj-lt"/>
              </a:rPr>
              <a:t>British society of gastroenterology recommends an upper and lower gastrointestinal (GI) endoscopy to rule out pathology including malignant disease (2</a:t>
            </a:r>
            <a:r>
              <a:rPr lang="en-GB" sz="4000" dirty="0" smtClean="0">
                <a:latin typeface="+mj-lt"/>
              </a:rPr>
              <a:t>).</a:t>
            </a:r>
            <a:endParaRPr lang="en-US" sz="4000" b="1" dirty="0">
              <a:latin typeface="+mj-lt"/>
              <a:cs typeface="Times New Roman" pitchFamily="18" charset="0"/>
            </a:endParaRP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16678275" y="5375275"/>
            <a:ext cx="30135513" cy="104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430" tIns="138248" rIns="274430" bIns="138248">
            <a:spAutoFit/>
          </a:bodyPr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sz="5000" b="1" dirty="0" smtClean="0"/>
              <a:t>A. Rehman, B. Natarajan, B. Javaid -Bedford hospital, Bedford, United Kingdom </a:t>
            </a:r>
            <a:endParaRPr lang="en-US" sz="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1752600" y="16687800"/>
            <a:ext cx="10283825" cy="584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424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5384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527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670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242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814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386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958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000" b="1" dirty="0" smtClean="0">
                <a:solidFill>
                  <a:srgbClr val="004442"/>
                </a:solidFill>
                <a:latin typeface="+mj-lt"/>
              </a:rPr>
              <a:t>OBJECTIVE</a:t>
            </a:r>
          </a:p>
          <a:p>
            <a:pPr algn="ctr" eaLnBrk="1" hangingPunct="1">
              <a:spcAft>
                <a:spcPct val="65000"/>
              </a:spcAft>
              <a:buNone/>
            </a:pPr>
            <a:r>
              <a:rPr lang="en-GB" sz="4000" dirty="0">
                <a:latin typeface="+mj-lt"/>
              </a:rPr>
              <a:t>Traditionally an oesophago-gastroduodenoscopy (OGD) is performed first followed by </a:t>
            </a:r>
            <a:r>
              <a:rPr lang="en-GB" sz="4000" dirty="0" smtClean="0">
                <a:latin typeface="+mj-lt"/>
              </a:rPr>
              <a:t>colonoscopy.</a:t>
            </a:r>
          </a:p>
          <a:p>
            <a:pPr algn="ctr" eaLnBrk="1" hangingPunct="1">
              <a:spcAft>
                <a:spcPct val="65000"/>
              </a:spcAft>
              <a:buNone/>
            </a:pPr>
            <a:r>
              <a:rPr lang="en-GB" sz="4000" dirty="0" smtClean="0">
                <a:latin typeface="+mj-lt"/>
              </a:rPr>
              <a:t>This </a:t>
            </a:r>
            <a:r>
              <a:rPr lang="en-GB" sz="4000" dirty="0">
                <a:latin typeface="+mj-lt"/>
              </a:rPr>
              <a:t>retrospective study evaluates the usefulness of this </a:t>
            </a:r>
            <a:r>
              <a:rPr lang="en-GB" sz="4000" dirty="0" smtClean="0">
                <a:latin typeface="+mj-lt"/>
              </a:rPr>
              <a:t>strategy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be analysis data from all patients referred with IDA who had both OGD and colonoscopy</a:t>
            </a:r>
          </a:p>
          <a:p>
            <a:pPr algn="ctr" eaLnBrk="1" hangingPunct="1">
              <a:spcAft>
                <a:spcPct val="65000"/>
              </a:spcAft>
              <a:buNone/>
            </a:pPr>
            <a:endParaRPr lang="en-US" sz="4000" b="1" dirty="0">
              <a:latin typeface="+mj-lt"/>
              <a:cs typeface="Times New Roman" pitchFamily="18" charset="0"/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4000" b="1" dirty="0" smtClean="0">
              <a:solidFill>
                <a:srgbClr val="004442"/>
              </a:solidFill>
              <a:latin typeface="+mj-lt"/>
            </a:endParaRPr>
          </a:p>
          <a:p>
            <a:pPr algn="ctr" eaLnBrk="1" hangingPunct="1">
              <a:spcAft>
                <a:spcPct val="65000"/>
              </a:spcAft>
              <a:buFontTx/>
              <a:buNone/>
            </a:pPr>
            <a:endParaRPr lang="en-US" sz="4000" b="1" dirty="0">
              <a:solidFill>
                <a:srgbClr val="004442"/>
              </a:solidFill>
              <a:latin typeface="+mj-lt"/>
            </a:endParaRPr>
          </a:p>
        </p:txBody>
      </p:sp>
      <p:sp>
        <p:nvSpPr>
          <p:cNvPr id="80982" name="Rectangle 86"/>
          <p:cNvSpPr>
            <a:spLocks noChangeArrowheads="1"/>
          </p:cNvSpPr>
          <p:nvPr/>
        </p:nvSpPr>
        <p:spPr bwMode="auto">
          <a:xfrm>
            <a:off x="1752599" y="22718713"/>
            <a:ext cx="10283825" cy="616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39725" indent="-339725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  <a:tabLst>
                <a:tab pos="1028700" algn="l"/>
              </a:tabLst>
            </a:pPr>
            <a:r>
              <a:rPr lang="en-US" sz="4500" b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METHODS</a:t>
            </a:r>
          </a:p>
          <a:p>
            <a:pPr marL="339725" indent="-339725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  <a:tabLst>
                <a:tab pos="1028700" algn="l"/>
              </a:tabLst>
            </a:pPr>
            <a:r>
              <a:rPr lang="en-GB" sz="4000" dirty="0"/>
              <a:t>We </a:t>
            </a:r>
            <a:r>
              <a:rPr lang="en-GB" sz="4000" dirty="0" smtClean="0"/>
              <a:t>retrospectively analysed </a:t>
            </a:r>
            <a:r>
              <a:rPr lang="en-GB" sz="4000" dirty="0"/>
              <a:t>our endoscopy database to look for patients who underwent both an OGD and colonoscopy to investigate IDA over a period of one year to 31 December </a:t>
            </a:r>
            <a:r>
              <a:rPr lang="en-GB" sz="4000" dirty="0" smtClean="0"/>
              <a:t>2014</a:t>
            </a:r>
          </a:p>
          <a:p>
            <a:pPr marL="339725" indent="-339725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  <a:tabLst>
                <a:tab pos="1028700" algn="l"/>
              </a:tabLst>
            </a:pPr>
            <a:r>
              <a:rPr lang="en-GB" sz="4000" dirty="0" smtClean="0"/>
              <a:t> </a:t>
            </a:r>
            <a:r>
              <a:rPr lang="en-GB" sz="4000" dirty="0"/>
              <a:t>Further data was collected from the clinical letters and hospital pathology </a:t>
            </a:r>
            <a:r>
              <a:rPr lang="en-GB" sz="4000" dirty="0" smtClean="0"/>
              <a:t>database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buFont typeface="Wingdings" panose="05000000000000000000" pitchFamily="2" charset="2"/>
              <a:buChar char="Ø"/>
              <a:tabLst>
                <a:tab pos="1028700" algn="l"/>
              </a:tabLst>
            </a:pPr>
            <a:r>
              <a:rPr lang="en-GB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Data from a total of 204 patients were allocated the sample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buFont typeface="Wingdings" panose="05000000000000000000" pitchFamily="2" charset="2"/>
              <a:buChar char="Ø"/>
              <a:tabLst>
                <a:tab pos="1028700" algn="l"/>
              </a:tabLst>
            </a:pPr>
            <a:r>
              <a:rPr lang="en-GB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Hb levels were subdivided and a cut-off of 120g/L was used to suggest anaemia</a:t>
            </a:r>
          </a:p>
          <a:p>
            <a:pPr marL="571500" indent="-571500" eaLnBrk="1" hangingPunct="1">
              <a:spcBef>
                <a:spcPct val="0"/>
              </a:spcBef>
              <a:spcAft>
                <a:spcPct val="65000"/>
              </a:spcAft>
              <a:buFont typeface="Wingdings" panose="05000000000000000000" pitchFamily="2" charset="2"/>
              <a:buChar char="Ø"/>
              <a:tabLst>
                <a:tab pos="1028700" algn="l"/>
              </a:tabLst>
            </a:pPr>
            <a:r>
              <a:rPr lang="en-GB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Ferritin levels were subdivided based on severity of deficiency </a:t>
            </a:r>
            <a:endParaRPr lang="en-US" sz="40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81260" name="Text Box 364"/>
          <p:cNvSpPr txBox="1">
            <a:spLocks noChangeArrowheads="1"/>
          </p:cNvSpPr>
          <p:nvPr/>
        </p:nvSpPr>
        <p:spPr bwMode="auto">
          <a:xfrm>
            <a:off x="26673174" y="8299450"/>
            <a:ext cx="10283825" cy="90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4953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335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7813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indent="-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500" b="1" dirty="0" smtClean="0">
                <a:solidFill>
                  <a:srgbClr val="008080"/>
                </a:solidFill>
                <a:latin typeface="+mj-lt"/>
                <a:cs typeface="Times New Roman" pitchFamily="18" charset="0"/>
              </a:rPr>
              <a:t>RESULTS</a:t>
            </a:r>
          </a:p>
          <a:p>
            <a:pPr eaLnBrk="1" hangingPunct="1">
              <a:spcAft>
                <a:spcPct val="65000"/>
              </a:spcAft>
              <a:buFontTx/>
              <a:buNone/>
            </a:pPr>
            <a:r>
              <a:rPr lang="en-US" sz="32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OGD</a:t>
            </a:r>
            <a:endParaRPr lang="en-US" sz="3200" b="1" dirty="0">
              <a:solidFill>
                <a:schemeClr val="accent1">
                  <a:lumMod val="25000"/>
                </a:schemeClr>
              </a:solidFill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latin typeface="+mj-lt"/>
                <a:cs typeface="Times New Roman" pitchFamily="18" charset="0"/>
              </a:rPr>
              <a:t>OGD was normal in in 108 (53%) cases, the most common abnormality found was gastritis (14%)</a:t>
            </a: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latin typeface="+mj-lt"/>
                <a:cs typeface="Times New Roman" pitchFamily="18" charset="0"/>
              </a:rPr>
              <a:t>OGD returned one finding of gastric cancer, equivalent to 0.05% of sample</a:t>
            </a: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latin typeface="+mj-lt"/>
                <a:cs typeface="Times New Roman" pitchFamily="18" charset="0"/>
              </a:rPr>
              <a:t>Coeliac serology was not checked for 150 (74%) of referrals and was negative in 53 (26%) cases</a:t>
            </a: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latin typeface="+mj-lt"/>
                <a:cs typeface="Times New Roman" pitchFamily="18" charset="0"/>
              </a:rPr>
              <a:t>Duodenal biopsies were normal in 178 (87%) cases and not performed in 22 (11%) cases</a:t>
            </a: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latin typeface="+mj-lt"/>
                <a:cs typeface="Times New Roman" pitchFamily="18" charset="0"/>
              </a:rPr>
              <a:t>There was one diagnosis of Coeliac Disease (0.5%)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  <p:sp>
        <p:nvSpPr>
          <p:cNvPr id="81267" name="Rectangle 371"/>
          <p:cNvSpPr>
            <a:spLocks noChangeArrowheads="1"/>
          </p:cNvSpPr>
          <p:nvPr/>
        </p:nvSpPr>
        <p:spPr bwMode="auto">
          <a:xfrm>
            <a:off x="39014400" y="25937029"/>
            <a:ext cx="10283825" cy="669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</a:pPr>
            <a:r>
              <a:rPr lang="en-US" sz="4500" b="1" dirty="0">
                <a:solidFill>
                  <a:srgbClr val="008080"/>
                </a:solidFill>
                <a:latin typeface="+mj-lt"/>
                <a:cs typeface="Times New Roman" pitchFamily="18" charset="0"/>
              </a:rPr>
              <a:t>CONCLUSIONS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This study showed that 17 (8%) Patients had Colonic Malignancy while only 1 (0.5%) had upper GI malignancy</a:t>
            </a:r>
            <a:endParaRPr lang="en-US" sz="3600" dirty="0">
              <a:solidFill>
                <a:schemeClr val="accent1">
                  <a:lumMod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§"/>
            </a:pPr>
            <a:r>
              <a:rPr lang="en-GB" sz="3600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Hence</a:t>
            </a:r>
            <a:r>
              <a:rPr lang="en-US" sz="3600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, we would recommend Colonoscopy as the initial endoscopy procedure instead of OGD when investigating for IDA in asymptomatic patients and those presenting with lower GI symptoms</a:t>
            </a:r>
            <a:endParaRPr lang="en-US" sz="3600" dirty="0">
              <a:solidFill>
                <a:schemeClr val="accent1">
                  <a:lumMod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 typeface="Wingdings" pitchFamily="2" charset="2"/>
              <a:buChar char="§"/>
            </a:pP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46085125" y="9723438"/>
            <a:ext cx="3975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2" tIns="45696" rIns="91392" bIns="45696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81335" name="Text Box 439"/>
          <p:cNvSpPr txBox="1">
            <a:spLocks noChangeArrowheads="1"/>
          </p:cNvSpPr>
          <p:nvPr/>
        </p:nvSpPr>
        <p:spPr bwMode="auto">
          <a:xfrm>
            <a:off x="39014400" y="8299450"/>
            <a:ext cx="102838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4500" b="1" dirty="0" smtClean="0">
                <a:solidFill>
                  <a:srgbClr val="008080"/>
                </a:solidFill>
                <a:latin typeface="+mj-lt"/>
              </a:rPr>
              <a:t>RESULTS</a:t>
            </a:r>
          </a:p>
        </p:txBody>
      </p:sp>
      <p:sp>
        <p:nvSpPr>
          <p:cNvPr id="81390" name="Text Box 494"/>
          <p:cNvSpPr txBox="1">
            <a:spLocks noChangeArrowheads="1"/>
          </p:cNvSpPr>
          <p:nvPr/>
        </p:nvSpPr>
        <p:spPr bwMode="auto">
          <a:xfrm>
            <a:off x="4495800" y="2743200"/>
            <a:ext cx="38481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1000" dirty="0">
                <a:solidFill>
                  <a:srgbClr val="000000"/>
                </a:solidFill>
              </a:rPr>
              <a:t>￼</a:t>
            </a:r>
            <a:endParaRPr lang="en-US" sz="8600" dirty="0">
              <a:latin typeface="Arial" charset="0"/>
            </a:endParaRPr>
          </a:p>
        </p:txBody>
      </p:sp>
      <p:sp>
        <p:nvSpPr>
          <p:cNvPr id="81392" name="Text Box 496"/>
          <p:cNvSpPr txBox="1">
            <a:spLocks noChangeArrowheads="1"/>
          </p:cNvSpPr>
          <p:nvPr/>
        </p:nvSpPr>
        <p:spPr bwMode="auto">
          <a:xfrm>
            <a:off x="39014400" y="33451800"/>
            <a:ext cx="10283825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389438">
              <a:spcBef>
                <a:spcPct val="0"/>
              </a:spcBef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193925" defTabSz="4389438">
              <a:spcBef>
                <a:spcPct val="0"/>
              </a:spcBef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389438" defTabSz="4389438">
              <a:spcBef>
                <a:spcPct val="0"/>
              </a:spcBef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6583363" defTabSz="4389438">
              <a:spcBef>
                <a:spcPct val="0"/>
              </a:spcBef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778875" defTabSz="4389438">
              <a:spcBef>
                <a:spcPct val="0"/>
              </a:spcBef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6075" defTabSz="4389438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693275" defTabSz="4389438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150475" defTabSz="4389438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0607675" defTabSz="4389438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 smtClean="0">
                <a:latin typeface="+mn-lt"/>
              </a:rPr>
              <a:t>Red:</a:t>
            </a:r>
          </a:p>
          <a:p>
            <a:pPr eaLnBrk="1" hangingPunct="1">
              <a:buNone/>
            </a:pPr>
            <a:r>
              <a:rPr lang="en-GB" dirty="0" smtClean="0"/>
              <a:t>1</a:t>
            </a:r>
            <a:r>
              <a:rPr lang="en-GB" dirty="0"/>
              <a:t>.    World Health Organisation. Worldwide Prevalence of Anaemia 1993-2005. WHO, 2008.  </a:t>
            </a:r>
          </a:p>
          <a:p>
            <a:pPr eaLnBrk="1" hangingPunct="1">
              <a:buNone/>
            </a:pPr>
            <a:r>
              <a:rPr lang="en-GB" dirty="0"/>
              <a:t>2.    Goddard AF, James MW, McIntyre AS et al. Guidelines for the management of Iron deficiency Anaemia. Gut 2011; 60:1309-16 </a:t>
            </a:r>
          </a:p>
          <a:p>
            <a:pPr eaLnBrk="1" hangingPunct="1">
              <a:buFontTx/>
              <a:buNone/>
            </a:pPr>
            <a:endParaRPr lang="en-US" dirty="0">
              <a:latin typeface="+mn-lt"/>
            </a:endParaRPr>
          </a:p>
          <a:p>
            <a:pPr eaLnBrk="1" hangingPunct="1">
              <a:buFontTx/>
              <a:buNone/>
            </a:pPr>
            <a:endParaRPr lang="en-US" b="1" dirty="0">
              <a:latin typeface="+mn-lt"/>
            </a:endParaRPr>
          </a:p>
          <a:p>
            <a:pPr eaLnBrk="1" hangingPunct="1">
              <a:buFontTx/>
              <a:buNone/>
            </a:pPr>
            <a:endParaRPr lang="en-US" sz="3200" b="1" dirty="0">
              <a:latin typeface="+mn-lt"/>
            </a:endParaRPr>
          </a:p>
        </p:txBody>
      </p:sp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345505"/>
              </p:ext>
            </p:extLst>
          </p:nvPr>
        </p:nvGraphicFramePr>
        <p:xfrm>
          <a:off x="13984285" y="12493625"/>
          <a:ext cx="10745788" cy="8220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79503862"/>
              </p:ext>
            </p:extLst>
          </p:nvPr>
        </p:nvGraphicFramePr>
        <p:xfrm>
          <a:off x="15354300" y="25022175"/>
          <a:ext cx="7696200" cy="7705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9310"/>
                <a:gridCol w="1903445"/>
                <a:gridCol w="1903445"/>
              </a:tblGrid>
              <a:tr h="11179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>
                          <a:effectLst/>
                        </a:rPr>
                        <a:t>Hb level (g/L)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 smtClean="0">
                          <a:effectLst/>
                        </a:rPr>
                        <a:t>No </a:t>
                      </a:r>
                      <a:r>
                        <a:rPr lang="en-GB" sz="3200" b="1" u="sng" strike="noStrike" dirty="0">
                          <a:effectLst/>
                        </a:rPr>
                        <a:t>of </a:t>
                      </a:r>
                      <a:r>
                        <a:rPr lang="en-GB" sz="3200" b="1" u="sng" strike="noStrike" dirty="0" smtClean="0">
                          <a:effectLst/>
                        </a:rPr>
                        <a:t>Patients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>
                          <a:effectLst/>
                        </a:rPr>
                        <a:t>% of total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&lt;100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93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45.6%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100-109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54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26.5%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110-120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31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15.2%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&gt;120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26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12.7%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1" u="none" strike="noStrike" dirty="0">
                          <a:effectLst/>
                        </a:rPr>
                        <a:t>204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179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>
                          <a:effectLst/>
                        </a:rPr>
                        <a:t>Ferritin level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 smtClean="0">
                          <a:effectLst/>
                        </a:rPr>
                        <a:t>No</a:t>
                      </a:r>
                      <a:r>
                        <a:rPr lang="en-GB" sz="3200" b="1" u="sng" strike="noStrike" baseline="0" dirty="0" smtClean="0">
                          <a:effectLst/>
                        </a:rPr>
                        <a:t> </a:t>
                      </a:r>
                      <a:r>
                        <a:rPr lang="en-GB" sz="3200" b="1" u="sng" strike="noStrike" dirty="0" smtClean="0">
                          <a:effectLst/>
                        </a:rPr>
                        <a:t>of Patients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u="sng" strike="noStrike" dirty="0">
                          <a:effectLst/>
                        </a:rPr>
                        <a:t>% of total</a:t>
                      </a:r>
                      <a:endParaRPr lang="en-GB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Below lab cut off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159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77.9%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&lt;50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26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12.7%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51-100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5.4%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&gt;100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8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3.9%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5590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1" u="none" strike="noStrike" dirty="0">
                          <a:effectLst/>
                        </a:rPr>
                        <a:t>204</a:t>
                      </a:r>
                      <a:endParaRPr lang="en-GB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820900" y="21514138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000" dirty="0" smtClean="0"/>
              <a:t>Fig 1. Showing distribution of symptoms amongst the study population, n=204 </a:t>
            </a:r>
            <a:endParaRPr lang="en-GB" sz="3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820900" y="33494205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000" dirty="0" smtClean="0"/>
              <a:t>Fig 2. Showing distribution of Hb and ferritin levels amongst the study population, n=204 </a:t>
            </a:r>
            <a:endParaRPr lang="en-GB" sz="3000" dirty="0"/>
          </a:p>
        </p:txBody>
      </p:sp>
      <p:pic>
        <p:nvPicPr>
          <p:cNvPr id="1026" name="Picture 2" descr="http://www.healthcare-communications.com/visageimages/BEDFORD_LOGO_COL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28" y="1724026"/>
            <a:ext cx="13022366" cy="246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236388"/>
              </p:ext>
            </p:extLst>
          </p:nvPr>
        </p:nvGraphicFramePr>
        <p:xfrm>
          <a:off x="26368375" y="19612769"/>
          <a:ext cx="11706226" cy="789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Char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356425"/>
              </p:ext>
            </p:extLst>
          </p:nvPr>
        </p:nvGraphicFramePr>
        <p:xfrm>
          <a:off x="38284150" y="18021320"/>
          <a:ext cx="11277600" cy="757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014400" y="9723438"/>
            <a:ext cx="10668000" cy="8252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Aft>
                <a:spcPct val="65000"/>
              </a:spcAft>
              <a:buFontTx/>
              <a:buNone/>
            </a:pPr>
            <a:r>
              <a:rPr lang="en-US" sz="3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Colonoscopy</a:t>
            </a:r>
            <a:endParaRPr lang="en-US" sz="3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cs typeface="Times New Roman" pitchFamily="18" charset="0"/>
              </a:rPr>
              <a:t>Colonoscopy was </a:t>
            </a:r>
            <a:r>
              <a:rPr lang="en-US" sz="3200" dirty="0">
                <a:cs typeface="Times New Roman" pitchFamily="18" charset="0"/>
              </a:rPr>
              <a:t>normal in </a:t>
            </a:r>
            <a:r>
              <a:rPr lang="en-US" sz="3200" dirty="0" smtClean="0">
                <a:cs typeface="Times New Roman" pitchFamily="18" charset="0"/>
              </a:rPr>
              <a:t>in 81 (40%) cases, the most common abnormality being diverticulosis (21%)</a:t>
            </a:r>
            <a:endParaRPr lang="en-US" sz="32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US" sz="3200" dirty="0" smtClean="0">
                <a:cs typeface="Times New Roman" pitchFamily="18" charset="0"/>
              </a:rPr>
              <a:t>Colonoscopy returned 17 finding </a:t>
            </a:r>
            <a:r>
              <a:rPr lang="en-US" sz="3200" dirty="0">
                <a:cs typeface="Times New Roman" pitchFamily="18" charset="0"/>
              </a:rPr>
              <a:t>of </a:t>
            </a:r>
            <a:r>
              <a:rPr lang="en-US" sz="3200" dirty="0" smtClean="0">
                <a:cs typeface="Times New Roman" pitchFamily="18" charset="0"/>
              </a:rPr>
              <a:t>adenocarcinoma, </a:t>
            </a:r>
            <a:r>
              <a:rPr lang="en-US" sz="3200" dirty="0">
                <a:cs typeface="Times New Roman" pitchFamily="18" charset="0"/>
              </a:rPr>
              <a:t>equivalent to </a:t>
            </a:r>
            <a:r>
              <a:rPr lang="en-US" sz="3200" dirty="0" smtClean="0">
                <a:cs typeface="Times New Roman" pitchFamily="18" charset="0"/>
              </a:rPr>
              <a:t>8% </a:t>
            </a:r>
            <a:r>
              <a:rPr lang="en-US" sz="3200" dirty="0">
                <a:cs typeface="Times New Roman" pitchFamily="18" charset="0"/>
              </a:rPr>
              <a:t>of </a:t>
            </a:r>
            <a:r>
              <a:rPr lang="en-US" sz="3200" dirty="0" smtClean="0">
                <a:cs typeface="Times New Roman" pitchFamily="18" charset="0"/>
              </a:rPr>
              <a:t>sample</a:t>
            </a:r>
            <a:endParaRPr lang="en-GB" dirty="0" smtClean="0"/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GB" sz="3200" dirty="0" smtClean="0">
                <a:cs typeface="Times New Roman" pitchFamily="18" charset="0"/>
              </a:rPr>
              <a:t>Polyps were found in 33 (16%) which were subsequently found to be benign</a:t>
            </a:r>
          </a:p>
          <a:p>
            <a:pPr eaLnBrk="1" hangingPunct="1">
              <a:lnSpc>
                <a:spcPct val="150000"/>
              </a:lnSpc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</a:pPr>
            <a:r>
              <a:rPr lang="en-GB" sz="3200" dirty="0" smtClean="0">
                <a:cs typeface="Times New Roman" pitchFamily="18" charset="0"/>
              </a:rPr>
              <a:t>Of these, a histological diagnosis of adenomatous polyps was found in 13 cases (6% total study sample) and hyperplastic polyps in 13 cases (6% total study sample)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28879800"/>
            <a:ext cx="9677400" cy="563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6154400" y="8688387"/>
            <a:ext cx="6172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 algn="ctr" eaLnBrk="1" hangingPunct="1">
              <a:spcBef>
                <a:spcPct val="0"/>
              </a:spcBef>
              <a:spcAft>
                <a:spcPct val="65000"/>
              </a:spcAft>
              <a:buFontTx/>
              <a:buNone/>
              <a:tabLst>
                <a:tab pos="1028700" algn="l"/>
              </a:tabLst>
            </a:pPr>
            <a:r>
              <a:rPr lang="en-US" sz="4500" b="1" dirty="0" smtClean="0">
                <a:solidFill>
                  <a:srgbClr val="008080"/>
                </a:solidFill>
              </a:rPr>
              <a:t>RESULTS</a:t>
            </a:r>
            <a:endParaRPr lang="en-US" sz="45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dtit poster QIP day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Audtit poster QIP day.potx" id="{8EA88D73-9E2D-4591-B3EF-BE5E012AF01C}" vid="{03E4E1F6-5195-4B4C-9AB1-84E9A3E3F15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Audtit poster QIP day</Template>
  <TotalTime>5</TotalTime>
  <Words>524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Audtit poster QIP day</vt:lpstr>
      <vt:lpstr>IRON DEFICIENCY ANAEMIA; APPROPRIATE SEQUENCE OF ENDOSCOPIC INVESTIGATIONS </vt:lpstr>
    </vt:vector>
  </TitlesOfParts>
  <Company>Basildon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DEFICIENCY ANAEMIA; APPROPRIATE SEQUENCE OF ENDOSCOPIC INVESTIGATIONS </dc:title>
  <dc:creator>Munro, Sarah</dc:creator>
  <cp:lastModifiedBy>Munro, Sarah</cp:lastModifiedBy>
  <cp:revision>1</cp:revision>
  <cp:lastPrinted>2004-07-01T22:30:03Z</cp:lastPrinted>
  <dcterms:created xsi:type="dcterms:W3CDTF">2015-06-08T10:38:49Z</dcterms:created>
  <dcterms:modified xsi:type="dcterms:W3CDTF">2015-06-08T10:44:03Z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