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2"/>
  </p:notesMasterIdLst>
  <p:handoutMasterIdLst>
    <p:handoutMasterId r:id="rId23"/>
  </p:handoutMasterIdLst>
  <p:sldIdLst>
    <p:sldId id="256" r:id="rId2"/>
    <p:sldId id="257" r:id="rId3"/>
    <p:sldId id="258" r:id="rId4"/>
    <p:sldId id="269" r:id="rId5"/>
    <p:sldId id="268" r:id="rId6"/>
    <p:sldId id="288" r:id="rId7"/>
    <p:sldId id="270" r:id="rId8"/>
    <p:sldId id="271" r:id="rId9"/>
    <p:sldId id="272" r:id="rId10"/>
    <p:sldId id="274" r:id="rId11"/>
    <p:sldId id="277" r:id="rId12"/>
    <p:sldId id="291" r:id="rId13"/>
    <p:sldId id="292" r:id="rId14"/>
    <p:sldId id="276" r:id="rId15"/>
    <p:sldId id="280" r:id="rId16"/>
    <p:sldId id="281" r:id="rId17"/>
    <p:sldId id="285" r:id="rId18"/>
    <p:sldId id="283" r:id="rId19"/>
    <p:sldId id="284" r:id="rId20"/>
    <p:sldId id="287" r:id="rId21"/>
  </p:sldIdLst>
  <p:sldSz cx="9144000" cy="6858000" type="screen4x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shart Kate" initials="WK"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518" autoAdjust="0"/>
  </p:normalViewPr>
  <p:slideViewPr>
    <p:cSldViewPr snapToGrid="0" snapToObjects="1">
      <p:cViewPr>
        <p:scale>
          <a:sx n="90" d="100"/>
          <a:sy n="90" d="100"/>
        </p:scale>
        <p:origin x="-1002" y="138"/>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notesViewPr>
    <p:cSldViewPr snapToGrid="0" snapToObjects="1">
      <p:cViewPr>
        <p:scale>
          <a:sx n="99" d="100"/>
          <a:sy n="99" d="100"/>
        </p:scale>
        <p:origin x="-2080" y="-64"/>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9938" cy="496332"/>
          </a:xfrm>
          <a:prstGeom prst="rect">
            <a:avLst/>
          </a:prstGeom>
        </p:spPr>
        <p:txBody>
          <a:bodyPr vert="horz" lIns="90718" tIns="45358" rIns="90718" bIns="45358" rtlCol="0"/>
          <a:lstStyle>
            <a:lvl1pPr algn="l">
              <a:defRPr sz="1200"/>
            </a:lvl1pPr>
          </a:lstStyle>
          <a:p>
            <a:endParaRPr lang="en-GB"/>
          </a:p>
        </p:txBody>
      </p:sp>
      <p:sp>
        <p:nvSpPr>
          <p:cNvPr id="3" name="Date Placeholder 2"/>
          <p:cNvSpPr>
            <a:spLocks noGrp="1"/>
          </p:cNvSpPr>
          <p:nvPr>
            <p:ph type="dt" sz="quarter" idx="1"/>
          </p:nvPr>
        </p:nvSpPr>
        <p:spPr>
          <a:xfrm>
            <a:off x="3777607" y="1"/>
            <a:ext cx="2889938" cy="496332"/>
          </a:xfrm>
          <a:prstGeom prst="rect">
            <a:avLst/>
          </a:prstGeom>
        </p:spPr>
        <p:txBody>
          <a:bodyPr vert="horz" lIns="90718" tIns="45358" rIns="90718" bIns="45358" rtlCol="0"/>
          <a:lstStyle>
            <a:lvl1pPr algn="r">
              <a:defRPr sz="1200"/>
            </a:lvl1pPr>
          </a:lstStyle>
          <a:p>
            <a:fld id="{A7B66AD6-B82D-430F-B0F7-010ED59E23D6}" type="datetimeFigureOut">
              <a:rPr lang="en-GB" smtClean="0"/>
              <a:t>22/09/2015</a:t>
            </a:fld>
            <a:endParaRPr lang="en-GB"/>
          </a:p>
        </p:txBody>
      </p:sp>
      <p:sp>
        <p:nvSpPr>
          <p:cNvPr id="4" name="Footer Placeholder 3"/>
          <p:cNvSpPr>
            <a:spLocks noGrp="1"/>
          </p:cNvSpPr>
          <p:nvPr>
            <p:ph type="ftr" sz="quarter" idx="2"/>
          </p:nvPr>
        </p:nvSpPr>
        <p:spPr>
          <a:xfrm>
            <a:off x="1" y="9428584"/>
            <a:ext cx="2889938" cy="496332"/>
          </a:xfrm>
          <a:prstGeom prst="rect">
            <a:avLst/>
          </a:prstGeom>
        </p:spPr>
        <p:txBody>
          <a:bodyPr vert="horz" lIns="90718" tIns="45358" rIns="90718" bIns="45358"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428584"/>
            <a:ext cx="2889938" cy="496332"/>
          </a:xfrm>
          <a:prstGeom prst="rect">
            <a:avLst/>
          </a:prstGeom>
        </p:spPr>
        <p:txBody>
          <a:bodyPr vert="horz" lIns="90718" tIns="45358" rIns="90718" bIns="45358" rtlCol="0" anchor="b"/>
          <a:lstStyle>
            <a:lvl1pPr algn="r">
              <a:defRPr sz="1200"/>
            </a:lvl1pPr>
          </a:lstStyle>
          <a:p>
            <a:fld id="{44F49B3D-334F-4092-8D65-327F610A281F}" type="slidenum">
              <a:rPr lang="en-GB" smtClean="0"/>
              <a:t>‹#›</a:t>
            </a:fld>
            <a:endParaRPr lang="en-GB"/>
          </a:p>
        </p:txBody>
      </p:sp>
    </p:spTree>
    <p:extLst>
      <p:ext uri="{BB962C8B-B14F-4D97-AF65-F5344CB8AC3E}">
        <p14:creationId xmlns:p14="http://schemas.microsoft.com/office/powerpoint/2010/main" val="2477541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889938" cy="496332"/>
          </a:xfrm>
          <a:prstGeom prst="rect">
            <a:avLst/>
          </a:prstGeom>
        </p:spPr>
        <p:txBody>
          <a:bodyPr vert="horz" lIns="90718" tIns="45358" rIns="90718" bIns="45358" rtlCol="0"/>
          <a:lstStyle>
            <a:lvl1pPr algn="l">
              <a:defRPr sz="1200"/>
            </a:lvl1pPr>
          </a:lstStyle>
          <a:p>
            <a:endParaRPr lang="en-US"/>
          </a:p>
        </p:txBody>
      </p:sp>
      <p:sp>
        <p:nvSpPr>
          <p:cNvPr id="3" name="Date Placeholder 2"/>
          <p:cNvSpPr>
            <a:spLocks noGrp="1"/>
          </p:cNvSpPr>
          <p:nvPr>
            <p:ph type="dt" idx="1"/>
          </p:nvPr>
        </p:nvSpPr>
        <p:spPr>
          <a:xfrm>
            <a:off x="3777607" y="1"/>
            <a:ext cx="2889938" cy="496332"/>
          </a:xfrm>
          <a:prstGeom prst="rect">
            <a:avLst/>
          </a:prstGeom>
        </p:spPr>
        <p:txBody>
          <a:bodyPr vert="horz" lIns="90718" tIns="45358" rIns="90718" bIns="45358" rtlCol="0"/>
          <a:lstStyle>
            <a:lvl1pPr algn="r">
              <a:defRPr sz="1200"/>
            </a:lvl1pPr>
          </a:lstStyle>
          <a:p>
            <a:fld id="{67A89F02-75DA-C54E-ADDB-7F552109B2DC}" type="datetimeFigureOut">
              <a:rPr lang="en-US" smtClean="0"/>
              <a:t>9/22/2015</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0718" tIns="45358" rIns="90718" bIns="45358" rtlCol="0" anchor="ctr"/>
          <a:lstStyle/>
          <a:p>
            <a:endParaRPr lang="en-US"/>
          </a:p>
        </p:txBody>
      </p:sp>
      <p:sp>
        <p:nvSpPr>
          <p:cNvPr id="5" name="Notes Placeholder 4"/>
          <p:cNvSpPr>
            <a:spLocks noGrp="1"/>
          </p:cNvSpPr>
          <p:nvPr>
            <p:ph type="body" sz="quarter" idx="3"/>
          </p:nvPr>
        </p:nvSpPr>
        <p:spPr>
          <a:xfrm>
            <a:off x="666910" y="4715154"/>
            <a:ext cx="5335270" cy="4466987"/>
          </a:xfrm>
          <a:prstGeom prst="rect">
            <a:avLst/>
          </a:prstGeom>
        </p:spPr>
        <p:txBody>
          <a:bodyPr vert="horz" lIns="90718" tIns="45358" rIns="90718" bIns="45358"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9428584"/>
            <a:ext cx="2889938" cy="496332"/>
          </a:xfrm>
          <a:prstGeom prst="rect">
            <a:avLst/>
          </a:prstGeom>
        </p:spPr>
        <p:txBody>
          <a:bodyPr vert="horz" lIns="90718" tIns="45358" rIns="90718" bIns="45358"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4"/>
            <a:ext cx="2889938" cy="496332"/>
          </a:xfrm>
          <a:prstGeom prst="rect">
            <a:avLst/>
          </a:prstGeom>
        </p:spPr>
        <p:txBody>
          <a:bodyPr vert="horz" lIns="90718" tIns="45358" rIns="90718" bIns="45358" rtlCol="0" anchor="b"/>
          <a:lstStyle>
            <a:lvl1pPr algn="r">
              <a:defRPr sz="1200"/>
            </a:lvl1pPr>
          </a:lstStyle>
          <a:p>
            <a:fld id="{6F29014E-C502-A646-9C71-B5E2949D8B95}" type="slidenum">
              <a:rPr lang="en-US" smtClean="0"/>
              <a:t>‹#›</a:t>
            </a:fld>
            <a:endParaRPr lang="en-US"/>
          </a:p>
        </p:txBody>
      </p:sp>
    </p:spTree>
    <p:extLst>
      <p:ext uri="{BB962C8B-B14F-4D97-AF65-F5344CB8AC3E}">
        <p14:creationId xmlns:p14="http://schemas.microsoft.com/office/powerpoint/2010/main" val="35634996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29014E-C502-A646-9C71-B5E2949D8B95}" type="slidenum">
              <a:rPr lang="en-US" smtClean="0"/>
              <a:t>1</a:t>
            </a:fld>
            <a:endParaRPr lang="en-US"/>
          </a:p>
        </p:txBody>
      </p:sp>
    </p:spTree>
    <p:extLst>
      <p:ext uri="{BB962C8B-B14F-4D97-AF65-F5344CB8AC3E}">
        <p14:creationId xmlns:p14="http://schemas.microsoft.com/office/powerpoint/2010/main" val="479037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F29014E-C502-A646-9C71-B5E2949D8B95}" type="slidenum">
              <a:rPr lang="en-US" smtClean="0"/>
              <a:t>10</a:t>
            </a:fld>
            <a:endParaRPr lang="en-US"/>
          </a:p>
        </p:txBody>
      </p:sp>
    </p:spTree>
    <p:extLst>
      <p:ext uri="{BB962C8B-B14F-4D97-AF65-F5344CB8AC3E}">
        <p14:creationId xmlns:p14="http://schemas.microsoft.com/office/powerpoint/2010/main" val="38679742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F29014E-C502-A646-9C71-B5E2949D8B95}" type="slidenum">
              <a:rPr lang="en-US" smtClean="0"/>
              <a:t>11</a:t>
            </a:fld>
            <a:endParaRPr lang="en-US"/>
          </a:p>
        </p:txBody>
      </p:sp>
    </p:spTree>
    <p:extLst>
      <p:ext uri="{BB962C8B-B14F-4D97-AF65-F5344CB8AC3E}">
        <p14:creationId xmlns:p14="http://schemas.microsoft.com/office/powerpoint/2010/main" val="2099330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29014E-C502-A646-9C71-B5E2949D8B95}" type="slidenum">
              <a:rPr lang="en-US" smtClean="0"/>
              <a:t>12</a:t>
            </a:fld>
            <a:endParaRPr lang="en-US"/>
          </a:p>
        </p:txBody>
      </p:sp>
    </p:spTree>
    <p:extLst>
      <p:ext uri="{BB962C8B-B14F-4D97-AF65-F5344CB8AC3E}">
        <p14:creationId xmlns:p14="http://schemas.microsoft.com/office/powerpoint/2010/main" val="29896601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F29014E-C502-A646-9C71-B5E2949D8B95}" type="slidenum">
              <a:rPr lang="en-US" smtClean="0"/>
              <a:t>13</a:t>
            </a:fld>
            <a:endParaRPr lang="en-US"/>
          </a:p>
        </p:txBody>
      </p:sp>
    </p:spTree>
    <p:extLst>
      <p:ext uri="{BB962C8B-B14F-4D97-AF65-F5344CB8AC3E}">
        <p14:creationId xmlns:p14="http://schemas.microsoft.com/office/powerpoint/2010/main" val="1790116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10" y="4649402"/>
            <a:ext cx="5335270" cy="4466987"/>
          </a:xfrm>
        </p:spPr>
        <p:txBody>
          <a:bodyPr/>
          <a:lstStyle/>
          <a:p>
            <a:r>
              <a:rPr lang="en-US" sz="1000" b="1" dirty="0"/>
              <a:t>Ratings and linked evidence:</a:t>
            </a:r>
            <a:r>
              <a:rPr lang="en-US" sz="1000" dirty="0"/>
              <a:t> </a:t>
            </a:r>
            <a:r>
              <a:rPr lang="en-GB" sz="1000" dirty="0"/>
              <a:t>Breadth and depth of evidence linked, Match between ES and trainee, Differences justified? Judgements </a:t>
            </a:r>
            <a:r>
              <a:rPr lang="en-GB" sz="1000" dirty="0" err="1"/>
              <a:t>justified?Overall</a:t>
            </a:r>
            <a:r>
              <a:rPr lang="en-GB" sz="1000" dirty="0"/>
              <a:t> assessment justified? Do you trust the judgements? Suggested actions helpful to trainee? ES summary boxes  - do they help you understand where the trainee is at? Is progress specifically judged?</a:t>
            </a:r>
          </a:p>
          <a:p>
            <a:r>
              <a:rPr lang="en-GB" sz="1000" dirty="0"/>
              <a:t>Giving </a:t>
            </a:r>
            <a:r>
              <a:rPr lang="en-GB" sz="1000" dirty="0">
                <a:hlinkClick r:id="" action="ppaction://noaction"/>
              </a:rPr>
              <a:t>feedback</a:t>
            </a:r>
            <a:r>
              <a:rPr lang="en-GB" sz="1000" dirty="0"/>
              <a:t> on ES performance</a:t>
            </a:r>
          </a:p>
          <a:p>
            <a:r>
              <a:rPr lang="en-GB" sz="1000" b="1" dirty="0"/>
              <a:t>ES summary boxes</a:t>
            </a:r>
            <a:r>
              <a:rPr lang="en-GB" sz="1000" dirty="0"/>
              <a:t>: assess the quality and usefulness. These often give helpful insight into the trainee’s progress.</a:t>
            </a:r>
          </a:p>
          <a:p>
            <a:r>
              <a:rPr lang="en-GB" sz="1000" b="1" dirty="0"/>
              <a:t>MSF &amp; PSQ:</a:t>
            </a:r>
            <a:r>
              <a:rPr lang="en-GB" sz="1000" dirty="0"/>
              <a:t> MSF Useful marker, Look at scores and comments, Early evidence links scores to outcomes at MRCGP. Don’t forget that the trainee needs 10 for each when in GP (often missed in ST1).</a:t>
            </a:r>
          </a:p>
          <a:p>
            <a:r>
              <a:rPr lang="en-GB" sz="1000" dirty="0"/>
              <a:t>PSQ less useful, Low scores more useful.</a:t>
            </a:r>
          </a:p>
          <a:p>
            <a:r>
              <a:rPr lang="en-GB" sz="1000" b="1" dirty="0"/>
              <a:t>Assessments: </a:t>
            </a:r>
            <a:r>
              <a:rPr lang="en-GB" sz="1000" dirty="0"/>
              <a:t>Dip in</a:t>
            </a:r>
          </a:p>
          <a:p>
            <a:r>
              <a:rPr lang="en-GB" sz="1000" dirty="0"/>
              <a:t>Are the ratings congruent with the Competence ratings? Who has done them? (Trainer/ Clinical supervisor/ OOH CS) How long was taken?</a:t>
            </a:r>
          </a:p>
          <a:p>
            <a:r>
              <a:rPr lang="en-GB" sz="1000" b="1" dirty="0"/>
              <a:t>CSR</a:t>
            </a:r>
            <a:r>
              <a:rPr lang="en-GB" sz="1000" dirty="0"/>
              <a:t>: Look at any since last ARCP, Sometimes helpful, Essential for assessing short posts. Should have one for each hospital post.</a:t>
            </a:r>
          </a:p>
          <a:p>
            <a:r>
              <a:rPr lang="en-GB" sz="1000" b="1" dirty="0"/>
              <a:t>Learning Log: </a:t>
            </a:r>
            <a:r>
              <a:rPr lang="en-GB" sz="1000" dirty="0"/>
              <a:t>Can you tell what the trainee learned and why? Can you see how it may change their practice? Are additional learning needs identified? Is there a plan for meeting them? Is the entry simply a journalistic log of what happened?</a:t>
            </a:r>
          </a:p>
          <a:p>
            <a:r>
              <a:rPr lang="en-GB" sz="1000" dirty="0"/>
              <a:t>Breadth and Depth: Enough Clinical Encounters? Check the audit (if present) – does it demonstrate the competence? Check the significant events – reflection, learning, changes to practice and team involvement? Check to see if there is a certificate for CPR/ALS etc. The Courses/ certificates tab is where you should find the Form R.</a:t>
            </a:r>
          </a:p>
          <a:p>
            <a:r>
              <a:rPr lang="en-GB" sz="1000" dirty="0">
                <a:hlinkClick r:id="" action="ppaction://noaction"/>
              </a:rPr>
              <a:t>Numbers</a:t>
            </a:r>
            <a:r>
              <a:rPr lang="en-GB" sz="1000" dirty="0"/>
              <a:t>: quality trumps quantity</a:t>
            </a:r>
          </a:p>
          <a:p>
            <a:r>
              <a:rPr lang="en-GB" sz="1000" dirty="0">
                <a:hlinkClick r:id="" action="ppaction://noaction"/>
              </a:rPr>
              <a:t>Rating guide</a:t>
            </a:r>
            <a:endParaRPr lang="en-GB" sz="1000" dirty="0"/>
          </a:p>
          <a:p>
            <a:r>
              <a:rPr lang="en-GB" sz="1000" b="1" dirty="0"/>
              <a:t>PDP: </a:t>
            </a:r>
            <a:r>
              <a:rPr lang="en-GB" sz="1000" dirty="0"/>
              <a:t>Is the trainee using it? Are objectives SMART? Out of date objectives? Do the objectives seem appropriate? How has the ES commented on its quality? (P4 of ESR)</a:t>
            </a:r>
          </a:p>
          <a:p>
            <a:r>
              <a:rPr lang="en-GB" sz="1000" b="1" dirty="0"/>
              <a:t>Educators Notes: </a:t>
            </a:r>
            <a:r>
              <a:rPr lang="en-GB" sz="1000" dirty="0"/>
              <a:t>Rich source of information. Look for sick leave dates, evidence of problems/ concerns, reminders to engage, praise and positive feedback</a:t>
            </a:r>
          </a:p>
          <a:p>
            <a:endParaRPr lang="en-GB" sz="1000" b="1" dirty="0"/>
          </a:p>
          <a:p>
            <a:endParaRPr lang="en-GB" sz="1000" b="1" dirty="0"/>
          </a:p>
          <a:p>
            <a:endParaRPr lang="en-GB" sz="1000" b="1" dirty="0"/>
          </a:p>
          <a:p>
            <a:endParaRPr lang="en-GB" sz="1000" b="1" dirty="0"/>
          </a:p>
          <a:p>
            <a:endParaRPr lang="en-GB" sz="1000" b="1" dirty="0"/>
          </a:p>
          <a:p>
            <a:endParaRPr lang="en-US" sz="1000" b="1" dirty="0"/>
          </a:p>
        </p:txBody>
      </p:sp>
      <p:sp>
        <p:nvSpPr>
          <p:cNvPr id="4" name="Slide Number Placeholder 3"/>
          <p:cNvSpPr>
            <a:spLocks noGrp="1"/>
          </p:cNvSpPr>
          <p:nvPr>
            <p:ph type="sldNum" sz="quarter" idx="10"/>
          </p:nvPr>
        </p:nvSpPr>
        <p:spPr/>
        <p:txBody>
          <a:bodyPr/>
          <a:lstStyle/>
          <a:p>
            <a:fld id="{6F29014E-C502-A646-9C71-B5E2949D8B95}" type="slidenum">
              <a:rPr lang="en-US" smtClean="0"/>
              <a:t>14</a:t>
            </a:fld>
            <a:endParaRPr lang="en-US"/>
          </a:p>
        </p:txBody>
      </p:sp>
    </p:spTree>
    <p:extLst>
      <p:ext uri="{BB962C8B-B14F-4D97-AF65-F5344CB8AC3E}">
        <p14:creationId xmlns:p14="http://schemas.microsoft.com/office/powerpoint/2010/main" val="17335729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F29014E-C502-A646-9C71-B5E2949D8B95}" type="slidenum">
              <a:rPr lang="en-US" smtClean="0"/>
              <a:t>15</a:t>
            </a:fld>
            <a:endParaRPr lang="en-US"/>
          </a:p>
        </p:txBody>
      </p:sp>
    </p:spTree>
    <p:extLst>
      <p:ext uri="{BB962C8B-B14F-4D97-AF65-F5344CB8AC3E}">
        <p14:creationId xmlns:p14="http://schemas.microsoft.com/office/powerpoint/2010/main" val="5525663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F29014E-C502-A646-9C71-B5E2949D8B95}" type="slidenum">
              <a:rPr lang="en-US" smtClean="0"/>
              <a:t>16</a:t>
            </a:fld>
            <a:endParaRPr lang="en-US"/>
          </a:p>
        </p:txBody>
      </p:sp>
    </p:spTree>
    <p:extLst>
      <p:ext uri="{BB962C8B-B14F-4D97-AF65-F5344CB8AC3E}">
        <p14:creationId xmlns:p14="http://schemas.microsoft.com/office/powerpoint/2010/main" val="2886978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Clinical encounters:</a:t>
            </a:r>
            <a:r>
              <a:rPr lang="en-GB" b="0" dirty="0" smtClean="0"/>
              <a:t> rule of thumb is that these should be around 50%</a:t>
            </a:r>
            <a:r>
              <a:rPr lang="en-GB" b="0" baseline="0" dirty="0" smtClean="0"/>
              <a:t> of the total.</a:t>
            </a:r>
          </a:p>
          <a:p>
            <a:endParaRPr lang="en-GB" b="1" dirty="0"/>
          </a:p>
        </p:txBody>
      </p:sp>
      <p:sp>
        <p:nvSpPr>
          <p:cNvPr id="4" name="Slide Number Placeholder 3"/>
          <p:cNvSpPr>
            <a:spLocks noGrp="1"/>
          </p:cNvSpPr>
          <p:nvPr>
            <p:ph type="sldNum" sz="quarter" idx="10"/>
          </p:nvPr>
        </p:nvSpPr>
        <p:spPr/>
        <p:txBody>
          <a:bodyPr/>
          <a:lstStyle/>
          <a:p>
            <a:fld id="{6F29014E-C502-A646-9C71-B5E2949D8B95}" type="slidenum">
              <a:rPr lang="en-US" smtClean="0"/>
              <a:t>17</a:t>
            </a:fld>
            <a:endParaRPr lang="en-US"/>
          </a:p>
        </p:txBody>
      </p:sp>
    </p:spTree>
    <p:extLst>
      <p:ext uri="{BB962C8B-B14F-4D97-AF65-F5344CB8AC3E}">
        <p14:creationId xmlns:p14="http://schemas.microsoft.com/office/powerpoint/2010/main" val="13086367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ACTIVE PDP:</a:t>
            </a:r>
            <a:r>
              <a:rPr lang="en-GB" b="0" dirty="0" smtClean="0"/>
              <a:t> RCGP calls a PDP which</a:t>
            </a:r>
            <a:r>
              <a:rPr lang="en-GB" b="0" baseline="0" dirty="0" smtClean="0"/>
              <a:t> shows evidence of a change (new entry, addition) within the last 6 months – with the new population from the ESR, this is always going to be the case. Not clear whether the college includes the ES contribution within this definition</a:t>
            </a:r>
          </a:p>
          <a:p>
            <a:r>
              <a:rPr lang="en-GB" b="1" baseline="0" dirty="0" smtClean="0"/>
              <a:t>SMART objectives:</a:t>
            </a:r>
            <a:r>
              <a:rPr lang="en-GB" b="0" baseline="0" dirty="0" smtClean="0"/>
              <a:t> All too often the objectives are methods e.g. Read about x or y. Has the trainee really nailed their specific learning need. Also they often don’t fill in the rest of the form.</a:t>
            </a:r>
          </a:p>
          <a:p>
            <a:r>
              <a:rPr lang="en-GB" b="1" baseline="0" dirty="0" smtClean="0"/>
              <a:t>Objectives which are not appropriate:</a:t>
            </a:r>
            <a:r>
              <a:rPr lang="en-GB" b="0" baseline="0" dirty="0" smtClean="0"/>
              <a:t> This is a matter of opinion, but we do see trainees listing things such as MRCP, DCH </a:t>
            </a:r>
            <a:r>
              <a:rPr lang="en-GB" b="0" baseline="0" dirty="0" err="1" smtClean="0"/>
              <a:t>etc</a:t>
            </a:r>
            <a:r>
              <a:rPr lang="en-GB" b="0" baseline="0" dirty="0" smtClean="0"/>
              <a:t>, and whilst these might be noble objectives they may not be appropriate for either the trainee’s present stage, or may overshadow more realistic learning needs. We also see such things as ‘complete OOH’ in the PDP – again is this appropriate – not a learning need, and should be part of the work.</a:t>
            </a:r>
            <a:endParaRPr lang="en-GB" b="1" dirty="0"/>
          </a:p>
        </p:txBody>
      </p:sp>
      <p:sp>
        <p:nvSpPr>
          <p:cNvPr id="4" name="Slide Number Placeholder 3"/>
          <p:cNvSpPr>
            <a:spLocks noGrp="1"/>
          </p:cNvSpPr>
          <p:nvPr>
            <p:ph type="sldNum" sz="quarter" idx="10"/>
          </p:nvPr>
        </p:nvSpPr>
        <p:spPr/>
        <p:txBody>
          <a:bodyPr/>
          <a:lstStyle/>
          <a:p>
            <a:fld id="{6F29014E-C502-A646-9C71-B5E2949D8B95}" type="slidenum">
              <a:rPr lang="en-US" smtClean="0"/>
              <a:t>18</a:t>
            </a:fld>
            <a:endParaRPr lang="en-US"/>
          </a:p>
        </p:txBody>
      </p:sp>
    </p:spTree>
    <p:extLst>
      <p:ext uri="{BB962C8B-B14F-4D97-AF65-F5344CB8AC3E}">
        <p14:creationId xmlns:p14="http://schemas.microsoft.com/office/powerpoint/2010/main" val="3402172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F29014E-C502-A646-9C71-B5E2949D8B95}" type="slidenum">
              <a:rPr lang="en-US" smtClean="0"/>
              <a:t>19</a:t>
            </a:fld>
            <a:endParaRPr lang="en-US"/>
          </a:p>
        </p:txBody>
      </p:sp>
    </p:spTree>
    <p:extLst>
      <p:ext uri="{BB962C8B-B14F-4D97-AF65-F5344CB8AC3E}">
        <p14:creationId xmlns:p14="http://schemas.microsoft.com/office/powerpoint/2010/main" val="2586817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29014E-C502-A646-9C71-B5E2949D8B95}" type="slidenum">
              <a:rPr lang="en-US" smtClean="0"/>
              <a:t>2</a:t>
            </a:fld>
            <a:endParaRPr lang="en-US"/>
          </a:p>
        </p:txBody>
      </p:sp>
    </p:spTree>
    <p:extLst>
      <p:ext uri="{BB962C8B-B14F-4D97-AF65-F5344CB8AC3E}">
        <p14:creationId xmlns:p14="http://schemas.microsoft.com/office/powerpoint/2010/main" val="28820154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F29014E-C502-A646-9C71-B5E2949D8B95}" type="slidenum">
              <a:rPr lang="en-US" smtClean="0"/>
              <a:t>20</a:t>
            </a:fld>
            <a:endParaRPr lang="en-US"/>
          </a:p>
        </p:txBody>
      </p:sp>
    </p:spTree>
    <p:extLst>
      <p:ext uri="{BB962C8B-B14F-4D97-AF65-F5344CB8AC3E}">
        <p14:creationId xmlns:p14="http://schemas.microsoft.com/office/powerpoint/2010/main" val="4010030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10" y="4499196"/>
            <a:ext cx="5335270" cy="5107405"/>
          </a:xfrm>
        </p:spPr>
        <p:txBody>
          <a:bodyPr/>
          <a:lstStyle/>
          <a:p>
            <a:pPr marL="170095" indent="-170095">
              <a:buFont typeface="Arial"/>
              <a:buChar char="•"/>
            </a:pPr>
            <a:r>
              <a:rPr lang="en-US" sz="900" b="1" dirty="0"/>
              <a:t>Requirements for panel members: </a:t>
            </a:r>
            <a:r>
              <a:rPr lang="en-US" sz="900" dirty="0"/>
              <a:t>Must be a trainer or TPD, with up to date equality and diversity training (three yearly), and have been trained in panel membership. Need familiarity with trainee e-portfolio (TeP).</a:t>
            </a:r>
          </a:p>
          <a:p>
            <a:pPr marL="170095" indent="-170095">
              <a:buFont typeface="Arial"/>
              <a:buChar char="•"/>
            </a:pPr>
            <a:r>
              <a:rPr lang="en-US" sz="900" b="1" dirty="0"/>
              <a:t>What is it?: </a:t>
            </a:r>
            <a:r>
              <a:rPr lang="en-US" sz="900" dirty="0"/>
              <a:t>Annual Review of Competence Progression. Annual means at least once in a year of training activity. It is formal, educational, summative, with some formative elements, based on evidence within the TeP.</a:t>
            </a:r>
          </a:p>
          <a:p>
            <a:pPr marL="170095" indent="-170095">
              <a:buFont typeface="Arial"/>
              <a:buChar char="•"/>
            </a:pPr>
            <a:r>
              <a:rPr lang="en-US" sz="900" b="1" dirty="0"/>
              <a:t>What it’s not:</a:t>
            </a:r>
            <a:r>
              <a:rPr lang="en-US" sz="900" dirty="0"/>
              <a:t> not synonymous with the RCGP, GMC or the deanery/ LETB, although we decide how to implement decisions the panel makes.</a:t>
            </a:r>
            <a:endParaRPr lang="en-US" sz="900" b="1" dirty="0"/>
          </a:p>
          <a:p>
            <a:pPr marL="170095" indent="-170095">
              <a:buFont typeface="Arial"/>
              <a:buChar char="•"/>
            </a:pPr>
            <a:r>
              <a:rPr lang="en-US" sz="900" b="1" dirty="0"/>
              <a:t>ARCP purpose</a:t>
            </a:r>
            <a:r>
              <a:rPr lang="en-US" sz="900" dirty="0"/>
              <a:t>: to review the evidence in order to make a judgment as to the progress of the trainee towards independent practice and thus to allow progression to the next stage of training or CCT at the end of training.</a:t>
            </a:r>
          </a:p>
          <a:p>
            <a:pPr marL="170095" indent="-170095">
              <a:buFont typeface="Arial"/>
              <a:buChar char="•"/>
            </a:pPr>
            <a:r>
              <a:rPr lang="en-US" sz="900" b="1" dirty="0"/>
              <a:t>When is a panel needed?:</a:t>
            </a:r>
            <a:r>
              <a:rPr lang="en-US" sz="900" dirty="0"/>
              <a:t>  at least once in 12 months of training activity. Gateway reviews occur as a trainee moves from one training year to the next (ST1 to ST2 </a:t>
            </a:r>
            <a:r>
              <a:rPr lang="en-US" sz="900" dirty="0" err="1"/>
              <a:t>etc</a:t>
            </a:r>
            <a:r>
              <a:rPr lang="en-US" sz="900" dirty="0"/>
              <a:t>). These can be distinct from the 12 months calendar reviews. Trainees who go less than full time (LTFT) or who take time out, for maternity, paternity, illness </a:t>
            </a:r>
            <a:r>
              <a:rPr lang="en-US" sz="900" dirty="0" err="1"/>
              <a:t>etc</a:t>
            </a:r>
            <a:r>
              <a:rPr lang="en-US" sz="900" dirty="0"/>
              <a:t> get out of sync with the annual panels and often need more panels.  But for most, calendar and gateway reviews coincide.</a:t>
            </a:r>
          </a:p>
          <a:p>
            <a:pPr marL="170095" indent="-170095">
              <a:buFont typeface="Arial"/>
              <a:buChar char="•"/>
            </a:pPr>
            <a:r>
              <a:rPr lang="en-US" sz="900" dirty="0"/>
              <a:t>ARCP panels are also held when trainees have had a previously unsatisfactory ARCP outcome – to check progress with a plan – and also if an educational supervisor has concerns and marks the ESR ‘unsatisfactory’ or ‘panel opinion requested’. In these cases we ask for a written report of a meeting to assess needs and progress, and the panel uses this information as part of the review.</a:t>
            </a:r>
          </a:p>
          <a:p>
            <a:pPr marL="170095" indent="-170095">
              <a:buFont typeface="Arial"/>
              <a:buChar char="•"/>
            </a:pPr>
            <a:r>
              <a:rPr lang="en-US" sz="900" dirty="0"/>
              <a:t>The panel should only review a trainee who has had an ESR within 2 months of the panel. And the panel should be held within 2 months of the gateway date, or the end of training. Very occasionally a panel can be signed off after the 2 months has elapsed from the ESR – this is usually when the panel has awarded an outcome 5 and is waiting for further information. In this case the new panel should make a note in the form that this is the reason for the delayed outcome.</a:t>
            </a:r>
          </a:p>
          <a:p>
            <a:pPr marL="170095" indent="-170095">
              <a:buFont typeface="Arial"/>
              <a:buChar char="•"/>
            </a:pPr>
            <a:r>
              <a:rPr lang="en-US" sz="900" b="1" dirty="0"/>
              <a:t>Who makes up the panel?</a:t>
            </a:r>
            <a:r>
              <a:rPr lang="en-US" sz="900" dirty="0"/>
              <a:t>: there must be three panel members, one of whom is chair, and this is usually the GP Dean, his deputy or an Associate GP Dean or TPD. Chairs must also have specific ARCP panel chair training. For face to face panels there should be a lay panel member. Academic trainees need an academic panel member too. At peak times (summer and autumn) there are also college external advisors who sample 10% of the panels plus all those with unsatisfactory outcomes. There is an annual QA document produced by the college with the results of the external review of panels.</a:t>
            </a:r>
          </a:p>
          <a:p>
            <a:pPr marL="170095" indent="-170095">
              <a:buFont typeface="Arial"/>
              <a:buChar char="•"/>
            </a:pPr>
            <a:r>
              <a:rPr lang="en-US" sz="900" b="1" dirty="0"/>
              <a:t>Do all trainees attend?:</a:t>
            </a:r>
            <a:r>
              <a:rPr lang="en-US" sz="900" dirty="0"/>
              <a:t>  in GP only those where there are concerns, unsatisfactory ESR outcomes and sometimes difficulties calculating dates because of sick leave will come to a face to face panel. Most trainees </a:t>
            </a:r>
            <a:r>
              <a:rPr lang="en-US" sz="900" dirty="0" err="1"/>
              <a:t>TePs</a:t>
            </a:r>
            <a:r>
              <a:rPr lang="en-US" sz="900" dirty="0"/>
              <a:t> are reviewed electronically, but with the panel sitting together in one room.  When a panel needs to be done urgently then a virtual panel can be arranged – and for this the panel members do not meet together, but review the TeP remotely and consult electronically before deciding the outcome.</a:t>
            </a:r>
            <a:endParaRPr lang="en-US" sz="900" b="1" dirty="0"/>
          </a:p>
        </p:txBody>
      </p:sp>
      <p:sp>
        <p:nvSpPr>
          <p:cNvPr id="4" name="Slide Number Placeholder 3"/>
          <p:cNvSpPr>
            <a:spLocks noGrp="1"/>
          </p:cNvSpPr>
          <p:nvPr>
            <p:ph type="sldNum" sz="quarter" idx="10"/>
          </p:nvPr>
        </p:nvSpPr>
        <p:spPr/>
        <p:txBody>
          <a:bodyPr/>
          <a:lstStyle/>
          <a:p>
            <a:fld id="{6F29014E-C502-A646-9C71-B5E2949D8B95}" type="slidenum">
              <a:rPr lang="en-US" smtClean="0"/>
              <a:t>3</a:t>
            </a:fld>
            <a:endParaRPr lang="en-US"/>
          </a:p>
        </p:txBody>
      </p:sp>
    </p:spTree>
    <p:extLst>
      <p:ext uri="{BB962C8B-B14F-4D97-AF65-F5344CB8AC3E}">
        <p14:creationId xmlns:p14="http://schemas.microsoft.com/office/powerpoint/2010/main" val="2642982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F29014E-C502-A646-9C71-B5E2949D8B95}" type="slidenum">
              <a:rPr lang="en-US" smtClean="0"/>
              <a:t>4</a:t>
            </a:fld>
            <a:endParaRPr lang="en-US"/>
          </a:p>
        </p:txBody>
      </p:sp>
    </p:spTree>
    <p:extLst>
      <p:ext uri="{BB962C8B-B14F-4D97-AF65-F5344CB8AC3E}">
        <p14:creationId xmlns:p14="http://schemas.microsoft.com/office/powerpoint/2010/main" val="2749260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10" y="4491805"/>
            <a:ext cx="5335270" cy="4466987"/>
          </a:xfrm>
        </p:spPr>
        <p:txBody>
          <a:bodyPr/>
          <a:lstStyle/>
          <a:p>
            <a:pPr marL="170095" indent="-170095">
              <a:buFont typeface="Arial" pitchFamily="34" charset="0"/>
              <a:buChar char="•"/>
            </a:pPr>
            <a:r>
              <a:rPr lang="en-GB" b="1" dirty="0" smtClean="0"/>
              <a:t>Intro and scene setting: </a:t>
            </a:r>
            <a:r>
              <a:rPr lang="en-GB" b="0" dirty="0" smtClean="0"/>
              <a:t>Most chairs will</a:t>
            </a:r>
            <a:r>
              <a:rPr lang="en-GB" b="0" baseline="0" dirty="0" smtClean="0"/>
              <a:t> introduce the way they would like to organise the panel review of the evidence. They may give a flavour of the day to come, if they have prepared in advance. They may check that all members have been trained and answer any queries or concerns.</a:t>
            </a:r>
          </a:p>
          <a:p>
            <a:pPr marL="170095" indent="-170095">
              <a:buFont typeface="Arial" pitchFamily="34" charset="0"/>
              <a:buChar char="•"/>
            </a:pPr>
            <a:r>
              <a:rPr lang="en-GB" b="1" baseline="0" dirty="0" smtClean="0"/>
              <a:t>Dividing the work: </a:t>
            </a:r>
            <a:r>
              <a:rPr lang="en-GB" b="0" baseline="0" dirty="0" smtClean="0"/>
              <a:t>There is a lot to be reviewed for an annual panel, and it is most efficient if the areas to be reviewed are divided up amongst the panel members. For all but summer panels, each panel member will be asked to prepare a summary beforehand and complete the checklist for a proportion of the trainees on the timetable. If this does not happen one person will be asked to complete the checklist at the panel, but that person can also look at some areas of the review. Forms R must be reviewed and the contents shared. These are mandatory and failure to submit one will result in an unsatisfactory outcome (albeit temporary – q.v.).</a:t>
            </a:r>
          </a:p>
          <a:p>
            <a:pPr marL="170095" indent="-170095">
              <a:buFont typeface="Arial" pitchFamily="34" charset="0"/>
              <a:buChar char="•"/>
            </a:pPr>
            <a:r>
              <a:rPr lang="en-GB" b="1" baseline="0" dirty="0" smtClean="0"/>
              <a:t>Deciding the outcome: </a:t>
            </a:r>
            <a:r>
              <a:rPr lang="en-GB" b="0" baseline="0" dirty="0" smtClean="0"/>
              <a:t>This is by consensus, and will usually be fairly clear by the end of the review.  The Gold Guide states very clearly that the outcome must be </a:t>
            </a:r>
            <a:r>
              <a:rPr lang="en-GB" b="1" baseline="0" dirty="0" smtClean="0"/>
              <a:t>decided before </a:t>
            </a:r>
            <a:r>
              <a:rPr lang="en-GB" b="0" baseline="0" dirty="0" smtClean="0"/>
              <a:t>interviewing the trainee.  The interview is for informing the trainee of the outcome and talking through the plan for the next period/ year. However, if the trainee shares previously unknown mitigating circumstances, the panel can debate a different outcome – usually asking the trainee to step out while they do this.</a:t>
            </a:r>
          </a:p>
          <a:p>
            <a:pPr marL="170095" indent="-170095">
              <a:buFont typeface="Arial" pitchFamily="34" charset="0"/>
              <a:buChar char="•"/>
            </a:pPr>
            <a:r>
              <a:rPr lang="en-GB" b="1" baseline="0" dirty="0" smtClean="0"/>
              <a:t>Questions for the interview:</a:t>
            </a:r>
            <a:r>
              <a:rPr lang="en-GB" b="0" baseline="0" dirty="0" smtClean="0"/>
              <a:t> Most chairs will ask panel members what they would like to ask, and may suggest questions. It is usual for lay members to ask questions about pastoral issues, and also sometimes questions concerning patient perspectives. It is essential to ask out about mitigating circumstances – sometimes trainees do not share these until the panel. It is also good practice to ask about support and training in their placement.</a:t>
            </a:r>
          </a:p>
          <a:p>
            <a:pPr marL="170095" indent="-170095">
              <a:buFont typeface="Arial" pitchFamily="34" charset="0"/>
              <a:buChar char="•"/>
            </a:pPr>
            <a:r>
              <a:rPr lang="en-GB" b="1" baseline="0" dirty="0" smtClean="0"/>
              <a:t>ARCP Form: </a:t>
            </a:r>
            <a:r>
              <a:rPr lang="en-GB" b="0" baseline="0" dirty="0" smtClean="0"/>
              <a:t>The chair will complete the ARCP form including ticking a box about concerns for the RO. The chair will sign off the form if appropriate using a different log-in</a:t>
            </a:r>
          </a:p>
          <a:p>
            <a:pPr marL="170095" indent="-170095">
              <a:buFont typeface="Arial" pitchFamily="34" charset="0"/>
              <a:buChar char="•"/>
            </a:pPr>
            <a:r>
              <a:rPr lang="en-GB" b="1" baseline="0" dirty="0" smtClean="0"/>
              <a:t>Notifying the trainee: </a:t>
            </a:r>
            <a:r>
              <a:rPr lang="en-GB" b="0" baseline="0" dirty="0" smtClean="0"/>
              <a:t> once the form has been signed by the chair, it is present on the trainee’s e-portfolio. The Admin team will send an email to the trainee, and the TPD as well.</a:t>
            </a:r>
          </a:p>
          <a:p>
            <a:pPr marL="170095" indent="-170095">
              <a:buFont typeface="Arial" pitchFamily="34" charset="0"/>
              <a:buChar char="•"/>
            </a:pPr>
            <a:r>
              <a:rPr lang="en-GB" b="1" baseline="0" dirty="0" smtClean="0"/>
              <a:t>ES feedback</a:t>
            </a:r>
            <a:r>
              <a:rPr lang="en-GB" b="0" baseline="0" dirty="0" smtClean="0"/>
              <a:t> – the ES will be sent the checklist page containing the feedback written by a panel member. When doing this it is good practice to couch any criticism in constructive terms.</a:t>
            </a:r>
            <a:endParaRPr lang="en-GB" b="1" baseline="0" dirty="0" smtClean="0"/>
          </a:p>
          <a:p>
            <a:pPr marL="170095" indent="-170095">
              <a:buFont typeface="Arial" pitchFamily="34" charset="0"/>
              <a:buChar char="•"/>
            </a:pPr>
            <a:endParaRPr lang="en-GB" b="1" dirty="0"/>
          </a:p>
        </p:txBody>
      </p:sp>
      <p:sp>
        <p:nvSpPr>
          <p:cNvPr id="4" name="Slide Number Placeholder 3"/>
          <p:cNvSpPr>
            <a:spLocks noGrp="1"/>
          </p:cNvSpPr>
          <p:nvPr>
            <p:ph type="sldNum" sz="quarter" idx="10"/>
          </p:nvPr>
        </p:nvSpPr>
        <p:spPr/>
        <p:txBody>
          <a:bodyPr/>
          <a:lstStyle/>
          <a:p>
            <a:fld id="{6F29014E-C502-A646-9C71-B5E2949D8B95}" type="slidenum">
              <a:rPr lang="en-US" smtClean="0"/>
              <a:t>5</a:t>
            </a:fld>
            <a:endParaRPr lang="en-US"/>
          </a:p>
        </p:txBody>
      </p:sp>
    </p:spTree>
    <p:extLst>
      <p:ext uri="{BB962C8B-B14F-4D97-AF65-F5344CB8AC3E}">
        <p14:creationId xmlns:p14="http://schemas.microsoft.com/office/powerpoint/2010/main" val="1234071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29014E-C502-A646-9C71-B5E2949D8B95}" type="slidenum">
              <a:rPr lang="en-US" smtClean="0"/>
              <a:t>6</a:t>
            </a:fld>
            <a:endParaRPr lang="en-US"/>
          </a:p>
        </p:txBody>
      </p:sp>
    </p:spTree>
    <p:extLst>
      <p:ext uri="{BB962C8B-B14F-4D97-AF65-F5344CB8AC3E}">
        <p14:creationId xmlns:p14="http://schemas.microsoft.com/office/powerpoint/2010/main" val="1669321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Consequences:</a:t>
            </a:r>
          </a:p>
          <a:p>
            <a:r>
              <a:rPr lang="en-GB" b="1" dirty="0" smtClean="0"/>
              <a:t>1</a:t>
            </a:r>
            <a:r>
              <a:rPr lang="en-GB" b="1" baseline="0" dirty="0" smtClean="0"/>
              <a:t> – </a:t>
            </a:r>
            <a:r>
              <a:rPr lang="en-GB" b="0" baseline="0" dirty="0" smtClean="0"/>
              <a:t>carry on to next ST year, or within year if LTFT or out of sync</a:t>
            </a:r>
          </a:p>
          <a:p>
            <a:r>
              <a:rPr lang="en-GB" b="1" baseline="0" dirty="0" smtClean="0"/>
              <a:t>2 - </a:t>
            </a:r>
            <a:r>
              <a:rPr lang="en-GB" b="0" baseline="0" dirty="0" smtClean="0"/>
              <a:t> likely to have another panel in 3-6 months to check progress against written objectives</a:t>
            </a:r>
          </a:p>
          <a:p>
            <a:r>
              <a:rPr lang="en-GB" b="1" baseline="0" dirty="0" smtClean="0"/>
              <a:t>3 – </a:t>
            </a:r>
            <a:r>
              <a:rPr lang="en-GB" b="0" baseline="0" dirty="0" smtClean="0"/>
              <a:t>Extension awarded with objectives and review at or before end of extension. Appeal process available.</a:t>
            </a:r>
          </a:p>
          <a:p>
            <a:r>
              <a:rPr lang="en-GB" b="1" baseline="0" dirty="0" smtClean="0"/>
              <a:t>4 – </a:t>
            </a:r>
            <a:r>
              <a:rPr lang="en-GB" b="0" baseline="0" dirty="0" smtClean="0"/>
              <a:t>Removal of NTN. Appeal process available and careers advice. Potential for some to use CEGPR route to becoming a GP.</a:t>
            </a:r>
          </a:p>
          <a:p>
            <a:r>
              <a:rPr lang="en-GB" b="1" baseline="0" dirty="0" smtClean="0"/>
              <a:t>5 – </a:t>
            </a:r>
            <a:r>
              <a:rPr lang="en-GB" b="0" baseline="0" dirty="0" smtClean="0"/>
              <a:t>Trainee must account to panel within 5 days stating how they will meet the deficit in evidence. Panel consider evidence (usually virtually) once it has been provided and issue new outcome.</a:t>
            </a:r>
          </a:p>
          <a:p>
            <a:r>
              <a:rPr lang="en-GB" b="1" baseline="0" dirty="0" smtClean="0"/>
              <a:t>6 – </a:t>
            </a:r>
            <a:r>
              <a:rPr lang="en-GB" b="0" baseline="0" dirty="0" smtClean="0"/>
              <a:t>Can apply for CCT via RCGP and GMC</a:t>
            </a:r>
          </a:p>
          <a:p>
            <a:r>
              <a:rPr lang="en-GB" b="1" baseline="0" dirty="0" smtClean="0"/>
              <a:t>8 – </a:t>
            </a:r>
            <a:r>
              <a:rPr lang="en-GB" b="0" baseline="0" dirty="0" smtClean="0"/>
              <a:t>Need to make sure that all training reviewed at subsequent ARCP panel once the trainee is back at work. This needs to be recorded on the ARCP panel form.</a:t>
            </a:r>
          </a:p>
          <a:p>
            <a:r>
              <a:rPr lang="en-GB" b="1" baseline="0" dirty="0" smtClean="0"/>
              <a:t>Excellent table on p 70 of Gold Guide</a:t>
            </a:r>
          </a:p>
          <a:p>
            <a:r>
              <a:rPr lang="en-GB" b="1" baseline="0" dirty="0" smtClean="0"/>
              <a:t>Trainees can appeal against outcomes 2,3 &amp; 4</a:t>
            </a:r>
            <a:endParaRPr lang="en-GB" b="1" dirty="0"/>
          </a:p>
        </p:txBody>
      </p:sp>
      <p:sp>
        <p:nvSpPr>
          <p:cNvPr id="4" name="Slide Number Placeholder 3"/>
          <p:cNvSpPr>
            <a:spLocks noGrp="1"/>
          </p:cNvSpPr>
          <p:nvPr>
            <p:ph type="sldNum" sz="quarter" idx="10"/>
          </p:nvPr>
        </p:nvSpPr>
        <p:spPr/>
        <p:txBody>
          <a:bodyPr/>
          <a:lstStyle/>
          <a:p>
            <a:fld id="{6F29014E-C502-A646-9C71-B5E2949D8B95}" type="slidenum">
              <a:rPr lang="en-US" smtClean="0"/>
              <a:t>7</a:t>
            </a:fld>
            <a:endParaRPr lang="en-US"/>
          </a:p>
        </p:txBody>
      </p:sp>
    </p:spTree>
    <p:extLst>
      <p:ext uri="{BB962C8B-B14F-4D97-AF65-F5344CB8AC3E}">
        <p14:creationId xmlns:p14="http://schemas.microsoft.com/office/powerpoint/2010/main" val="3966768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29014E-C502-A646-9C71-B5E2949D8B95}" type="slidenum">
              <a:rPr lang="en-US" smtClean="0"/>
              <a:t>8</a:t>
            </a:fld>
            <a:endParaRPr lang="en-US"/>
          </a:p>
        </p:txBody>
      </p:sp>
    </p:spTree>
    <p:extLst>
      <p:ext uri="{BB962C8B-B14F-4D97-AF65-F5344CB8AC3E}">
        <p14:creationId xmlns:p14="http://schemas.microsoft.com/office/powerpoint/2010/main" val="1187759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Previous ARCP: </a:t>
            </a:r>
            <a:r>
              <a:rPr lang="en-GB" b="0" dirty="0" smtClean="0"/>
              <a:t>Look for advice – especially if it was unsatisfactory</a:t>
            </a:r>
            <a:r>
              <a:rPr lang="en-GB" b="0" baseline="0" dirty="0" smtClean="0"/>
              <a:t> – you will need to check the trainee has attended to the recommendations</a:t>
            </a:r>
          </a:p>
          <a:p>
            <a:r>
              <a:rPr lang="en-GB" b="1" dirty="0" smtClean="0"/>
              <a:t>Posts check:</a:t>
            </a:r>
            <a:r>
              <a:rPr lang="en-GB" dirty="0" smtClean="0"/>
              <a:t> Look for short posts, gaps in dates, and sick leave (check educators notes too). Panels have to decide whether Time out of Training has affected progress or not (q.v.)</a:t>
            </a:r>
            <a:endParaRPr lang="en-GB" b="1" baseline="0" dirty="0" smtClean="0"/>
          </a:p>
          <a:p>
            <a:r>
              <a:rPr lang="en-GB" b="1" baseline="0" dirty="0" smtClean="0"/>
              <a:t>Latest ESR:</a:t>
            </a:r>
            <a:r>
              <a:rPr lang="en-GB" b="0" baseline="0" dirty="0" smtClean="0"/>
              <a:t> check it is within 2 months of the panel date – if not, then in most cases you will not do the ARCP panel but wait for the up to date ESR. </a:t>
            </a:r>
            <a:r>
              <a:rPr lang="en-GB" b="1" baseline="0" dirty="0" smtClean="0"/>
              <a:t> </a:t>
            </a:r>
            <a:r>
              <a:rPr lang="en-GB" b="0" baseline="0" dirty="0" smtClean="0"/>
              <a:t>However, a panel checks a year of training, so although you will use the ratings from the latest ESR, you may also want to view evidence from the previous one.</a:t>
            </a:r>
          </a:p>
          <a:p>
            <a:r>
              <a:rPr lang="en-GB" b="1" baseline="0" dirty="0" smtClean="0"/>
              <a:t>Curriculum coverage:</a:t>
            </a:r>
            <a:r>
              <a:rPr lang="en-GB" b="0" baseline="0" dirty="0" smtClean="0"/>
              <a:t> assessing whether the coverage is satisfactory is a matter of common sense. Most trainees will manage to cover most items in a year. For any trainee starting before 2010 you will need to open the old list using the blue link at the bottom left of the table. Look out for areas which you would expect more coverage – e.g. children and young people following a 6 months post in </a:t>
            </a:r>
            <a:r>
              <a:rPr lang="en-GB" b="0" baseline="0" dirty="0" err="1" smtClean="0"/>
              <a:t>paeds</a:t>
            </a:r>
            <a:r>
              <a:rPr lang="en-GB" b="0" baseline="0" dirty="0" smtClean="0"/>
              <a:t>.</a:t>
            </a:r>
          </a:p>
          <a:p>
            <a:r>
              <a:rPr lang="en-GB" b="1" baseline="0" dirty="0" smtClean="0"/>
              <a:t>Skills log:</a:t>
            </a:r>
            <a:r>
              <a:rPr lang="en-GB" b="0" baseline="0" dirty="0" smtClean="0"/>
              <a:t> this will be superseded by CEPS in due course. Check the mandatory DOPS – that they have been assessed appropriately (consultant, GP, Nurse Practitioner, ST4 or above, SASG). Only those finishing in July/August 2015 need to have all 8 assessed.</a:t>
            </a:r>
          </a:p>
          <a:p>
            <a:r>
              <a:rPr lang="en-GB" b="1" baseline="0" dirty="0" smtClean="0"/>
              <a:t>Workplace based assessment: </a:t>
            </a:r>
            <a:r>
              <a:rPr lang="en-GB" b="0" baseline="0" dirty="0" smtClean="0"/>
              <a:t>Ignore the evidence table on this page – it refers only to the last 6 months. Check AKT, CSA, OOH and CPR (the latter should only be ticked as achieved at the final review). Check the competence links – you can access the entries using this table. On this page assess the quality and usefulness of the ES summaries. And factor your thoughts on this into the feedback for the checklist.</a:t>
            </a:r>
            <a:endParaRPr lang="en-GB" b="1" baseline="0" dirty="0" smtClean="0"/>
          </a:p>
        </p:txBody>
      </p:sp>
      <p:sp>
        <p:nvSpPr>
          <p:cNvPr id="4" name="Slide Number Placeholder 3"/>
          <p:cNvSpPr>
            <a:spLocks noGrp="1"/>
          </p:cNvSpPr>
          <p:nvPr>
            <p:ph type="sldNum" sz="quarter" idx="10"/>
          </p:nvPr>
        </p:nvSpPr>
        <p:spPr/>
        <p:txBody>
          <a:bodyPr/>
          <a:lstStyle/>
          <a:p>
            <a:fld id="{6F29014E-C502-A646-9C71-B5E2949D8B95}" type="slidenum">
              <a:rPr lang="en-US" smtClean="0"/>
              <a:t>9</a:t>
            </a:fld>
            <a:endParaRPr lang="en-US"/>
          </a:p>
        </p:txBody>
      </p:sp>
    </p:spTree>
    <p:extLst>
      <p:ext uri="{BB962C8B-B14F-4D97-AF65-F5344CB8AC3E}">
        <p14:creationId xmlns:p14="http://schemas.microsoft.com/office/powerpoint/2010/main" val="3822892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DA01DA-5654-F243-8FC7-75D98E748E51}"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58F28-76AE-DA41-A74B-F15C29DD22B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DA01DA-5654-F243-8FC7-75D98E748E51}"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58F28-76AE-DA41-A74B-F15C29DD22B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DA01DA-5654-F243-8FC7-75D98E748E51}"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58F28-76AE-DA41-A74B-F15C29DD22B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DA01DA-5654-F243-8FC7-75D98E748E51}"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58F28-76AE-DA41-A74B-F15C29DD22B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8DA01DA-5654-F243-8FC7-75D98E748E51}" type="datetimeFigureOut">
              <a:rPr lang="en-US" smtClean="0"/>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158F28-76AE-DA41-A74B-F15C29DD22B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DA01DA-5654-F243-8FC7-75D98E748E51}"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58F28-76AE-DA41-A74B-F15C29DD22B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DA01DA-5654-F243-8FC7-75D98E748E51}" type="datetimeFigureOut">
              <a:rPr lang="en-US" smtClean="0"/>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158F28-76AE-DA41-A74B-F15C29DD22B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DA01DA-5654-F243-8FC7-75D98E748E51}" type="datetimeFigureOut">
              <a:rPr lang="en-US" smtClean="0"/>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158F28-76AE-DA41-A74B-F15C29DD22B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DA01DA-5654-F243-8FC7-75D98E748E51}" type="datetimeFigureOut">
              <a:rPr lang="en-US" smtClean="0"/>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158F28-76AE-DA41-A74B-F15C29DD22B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8DA01DA-5654-F243-8FC7-75D98E748E51}" type="datetimeFigureOut">
              <a:rPr lang="en-US" smtClean="0"/>
              <a:t>9/22/2015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3158F28-76AE-DA41-A74B-F15C29DD22B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DA01DA-5654-F243-8FC7-75D98E748E51}" type="datetimeFigureOut">
              <a:rPr lang="en-US" smtClean="0"/>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158F28-76AE-DA41-A74B-F15C29DD22B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8DA01DA-5654-F243-8FC7-75D98E748E51}" type="datetimeFigureOut">
              <a:rPr lang="en-US" smtClean="0"/>
              <a:t>9/22/2015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3158F28-76AE-DA41-A74B-F15C29DD22B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slide" Target="slide1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pecialtytraining.hee.nhs.uk/news/the-gold-guid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slide" Target="slide12.xml"/><Relationship Id="rId4" Type="http://schemas.openxmlformats.org/officeDocument/2006/relationships/slide" Target="slide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ARCP Panels: what happens?</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Kate Wishart</a:t>
            </a:r>
          </a:p>
          <a:p>
            <a:r>
              <a:rPr lang="en-US" dirty="0" smtClean="0"/>
              <a:t>September 2015</a:t>
            </a:r>
            <a:endParaRPr lang="en-US" dirty="0"/>
          </a:p>
        </p:txBody>
      </p:sp>
    </p:spTree>
    <p:extLst>
      <p:ext uri="{BB962C8B-B14F-4D97-AF65-F5344CB8AC3E}">
        <p14:creationId xmlns:p14="http://schemas.microsoft.com/office/powerpoint/2010/main" val="2555913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Trainee self-ratings</a:t>
            </a:r>
            <a:endParaRPr lang="en-GB" dirty="0"/>
          </a:p>
        </p:txBody>
      </p:sp>
      <p:sp>
        <p:nvSpPr>
          <p:cNvPr id="3" name="Content Placeholder 2"/>
          <p:cNvSpPr>
            <a:spLocks noGrp="1"/>
          </p:cNvSpPr>
          <p:nvPr>
            <p:ph idx="1"/>
          </p:nvPr>
        </p:nvSpPr>
        <p:spPr/>
        <p:txBody>
          <a:bodyPr>
            <a:normAutofit/>
          </a:bodyPr>
          <a:lstStyle/>
          <a:p>
            <a:r>
              <a:rPr lang="en-GB" sz="2000" dirty="0" smtClean="0"/>
              <a:t>Check for </a:t>
            </a:r>
          </a:p>
          <a:p>
            <a:pPr lvl="1"/>
            <a:r>
              <a:rPr lang="en-GB" sz="2000" dirty="0" smtClean="0"/>
              <a:t>Breadth and depth of evidence linked</a:t>
            </a:r>
          </a:p>
          <a:p>
            <a:pPr lvl="1"/>
            <a:r>
              <a:rPr lang="en-GB" sz="2000" dirty="0" smtClean="0"/>
              <a:t>Are the ratings reasonable?</a:t>
            </a:r>
          </a:p>
          <a:p>
            <a:pPr lvl="1"/>
            <a:r>
              <a:rPr lang="en-GB" sz="2000" dirty="0" smtClean="0"/>
              <a:t>Does the evidence support them?</a:t>
            </a:r>
          </a:p>
          <a:p>
            <a:pPr lvl="1"/>
            <a:r>
              <a:rPr lang="en-GB" sz="2000" dirty="0" smtClean="0"/>
              <a:t>Is the trainee choosing a wide selection of evidence?</a:t>
            </a:r>
          </a:p>
          <a:p>
            <a:pPr lvl="1"/>
            <a:r>
              <a:rPr lang="en-GB" sz="2000" dirty="0" smtClean="0"/>
              <a:t>Are the proposed actions specific and sensible?</a:t>
            </a:r>
          </a:p>
          <a:p>
            <a:pPr lvl="1"/>
            <a:r>
              <a:rPr lang="en-GB" sz="2000" dirty="0" smtClean="0"/>
              <a:t>Does the narrative suggest insight?</a:t>
            </a:r>
            <a:endParaRPr lang="en-GB" sz="2000" dirty="0"/>
          </a:p>
        </p:txBody>
      </p:sp>
      <p:sp>
        <p:nvSpPr>
          <p:cNvPr id="4" name="Left Arrow 3">
            <a:hlinkClick r:id="rId3" action="ppaction://hlinksldjump" highlightClick="1"/>
          </p:cNvPr>
          <p:cNvSpPr/>
          <p:nvPr/>
        </p:nvSpPr>
        <p:spPr>
          <a:xfrm>
            <a:off x="879231" y="5917570"/>
            <a:ext cx="683846" cy="45626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8887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Ratings &amp; linked evidence</a:t>
            </a:r>
            <a:endParaRPr lang="en-GB" dirty="0"/>
          </a:p>
        </p:txBody>
      </p:sp>
      <p:sp>
        <p:nvSpPr>
          <p:cNvPr id="3" name="Content Placeholder 2"/>
          <p:cNvSpPr>
            <a:spLocks noGrp="1"/>
          </p:cNvSpPr>
          <p:nvPr>
            <p:ph idx="1"/>
          </p:nvPr>
        </p:nvSpPr>
        <p:spPr>
          <a:xfrm>
            <a:off x="822960" y="1100628"/>
            <a:ext cx="7520940" cy="3912806"/>
          </a:xfrm>
        </p:spPr>
        <p:txBody>
          <a:bodyPr>
            <a:noAutofit/>
          </a:bodyPr>
          <a:lstStyle/>
          <a:p>
            <a:r>
              <a:rPr lang="en-GB" sz="1800" dirty="0" smtClean="0"/>
              <a:t>Breadth and depth of evidence linked</a:t>
            </a:r>
          </a:p>
          <a:p>
            <a:r>
              <a:rPr lang="en-GB" sz="1800" dirty="0" smtClean="0"/>
              <a:t>Match between ES and trainee</a:t>
            </a:r>
          </a:p>
          <a:p>
            <a:r>
              <a:rPr lang="en-GB" sz="1800" dirty="0" smtClean="0"/>
              <a:t>Differences justified?</a:t>
            </a:r>
          </a:p>
          <a:p>
            <a:r>
              <a:rPr lang="en-GB" sz="1800" dirty="0" smtClean="0"/>
              <a:t>Judgements justified?</a:t>
            </a:r>
          </a:p>
          <a:p>
            <a:r>
              <a:rPr lang="en-GB" sz="1800" dirty="0" smtClean="0"/>
              <a:t>Overall assessment justified?</a:t>
            </a:r>
          </a:p>
          <a:p>
            <a:r>
              <a:rPr lang="en-GB" sz="1800" dirty="0" smtClean="0"/>
              <a:t>Do you trust the judgements?</a:t>
            </a:r>
          </a:p>
          <a:p>
            <a:r>
              <a:rPr lang="en-GB" sz="1800" dirty="0" smtClean="0"/>
              <a:t>Suggested actions helpful to trainee?</a:t>
            </a:r>
          </a:p>
          <a:p>
            <a:r>
              <a:rPr lang="en-GB" sz="1800" dirty="0" smtClean="0"/>
              <a:t>ES summary boxes </a:t>
            </a:r>
          </a:p>
          <a:p>
            <a:pPr lvl="1"/>
            <a:r>
              <a:rPr lang="en-GB" sz="1800" dirty="0" smtClean="0"/>
              <a:t>do they help you understand where the trainee is at?</a:t>
            </a:r>
          </a:p>
          <a:p>
            <a:pPr lvl="1"/>
            <a:r>
              <a:rPr lang="en-GB" sz="1800" dirty="0" smtClean="0"/>
              <a:t>Is progress specifically judged?</a:t>
            </a:r>
          </a:p>
          <a:p>
            <a:r>
              <a:rPr lang="en-GB" sz="1800" dirty="0" smtClean="0"/>
              <a:t>Giving </a:t>
            </a:r>
            <a:r>
              <a:rPr lang="en-GB" sz="1800" dirty="0" smtClean="0">
                <a:hlinkClick r:id="" action="ppaction://noaction"/>
              </a:rPr>
              <a:t>feedback</a:t>
            </a:r>
            <a:r>
              <a:rPr lang="en-GB" sz="1800" dirty="0" smtClean="0"/>
              <a:t> on ES performance</a:t>
            </a:r>
          </a:p>
        </p:txBody>
      </p:sp>
      <p:sp>
        <p:nvSpPr>
          <p:cNvPr id="4" name="Left Arrow 3">
            <a:hlinkClick r:id="rId3" action="ppaction://hlinksldjump" highlightClick="1"/>
          </p:cNvPr>
          <p:cNvSpPr/>
          <p:nvPr/>
        </p:nvSpPr>
        <p:spPr>
          <a:xfrm>
            <a:off x="879231" y="6126163"/>
            <a:ext cx="683846" cy="45626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376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Page 4: Workplace based assessment</a:t>
            </a:r>
            <a:endParaRPr lang="en-GB" dirty="0"/>
          </a:p>
        </p:txBody>
      </p:sp>
      <p:sp>
        <p:nvSpPr>
          <p:cNvPr id="3" name="Content Placeholder 2"/>
          <p:cNvSpPr>
            <a:spLocks noGrp="1"/>
          </p:cNvSpPr>
          <p:nvPr>
            <p:ph idx="1"/>
          </p:nvPr>
        </p:nvSpPr>
        <p:spPr/>
        <p:txBody>
          <a:bodyPr>
            <a:normAutofit/>
          </a:bodyPr>
          <a:lstStyle/>
          <a:p>
            <a:r>
              <a:rPr lang="en-GB" sz="2000" dirty="0" smtClean="0"/>
              <a:t>Ignore the evidence table of assessments – it refers only to 6 months</a:t>
            </a:r>
          </a:p>
          <a:p>
            <a:r>
              <a:rPr lang="en-GB" sz="2000" dirty="0" smtClean="0"/>
              <a:t>Check the competence links – you can use these to look at evidence – logs and assessments</a:t>
            </a:r>
          </a:p>
          <a:p>
            <a:r>
              <a:rPr lang="en-GB" sz="2000" dirty="0" smtClean="0">
                <a:hlinkClick r:id="rId3" action="ppaction://hlinksldjump"/>
              </a:rPr>
              <a:t>Progress to certification</a:t>
            </a:r>
            <a:endParaRPr lang="en-GB" sz="2000" dirty="0" smtClean="0"/>
          </a:p>
          <a:p>
            <a:r>
              <a:rPr lang="en-GB" sz="2000" dirty="0" smtClean="0"/>
              <a:t>ES summary boxes</a:t>
            </a:r>
          </a:p>
          <a:p>
            <a:pPr lvl="1"/>
            <a:r>
              <a:rPr lang="en-GB" sz="2000" dirty="0" smtClean="0"/>
              <a:t>PDP</a:t>
            </a:r>
          </a:p>
          <a:p>
            <a:pPr lvl="1"/>
            <a:r>
              <a:rPr lang="en-GB" sz="2000" dirty="0" smtClean="0"/>
              <a:t>Quality of evidence</a:t>
            </a:r>
          </a:p>
          <a:p>
            <a:pPr lvl="1"/>
            <a:r>
              <a:rPr lang="en-GB" sz="2000" dirty="0" smtClean="0"/>
              <a:t>Summary</a:t>
            </a:r>
            <a:endParaRPr lang="en-GB" sz="2000" dirty="0"/>
          </a:p>
        </p:txBody>
      </p:sp>
      <p:sp>
        <p:nvSpPr>
          <p:cNvPr id="4" name="Left Arrow 3">
            <a:hlinkClick r:id="rId4" action="ppaction://hlinksldjump" highlightClick="1"/>
          </p:cNvPr>
          <p:cNvSpPr/>
          <p:nvPr/>
        </p:nvSpPr>
        <p:spPr>
          <a:xfrm>
            <a:off x="879231" y="5917570"/>
            <a:ext cx="683846" cy="45626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1361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Progress to certification</a:t>
            </a:r>
            <a:endParaRPr lang="en-GB" dirty="0"/>
          </a:p>
        </p:txBody>
      </p:sp>
      <p:sp>
        <p:nvSpPr>
          <p:cNvPr id="3" name="Content Placeholder 2"/>
          <p:cNvSpPr>
            <a:spLocks noGrp="1"/>
          </p:cNvSpPr>
          <p:nvPr>
            <p:ph idx="1"/>
          </p:nvPr>
        </p:nvSpPr>
        <p:spPr>
          <a:xfrm>
            <a:off x="811530" y="942973"/>
            <a:ext cx="7520940" cy="3579849"/>
          </a:xfrm>
        </p:spPr>
        <p:txBody>
          <a:bodyPr>
            <a:noAutofit/>
          </a:bodyPr>
          <a:lstStyle/>
          <a:p>
            <a:r>
              <a:rPr lang="en-GB" sz="1800" dirty="0" smtClean="0"/>
              <a:t>AKT and CSA results with dates booked</a:t>
            </a:r>
          </a:p>
          <a:p>
            <a:r>
              <a:rPr lang="en-GB" sz="1800" dirty="0" smtClean="0"/>
              <a:t>Valid AED/CPR certificate</a:t>
            </a:r>
          </a:p>
          <a:p>
            <a:pPr lvl="1"/>
            <a:r>
              <a:rPr lang="en-GB" sz="1800" dirty="0" smtClean="0"/>
              <a:t>Must be ticked at final ESR/ARCP</a:t>
            </a:r>
          </a:p>
          <a:p>
            <a:pPr lvl="1"/>
            <a:r>
              <a:rPr lang="en-GB" sz="1800" dirty="0" smtClean="0"/>
              <a:t>CPR lasts 3 years for trainees</a:t>
            </a:r>
          </a:p>
          <a:p>
            <a:r>
              <a:rPr lang="en-GB" sz="1800" dirty="0" smtClean="0"/>
              <a:t>OOH requirements met</a:t>
            </a:r>
          </a:p>
          <a:p>
            <a:pPr lvl="1"/>
            <a:r>
              <a:rPr lang="en-GB" sz="1800" dirty="0" smtClean="0"/>
              <a:t>Must be ticked for final ESR/ARCP</a:t>
            </a:r>
          </a:p>
          <a:p>
            <a:pPr marL="0" lvl="1" indent="0">
              <a:buNone/>
            </a:pPr>
            <a:r>
              <a:rPr lang="en-GB" sz="1800" b="1" dirty="0" smtClean="0"/>
              <a:t>CEPS statement</a:t>
            </a:r>
          </a:p>
          <a:p>
            <a:pPr lvl="1"/>
            <a:r>
              <a:rPr lang="en-GB" sz="1800" dirty="0" smtClean="0"/>
              <a:t>This will be added after August 2015</a:t>
            </a:r>
          </a:p>
          <a:p>
            <a:pPr marL="0" lvl="1" indent="0">
              <a:buNone/>
            </a:pPr>
            <a:r>
              <a:rPr lang="en-GB" sz="1800" b="1" dirty="0" smtClean="0"/>
              <a:t>Child Safeguarding</a:t>
            </a:r>
          </a:p>
          <a:p>
            <a:pPr lvl="1"/>
            <a:r>
              <a:rPr lang="en-GB" sz="1800" dirty="0" smtClean="0"/>
              <a:t>All trainees will need to have level 3 in date training. Until August 2015 we should be advising trainees to do this, before applying for NPL after their CCT if ST3 final.</a:t>
            </a:r>
          </a:p>
          <a:p>
            <a:r>
              <a:rPr lang="en-GB" sz="1800" dirty="0" smtClean="0"/>
              <a:t>All this should have been entered on checklist in advance</a:t>
            </a:r>
          </a:p>
        </p:txBody>
      </p:sp>
      <p:sp>
        <p:nvSpPr>
          <p:cNvPr id="4" name="Action Button: Return 3">
            <a:hlinkClick r:id="" action="ppaction://hlinkshowjump?jump=lastslideviewed" highlightClick="1"/>
          </p:cNvPr>
          <p:cNvSpPr/>
          <p:nvPr/>
        </p:nvSpPr>
        <p:spPr>
          <a:xfrm>
            <a:off x="742462" y="6126163"/>
            <a:ext cx="664307" cy="536452"/>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8387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&amp; Progress: how to judge</a:t>
            </a:r>
            <a:endParaRPr lang="en-GB" dirty="0"/>
          </a:p>
        </p:txBody>
      </p:sp>
      <p:sp>
        <p:nvSpPr>
          <p:cNvPr id="3" name="Content Placeholder 2"/>
          <p:cNvSpPr>
            <a:spLocks noGrp="1"/>
          </p:cNvSpPr>
          <p:nvPr>
            <p:ph idx="1"/>
          </p:nvPr>
        </p:nvSpPr>
        <p:spPr/>
        <p:txBody>
          <a:bodyPr>
            <a:normAutofit/>
          </a:bodyPr>
          <a:lstStyle/>
          <a:p>
            <a:r>
              <a:rPr lang="en-GB" sz="2000" dirty="0" smtClean="0">
                <a:hlinkClick r:id="" action="ppaction://noaction"/>
              </a:rPr>
              <a:t>Ratings and linked evidence</a:t>
            </a:r>
            <a:endParaRPr lang="en-GB" sz="2000" dirty="0" smtClean="0"/>
          </a:p>
          <a:p>
            <a:r>
              <a:rPr lang="en-GB" sz="2000" dirty="0" smtClean="0"/>
              <a:t>ES summary boxes</a:t>
            </a:r>
          </a:p>
          <a:p>
            <a:r>
              <a:rPr lang="en-GB" sz="2000" dirty="0" smtClean="0">
                <a:hlinkClick r:id="rId3" action="ppaction://hlinksldjump"/>
              </a:rPr>
              <a:t>MSF &amp; PSQ</a:t>
            </a:r>
            <a:endParaRPr lang="en-GB" sz="2000" dirty="0" smtClean="0"/>
          </a:p>
          <a:p>
            <a:r>
              <a:rPr lang="en-GB" sz="2000" dirty="0" smtClean="0">
                <a:hlinkClick r:id="rId4" action="ppaction://hlinksldjump"/>
              </a:rPr>
              <a:t>Assessments</a:t>
            </a:r>
            <a:r>
              <a:rPr lang="en-GB" sz="2000" dirty="0" smtClean="0"/>
              <a:t> – dip in</a:t>
            </a:r>
          </a:p>
          <a:p>
            <a:r>
              <a:rPr lang="en-GB" sz="2000" dirty="0" smtClean="0"/>
              <a:t>CSR</a:t>
            </a:r>
          </a:p>
          <a:p>
            <a:r>
              <a:rPr lang="en-GB" sz="2000" dirty="0" smtClean="0">
                <a:hlinkClick r:id="rId5" action="ppaction://hlinksldjump"/>
              </a:rPr>
              <a:t>Learning logs</a:t>
            </a:r>
            <a:endParaRPr lang="en-GB" sz="2000" dirty="0" smtClean="0"/>
          </a:p>
          <a:p>
            <a:r>
              <a:rPr lang="en-GB" sz="2000" dirty="0" smtClean="0">
                <a:hlinkClick r:id="rId6" action="ppaction://hlinksldjump"/>
              </a:rPr>
              <a:t>PDP</a:t>
            </a:r>
            <a:endParaRPr lang="en-GB" sz="2000" dirty="0" smtClean="0"/>
          </a:p>
          <a:p>
            <a:r>
              <a:rPr lang="en-GB" sz="2000" dirty="0" smtClean="0">
                <a:hlinkClick r:id="rId7" action="ppaction://hlinksldjump"/>
              </a:rPr>
              <a:t>Educators Notes</a:t>
            </a:r>
            <a:endParaRPr lang="en-GB" sz="2000" dirty="0"/>
          </a:p>
        </p:txBody>
      </p:sp>
    </p:spTree>
    <p:extLst>
      <p:ext uri="{BB962C8B-B14F-4D97-AF65-F5344CB8AC3E}">
        <p14:creationId xmlns:p14="http://schemas.microsoft.com/office/powerpoint/2010/main" val="13420714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MSF &amp; PSQ</a:t>
            </a:r>
            <a:endParaRPr lang="en-GB" dirty="0"/>
          </a:p>
        </p:txBody>
      </p:sp>
      <p:sp>
        <p:nvSpPr>
          <p:cNvPr id="3" name="Content Placeholder 2"/>
          <p:cNvSpPr>
            <a:spLocks noGrp="1"/>
          </p:cNvSpPr>
          <p:nvPr>
            <p:ph idx="1"/>
          </p:nvPr>
        </p:nvSpPr>
        <p:spPr/>
        <p:txBody>
          <a:bodyPr>
            <a:normAutofit/>
          </a:bodyPr>
          <a:lstStyle/>
          <a:p>
            <a:r>
              <a:rPr lang="en-GB" sz="2000" dirty="0" smtClean="0"/>
              <a:t>MSF Useful marker </a:t>
            </a:r>
          </a:p>
          <a:p>
            <a:r>
              <a:rPr lang="en-GB" sz="2000" dirty="0" smtClean="0"/>
              <a:t>Look at scores and comments</a:t>
            </a:r>
          </a:p>
          <a:p>
            <a:r>
              <a:rPr lang="en-GB" sz="2000" dirty="0" smtClean="0"/>
              <a:t>Early evidence links scores to outcomes at MRCGP</a:t>
            </a:r>
          </a:p>
          <a:p>
            <a:endParaRPr lang="en-GB" sz="2000" dirty="0" smtClean="0"/>
          </a:p>
          <a:p>
            <a:r>
              <a:rPr lang="en-GB" sz="2000" dirty="0" smtClean="0"/>
              <a:t>PSQ less useful</a:t>
            </a:r>
          </a:p>
          <a:p>
            <a:r>
              <a:rPr lang="en-GB" sz="2000" dirty="0" smtClean="0"/>
              <a:t>Low scores more useful</a:t>
            </a:r>
          </a:p>
          <a:p>
            <a:endParaRPr lang="en-GB" sz="2000" dirty="0"/>
          </a:p>
        </p:txBody>
      </p:sp>
      <p:sp>
        <p:nvSpPr>
          <p:cNvPr id="4" name="Action Button: Return 3">
            <a:hlinkClick r:id="" action="ppaction://hlinkshowjump?jump=lastslideviewed" highlightClick="1"/>
          </p:cNvPr>
          <p:cNvSpPr/>
          <p:nvPr/>
        </p:nvSpPr>
        <p:spPr>
          <a:xfrm>
            <a:off x="1152769" y="5815584"/>
            <a:ext cx="762000" cy="690724"/>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2838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Assessments</a:t>
            </a:r>
            <a:endParaRPr lang="en-GB" dirty="0"/>
          </a:p>
        </p:txBody>
      </p:sp>
      <p:sp>
        <p:nvSpPr>
          <p:cNvPr id="3" name="Content Placeholder 2"/>
          <p:cNvSpPr>
            <a:spLocks noGrp="1"/>
          </p:cNvSpPr>
          <p:nvPr>
            <p:ph idx="1"/>
          </p:nvPr>
        </p:nvSpPr>
        <p:spPr/>
        <p:txBody>
          <a:bodyPr>
            <a:normAutofit/>
          </a:bodyPr>
          <a:lstStyle/>
          <a:p>
            <a:r>
              <a:rPr lang="en-GB" sz="2000" dirty="0" smtClean="0"/>
              <a:t>Dip in</a:t>
            </a:r>
          </a:p>
          <a:p>
            <a:pPr lvl="1"/>
            <a:r>
              <a:rPr lang="en-GB" sz="2000" dirty="0" smtClean="0"/>
              <a:t>Are the ratings congruent with the Competence ratings?</a:t>
            </a:r>
          </a:p>
          <a:p>
            <a:pPr lvl="1"/>
            <a:r>
              <a:rPr lang="en-GB" sz="2000" dirty="0" smtClean="0"/>
              <a:t>Who has done them?</a:t>
            </a:r>
          </a:p>
          <a:p>
            <a:pPr lvl="2"/>
            <a:r>
              <a:rPr lang="en-GB" sz="2000" dirty="0" smtClean="0"/>
              <a:t>Trainer/ Clinical supervisor/ </a:t>
            </a:r>
            <a:r>
              <a:rPr lang="en-GB" sz="2000" dirty="0"/>
              <a:t>OOH </a:t>
            </a:r>
            <a:r>
              <a:rPr lang="en-GB" sz="2000" dirty="0" smtClean="0"/>
              <a:t>CS/ </a:t>
            </a:r>
            <a:r>
              <a:rPr lang="en-GB" sz="2000" dirty="0"/>
              <a:t>Peers</a:t>
            </a:r>
          </a:p>
          <a:p>
            <a:r>
              <a:rPr lang="en-GB" sz="2000" dirty="0" smtClean="0"/>
              <a:t>CSR</a:t>
            </a:r>
          </a:p>
          <a:p>
            <a:pPr lvl="1"/>
            <a:r>
              <a:rPr lang="en-GB" sz="2000" dirty="0"/>
              <a:t>Look at any since last ARCP</a:t>
            </a:r>
          </a:p>
          <a:p>
            <a:pPr lvl="1"/>
            <a:r>
              <a:rPr lang="en-GB" sz="2000" dirty="0"/>
              <a:t>Sometimes helpful</a:t>
            </a:r>
          </a:p>
          <a:p>
            <a:pPr lvl="1"/>
            <a:r>
              <a:rPr lang="en-GB" sz="2000" dirty="0"/>
              <a:t>Essential for assessing short posts</a:t>
            </a:r>
          </a:p>
          <a:p>
            <a:endParaRPr lang="en-GB" sz="2000" dirty="0"/>
          </a:p>
        </p:txBody>
      </p:sp>
      <p:sp>
        <p:nvSpPr>
          <p:cNvPr id="4" name="Action Button: Return 3">
            <a:hlinkClick r:id="" action="ppaction://hlinkshowjump?jump=lastslideviewed" highlightClick="1"/>
          </p:cNvPr>
          <p:cNvSpPr/>
          <p:nvPr/>
        </p:nvSpPr>
        <p:spPr>
          <a:xfrm>
            <a:off x="840154" y="5913276"/>
            <a:ext cx="703384" cy="553954"/>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22314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Log &amp; Reflection</a:t>
            </a:r>
            <a:endParaRPr lang="en-GB" dirty="0"/>
          </a:p>
        </p:txBody>
      </p:sp>
      <p:sp>
        <p:nvSpPr>
          <p:cNvPr id="3" name="Content Placeholder 2"/>
          <p:cNvSpPr>
            <a:spLocks noGrp="1"/>
          </p:cNvSpPr>
          <p:nvPr>
            <p:ph idx="1"/>
          </p:nvPr>
        </p:nvSpPr>
        <p:spPr>
          <a:xfrm>
            <a:off x="457200" y="953814"/>
            <a:ext cx="8229600" cy="4849368"/>
          </a:xfrm>
        </p:spPr>
        <p:txBody>
          <a:bodyPr>
            <a:normAutofit/>
          </a:bodyPr>
          <a:lstStyle/>
          <a:p>
            <a:r>
              <a:rPr lang="en-GB" dirty="0" smtClean="0"/>
              <a:t>Can you tell what the trainee learned and why?</a:t>
            </a:r>
          </a:p>
          <a:p>
            <a:r>
              <a:rPr lang="en-GB" dirty="0" smtClean="0"/>
              <a:t>Can you see how it may change their practice?</a:t>
            </a:r>
          </a:p>
          <a:p>
            <a:r>
              <a:rPr lang="en-GB" dirty="0" smtClean="0"/>
              <a:t>Are additional learning needs identified?</a:t>
            </a:r>
          </a:p>
          <a:p>
            <a:r>
              <a:rPr lang="en-GB" dirty="0" smtClean="0"/>
              <a:t>Is there a plan for meeting them?</a:t>
            </a:r>
          </a:p>
          <a:p>
            <a:r>
              <a:rPr lang="en-GB" dirty="0" smtClean="0"/>
              <a:t>Is the entry simply a journalistic log of what happened?</a:t>
            </a:r>
          </a:p>
          <a:p>
            <a:r>
              <a:rPr lang="en-GB" dirty="0" smtClean="0"/>
              <a:t>Breadth and Depth</a:t>
            </a:r>
          </a:p>
          <a:p>
            <a:pPr lvl="1"/>
            <a:r>
              <a:rPr lang="en-GB" dirty="0" smtClean="0"/>
              <a:t>Enough Clinical Encounters?</a:t>
            </a:r>
          </a:p>
          <a:p>
            <a:pPr lvl="1"/>
            <a:r>
              <a:rPr lang="en-GB" dirty="0" smtClean="0"/>
              <a:t>Check certificates for CPR and Child Safeguarding (or use key word box to search) </a:t>
            </a:r>
          </a:p>
          <a:p>
            <a:r>
              <a:rPr lang="en-GB" dirty="0" smtClean="0">
                <a:hlinkClick r:id="" action="ppaction://noaction"/>
              </a:rPr>
              <a:t>Numbers</a:t>
            </a:r>
            <a:r>
              <a:rPr lang="en-GB" dirty="0" smtClean="0"/>
              <a:t>: quality trumps quantity</a:t>
            </a:r>
          </a:p>
          <a:p>
            <a:r>
              <a:rPr lang="en-GB" dirty="0" smtClean="0">
                <a:hlinkClick r:id="" action="ppaction://noaction"/>
              </a:rPr>
              <a:t>Rating guide</a:t>
            </a:r>
            <a:endParaRPr lang="en-GB" dirty="0"/>
          </a:p>
        </p:txBody>
      </p:sp>
      <p:sp>
        <p:nvSpPr>
          <p:cNvPr id="4" name="Action Button: Return 3">
            <a:hlinkClick r:id="" action="ppaction://hlinkshowjump?jump=lastslideviewed" highlightClick="1"/>
          </p:cNvPr>
          <p:cNvSpPr/>
          <p:nvPr/>
        </p:nvSpPr>
        <p:spPr>
          <a:xfrm>
            <a:off x="7737230" y="5959231"/>
            <a:ext cx="651647" cy="633984"/>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84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PDP</a:t>
            </a:r>
            <a:endParaRPr lang="en-GB" dirty="0"/>
          </a:p>
        </p:txBody>
      </p:sp>
      <p:sp>
        <p:nvSpPr>
          <p:cNvPr id="3" name="Content Placeholder 2"/>
          <p:cNvSpPr>
            <a:spLocks noGrp="1"/>
          </p:cNvSpPr>
          <p:nvPr>
            <p:ph idx="1"/>
          </p:nvPr>
        </p:nvSpPr>
        <p:spPr/>
        <p:txBody>
          <a:bodyPr>
            <a:normAutofit/>
          </a:bodyPr>
          <a:lstStyle/>
          <a:p>
            <a:r>
              <a:rPr lang="en-GB" sz="2000" dirty="0" smtClean="0"/>
              <a:t>Is the trainee using it?</a:t>
            </a:r>
          </a:p>
          <a:p>
            <a:r>
              <a:rPr lang="en-GB" sz="2000" dirty="0" smtClean="0"/>
              <a:t>Are objectives SMART?</a:t>
            </a:r>
          </a:p>
          <a:p>
            <a:r>
              <a:rPr lang="en-GB" sz="2000" dirty="0" smtClean="0"/>
              <a:t>Out of date objectives?</a:t>
            </a:r>
          </a:p>
          <a:p>
            <a:r>
              <a:rPr lang="en-GB" sz="2000" dirty="0" smtClean="0"/>
              <a:t>Do the objectives seem appropriate?</a:t>
            </a:r>
          </a:p>
          <a:p>
            <a:r>
              <a:rPr lang="en-GB" sz="2000" dirty="0" smtClean="0"/>
              <a:t>How has the ES commented on its quality? (P4 of ESR)</a:t>
            </a:r>
          </a:p>
          <a:p>
            <a:endParaRPr lang="en-GB" sz="2000" dirty="0"/>
          </a:p>
        </p:txBody>
      </p:sp>
      <p:sp>
        <p:nvSpPr>
          <p:cNvPr id="4" name="Left Arrow 3">
            <a:hlinkClick r:id="rId3" action="ppaction://hlinksldjump" highlightClick="1"/>
          </p:cNvPr>
          <p:cNvSpPr/>
          <p:nvPr/>
        </p:nvSpPr>
        <p:spPr>
          <a:xfrm>
            <a:off x="457200" y="6021287"/>
            <a:ext cx="734646" cy="46548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3173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Educators’ Notes</a:t>
            </a:r>
            <a:endParaRPr lang="en-GB" dirty="0"/>
          </a:p>
        </p:txBody>
      </p:sp>
      <p:sp>
        <p:nvSpPr>
          <p:cNvPr id="3" name="Content Placeholder 2"/>
          <p:cNvSpPr>
            <a:spLocks noGrp="1"/>
          </p:cNvSpPr>
          <p:nvPr>
            <p:ph idx="1"/>
          </p:nvPr>
        </p:nvSpPr>
        <p:spPr/>
        <p:txBody>
          <a:bodyPr>
            <a:normAutofit/>
          </a:bodyPr>
          <a:lstStyle/>
          <a:p>
            <a:r>
              <a:rPr lang="en-GB" sz="2000" dirty="0" smtClean="0"/>
              <a:t>Rich source of information</a:t>
            </a:r>
          </a:p>
          <a:p>
            <a:r>
              <a:rPr lang="en-GB" sz="2000" dirty="0" smtClean="0"/>
              <a:t>Look for sick leave dates</a:t>
            </a:r>
          </a:p>
          <a:p>
            <a:r>
              <a:rPr lang="en-GB" sz="2000" dirty="0" smtClean="0"/>
              <a:t>Look for evidence of problems/ concerns</a:t>
            </a:r>
          </a:p>
          <a:p>
            <a:r>
              <a:rPr lang="en-GB" sz="2000" dirty="0" smtClean="0"/>
              <a:t>Look for reminders to engage </a:t>
            </a:r>
          </a:p>
          <a:p>
            <a:r>
              <a:rPr lang="en-GB" sz="2000" dirty="0" smtClean="0"/>
              <a:t>Look for praise and positive feedback</a:t>
            </a:r>
            <a:endParaRPr lang="en-GB" sz="2000" dirty="0"/>
          </a:p>
        </p:txBody>
      </p:sp>
      <p:sp>
        <p:nvSpPr>
          <p:cNvPr id="4" name="Left Arrow 3">
            <a:hlinkClick r:id="rId3" action="ppaction://hlinksldjump" highlightClick="1"/>
          </p:cNvPr>
          <p:cNvSpPr/>
          <p:nvPr/>
        </p:nvSpPr>
        <p:spPr>
          <a:xfrm>
            <a:off x="457200" y="6021287"/>
            <a:ext cx="734646" cy="46548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2592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Objectives</a:t>
            </a:r>
            <a:endParaRPr lang="en-US" dirty="0"/>
          </a:p>
        </p:txBody>
      </p:sp>
      <p:sp>
        <p:nvSpPr>
          <p:cNvPr id="6" name="Content Placeholder 5"/>
          <p:cNvSpPr>
            <a:spLocks noGrp="1"/>
          </p:cNvSpPr>
          <p:nvPr>
            <p:ph idx="1"/>
          </p:nvPr>
        </p:nvSpPr>
        <p:spPr/>
        <p:txBody>
          <a:bodyPr>
            <a:normAutofit/>
          </a:bodyPr>
          <a:lstStyle/>
          <a:p>
            <a:r>
              <a:rPr lang="en-US" sz="2000" dirty="0" smtClean="0"/>
              <a:t>Understand the process and requirements of an ARCP panel</a:t>
            </a:r>
          </a:p>
          <a:p>
            <a:r>
              <a:rPr lang="en-US" sz="2000" dirty="0" smtClean="0"/>
              <a:t>Understand the ARCP panel outcomes </a:t>
            </a:r>
          </a:p>
          <a:p>
            <a:r>
              <a:rPr lang="en-US" sz="2000" dirty="0" smtClean="0"/>
              <a:t>Know how to sample the evidence to review progress effectively</a:t>
            </a:r>
            <a:endParaRPr lang="en-US" sz="2000" dirty="0"/>
          </a:p>
        </p:txBody>
      </p:sp>
    </p:spTree>
    <p:extLst>
      <p:ext uri="{BB962C8B-B14F-4D97-AF65-F5344CB8AC3E}">
        <p14:creationId xmlns:p14="http://schemas.microsoft.com/office/powerpoint/2010/main" val="3056859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Sense of Progress</a:t>
            </a:r>
            <a:endParaRPr lang="en-GB" dirty="0"/>
          </a:p>
        </p:txBody>
      </p:sp>
      <p:sp>
        <p:nvSpPr>
          <p:cNvPr id="3" name="Content Placeholder 2"/>
          <p:cNvSpPr>
            <a:spLocks noGrp="1"/>
          </p:cNvSpPr>
          <p:nvPr>
            <p:ph idx="1"/>
          </p:nvPr>
        </p:nvSpPr>
        <p:spPr/>
        <p:txBody>
          <a:bodyPr>
            <a:normAutofit/>
          </a:bodyPr>
          <a:lstStyle/>
          <a:p>
            <a:r>
              <a:rPr lang="en-GB" sz="2000" dirty="0" smtClean="0"/>
              <a:t>If the ES has done a good job, and you are confident that his/her judgements are sound, and the trainee is doing well, then you can just dip into these areas quickly.</a:t>
            </a:r>
          </a:p>
          <a:p>
            <a:r>
              <a:rPr lang="en-GB" sz="2000" dirty="0" smtClean="0"/>
              <a:t>If you have doubts about the ES performance, then you will need to look more closely.</a:t>
            </a:r>
          </a:p>
          <a:p>
            <a:r>
              <a:rPr lang="en-GB" sz="2000" dirty="0" smtClean="0"/>
              <a:t>This is also true if there are concerns about the trainee’s progress.</a:t>
            </a:r>
            <a:endParaRPr lang="en-GB" sz="2000" dirty="0"/>
          </a:p>
        </p:txBody>
      </p:sp>
    </p:spTree>
    <p:extLst>
      <p:ext uri="{BB962C8B-B14F-4D97-AF65-F5344CB8AC3E}">
        <p14:creationId xmlns:p14="http://schemas.microsoft.com/office/powerpoint/2010/main" val="1589042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Definitions and Context</a:t>
            </a:r>
            <a:endParaRPr lang="en-US" dirty="0"/>
          </a:p>
        </p:txBody>
      </p:sp>
      <p:sp>
        <p:nvSpPr>
          <p:cNvPr id="3" name="Content Placeholder 2"/>
          <p:cNvSpPr>
            <a:spLocks noGrp="1"/>
          </p:cNvSpPr>
          <p:nvPr>
            <p:ph idx="1"/>
          </p:nvPr>
        </p:nvSpPr>
        <p:spPr/>
        <p:txBody>
          <a:bodyPr>
            <a:normAutofit/>
          </a:bodyPr>
          <a:lstStyle/>
          <a:p>
            <a:r>
              <a:rPr lang="en-US" dirty="0" smtClean="0"/>
              <a:t>Requirements for panel members</a:t>
            </a:r>
          </a:p>
          <a:p>
            <a:r>
              <a:rPr lang="en-US" dirty="0" smtClean="0"/>
              <a:t>What is the ARCP?</a:t>
            </a:r>
          </a:p>
          <a:p>
            <a:r>
              <a:rPr lang="en-US" dirty="0" smtClean="0"/>
              <a:t>What it’s not</a:t>
            </a:r>
          </a:p>
          <a:p>
            <a:r>
              <a:rPr lang="en-US" dirty="0" smtClean="0">
                <a:hlinkClick r:id="rId3" action="ppaction://hlinksldjump"/>
              </a:rPr>
              <a:t>ARCP purpose</a:t>
            </a:r>
            <a:endParaRPr lang="en-US" dirty="0" smtClean="0"/>
          </a:p>
          <a:p>
            <a:r>
              <a:rPr lang="en-US" dirty="0" smtClean="0"/>
              <a:t>When is an ARCP panel needed?</a:t>
            </a:r>
          </a:p>
          <a:p>
            <a:r>
              <a:rPr lang="en-US" dirty="0" smtClean="0"/>
              <a:t>Who makes up the ARCP Panel?</a:t>
            </a:r>
          </a:p>
          <a:p>
            <a:r>
              <a:rPr lang="en-US" dirty="0" smtClean="0"/>
              <a:t>Do all trainees attend?</a:t>
            </a:r>
          </a:p>
          <a:p>
            <a:r>
              <a:rPr lang="en-US" dirty="0" smtClean="0"/>
              <a:t>Main resource is the </a:t>
            </a:r>
            <a:r>
              <a:rPr lang="en-US" dirty="0" smtClean="0">
                <a:hlinkClick r:id="rId4"/>
              </a:rPr>
              <a:t>Gold Guide</a:t>
            </a:r>
            <a:r>
              <a:rPr lang="en-US" dirty="0" smtClean="0"/>
              <a:t> (web link)</a:t>
            </a:r>
          </a:p>
          <a:p>
            <a:endParaRPr lang="en-US" dirty="0"/>
          </a:p>
        </p:txBody>
      </p:sp>
    </p:spTree>
    <p:extLst>
      <p:ext uri="{BB962C8B-B14F-4D97-AF65-F5344CB8AC3E}">
        <p14:creationId xmlns:p14="http://schemas.microsoft.com/office/powerpoint/2010/main" val="1047081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 of an ARCP panel</a:t>
            </a:r>
            <a:endParaRPr lang="en-GB" dirty="0"/>
          </a:p>
        </p:txBody>
      </p:sp>
      <p:sp>
        <p:nvSpPr>
          <p:cNvPr id="3" name="Content Placeholder 2"/>
          <p:cNvSpPr>
            <a:spLocks noGrp="1"/>
          </p:cNvSpPr>
          <p:nvPr>
            <p:ph idx="1"/>
          </p:nvPr>
        </p:nvSpPr>
        <p:spPr/>
        <p:txBody>
          <a:bodyPr>
            <a:noAutofit/>
          </a:bodyPr>
          <a:lstStyle/>
          <a:p>
            <a:r>
              <a:rPr lang="en-GB" sz="2000" dirty="0" smtClean="0"/>
              <a:t>Gold Guide p61: 7.54</a:t>
            </a:r>
          </a:p>
          <a:p>
            <a:pPr marL="971550" lvl="1" indent="-514350">
              <a:buFont typeface="+mj-lt"/>
              <a:buAutoNum type="arabicPeriod"/>
            </a:pPr>
            <a:r>
              <a:rPr lang="en-GB" sz="2000" dirty="0" smtClean="0"/>
              <a:t>To consider and approve adequacy of evidence, including ESR</a:t>
            </a:r>
          </a:p>
          <a:p>
            <a:pPr marL="971550" lvl="1" indent="-514350">
              <a:buFont typeface="+mj-lt"/>
              <a:buAutoNum type="arabicPeriod"/>
            </a:pPr>
            <a:r>
              <a:rPr lang="en-GB" sz="2000" dirty="0" smtClean="0"/>
              <a:t>To consider time out of training (TOOT) and determine whether extended time is required</a:t>
            </a:r>
          </a:p>
          <a:p>
            <a:pPr marL="971550" lvl="1" indent="-514350">
              <a:buFont typeface="+mj-lt"/>
              <a:buAutoNum type="arabicPeriod"/>
            </a:pPr>
            <a:r>
              <a:rPr lang="en-GB" sz="2000" dirty="0" smtClean="0"/>
              <a:t>To make a judgement about the trainee’s progress and whether suitable to progress to the next level/CCT</a:t>
            </a:r>
          </a:p>
          <a:p>
            <a:pPr marL="971550" lvl="1" indent="-514350">
              <a:buFont typeface="+mj-lt"/>
              <a:buAutoNum type="arabicPeriod"/>
            </a:pPr>
            <a:r>
              <a:rPr lang="en-GB" sz="2000" dirty="0" smtClean="0"/>
              <a:t>Provide advice to the Responsible Officer about revalidation</a:t>
            </a:r>
          </a:p>
          <a:p>
            <a:pPr marL="971550" lvl="1" indent="-514350">
              <a:buFont typeface="+mj-lt"/>
              <a:buAutoNum type="arabicPeriod"/>
            </a:pPr>
            <a:r>
              <a:rPr lang="en-GB" sz="2000" dirty="0" smtClean="0"/>
              <a:t>To give feedback to Educational and Clinical Supervisors on their performance</a:t>
            </a:r>
            <a:endParaRPr lang="en-GB" sz="2000" dirty="0"/>
          </a:p>
        </p:txBody>
      </p:sp>
      <p:sp>
        <p:nvSpPr>
          <p:cNvPr id="4" name="Action Button: Return 3">
            <a:hlinkClick r:id="" action="ppaction://hlinkshowjump?jump=lastslideviewed" highlightClick="1"/>
          </p:cNvPr>
          <p:cNvSpPr/>
          <p:nvPr/>
        </p:nvSpPr>
        <p:spPr>
          <a:xfrm>
            <a:off x="457200" y="6330462"/>
            <a:ext cx="812800" cy="273538"/>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6318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ARCP Panel </a:t>
            </a:r>
            <a:r>
              <a:rPr lang="en-GB" dirty="0" smtClean="0">
                <a:hlinkClick r:id="rId3" action="ppaction://hlinksldjump"/>
              </a:rPr>
              <a:t>Process</a:t>
            </a:r>
            <a:endParaRPr lang="en-GB" dirty="0"/>
          </a:p>
        </p:txBody>
      </p:sp>
      <p:sp>
        <p:nvSpPr>
          <p:cNvPr id="3" name="Content Placeholder 2"/>
          <p:cNvSpPr>
            <a:spLocks noGrp="1"/>
          </p:cNvSpPr>
          <p:nvPr>
            <p:ph idx="1"/>
          </p:nvPr>
        </p:nvSpPr>
        <p:spPr/>
        <p:txBody>
          <a:bodyPr>
            <a:normAutofit/>
          </a:bodyPr>
          <a:lstStyle/>
          <a:p>
            <a:r>
              <a:rPr lang="en-GB" sz="2000" b="0" dirty="0" smtClean="0"/>
              <a:t>Chair introduction and scene setting</a:t>
            </a:r>
          </a:p>
          <a:p>
            <a:r>
              <a:rPr lang="en-GB" sz="2000" b="0" dirty="0" smtClean="0"/>
              <a:t>Dividing up the work</a:t>
            </a:r>
          </a:p>
          <a:p>
            <a:r>
              <a:rPr lang="en-GB" sz="2000" b="0" dirty="0" smtClean="0"/>
              <a:t>Deciding the outcome</a:t>
            </a:r>
          </a:p>
          <a:p>
            <a:r>
              <a:rPr lang="en-GB" sz="2000" b="0" dirty="0" smtClean="0"/>
              <a:t>Questions for interviewing the trainee</a:t>
            </a:r>
          </a:p>
          <a:p>
            <a:r>
              <a:rPr lang="en-GB" sz="2000" b="0" dirty="0" smtClean="0"/>
              <a:t>ARCP Form and </a:t>
            </a:r>
            <a:r>
              <a:rPr lang="en-GB" sz="2000" b="0" dirty="0" smtClean="0">
                <a:hlinkClick r:id="rId4" action="ppaction://hlinksldjump"/>
              </a:rPr>
              <a:t>Form R</a:t>
            </a:r>
            <a:endParaRPr lang="en-GB" sz="2000" b="0" dirty="0" smtClean="0"/>
          </a:p>
          <a:p>
            <a:r>
              <a:rPr lang="en-GB" sz="2000" b="0" dirty="0" smtClean="0"/>
              <a:t>Notifying the trainee and TPD</a:t>
            </a:r>
          </a:p>
          <a:p>
            <a:r>
              <a:rPr lang="en-GB" sz="2000" b="0" dirty="0" smtClean="0"/>
              <a:t>ES feedback</a:t>
            </a:r>
          </a:p>
        </p:txBody>
      </p:sp>
    </p:spTree>
    <p:extLst>
      <p:ext uri="{BB962C8B-B14F-4D97-AF65-F5344CB8AC3E}">
        <p14:creationId xmlns:p14="http://schemas.microsoft.com/office/powerpoint/2010/main" val="2961388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0416" y="210019"/>
            <a:ext cx="4157472" cy="181588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GB" sz="1600" b="1" dirty="0"/>
              <a:t>Chair introduction and scene </a:t>
            </a:r>
            <a:r>
              <a:rPr lang="en-GB" sz="1600" b="1" dirty="0" smtClean="0"/>
              <a:t>setting</a:t>
            </a:r>
          </a:p>
          <a:p>
            <a:r>
              <a:rPr lang="en-GB" sz="1600" dirty="0" smtClean="0"/>
              <a:t>Most </a:t>
            </a:r>
            <a:r>
              <a:rPr lang="en-GB" sz="1600" dirty="0"/>
              <a:t>chairs will introduce the way they would like to organise the panel review of the evidence. They may give a flavour of the day to come, if they have prepared in advance. They may check that all members have been trained and answer any queries or concerns</a:t>
            </a:r>
            <a:r>
              <a:rPr lang="en-GB" sz="1600" dirty="0" smtClean="0"/>
              <a:t>.</a:t>
            </a:r>
            <a:endParaRPr lang="en-GB" sz="1600" dirty="0"/>
          </a:p>
        </p:txBody>
      </p:sp>
      <p:sp>
        <p:nvSpPr>
          <p:cNvPr id="5" name="TextBox 4"/>
          <p:cNvSpPr txBox="1"/>
          <p:nvPr/>
        </p:nvSpPr>
        <p:spPr>
          <a:xfrm>
            <a:off x="4742688" y="184975"/>
            <a:ext cx="4150791" cy="3046988"/>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GB" sz="1600" b="1" dirty="0"/>
              <a:t>Dividing up the work</a:t>
            </a:r>
          </a:p>
          <a:p>
            <a:r>
              <a:rPr lang="en-GB" sz="1600" dirty="0"/>
              <a:t>There is a lot to be reviewed for an annual panel, and it is most efficient if the areas to be reviewed are divided up amongst the panel members. One person will be asked to complete the checklist, but that person can also look at some areas of the review. One member may be asked to look at all the Forms R. These are mandatory and failure to submit one will result in an unsatisfactory outcome (albeit temporary – q.v.).</a:t>
            </a:r>
          </a:p>
          <a:p>
            <a:endParaRPr lang="en-GB" sz="1600" dirty="0"/>
          </a:p>
        </p:txBody>
      </p:sp>
      <p:sp>
        <p:nvSpPr>
          <p:cNvPr id="6" name="TextBox 5"/>
          <p:cNvSpPr txBox="1"/>
          <p:nvPr/>
        </p:nvSpPr>
        <p:spPr>
          <a:xfrm>
            <a:off x="280416" y="2200910"/>
            <a:ext cx="4157472" cy="206210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GB" sz="1600" b="1" dirty="0"/>
              <a:t>Deciding the </a:t>
            </a:r>
            <a:r>
              <a:rPr lang="en-GB" sz="1600" b="1" dirty="0" smtClean="0"/>
              <a:t>outcome </a:t>
            </a:r>
          </a:p>
          <a:p>
            <a:r>
              <a:rPr lang="en-GB" sz="1600" dirty="0" smtClean="0"/>
              <a:t>This </a:t>
            </a:r>
            <a:r>
              <a:rPr lang="en-GB" sz="1600" dirty="0"/>
              <a:t>is by consensus, and will usually be fairly clear by the end of the review.  The Gold Guide states very clearly that the outcome must be decided before interviewing the trainee.  The interview is for informing the trainee of the outcome and talking through the plan for the next period/ year.</a:t>
            </a:r>
          </a:p>
        </p:txBody>
      </p:sp>
      <p:sp>
        <p:nvSpPr>
          <p:cNvPr id="7" name="TextBox 6"/>
          <p:cNvSpPr txBox="1"/>
          <p:nvPr/>
        </p:nvSpPr>
        <p:spPr>
          <a:xfrm>
            <a:off x="4742687" y="3429000"/>
            <a:ext cx="4150791" cy="280076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600" b="1" dirty="0"/>
              <a:t>Questions for the interview:</a:t>
            </a:r>
            <a:r>
              <a:rPr lang="en-GB" sz="1600" dirty="0"/>
              <a:t> </a:t>
            </a:r>
            <a:endParaRPr lang="en-GB" sz="1600" dirty="0" smtClean="0"/>
          </a:p>
          <a:p>
            <a:r>
              <a:rPr lang="en-GB" sz="1600" dirty="0" smtClean="0"/>
              <a:t>Most </a:t>
            </a:r>
            <a:r>
              <a:rPr lang="en-GB" sz="1600" dirty="0"/>
              <a:t>chairs will ask panel members what they would like to ask, and may suggest questions. It is usual for lay members to ask questions about pastoral issues, and also sometimes questions concerning patient perspectives. It is essential to ask out about mitigating circumstances – sometimes trainees do not share these until the panel. It is also good practice to ask about support and training in their placement.</a:t>
            </a:r>
          </a:p>
          <a:p>
            <a:endParaRPr lang="en-GB" sz="1600" dirty="0"/>
          </a:p>
        </p:txBody>
      </p:sp>
      <p:sp>
        <p:nvSpPr>
          <p:cNvPr id="8" name="TextBox 7"/>
          <p:cNvSpPr txBox="1"/>
          <p:nvPr/>
        </p:nvSpPr>
        <p:spPr>
          <a:xfrm>
            <a:off x="280416" y="4376928"/>
            <a:ext cx="4157472" cy="132343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GB" sz="1600" b="1" dirty="0"/>
              <a:t>ARCP Form: </a:t>
            </a:r>
            <a:endParaRPr lang="en-GB" sz="1600" b="1" dirty="0" smtClean="0"/>
          </a:p>
          <a:p>
            <a:r>
              <a:rPr lang="en-GB" sz="1600" dirty="0" smtClean="0"/>
              <a:t>The </a:t>
            </a:r>
            <a:r>
              <a:rPr lang="en-GB" sz="1600" dirty="0"/>
              <a:t>chair will complete the ARCP form including ticking a box about concerns for the RO. The chair will sign off the form if appropriate using a different </a:t>
            </a:r>
            <a:r>
              <a:rPr lang="en-GB" sz="1600" dirty="0" smtClean="0"/>
              <a:t>log-in</a:t>
            </a:r>
            <a:endParaRPr lang="en-GB" sz="1600" dirty="0"/>
          </a:p>
        </p:txBody>
      </p:sp>
      <p:sp>
        <p:nvSpPr>
          <p:cNvPr id="9" name="TextBox 8"/>
          <p:cNvSpPr txBox="1"/>
          <p:nvPr/>
        </p:nvSpPr>
        <p:spPr>
          <a:xfrm>
            <a:off x="280416" y="5787539"/>
            <a:ext cx="4157472" cy="1077218"/>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1600" b="1" dirty="0"/>
              <a:t>Notifying the trainee: </a:t>
            </a:r>
            <a:r>
              <a:rPr lang="en-GB" sz="1600" dirty="0"/>
              <a:t> once the form has been signed by the chair, it is present on the trainee’s e-portfolio. The Admin team will send an email to the trainee, and the TPD as well</a:t>
            </a:r>
            <a:r>
              <a:rPr lang="en-GB" sz="1600" dirty="0" smtClean="0"/>
              <a:t>.</a:t>
            </a:r>
            <a:endParaRPr lang="en-GB" sz="1600" b="1" dirty="0"/>
          </a:p>
        </p:txBody>
      </p:sp>
      <p:sp>
        <p:nvSpPr>
          <p:cNvPr id="2" name="Action Button: Return 1">
            <a:hlinkClick r:id="" action="ppaction://hlinkshowjump?jump=lastslideviewed" highlightClick="1"/>
          </p:cNvPr>
          <p:cNvSpPr/>
          <p:nvPr/>
        </p:nvSpPr>
        <p:spPr>
          <a:xfrm>
            <a:off x="7717692" y="6359769"/>
            <a:ext cx="468923" cy="332154"/>
          </a:xfrm>
          <a:prstGeom prst="actionButtonRetur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6140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085850"/>
            <a:ext cx="7973797" cy="5177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GB" dirty="0" smtClean="0"/>
              <a:t>ARCP Outcomes</a:t>
            </a:r>
            <a:endParaRPr lang="en-GB" dirty="0"/>
          </a:p>
        </p:txBody>
      </p:sp>
      <p:sp>
        <p:nvSpPr>
          <p:cNvPr id="4" name="Oval Callout 3"/>
          <p:cNvSpPr/>
          <p:nvPr/>
        </p:nvSpPr>
        <p:spPr>
          <a:xfrm>
            <a:off x="8030947" y="4207253"/>
            <a:ext cx="923048" cy="617220"/>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dirty="0" smtClean="0">
                <a:solidFill>
                  <a:schemeClr val="bg1"/>
                </a:solidFill>
              </a:rPr>
              <a:t>Hospital trainees only</a:t>
            </a:r>
            <a:endParaRPr lang="en-GB" sz="900" dirty="0">
              <a:solidFill>
                <a:schemeClr val="bg1"/>
              </a:solidFill>
            </a:endParaRPr>
          </a:p>
        </p:txBody>
      </p:sp>
      <p:sp>
        <p:nvSpPr>
          <p:cNvPr id="5" name="Oval Callout 4"/>
          <p:cNvSpPr/>
          <p:nvPr/>
        </p:nvSpPr>
        <p:spPr>
          <a:xfrm>
            <a:off x="8134597" y="5518375"/>
            <a:ext cx="910582" cy="560070"/>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900" dirty="0" smtClean="0"/>
              <a:t>Hospital trainees only</a:t>
            </a:r>
            <a:endParaRPr lang="en-GB" sz="900" dirty="0"/>
          </a:p>
        </p:txBody>
      </p:sp>
    </p:spTree>
    <p:extLst>
      <p:ext uri="{BB962C8B-B14F-4D97-AF65-F5344CB8AC3E}">
        <p14:creationId xmlns:p14="http://schemas.microsoft.com/office/powerpoint/2010/main" val="2885240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5858"/>
          </a:xfrm>
        </p:spPr>
        <p:txBody>
          <a:bodyPr/>
          <a:lstStyle/>
          <a:p>
            <a:r>
              <a:rPr lang="en-GB" dirty="0" smtClean="0"/>
              <a:t>Outcomes and consequences</a:t>
            </a:r>
            <a:endParaRPr lang="en-GB" dirty="0"/>
          </a:p>
        </p:txBody>
      </p:sp>
      <p:sp>
        <p:nvSpPr>
          <p:cNvPr id="4" name="TextBox 3"/>
          <p:cNvSpPr txBox="1"/>
          <p:nvPr/>
        </p:nvSpPr>
        <p:spPr>
          <a:xfrm>
            <a:off x="457200" y="1428750"/>
            <a:ext cx="49149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dirty="0" smtClean="0"/>
              <a:t>1</a:t>
            </a:r>
            <a:endParaRPr lang="en-GB" dirty="0"/>
          </a:p>
        </p:txBody>
      </p:sp>
      <p:sp>
        <p:nvSpPr>
          <p:cNvPr id="7" name="TextBox 6"/>
          <p:cNvSpPr txBox="1"/>
          <p:nvPr/>
        </p:nvSpPr>
        <p:spPr>
          <a:xfrm>
            <a:off x="457200" y="1954530"/>
            <a:ext cx="49149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dirty="0" smtClean="0"/>
              <a:t>2</a:t>
            </a:r>
            <a:endParaRPr lang="en-GB" dirty="0"/>
          </a:p>
        </p:txBody>
      </p:sp>
      <p:sp>
        <p:nvSpPr>
          <p:cNvPr id="8" name="TextBox 7"/>
          <p:cNvSpPr txBox="1"/>
          <p:nvPr/>
        </p:nvSpPr>
        <p:spPr>
          <a:xfrm>
            <a:off x="457200" y="2491740"/>
            <a:ext cx="48006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dirty="0" smtClean="0"/>
              <a:t>3</a:t>
            </a:r>
            <a:endParaRPr lang="en-GB" dirty="0"/>
          </a:p>
        </p:txBody>
      </p:sp>
      <p:sp>
        <p:nvSpPr>
          <p:cNvPr id="9" name="TextBox 8"/>
          <p:cNvSpPr txBox="1"/>
          <p:nvPr/>
        </p:nvSpPr>
        <p:spPr>
          <a:xfrm>
            <a:off x="457200" y="3086100"/>
            <a:ext cx="48006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dirty="0" smtClean="0"/>
              <a:t>4</a:t>
            </a:r>
            <a:endParaRPr lang="en-GB" dirty="0"/>
          </a:p>
        </p:txBody>
      </p:sp>
      <p:sp>
        <p:nvSpPr>
          <p:cNvPr id="10" name="TextBox 9"/>
          <p:cNvSpPr txBox="1"/>
          <p:nvPr/>
        </p:nvSpPr>
        <p:spPr>
          <a:xfrm>
            <a:off x="465772" y="4026932"/>
            <a:ext cx="462915"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dirty="0" smtClean="0"/>
              <a:t>5</a:t>
            </a:r>
            <a:endParaRPr lang="en-GB" dirty="0"/>
          </a:p>
        </p:txBody>
      </p:sp>
      <p:sp>
        <p:nvSpPr>
          <p:cNvPr id="11" name="TextBox 10"/>
          <p:cNvSpPr txBox="1"/>
          <p:nvPr/>
        </p:nvSpPr>
        <p:spPr>
          <a:xfrm>
            <a:off x="480060" y="4804351"/>
            <a:ext cx="46863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dirty="0" smtClean="0"/>
              <a:t>6</a:t>
            </a:r>
            <a:endParaRPr lang="en-GB" dirty="0"/>
          </a:p>
        </p:txBody>
      </p:sp>
      <p:sp>
        <p:nvSpPr>
          <p:cNvPr id="12" name="TextBox 11"/>
          <p:cNvSpPr txBox="1"/>
          <p:nvPr/>
        </p:nvSpPr>
        <p:spPr>
          <a:xfrm>
            <a:off x="468630" y="5423178"/>
            <a:ext cx="480060" cy="36933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GB" dirty="0" smtClean="0"/>
              <a:t>8</a:t>
            </a:r>
            <a:endParaRPr lang="en-GB" dirty="0"/>
          </a:p>
        </p:txBody>
      </p:sp>
      <p:sp>
        <p:nvSpPr>
          <p:cNvPr id="13" name="TextBox 12"/>
          <p:cNvSpPr txBox="1"/>
          <p:nvPr/>
        </p:nvSpPr>
        <p:spPr>
          <a:xfrm>
            <a:off x="1143000" y="1428750"/>
            <a:ext cx="73152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smtClean="0"/>
              <a:t>Carry on to next ST year, or within year if LTFT or out of sync</a:t>
            </a:r>
            <a:endParaRPr lang="en-GB" dirty="0"/>
          </a:p>
        </p:txBody>
      </p:sp>
      <p:sp>
        <p:nvSpPr>
          <p:cNvPr id="14" name="TextBox 13"/>
          <p:cNvSpPr txBox="1"/>
          <p:nvPr/>
        </p:nvSpPr>
        <p:spPr>
          <a:xfrm>
            <a:off x="1143000" y="1954530"/>
            <a:ext cx="73152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dirty="0" smtClean="0"/>
              <a:t>Likely to have objectives, checked at another ARCP panel in 3-6 months</a:t>
            </a:r>
            <a:endParaRPr lang="en-GB" dirty="0"/>
          </a:p>
        </p:txBody>
      </p:sp>
      <p:sp>
        <p:nvSpPr>
          <p:cNvPr id="15" name="TextBox 14"/>
          <p:cNvSpPr txBox="1"/>
          <p:nvPr/>
        </p:nvSpPr>
        <p:spPr>
          <a:xfrm>
            <a:off x="1143000" y="2491740"/>
            <a:ext cx="7315200"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smtClean="0"/>
              <a:t>Extension awarded with objectives, and review before or at the end of it</a:t>
            </a:r>
            <a:endParaRPr lang="en-GB" dirty="0"/>
          </a:p>
        </p:txBody>
      </p:sp>
      <p:sp>
        <p:nvSpPr>
          <p:cNvPr id="16" name="TextBox 15"/>
          <p:cNvSpPr txBox="1"/>
          <p:nvPr/>
        </p:nvSpPr>
        <p:spPr>
          <a:xfrm>
            <a:off x="1143000" y="3086100"/>
            <a:ext cx="73152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dirty="0" smtClean="0"/>
              <a:t>Removal of NTN. Appeals process available, careers advice, potential for some to use CEGPR to get licence to practise as a GP</a:t>
            </a:r>
            <a:endParaRPr lang="en-GB" dirty="0"/>
          </a:p>
        </p:txBody>
      </p:sp>
      <p:sp>
        <p:nvSpPr>
          <p:cNvPr id="17" name="TextBox 16"/>
          <p:cNvSpPr txBox="1"/>
          <p:nvPr/>
        </p:nvSpPr>
        <p:spPr>
          <a:xfrm>
            <a:off x="1143000" y="4026932"/>
            <a:ext cx="73152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dirty="0" smtClean="0"/>
              <a:t>Trainee to account to panel within 5 days. Panel considers evidence (usually virtually) once provided and awards new outcome.</a:t>
            </a:r>
            <a:endParaRPr lang="en-GB" dirty="0"/>
          </a:p>
        </p:txBody>
      </p:sp>
      <p:sp>
        <p:nvSpPr>
          <p:cNvPr id="18" name="TextBox 17"/>
          <p:cNvSpPr txBox="1"/>
          <p:nvPr/>
        </p:nvSpPr>
        <p:spPr>
          <a:xfrm>
            <a:off x="1143000" y="4804351"/>
            <a:ext cx="73152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smtClean="0"/>
              <a:t>Trainee applies for CCT via RCGP and GMC</a:t>
            </a:r>
            <a:endParaRPr lang="en-GB" dirty="0"/>
          </a:p>
        </p:txBody>
      </p:sp>
      <p:sp>
        <p:nvSpPr>
          <p:cNvPr id="19" name="TextBox 18"/>
          <p:cNvSpPr txBox="1"/>
          <p:nvPr/>
        </p:nvSpPr>
        <p:spPr>
          <a:xfrm>
            <a:off x="1143000" y="5423178"/>
            <a:ext cx="7315200"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dirty="0" smtClean="0"/>
              <a:t>Out of programme. No review, but need to make sure all training in the year reviewed at the next ARCP panel and note of this made.</a:t>
            </a:r>
            <a:endParaRPr lang="en-GB" dirty="0"/>
          </a:p>
        </p:txBody>
      </p:sp>
    </p:spTree>
    <p:extLst>
      <p:ext uri="{BB962C8B-B14F-4D97-AF65-F5344CB8AC3E}">
        <p14:creationId xmlns:p14="http://schemas.microsoft.com/office/powerpoint/2010/main" val="228438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Reviewing the Evidence</a:t>
            </a:r>
            <a:endParaRPr lang="en-GB" dirty="0"/>
          </a:p>
        </p:txBody>
      </p:sp>
      <p:sp>
        <p:nvSpPr>
          <p:cNvPr id="3" name="Content Placeholder 2"/>
          <p:cNvSpPr>
            <a:spLocks noGrp="1"/>
          </p:cNvSpPr>
          <p:nvPr>
            <p:ph idx="1"/>
          </p:nvPr>
        </p:nvSpPr>
        <p:spPr/>
        <p:txBody>
          <a:bodyPr>
            <a:normAutofit/>
          </a:bodyPr>
          <a:lstStyle/>
          <a:p>
            <a:r>
              <a:rPr lang="en-GB" sz="2000" dirty="0" smtClean="0"/>
              <a:t>Previous ARCP – any recommended actions?</a:t>
            </a:r>
          </a:p>
          <a:p>
            <a:r>
              <a:rPr lang="en-GB" sz="2000" dirty="0" smtClean="0"/>
              <a:t>View the latest ESR: page 1 ‘Competence Areas’</a:t>
            </a:r>
          </a:p>
          <a:p>
            <a:pPr lvl="1"/>
            <a:r>
              <a:rPr lang="en-GB" sz="2000" dirty="0" smtClean="0">
                <a:hlinkClick r:id="" action="ppaction://noaction"/>
              </a:rPr>
              <a:t>Posts check</a:t>
            </a:r>
            <a:r>
              <a:rPr lang="en-GB" sz="2000" dirty="0" smtClean="0"/>
              <a:t> </a:t>
            </a:r>
            <a:r>
              <a:rPr lang="en-GB" sz="2000" i="1" dirty="0" smtClean="0"/>
              <a:t>(should have been done and entered on checklist)</a:t>
            </a:r>
            <a:endParaRPr lang="en-GB" sz="2000" dirty="0" smtClean="0"/>
          </a:p>
          <a:p>
            <a:pPr lvl="1"/>
            <a:r>
              <a:rPr lang="en-GB" sz="2000" dirty="0" smtClean="0">
                <a:hlinkClick r:id="rId3" action="ppaction://hlinksldjump"/>
              </a:rPr>
              <a:t>Trainee self-rating</a:t>
            </a:r>
            <a:endParaRPr lang="en-GB" sz="2000" dirty="0"/>
          </a:p>
          <a:p>
            <a:pPr lvl="1"/>
            <a:r>
              <a:rPr lang="en-GB" sz="2000" dirty="0" smtClean="0">
                <a:hlinkClick r:id="rId4" action="ppaction://hlinksldjump"/>
              </a:rPr>
              <a:t>ES Ratings</a:t>
            </a:r>
            <a:endParaRPr lang="en-GB" sz="2000" dirty="0" smtClean="0"/>
          </a:p>
          <a:p>
            <a:r>
              <a:rPr lang="en-GB" sz="2000" dirty="0" smtClean="0"/>
              <a:t>Page 2 is ‘</a:t>
            </a:r>
            <a:r>
              <a:rPr lang="en-GB" sz="2000" dirty="0" smtClean="0">
                <a:hlinkClick r:id="" action="ppaction://noaction"/>
              </a:rPr>
              <a:t>curriculum</a:t>
            </a:r>
            <a:r>
              <a:rPr lang="en-GB" sz="2000" dirty="0" smtClean="0"/>
              <a:t> coverage’</a:t>
            </a:r>
          </a:p>
          <a:p>
            <a:r>
              <a:rPr lang="en-GB" sz="2000" dirty="0" smtClean="0"/>
              <a:t>Page 3 is </a:t>
            </a:r>
            <a:r>
              <a:rPr lang="en-GB" sz="2000" dirty="0" smtClean="0">
                <a:hlinkClick r:id="" action="ppaction://noaction"/>
              </a:rPr>
              <a:t>Skills Log </a:t>
            </a:r>
            <a:r>
              <a:rPr lang="en-GB" sz="2000" dirty="0" smtClean="0"/>
              <a:t>(will disappear in August 2015)</a:t>
            </a:r>
          </a:p>
          <a:p>
            <a:r>
              <a:rPr lang="en-GB" sz="2000" dirty="0" smtClean="0"/>
              <a:t>Page 4 is </a:t>
            </a:r>
            <a:r>
              <a:rPr lang="en-GB" sz="2000" dirty="0" smtClean="0">
                <a:hlinkClick r:id="rId5" action="ppaction://hlinksldjump"/>
              </a:rPr>
              <a:t>Workplace based assessment</a:t>
            </a:r>
            <a:endParaRPr lang="en-GB" sz="2000" dirty="0" smtClean="0"/>
          </a:p>
        </p:txBody>
      </p:sp>
    </p:spTree>
    <p:extLst>
      <p:ext uri="{BB962C8B-B14F-4D97-AF65-F5344CB8AC3E}">
        <p14:creationId xmlns:p14="http://schemas.microsoft.com/office/powerpoint/2010/main" val="31149956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850</TotalTime>
  <Words>3508</Words>
  <Application>Microsoft Office PowerPoint</Application>
  <PresentationFormat>On-screen Show (4:3)</PresentationFormat>
  <Paragraphs>235</Paragraphs>
  <Slides>20</Slides>
  <Notes>20</Notes>
  <HiddenSlides>6</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Angles</vt:lpstr>
      <vt:lpstr>ARCP Panels: what happens?</vt:lpstr>
      <vt:lpstr>Objectives</vt:lpstr>
      <vt:lpstr>Definitions and Context</vt:lpstr>
      <vt:lpstr>Purpose of an ARCP panel</vt:lpstr>
      <vt:lpstr>ARCP Panel Process</vt:lpstr>
      <vt:lpstr>PowerPoint Presentation</vt:lpstr>
      <vt:lpstr>ARCP Outcomes</vt:lpstr>
      <vt:lpstr>Outcomes and consequences</vt:lpstr>
      <vt:lpstr>Reviewing the Evidence</vt:lpstr>
      <vt:lpstr>Trainee self-ratings</vt:lpstr>
      <vt:lpstr>Ratings &amp; linked evidence</vt:lpstr>
      <vt:lpstr>Page 4: Workplace based assessment</vt:lpstr>
      <vt:lpstr>Progress to certification</vt:lpstr>
      <vt:lpstr>Quality &amp; Progress: how to judge</vt:lpstr>
      <vt:lpstr>MSF &amp; PSQ</vt:lpstr>
      <vt:lpstr>Assessments</vt:lpstr>
      <vt:lpstr>Learning Log &amp; Reflection</vt:lpstr>
      <vt:lpstr>PDP</vt:lpstr>
      <vt:lpstr>Educators’ Notes</vt:lpstr>
      <vt:lpstr>Overall Sense of Progress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ARCP Panel Member Training</dc:title>
  <dc:creator>Kate Wishart</dc:creator>
  <cp:lastModifiedBy>Bradshaw Katie</cp:lastModifiedBy>
  <cp:revision>55</cp:revision>
  <cp:lastPrinted>2015-09-15T14:16:21Z</cp:lastPrinted>
  <dcterms:created xsi:type="dcterms:W3CDTF">2015-01-26T14:35:04Z</dcterms:created>
  <dcterms:modified xsi:type="dcterms:W3CDTF">2015-09-22T07:11:32Z</dcterms:modified>
</cp:coreProperties>
</file>