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2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0ABE-7176-364E-ADAC-38C47FB4A4C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2E43-0F84-9044-A999-6FB0D1B66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0ABE-7176-364E-ADAC-38C47FB4A4C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2E43-0F84-9044-A999-6FB0D1B66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0ABE-7176-364E-ADAC-38C47FB4A4C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2E43-0F84-9044-A999-6FB0D1B66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0ABE-7176-364E-ADAC-38C47FB4A4C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2E43-0F84-9044-A999-6FB0D1B66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0ABE-7176-364E-ADAC-38C47FB4A4C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2E43-0F84-9044-A999-6FB0D1B66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0ABE-7176-364E-ADAC-38C47FB4A4C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2E43-0F84-9044-A999-6FB0D1B66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0ABE-7176-364E-ADAC-38C47FB4A4C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2E43-0F84-9044-A999-6FB0D1B66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0ABE-7176-364E-ADAC-38C47FB4A4C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2E43-0F84-9044-A999-6FB0D1B66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0ABE-7176-364E-ADAC-38C47FB4A4C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2E43-0F84-9044-A999-6FB0D1B66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0ABE-7176-364E-ADAC-38C47FB4A4C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2E43-0F84-9044-A999-6FB0D1B66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0ABE-7176-364E-ADAC-38C47FB4A4C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2E43-0F84-9044-A999-6FB0D1B66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10ABE-7176-364E-ADAC-38C47FB4A4C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12E43-0F84-9044-A999-6FB0D1B66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ARCP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Sandeep Kapur</a:t>
            </a:r>
          </a:p>
          <a:p>
            <a:r>
              <a:rPr lang="en-US" dirty="0" smtClean="0"/>
              <a:t>Consultant Surgeon, NNUH</a:t>
            </a:r>
          </a:p>
          <a:p>
            <a:r>
              <a:rPr lang="en-US" dirty="0" smtClean="0"/>
              <a:t>Chair, CST committee </a:t>
            </a:r>
            <a:r>
              <a:rPr lang="en-US" dirty="0" err="1" smtClean="0"/>
              <a:t>EoE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your portfolio &amp; logbook contemporaneously</a:t>
            </a:r>
          </a:p>
          <a:p>
            <a:r>
              <a:rPr lang="en-US" dirty="0" err="1" smtClean="0"/>
              <a:t>WBAs</a:t>
            </a:r>
            <a:r>
              <a:rPr lang="en-US" dirty="0" smtClean="0"/>
              <a:t> regularly</a:t>
            </a:r>
          </a:p>
          <a:p>
            <a:pPr lvl="1"/>
            <a:r>
              <a:rPr lang="en-US" dirty="0" smtClean="0"/>
              <a:t>numbers as per learning agreement</a:t>
            </a:r>
          </a:p>
          <a:p>
            <a:pPr lvl="2"/>
            <a:r>
              <a:rPr lang="en-US" dirty="0" smtClean="0"/>
              <a:t>1/week</a:t>
            </a:r>
          </a:p>
          <a:p>
            <a:pPr lvl="1"/>
            <a:r>
              <a:rPr lang="en-US" dirty="0" smtClean="0"/>
              <a:t>50% need to be consultant signed</a:t>
            </a:r>
          </a:p>
          <a:p>
            <a:r>
              <a:rPr lang="en-US" dirty="0" smtClean="0"/>
              <a:t>AES / CS reviews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CT1: June</a:t>
            </a:r>
          </a:p>
          <a:p>
            <a:r>
              <a:rPr lang="en-US" dirty="0" smtClean="0"/>
              <a:t>CT2: July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</a:t>
            </a:r>
          </a:p>
          <a:p>
            <a:r>
              <a:rPr lang="en-US" dirty="0" smtClean="0"/>
              <a:t>Interview</a:t>
            </a:r>
          </a:p>
          <a:p>
            <a:pPr lvl="1"/>
            <a:r>
              <a:rPr lang="en-US" dirty="0" smtClean="0"/>
              <a:t>Deanery</a:t>
            </a:r>
          </a:p>
          <a:p>
            <a:pPr lvl="1"/>
            <a:r>
              <a:rPr lang="en-US" dirty="0" smtClean="0"/>
              <a:t>Panel</a:t>
            </a:r>
          </a:p>
          <a:p>
            <a:pPr lvl="1"/>
            <a:r>
              <a:rPr lang="en-US" dirty="0" smtClean="0"/>
              <a:t>20-30mins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ARCP?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review of competence progression</a:t>
            </a:r>
          </a:p>
          <a:p>
            <a:r>
              <a:rPr lang="en-US" dirty="0" smtClean="0"/>
              <a:t>Summative event</a:t>
            </a:r>
          </a:p>
          <a:p>
            <a:r>
              <a:rPr lang="en-US" dirty="0" smtClean="0"/>
              <a:t>Determines your level of achievement and define your progress</a:t>
            </a:r>
          </a:p>
          <a:p>
            <a:r>
              <a:rPr lang="en-US" dirty="0" smtClean="0"/>
              <a:t>Use annual review checklist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Key documents:</a:t>
            </a:r>
          </a:p>
          <a:p>
            <a:pPr lvl="1"/>
            <a:r>
              <a:rPr lang="en-US" dirty="0" smtClean="0"/>
              <a:t>AES report</a:t>
            </a:r>
          </a:p>
          <a:p>
            <a:pPr lvl="1"/>
            <a:r>
              <a:rPr lang="en-US" dirty="0" smtClean="0"/>
              <a:t>Learning agreement</a:t>
            </a:r>
          </a:p>
          <a:p>
            <a:r>
              <a:rPr lang="en-US" dirty="0" smtClean="0"/>
              <a:t>Panel checks (outcome is decided before you enter the room!)</a:t>
            </a:r>
          </a:p>
          <a:p>
            <a:pPr lvl="1"/>
            <a:r>
              <a:rPr lang="en-US" dirty="0" smtClean="0"/>
              <a:t>Progress on learning objectives</a:t>
            </a:r>
          </a:p>
          <a:p>
            <a:pPr lvl="1"/>
            <a:r>
              <a:rPr lang="en-US" dirty="0" err="1" smtClean="0"/>
              <a:t>WBAs</a:t>
            </a:r>
            <a:endParaRPr lang="en-US" dirty="0" smtClean="0"/>
          </a:p>
          <a:p>
            <a:pPr lvl="1"/>
            <a:r>
              <a:rPr lang="en-US" dirty="0" smtClean="0"/>
              <a:t>CEX, DOPS/</a:t>
            </a:r>
            <a:r>
              <a:rPr lang="en-US" dirty="0" err="1" smtClean="0"/>
              <a:t>PBAs</a:t>
            </a:r>
            <a:r>
              <a:rPr lang="en-US" dirty="0" smtClean="0"/>
              <a:t>, CBD, MSF</a:t>
            </a:r>
          </a:p>
          <a:p>
            <a:pPr lvl="1"/>
            <a:r>
              <a:rPr lang="en-US" dirty="0" smtClean="0"/>
              <a:t>Exams</a:t>
            </a:r>
          </a:p>
          <a:p>
            <a:pPr lvl="1"/>
            <a:r>
              <a:rPr lang="en-US" dirty="0" smtClean="0"/>
              <a:t>Logbook</a:t>
            </a:r>
          </a:p>
          <a:p>
            <a:pPr lvl="1"/>
            <a:r>
              <a:rPr lang="en-US" dirty="0" smtClean="0"/>
              <a:t>Courses</a:t>
            </a:r>
          </a:p>
          <a:p>
            <a:pPr lvl="1"/>
            <a:r>
              <a:rPr lang="en-US" dirty="0" smtClean="0"/>
              <a:t>Any other activity – audits, publication, presentations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Was the level of achievement you and your AES agreed realistic?</a:t>
            </a:r>
          </a:p>
          <a:p>
            <a:r>
              <a:rPr lang="en-US" dirty="0" smtClean="0"/>
              <a:t>Was the proposed level of achievement aimed for at the end of training feasible in the time, given your entry level?</a:t>
            </a:r>
          </a:p>
          <a:p>
            <a:r>
              <a:rPr lang="en-US" dirty="0" smtClean="0"/>
              <a:t>Based on the written evidence in the portfolio, were appropriate checks and balances in place in terms of feedback including a mid-point appraisal?</a:t>
            </a:r>
          </a:p>
          <a:p>
            <a:r>
              <a:rPr lang="en-US" dirty="0" smtClean="0"/>
              <a:t>Was the period of training and/or support legitimate? </a:t>
            </a:r>
          </a:p>
          <a:p>
            <a:pPr lvl="1"/>
            <a:r>
              <a:rPr lang="en-US" dirty="0" smtClean="0"/>
              <a:t>Factors such as illness, curtailment of services and so on can contribute to a trainee not achieving the terms of the learning agreement and should be recorded. It is on the basis of this information that the ARCP panel will be in a position to receive your presentation and discuss the next steps in your training with you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Achieving </a:t>
            </a:r>
            <a:r>
              <a:rPr lang="en-US" dirty="0"/>
              <a:t>progress and the development of competencies at the expected </a:t>
            </a:r>
            <a:r>
              <a:rPr lang="en-US" dirty="0" smtClean="0"/>
              <a:t>rate</a:t>
            </a:r>
          </a:p>
          <a:p>
            <a:pPr marL="514350" indent="-514350">
              <a:buAutoNum type="arabicPeriod"/>
            </a:pPr>
            <a:r>
              <a:rPr lang="en-US" dirty="0" smtClean="0"/>
              <a:t>Development </a:t>
            </a:r>
            <a:r>
              <a:rPr lang="en-US" dirty="0"/>
              <a:t>of specific competencies required – additional training time not </a:t>
            </a:r>
            <a:r>
              <a:rPr lang="en-US" dirty="0" smtClean="0"/>
              <a:t>required</a:t>
            </a:r>
          </a:p>
          <a:p>
            <a:pPr marL="514350" indent="-514350">
              <a:buAutoNum type="arabicPeriod"/>
            </a:pPr>
            <a:r>
              <a:rPr lang="en-US" dirty="0" smtClean="0"/>
              <a:t>Inadequate </a:t>
            </a:r>
            <a:r>
              <a:rPr lang="en-US" dirty="0"/>
              <a:t>progress by the trainee – additional training time </a:t>
            </a:r>
            <a:r>
              <a:rPr lang="en-US" dirty="0" smtClean="0"/>
              <a:t>required</a:t>
            </a:r>
          </a:p>
          <a:p>
            <a:pPr marL="514350" indent="-514350">
              <a:buAutoNum type="arabicPeriod"/>
            </a:pPr>
            <a:r>
              <a:rPr lang="en-US" dirty="0" smtClean="0"/>
              <a:t>Released </a:t>
            </a:r>
            <a:r>
              <a:rPr lang="en-US" dirty="0"/>
              <a:t>from training </a:t>
            </a:r>
            <a:r>
              <a:rPr lang="en-US" dirty="0" err="1"/>
              <a:t>programme</a:t>
            </a:r>
            <a:r>
              <a:rPr lang="en-US" dirty="0"/>
              <a:t> with or without specified </a:t>
            </a:r>
            <a:r>
              <a:rPr lang="en-US" dirty="0" smtClean="0"/>
              <a:t>competencies</a:t>
            </a:r>
          </a:p>
          <a:p>
            <a:pPr marL="514350" indent="-514350">
              <a:buAutoNum type="arabicPeriod"/>
            </a:pPr>
            <a:r>
              <a:rPr lang="en-US" dirty="0" smtClean="0"/>
              <a:t>Incomplete </a:t>
            </a:r>
            <a:r>
              <a:rPr lang="en-US" dirty="0"/>
              <a:t>evidence presented – additional training time may be </a:t>
            </a:r>
            <a:r>
              <a:rPr lang="en-US" dirty="0" smtClean="0"/>
              <a:t>required</a:t>
            </a:r>
          </a:p>
          <a:p>
            <a:pPr marL="514350" indent="-514350">
              <a:buAutoNum type="arabicPeriod"/>
            </a:pPr>
            <a:r>
              <a:rPr lang="en-US" dirty="0" smtClean="0"/>
              <a:t>Gained </a:t>
            </a:r>
            <a:r>
              <a:rPr lang="en-US" dirty="0"/>
              <a:t>all required competencies; will be recommended as having completed the training </a:t>
            </a:r>
            <a:r>
              <a:rPr lang="en-US" dirty="0" err="1"/>
              <a:t>programme</a:t>
            </a:r>
            <a:r>
              <a:rPr lang="en-US" dirty="0"/>
              <a:t> and for award of a CCT or CESR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2 &amp;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Not </a:t>
            </a:r>
            <a:r>
              <a:rPr lang="en-US" dirty="0"/>
              <a:t>entirely </a:t>
            </a:r>
            <a:r>
              <a:rPr lang="en-US" dirty="0" smtClean="0"/>
              <a:t>negative</a:t>
            </a:r>
            <a:r>
              <a:rPr lang="en-US" dirty="0"/>
              <a:t>!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In an outcomes-based curriculum such as this we would expect some trainees to require more training or time than others and some </a:t>
            </a:r>
            <a:r>
              <a:rPr lang="en-US" dirty="0" smtClean="0"/>
              <a:t>less</a:t>
            </a:r>
          </a:p>
          <a:p>
            <a:r>
              <a:rPr lang="en-US" dirty="0" smtClean="0"/>
              <a:t>Important </a:t>
            </a:r>
            <a:r>
              <a:rPr lang="en-US" dirty="0"/>
              <a:t>that there is evidence to show that your rate of progression is achieving firmly based competencies.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Clearly</a:t>
            </a:r>
            <a:r>
              <a:rPr lang="en-US" dirty="0"/>
              <a:t>, repeated failure to progress cannot be allowed to continue and in those circumstances you and your </a:t>
            </a:r>
            <a:r>
              <a:rPr lang="en-US" dirty="0" err="1"/>
              <a:t>programme</a:t>
            </a:r>
            <a:r>
              <a:rPr lang="en-US" dirty="0"/>
              <a:t> director must have a realistic discussion of where your professional future best lies.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don’t agree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have the right to appeal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Over </a:t>
            </a:r>
            <a:r>
              <a:rPr lang="en-US" dirty="0"/>
              <a:t>the way the process was </a:t>
            </a:r>
            <a:r>
              <a:rPr lang="en-US" dirty="0" smtClean="0"/>
              <a:t>conducted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egitimacy </a:t>
            </a:r>
            <a:r>
              <a:rPr lang="en-US" dirty="0"/>
              <a:t>of your training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ARCP </a:t>
            </a:r>
            <a:r>
              <a:rPr lang="en-US" dirty="0" err="1" smtClean="0"/>
              <a:t>judgement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Each </a:t>
            </a:r>
            <a:r>
              <a:rPr lang="en-US" dirty="0"/>
              <a:t>Deanery will have a specified appeals process which you will be pointed </a:t>
            </a:r>
            <a:r>
              <a:rPr lang="en-US" dirty="0" smtClean="0"/>
              <a:t>towards</a:t>
            </a:r>
          </a:p>
          <a:p>
            <a:r>
              <a:rPr lang="en-US" dirty="0" smtClean="0"/>
              <a:t>“Gold Guide” </a:t>
            </a:r>
            <a:r>
              <a:rPr lang="en-US" dirty="0"/>
              <a:t>for Postgraduate Specialty </a:t>
            </a:r>
            <a:r>
              <a:rPr lang="en-US" dirty="0" smtClean="0"/>
              <a:t>Training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456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ARCP</vt:lpstr>
      <vt:lpstr>When?</vt:lpstr>
      <vt:lpstr>How?</vt:lpstr>
      <vt:lpstr>What is ARCP?</vt:lpstr>
      <vt:lpstr>What happens?</vt:lpstr>
      <vt:lpstr>Learning agreement</vt:lpstr>
      <vt:lpstr>Outcomes</vt:lpstr>
      <vt:lpstr>Outcomes 2 &amp; 3</vt:lpstr>
      <vt:lpstr>If you don’t agree</vt:lpstr>
      <vt:lpstr>Remember</vt:lpstr>
    </vt:vector>
  </TitlesOfParts>
  <Company>Norfolk &amp; Norwich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ARCP</dc:title>
  <dc:creator>Sandeep Kapur</dc:creator>
  <cp:lastModifiedBy>Taylor, Louise</cp:lastModifiedBy>
  <cp:revision>4</cp:revision>
  <dcterms:created xsi:type="dcterms:W3CDTF">2017-09-26T04:28:06Z</dcterms:created>
  <dcterms:modified xsi:type="dcterms:W3CDTF">2017-10-03T09:10:41Z</dcterms:modified>
</cp:coreProperties>
</file>