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6" r:id="rId1"/>
  </p:sldMasterIdLst>
  <p:sldIdLst>
    <p:sldId id="256" r:id="rId2"/>
    <p:sldId id="257" r:id="rId3"/>
    <p:sldId id="261" r:id="rId4"/>
    <p:sldId id="282" r:id="rId5"/>
    <p:sldId id="263" r:id="rId6"/>
    <p:sldId id="262" r:id="rId7"/>
    <p:sldId id="289" r:id="rId8"/>
    <p:sldId id="290" r:id="rId9"/>
    <p:sldId id="284" r:id="rId10"/>
    <p:sldId id="285" r:id="rId11"/>
    <p:sldId id="287" r:id="rId12"/>
    <p:sldId id="288" r:id="rId13"/>
    <p:sldId id="267" r:id="rId14"/>
    <p:sldId id="268" r:id="rId15"/>
    <p:sldId id="275" r:id="rId16"/>
    <p:sldId id="271" r:id="rId17"/>
    <p:sldId id="272" r:id="rId18"/>
    <p:sldId id="273" r:id="rId19"/>
    <p:sldId id="274" r:id="rId20"/>
    <p:sldId id="292" r:id="rId21"/>
    <p:sldId id="293" r:id="rId22"/>
    <p:sldId id="29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CC66"/>
    <a:srgbClr val="473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6" autoAdjust="0"/>
    <p:restoredTop sz="94660"/>
  </p:normalViewPr>
  <p:slideViewPr>
    <p:cSldViewPr snapToGrid="0">
      <p:cViewPr>
        <p:scale>
          <a:sx n="82" d="100"/>
          <a:sy n="82" d="100"/>
        </p:scale>
        <p:origin x="-78" y="-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27979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56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0761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5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9402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9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20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7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7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47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47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9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2255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59904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82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  <p:sldLayoutId id="2147483950" r:id="rId14"/>
    <p:sldLayoutId id="2147483951" r:id="rId15"/>
    <p:sldLayoutId id="21474839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7214" y="1828800"/>
            <a:ext cx="7766936" cy="2119005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C00000"/>
                </a:solidFill>
              </a:rPr>
              <a:t>Approach to Abnormal Uterine Bleeding in </a:t>
            </a:r>
            <a:r>
              <a:rPr lang="en-GB" dirty="0">
                <a:solidFill>
                  <a:srgbClr val="C00000"/>
                </a:solidFill>
              </a:rPr>
              <a:t>G</a:t>
            </a:r>
            <a:r>
              <a:rPr lang="en-GB" dirty="0" smtClean="0">
                <a:solidFill>
                  <a:srgbClr val="C00000"/>
                </a:solidFill>
              </a:rPr>
              <a:t>eneral Practice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</a:rPr>
              <a:t>Dr. Lubna Qayam</a:t>
            </a:r>
            <a:endParaRPr lang="en-GB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47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Treatment of Anovulatory bleeding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Progestogens like Nor-</a:t>
            </a:r>
            <a:r>
              <a:rPr lang="en-GB" dirty="0" err="1" smtClean="0"/>
              <a:t>Ethisterone</a:t>
            </a:r>
            <a:r>
              <a:rPr lang="en-GB" dirty="0" smtClean="0"/>
              <a:t> or medroxyprogesterone</a:t>
            </a:r>
          </a:p>
          <a:p>
            <a:r>
              <a:rPr lang="en-GB" dirty="0" smtClean="0"/>
              <a:t>To arrest the heavy bleeding </a:t>
            </a:r>
          </a:p>
          <a:p>
            <a:r>
              <a:rPr lang="en-GB" dirty="0" smtClean="0"/>
              <a:t>Then cyclically</a:t>
            </a:r>
          </a:p>
          <a:p>
            <a:r>
              <a:rPr lang="en-GB" dirty="0" smtClean="0"/>
              <a:t>COC pills for 3-6 months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6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Treatment of heavy menstrual bleeding (Menorrhagia)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If women is not wishing for contraception or while waiting for the Investigations/if fibroid is less than 3 cm  </a:t>
            </a:r>
          </a:p>
          <a:p>
            <a:r>
              <a:rPr lang="en-GB" dirty="0" err="1" smtClean="0"/>
              <a:t>Mefanemic</a:t>
            </a:r>
            <a:r>
              <a:rPr lang="en-GB" dirty="0" smtClean="0"/>
              <a:t> acid with Tranexamic acid is the 1</a:t>
            </a:r>
            <a:r>
              <a:rPr lang="en-GB" baseline="30000" dirty="0" smtClean="0"/>
              <a:t>st</a:t>
            </a:r>
            <a:r>
              <a:rPr lang="en-GB" dirty="0" smtClean="0"/>
              <a:t> choice</a:t>
            </a:r>
          </a:p>
          <a:p>
            <a:pPr marL="0" indent="0">
              <a:buNone/>
            </a:pPr>
            <a:r>
              <a:rPr lang="en-GB" dirty="0" smtClean="0"/>
              <a:t>If Long term contraception is acceptable then </a:t>
            </a:r>
          </a:p>
          <a:p>
            <a:r>
              <a:rPr lang="en-GB" dirty="0" smtClean="0"/>
              <a:t>LNG-IUS is the 1</a:t>
            </a:r>
            <a:r>
              <a:rPr lang="en-GB" baseline="30000" dirty="0" smtClean="0"/>
              <a:t>st</a:t>
            </a:r>
            <a:r>
              <a:rPr lang="en-GB" dirty="0" smtClean="0"/>
              <a:t> choice</a:t>
            </a:r>
          </a:p>
          <a:p>
            <a:pPr marL="0" indent="0">
              <a:buNone/>
            </a:pP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Choice </a:t>
            </a:r>
          </a:p>
          <a:p>
            <a:r>
              <a:rPr lang="en-GB" dirty="0" smtClean="0"/>
              <a:t>COC that reduces </a:t>
            </a:r>
            <a:r>
              <a:rPr lang="en-GB" dirty="0" err="1" smtClean="0"/>
              <a:t>dysmennorhoea</a:t>
            </a:r>
            <a:r>
              <a:rPr lang="en-GB" dirty="0" smtClean="0"/>
              <a:t> and regulate cycles</a:t>
            </a:r>
          </a:p>
          <a:p>
            <a:pPr marL="0" indent="0">
              <a:buNone/>
            </a:pPr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Choice</a:t>
            </a:r>
          </a:p>
          <a:p>
            <a:r>
              <a:rPr lang="en-GB" dirty="0" smtClean="0"/>
              <a:t>Nor-</a:t>
            </a:r>
            <a:r>
              <a:rPr lang="en-GB" dirty="0" err="1"/>
              <a:t>e</a:t>
            </a:r>
            <a:r>
              <a:rPr lang="en-GB" dirty="0" err="1" smtClean="0"/>
              <a:t>thisterone</a:t>
            </a:r>
            <a:r>
              <a:rPr lang="en-GB" dirty="0" smtClean="0"/>
              <a:t> day 5-26 ( not effective contraception, but may inhibit ovulation)or Depo- </a:t>
            </a:r>
            <a:r>
              <a:rPr lang="en-GB" dirty="0" err="1" smtClean="0"/>
              <a:t>provera</a:t>
            </a:r>
            <a:r>
              <a:rPr lang="en-GB" dirty="0" smtClean="0"/>
              <a:t> 12 weekly</a:t>
            </a:r>
          </a:p>
          <a:p>
            <a:r>
              <a:rPr lang="en-GB" dirty="0" smtClean="0"/>
              <a:t>GNRH </a:t>
            </a:r>
            <a:r>
              <a:rPr lang="en-GB" dirty="0" err="1" smtClean="0"/>
              <a:t>analougues</a:t>
            </a:r>
            <a:r>
              <a:rPr lang="en-GB" dirty="0" smtClean="0"/>
              <a:t> Not recommended in PC, but a good option in SC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805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of Menorrhagia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If initial 1</a:t>
            </a:r>
            <a:r>
              <a:rPr lang="en-GB" baseline="30000" dirty="0" smtClean="0"/>
              <a:t>st</a:t>
            </a:r>
            <a:r>
              <a:rPr lang="en-GB" dirty="0" smtClean="0"/>
              <a:t> line Rx fails then combine</a:t>
            </a:r>
          </a:p>
          <a:p>
            <a:r>
              <a:rPr lang="en-GB" dirty="0" smtClean="0"/>
              <a:t>Tranexamic acid + </a:t>
            </a:r>
            <a:r>
              <a:rPr lang="en-GB" dirty="0" err="1" smtClean="0"/>
              <a:t>Nsaids</a:t>
            </a:r>
            <a:r>
              <a:rPr lang="en-GB" dirty="0" smtClean="0"/>
              <a:t> (dysmenorrhoea)</a:t>
            </a:r>
          </a:p>
          <a:p>
            <a:r>
              <a:rPr lang="en-GB" dirty="0" err="1" smtClean="0"/>
              <a:t>Nsaids</a:t>
            </a:r>
            <a:r>
              <a:rPr lang="en-GB" dirty="0" smtClean="0"/>
              <a:t> + </a:t>
            </a:r>
            <a:r>
              <a:rPr lang="en-GB" dirty="0" err="1" smtClean="0"/>
              <a:t>COCpills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To arrest heavy bleeding </a:t>
            </a:r>
          </a:p>
          <a:p>
            <a:r>
              <a:rPr lang="en-GB" dirty="0" smtClean="0"/>
              <a:t>NEST 5mg- 10mg </a:t>
            </a:r>
            <a:r>
              <a:rPr lang="en-GB" dirty="0" err="1" smtClean="0"/>
              <a:t>tds</a:t>
            </a:r>
            <a:r>
              <a:rPr lang="en-GB" dirty="0" smtClean="0"/>
              <a:t> for 10 days ( stops bleeding with in 1-3 days, with drawl bleed occurs 2-4 d after stopping Rx)</a:t>
            </a:r>
          </a:p>
          <a:p>
            <a:pPr marL="0" indent="0">
              <a:buNone/>
            </a:pPr>
            <a:r>
              <a:rPr lang="en-GB" dirty="0" smtClean="0"/>
              <a:t>REFERRALS:</a:t>
            </a:r>
          </a:p>
          <a:p>
            <a:r>
              <a:rPr lang="en-GB" dirty="0" smtClean="0"/>
              <a:t>Alarm symptoms</a:t>
            </a:r>
          </a:p>
          <a:p>
            <a:r>
              <a:rPr lang="en-GB" dirty="0" smtClean="0"/>
              <a:t>QOL is negatively affected by menorrhagia</a:t>
            </a:r>
          </a:p>
          <a:p>
            <a:r>
              <a:rPr lang="en-GB" dirty="0" smtClean="0"/>
              <a:t>Women wishes to have surgery</a:t>
            </a:r>
          </a:p>
          <a:p>
            <a:r>
              <a:rPr lang="en-GB" dirty="0" smtClean="0"/>
              <a:t>Fe deficiency anaemia that fails to respond to pharmaceutical treatment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070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Problematic bleeding with hormonal contraception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It is </a:t>
            </a:r>
            <a:r>
              <a:rPr lang="en-GB" dirty="0"/>
              <a:t>challenging. For many </a:t>
            </a:r>
            <a:r>
              <a:rPr lang="en-GB" dirty="0" smtClean="0"/>
              <a:t>women it is </a:t>
            </a:r>
            <a:r>
              <a:rPr lang="en-GB" dirty="0"/>
              <a:t>due to </a:t>
            </a:r>
            <a:r>
              <a:rPr lang="en-GB" dirty="0" smtClean="0"/>
              <a:t>the contraceptive </a:t>
            </a:r>
            <a:r>
              <a:rPr lang="en-GB" dirty="0"/>
              <a:t>method </a:t>
            </a:r>
            <a:r>
              <a:rPr lang="en-GB" dirty="0" smtClean="0"/>
              <a:t>itself</a:t>
            </a:r>
          </a:p>
          <a:p>
            <a:r>
              <a:rPr lang="en-GB" dirty="0" smtClean="0"/>
              <a:t>Women </a:t>
            </a:r>
            <a:r>
              <a:rPr lang="en-GB" dirty="0"/>
              <a:t>may consider that the </a:t>
            </a:r>
            <a:r>
              <a:rPr lang="en-GB" dirty="0" smtClean="0"/>
              <a:t>contraceptive and </a:t>
            </a:r>
            <a:r>
              <a:rPr lang="en-GB" dirty="0"/>
              <a:t>non-contraceptive benefits of a method outweigh the inconvenience of </a:t>
            </a:r>
            <a:r>
              <a:rPr lang="en-GB" dirty="0" smtClean="0"/>
              <a:t>unpredictable bleeding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 smtClean="0"/>
              <a:t>Assessment should be by </a:t>
            </a:r>
            <a:endParaRPr lang="en-GB" dirty="0"/>
          </a:p>
          <a:p>
            <a:r>
              <a:rPr lang="en-GB" dirty="0"/>
              <a:t>● C</a:t>
            </a:r>
            <a:r>
              <a:rPr lang="en-GB" dirty="0" smtClean="0"/>
              <a:t>linical </a:t>
            </a:r>
            <a:r>
              <a:rPr lang="en-GB" dirty="0"/>
              <a:t>history</a:t>
            </a:r>
          </a:p>
          <a:p>
            <a:r>
              <a:rPr lang="en-GB" dirty="0"/>
              <a:t>● Exclude </a:t>
            </a:r>
            <a:r>
              <a:rPr lang="en-GB" dirty="0" smtClean="0"/>
              <a:t>STI</a:t>
            </a:r>
            <a:r>
              <a:rPr lang="en-GB" dirty="0"/>
              <a:t> </a:t>
            </a:r>
            <a:r>
              <a:rPr lang="en-GB" dirty="0" smtClean="0"/>
              <a:t>- perform speculum exam and take swabs at least for chlamydia</a:t>
            </a:r>
            <a:endParaRPr lang="en-GB" dirty="0"/>
          </a:p>
          <a:p>
            <a:r>
              <a:rPr lang="en-GB" dirty="0"/>
              <a:t>● Check cervical screening history</a:t>
            </a:r>
          </a:p>
          <a:p>
            <a:r>
              <a:rPr lang="en-GB" dirty="0"/>
              <a:t>● Consider the need for a pregnancy test</a:t>
            </a:r>
          </a:p>
          <a:p>
            <a:r>
              <a:rPr lang="en-GB" dirty="0"/>
              <a:t>● Exclude underlying pathology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14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Medical </a:t>
            </a:r>
            <a:r>
              <a:rPr lang="en-GB" b="1" dirty="0" smtClean="0"/>
              <a:t>Therapy options </a:t>
            </a:r>
            <a:r>
              <a:rPr lang="en-GB" dirty="0" smtClean="0"/>
              <a:t>for women using hormonal contraception with problematic Bleeding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CHC users </a:t>
            </a:r>
            <a:r>
              <a:rPr lang="en-GB" dirty="0" smtClean="0">
                <a:sym typeface="Wingdings" panose="05000000000000000000" pitchFamily="2" charset="2"/>
              </a:rPr>
              <a:t> Reassurance for 1st 3 M , increase EE up to max 35micrograms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POP users  may try a different POP, </a:t>
            </a:r>
            <a:r>
              <a:rPr lang="en-GB" dirty="0" err="1">
                <a:sym typeface="Wingdings" panose="05000000000000000000" pitchFamily="2" charset="2"/>
              </a:rPr>
              <a:t>E</a:t>
            </a:r>
            <a:r>
              <a:rPr lang="en-GB" dirty="0" err="1" smtClean="0">
                <a:sym typeface="Wingdings" panose="05000000000000000000" pitchFamily="2" charset="2"/>
              </a:rPr>
              <a:t>strogen</a:t>
            </a:r>
            <a:r>
              <a:rPr lang="en-GB" dirty="0" smtClean="0">
                <a:sym typeface="Wingdings" panose="05000000000000000000" pitchFamily="2" charset="2"/>
              </a:rPr>
              <a:t> supplementation or tranexamic acid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PO implants, </a:t>
            </a:r>
            <a:r>
              <a:rPr lang="en-GB" dirty="0" err="1" smtClean="0">
                <a:sym typeface="Wingdings" panose="05000000000000000000" pitchFamily="2" charset="2"/>
              </a:rPr>
              <a:t>injectibles</a:t>
            </a:r>
            <a:r>
              <a:rPr lang="en-GB" dirty="0" smtClean="0">
                <a:sym typeface="Wingdings" panose="05000000000000000000" pitchFamily="2" charset="2"/>
              </a:rPr>
              <a:t> and IUS EE 30-35 </a:t>
            </a:r>
            <a:r>
              <a:rPr lang="en-GB" dirty="0" err="1" smtClean="0">
                <a:sym typeface="Wingdings" panose="05000000000000000000" pitchFamily="2" charset="2"/>
              </a:rPr>
              <a:t>micr</a:t>
            </a:r>
            <a:r>
              <a:rPr lang="en-GB" dirty="0" smtClean="0">
                <a:sym typeface="Wingdings" panose="05000000000000000000" pitchFamily="2" charset="2"/>
              </a:rPr>
              <a:t> with LNG/ </a:t>
            </a:r>
            <a:r>
              <a:rPr lang="en-GB" dirty="0" err="1" smtClean="0">
                <a:sym typeface="Wingdings" panose="05000000000000000000" pitchFamily="2" charset="2"/>
              </a:rPr>
              <a:t>norethisterone</a:t>
            </a:r>
            <a:r>
              <a:rPr lang="en-GB" dirty="0" smtClean="0">
                <a:sym typeface="Wingdings" panose="05000000000000000000" pitchFamily="2" charset="2"/>
              </a:rPr>
              <a:t> or </a:t>
            </a:r>
            <a:r>
              <a:rPr lang="en-GB" dirty="0" err="1" smtClean="0">
                <a:sym typeface="Wingdings" panose="05000000000000000000" pitchFamily="2" charset="2"/>
              </a:rPr>
              <a:t>mefanemic</a:t>
            </a:r>
            <a:r>
              <a:rPr lang="en-GB" dirty="0" smtClean="0">
                <a:sym typeface="Wingdings" panose="05000000000000000000" pitchFamily="2" charset="2"/>
              </a:rPr>
              <a:t> acid  500mg </a:t>
            </a:r>
            <a:r>
              <a:rPr lang="en-GB" dirty="0" err="1" smtClean="0">
                <a:sym typeface="Wingdings" panose="05000000000000000000" pitchFamily="2" charset="2"/>
              </a:rPr>
              <a:t>tds</a:t>
            </a:r>
            <a:r>
              <a:rPr lang="en-GB" dirty="0" smtClean="0">
                <a:sym typeface="Wingdings" panose="05000000000000000000" pitchFamily="2" charset="2"/>
              </a:rPr>
              <a:t> with tranexamic acid 1gm </a:t>
            </a:r>
            <a:r>
              <a:rPr lang="en-GB" dirty="0" err="1" smtClean="0">
                <a:sym typeface="Wingdings" panose="05000000000000000000" pitchFamily="2" charset="2"/>
              </a:rPr>
              <a:t>qds</a:t>
            </a:r>
            <a:r>
              <a:rPr lang="en-GB" dirty="0" smtClean="0">
                <a:sym typeface="Wingdings" panose="05000000000000000000" pitchFamily="2" charset="2"/>
              </a:rPr>
              <a:t>  as s short term therapy.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2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Causes of Post Menopausal Bleeding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Atrophic vaginitis 60-80 %</a:t>
            </a:r>
          </a:p>
          <a:p>
            <a:r>
              <a:rPr lang="en-GB" dirty="0" smtClean="0"/>
              <a:t>HRT 15-25%</a:t>
            </a:r>
          </a:p>
          <a:p>
            <a:r>
              <a:rPr lang="en-GB" dirty="0" smtClean="0"/>
              <a:t>Polyps- endometrial or cervical 2-12%</a:t>
            </a:r>
          </a:p>
          <a:p>
            <a:r>
              <a:rPr lang="en-GB" dirty="0" smtClean="0"/>
              <a:t>Endometrial </a:t>
            </a:r>
            <a:r>
              <a:rPr lang="en-GB" dirty="0" err="1" smtClean="0"/>
              <a:t>hyperplasis</a:t>
            </a:r>
            <a:r>
              <a:rPr lang="en-GB" dirty="0" smtClean="0"/>
              <a:t> 5-10%</a:t>
            </a:r>
          </a:p>
          <a:p>
            <a:r>
              <a:rPr lang="en-GB" dirty="0" smtClean="0"/>
              <a:t>Endometrial </a:t>
            </a:r>
            <a:r>
              <a:rPr lang="en-GB" dirty="0" err="1" smtClean="0"/>
              <a:t>carconima</a:t>
            </a:r>
            <a:r>
              <a:rPr lang="en-GB" dirty="0" smtClean="0"/>
              <a:t> 10%</a:t>
            </a:r>
          </a:p>
          <a:p>
            <a:r>
              <a:rPr lang="en-GB" dirty="0" err="1" smtClean="0"/>
              <a:t>Estrogen</a:t>
            </a:r>
            <a:r>
              <a:rPr lang="en-GB" dirty="0" smtClean="0"/>
              <a:t> secreting ovarian tumours( Granulosa, Theca cell) &lt;1%</a:t>
            </a:r>
          </a:p>
          <a:p>
            <a:r>
              <a:rPr lang="en-GB" dirty="0" smtClean="0"/>
              <a:t>Traumatic </a:t>
            </a:r>
            <a:r>
              <a:rPr lang="en-GB" dirty="0" err="1" smtClean="0"/>
              <a:t>e.g</a:t>
            </a:r>
            <a:r>
              <a:rPr lang="en-GB" dirty="0" smtClean="0"/>
              <a:t> ring pessary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17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747" y="2004811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 55 year old lady with an LMP 5 years ago presented with vaginal bleeding off and on.  She is sexually active. She denies any medical history and does not take any OTC medications. O/E BP 142/88, BMI of 35, fresh bleeding in the vagina with a small blood clot on her right labia. Cervix looks healthy. Bimanual examination is satisfactory. </a:t>
            </a:r>
          </a:p>
          <a:p>
            <a:endParaRPr lang="en-GB" dirty="0"/>
          </a:p>
          <a:p>
            <a:r>
              <a:rPr lang="en-GB" dirty="0" smtClean="0"/>
              <a:t>How will you proceed?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46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When?</a:t>
            </a:r>
          </a:p>
          <a:p>
            <a:r>
              <a:rPr lang="en-GB" dirty="0" smtClean="0"/>
              <a:t>Nature, precipitating factors like SI, Trauma</a:t>
            </a:r>
          </a:p>
          <a:p>
            <a:r>
              <a:rPr lang="en-GB" dirty="0" smtClean="0"/>
              <a:t>Discharge</a:t>
            </a:r>
          </a:p>
          <a:p>
            <a:r>
              <a:rPr lang="en-GB" dirty="0" smtClean="0"/>
              <a:t>HRT, tamoxifen, Anticoagulants</a:t>
            </a:r>
          </a:p>
          <a:p>
            <a:r>
              <a:rPr lang="en-GB" dirty="0" smtClean="0"/>
              <a:t>Any recent unintentional weight loss, fever, </a:t>
            </a:r>
            <a:r>
              <a:rPr lang="en-GB" dirty="0" err="1" smtClean="0"/>
              <a:t>abdo</a:t>
            </a:r>
            <a:r>
              <a:rPr lang="en-GB" dirty="0" smtClean="0"/>
              <a:t> pain,  personal and family h/o endometrial, breast, ovarian / colon cancers, (LYNCH II) bladder bowel change</a:t>
            </a:r>
          </a:p>
          <a:p>
            <a:r>
              <a:rPr lang="en-GB" dirty="0" smtClean="0"/>
              <a:t>Parity</a:t>
            </a:r>
          </a:p>
          <a:p>
            <a:r>
              <a:rPr lang="en-GB" dirty="0" smtClean="0"/>
              <a:t>Age of menarche and menopause</a:t>
            </a:r>
          </a:p>
          <a:p>
            <a:r>
              <a:rPr lang="en-GB" dirty="0" smtClean="0"/>
              <a:t>Smoking HTN, DM</a:t>
            </a:r>
          </a:p>
          <a:p>
            <a:r>
              <a:rPr lang="en-GB" dirty="0" smtClean="0"/>
              <a:t>Last smear result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8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Vital signs</a:t>
            </a:r>
          </a:p>
          <a:p>
            <a:r>
              <a:rPr lang="en-GB" dirty="0" smtClean="0"/>
              <a:t>BMI</a:t>
            </a:r>
          </a:p>
          <a:p>
            <a:r>
              <a:rPr lang="en-GB" dirty="0" smtClean="0"/>
              <a:t>Signs of anaemia</a:t>
            </a:r>
          </a:p>
          <a:p>
            <a:r>
              <a:rPr lang="en-GB" dirty="0" smtClean="0"/>
              <a:t>Abdominal examination to assess the size, Contour, tenderness of uterus, </a:t>
            </a:r>
            <a:r>
              <a:rPr lang="en-GB" dirty="0" err="1" smtClean="0"/>
              <a:t>visceromegaly</a:t>
            </a:r>
            <a:r>
              <a:rPr lang="en-GB" dirty="0" smtClean="0"/>
              <a:t>, ascites. </a:t>
            </a:r>
          </a:p>
          <a:p>
            <a:r>
              <a:rPr lang="en-GB" dirty="0" smtClean="0"/>
              <a:t>Speculum examination – see vulva, vagina, signs of atrophy, bleeding, growths on vaginal wall/ cervix, abnormal discharge</a:t>
            </a:r>
          </a:p>
          <a:p>
            <a:r>
              <a:rPr lang="en-GB" dirty="0" smtClean="0"/>
              <a:t>Bimanual exam to look for size of uterus, mobility, fullness of adnexa and tenderness. </a:t>
            </a:r>
          </a:p>
          <a:p>
            <a:r>
              <a:rPr lang="en-GB" dirty="0" smtClean="0"/>
              <a:t>If suspected endometrial cause of bleeding, perform the </a:t>
            </a:r>
            <a:r>
              <a:rPr lang="en-GB" dirty="0" err="1" smtClean="0"/>
              <a:t>pipelle</a:t>
            </a:r>
            <a:r>
              <a:rPr lang="en-GB" dirty="0" smtClean="0"/>
              <a:t> biopsy and refer as 2WW ref to gynaecology.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20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Atrophic Vaginitis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90C226"/>
              </a:buClr>
            </a:pPr>
            <a:r>
              <a:rPr lang="en-GB" sz="1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Presents with soreness and dryness of vagina, vaginal bleeding, </a:t>
            </a:r>
            <a:r>
              <a:rPr lang="en-GB" sz="1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supf</a:t>
            </a:r>
            <a:r>
              <a:rPr lang="en-GB" sz="1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dyspareunia, dysuria</a:t>
            </a:r>
            <a:r>
              <a:rPr lang="en-GB" sz="1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recurrent UTI </a:t>
            </a:r>
            <a:r>
              <a:rPr lang="en-GB" sz="1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and vaginal discharge</a:t>
            </a:r>
            <a:r>
              <a:rPr lang="en-GB" sz="1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en-GB" dirty="0" smtClean="0"/>
          </a:p>
          <a:p>
            <a:r>
              <a:rPr lang="en-GB" dirty="0" smtClean="0"/>
              <a:t>Thinning of the </a:t>
            </a:r>
            <a:r>
              <a:rPr lang="en-GB" dirty="0" err="1" smtClean="0"/>
              <a:t>vulval</a:t>
            </a:r>
            <a:r>
              <a:rPr lang="en-GB" dirty="0" smtClean="0"/>
              <a:t> and vaginal epithelium</a:t>
            </a:r>
          </a:p>
          <a:p>
            <a:r>
              <a:rPr lang="en-GB" b="1" i="1" dirty="0" smtClean="0"/>
              <a:t>Loss of glycogen</a:t>
            </a:r>
          </a:p>
          <a:p>
            <a:r>
              <a:rPr lang="en-GB" dirty="0" smtClean="0"/>
              <a:t>Fall in acidity</a:t>
            </a:r>
          </a:p>
          <a:p>
            <a:r>
              <a:rPr lang="en-GB" b="1" i="1" dirty="0" smtClean="0"/>
              <a:t>Absence of protective lactobacilli</a:t>
            </a:r>
          </a:p>
          <a:p>
            <a:r>
              <a:rPr lang="en-GB" dirty="0" err="1" smtClean="0"/>
              <a:t>Estriol</a:t>
            </a:r>
            <a:r>
              <a:rPr lang="en-GB" dirty="0" smtClean="0"/>
              <a:t> creams/ pessaries daily for 2 weeks then twice weekly for 3 months.(</a:t>
            </a:r>
            <a:r>
              <a:rPr lang="en-GB" dirty="0" err="1" smtClean="0"/>
              <a:t>Ovestin</a:t>
            </a:r>
            <a:r>
              <a:rPr lang="en-GB" dirty="0" smtClean="0"/>
              <a:t>, </a:t>
            </a:r>
            <a:r>
              <a:rPr lang="en-GB" dirty="0" err="1" smtClean="0"/>
              <a:t>Vagifem</a:t>
            </a:r>
            <a:r>
              <a:rPr lang="en-GB" dirty="0" smtClean="0"/>
              <a:t>, </a:t>
            </a:r>
            <a:r>
              <a:rPr lang="en-GB" dirty="0" err="1" smtClean="0"/>
              <a:t>Orthogynest</a:t>
            </a:r>
            <a:r>
              <a:rPr lang="en-GB" dirty="0" smtClean="0"/>
              <a:t>, </a:t>
            </a:r>
            <a:r>
              <a:rPr lang="en-GB" dirty="0" err="1" smtClean="0"/>
              <a:t>Premique</a:t>
            </a:r>
            <a:r>
              <a:rPr lang="en-GB" dirty="0" smtClean="0"/>
              <a:t>, </a:t>
            </a:r>
            <a:r>
              <a:rPr lang="en-GB" dirty="0" err="1" smtClean="0"/>
              <a:t>Prempak</a:t>
            </a:r>
            <a:r>
              <a:rPr lang="en-GB" dirty="0" smtClean="0"/>
              <a:t>)</a:t>
            </a:r>
          </a:p>
          <a:p>
            <a:r>
              <a:rPr lang="en-GB" b="1" i="1" dirty="0" smtClean="0"/>
              <a:t>No evidence that topical </a:t>
            </a:r>
            <a:r>
              <a:rPr lang="en-GB" b="1" i="1" dirty="0" err="1"/>
              <a:t>E</a:t>
            </a:r>
            <a:r>
              <a:rPr lang="en-GB" b="1" i="1" dirty="0" err="1" smtClean="0"/>
              <a:t>strogens</a:t>
            </a:r>
            <a:r>
              <a:rPr lang="en-GB" b="1" i="1" dirty="0" smtClean="0"/>
              <a:t> causes endometrial proliferation </a:t>
            </a:r>
            <a:r>
              <a:rPr lang="en-GB" dirty="0" smtClean="0"/>
              <a:t>after 6-24 m of use therefore no need to prescribe systemic progestogens. </a:t>
            </a:r>
          </a:p>
          <a:p>
            <a:r>
              <a:rPr lang="en-GB" dirty="0" smtClean="0"/>
              <a:t>Vaginal lubricants can be use with or with out local </a:t>
            </a:r>
            <a:r>
              <a:rPr lang="en-GB" dirty="0" err="1" smtClean="0"/>
              <a:t>Estrogen</a:t>
            </a:r>
            <a:r>
              <a:rPr lang="en-GB" dirty="0" smtClean="0"/>
              <a:t> treatment.                        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733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Outline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7" y="1632555"/>
            <a:ext cx="8596668" cy="388077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GB" sz="2000" dirty="0" smtClean="0"/>
              <a:t>Causes</a:t>
            </a:r>
          </a:p>
          <a:p>
            <a:pPr>
              <a:buClr>
                <a:srgbClr val="C00000"/>
              </a:buClr>
            </a:pPr>
            <a:r>
              <a:rPr lang="en-GB" sz="2000" dirty="0" smtClean="0"/>
              <a:t>Approach</a:t>
            </a:r>
          </a:p>
          <a:p>
            <a:pPr>
              <a:buClr>
                <a:srgbClr val="C00000"/>
              </a:buClr>
            </a:pPr>
            <a:r>
              <a:rPr lang="en-GB" sz="2000" dirty="0" smtClean="0"/>
              <a:t>Management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6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PMB with HRT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Unscheduled Vaginal bleeding is a common adverse effect of HRT in first 3m of treatment.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i="1" dirty="0" smtClean="0"/>
              <a:t>CCHRT</a:t>
            </a:r>
            <a:r>
              <a:rPr lang="en-GB" dirty="0" smtClean="0"/>
              <a:t>- Commonly produces irregular breakthrough bleeding in first 4-6 m. Bleeding beyond 6m or after the spell of amenorrhoea requires further investigations. Once risk of malignancy is excluded then </a:t>
            </a:r>
            <a:r>
              <a:rPr lang="en-GB" b="1" i="1" dirty="0" smtClean="0"/>
              <a:t>try low dose </a:t>
            </a:r>
            <a:r>
              <a:rPr lang="en-GB" b="1" i="1" dirty="0" err="1" smtClean="0"/>
              <a:t>Estrogen</a:t>
            </a:r>
            <a:r>
              <a:rPr lang="en-GB" b="1" i="1" dirty="0" smtClean="0"/>
              <a:t> or ^ progesterone regimen.</a:t>
            </a:r>
          </a:p>
          <a:p>
            <a:r>
              <a:rPr lang="en-GB" b="1" i="1" dirty="0" smtClean="0"/>
              <a:t>Sequential HRT </a:t>
            </a:r>
            <a:r>
              <a:rPr lang="en-GB" dirty="0" smtClean="0"/>
              <a:t>should produce regular predictable bleeding starting towards or soon after the end of progesterone phase. </a:t>
            </a:r>
            <a:r>
              <a:rPr lang="en-GB" b="1" i="1" dirty="0"/>
              <a:t>I</a:t>
            </a:r>
            <a:r>
              <a:rPr lang="en-GB" b="1" i="1" dirty="0" smtClean="0"/>
              <a:t>ncreasing the duration, dose or type of progestogen</a:t>
            </a:r>
            <a:r>
              <a:rPr lang="en-GB" dirty="0" smtClean="0"/>
              <a:t> is recommended. </a:t>
            </a:r>
          </a:p>
        </p:txBody>
      </p:sp>
    </p:spTree>
    <p:extLst>
      <p:ext uri="{BB962C8B-B14F-4D97-AF65-F5344CB8AC3E}">
        <p14:creationId xmlns:p14="http://schemas.microsoft.com/office/powerpoint/2010/main" val="3254898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FSRH guidelines</a:t>
            </a:r>
          </a:p>
          <a:p>
            <a:r>
              <a:rPr lang="en-GB" dirty="0" smtClean="0"/>
              <a:t>2. Nice guidelines</a:t>
            </a:r>
          </a:p>
        </p:txBody>
      </p:sp>
    </p:spTree>
    <p:extLst>
      <p:ext uri="{BB962C8B-B14F-4D97-AF65-F5344CB8AC3E}">
        <p14:creationId xmlns:p14="http://schemas.microsoft.com/office/powerpoint/2010/main" val="1850617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2214" y="1232828"/>
            <a:ext cx="6661032" cy="500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0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120" y="352023"/>
            <a:ext cx="8596668" cy="13208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              Scenario 1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120" y="1362098"/>
            <a:ext cx="8596668" cy="3880773"/>
          </a:xfrm>
        </p:spPr>
        <p:txBody>
          <a:bodyPr/>
          <a:lstStyle/>
          <a:p>
            <a:pPr>
              <a:buClr>
                <a:srgbClr val="C00000"/>
              </a:buClr>
            </a:pPr>
            <a:endParaRPr lang="en-GB" dirty="0" smtClean="0"/>
          </a:p>
          <a:p>
            <a:pPr marL="0" indent="0">
              <a:buClr>
                <a:srgbClr val="C00000"/>
              </a:buClr>
              <a:buNone/>
            </a:pPr>
            <a:r>
              <a:rPr lang="en-GB" dirty="0" smtClean="0"/>
              <a:t>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en-GB" dirty="0" smtClean="0"/>
              <a:t>A 32 year old lady P2 c/o spotting in between her periods, post coital bleeding with regular periods which lasts for 4-6 days, mild dysmenorrhoea, no dyspareunia. There is no significant medical history. There was a h/o STI in past which was treated successfully and she is in stable relationship for </a:t>
            </a:r>
            <a:r>
              <a:rPr lang="en-GB" dirty="0"/>
              <a:t>5</a:t>
            </a:r>
            <a:r>
              <a:rPr lang="en-GB" dirty="0" smtClean="0"/>
              <a:t> years. She takes CHC.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99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089" y="313386"/>
            <a:ext cx="8596668" cy="1320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              Scenario 2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877" y="1336341"/>
            <a:ext cx="8596668" cy="3880773"/>
          </a:xfrm>
        </p:spPr>
        <p:txBody>
          <a:bodyPr/>
          <a:lstStyle/>
          <a:p>
            <a:pPr>
              <a:buClr>
                <a:srgbClr val="C00000"/>
              </a:buClr>
              <a:buFont typeface="Wingdings 3" panose="05040102010807070707" pitchFamily="18" charset="2"/>
              <a:buChar char=""/>
            </a:pPr>
            <a:endParaRPr lang="en-GB" dirty="0" smtClean="0"/>
          </a:p>
          <a:p>
            <a:pPr>
              <a:buClr>
                <a:srgbClr val="C00000"/>
              </a:buClr>
              <a:buFont typeface="Wingdings 3" panose="05040102010807070707" pitchFamily="18" charset="2"/>
              <a:buChar char=""/>
            </a:pPr>
            <a:endParaRPr lang="en-GB" dirty="0"/>
          </a:p>
          <a:p>
            <a:pPr>
              <a:buClr>
                <a:srgbClr val="C00000"/>
              </a:buClr>
              <a:buFont typeface="Wingdings 3" panose="05040102010807070707" pitchFamily="18" charset="2"/>
              <a:buChar char=""/>
            </a:pPr>
            <a:r>
              <a:rPr lang="en-GB" dirty="0" smtClean="0"/>
              <a:t>A 48 year old lady P2 with a h/o normal and regular periods in past. She is c/o irregular periods with prolonged bleeding pattern lasting for 5-9 days for 6-8 months . No post coital or intermenstrual bleeding. She had an USS done recently showing ET 2.5 mm with normal ovaries. Her recent blood tests are normal.  She uses condoms as contraception.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35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999" y="274750"/>
            <a:ext cx="8596668" cy="1320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           Scenario 3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999" y="1439372"/>
            <a:ext cx="8596668" cy="388077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endParaRPr lang="en-GB" dirty="0" smtClean="0"/>
          </a:p>
          <a:p>
            <a:pPr>
              <a:buClr>
                <a:srgbClr val="C00000"/>
              </a:buClr>
            </a:pPr>
            <a:endParaRPr lang="en-GB" dirty="0"/>
          </a:p>
          <a:p>
            <a:pPr>
              <a:buClr>
                <a:srgbClr val="C00000"/>
              </a:buClr>
            </a:pPr>
            <a:r>
              <a:rPr lang="en-GB" dirty="0" smtClean="0"/>
              <a:t>4. A </a:t>
            </a:r>
            <a:r>
              <a:rPr lang="en-GB" dirty="0"/>
              <a:t>25-year-old woman who has been using the progestogen-only implant presents </a:t>
            </a:r>
            <a:r>
              <a:rPr lang="en-GB" dirty="0" smtClean="0"/>
              <a:t>with irregular </a:t>
            </a:r>
            <a:r>
              <a:rPr lang="en-GB" dirty="0"/>
              <a:t>bleeding since starting 7 months ago and would like treatment or for it to be removed. She </a:t>
            </a:r>
            <a:r>
              <a:rPr lang="en-GB" dirty="0" smtClean="0"/>
              <a:t>has no </a:t>
            </a:r>
            <a:r>
              <a:rPr lang="en-GB" dirty="0"/>
              <a:t>significant medical history. After consideration and exclusion of other factors, what is </a:t>
            </a:r>
            <a:r>
              <a:rPr lang="en-GB" dirty="0" smtClean="0"/>
              <a:t>the appropriate </a:t>
            </a:r>
            <a:r>
              <a:rPr lang="en-GB" dirty="0"/>
              <a:t>treatment to offer her</a:t>
            </a:r>
            <a:r>
              <a:rPr lang="en-GB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444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41" y="326265"/>
            <a:ext cx="8596668" cy="1320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           Scenario 4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241" y="1323462"/>
            <a:ext cx="8596668" cy="3880773"/>
          </a:xfrm>
        </p:spPr>
        <p:txBody>
          <a:bodyPr/>
          <a:lstStyle/>
          <a:p>
            <a:pPr>
              <a:buClr>
                <a:srgbClr val="C00000"/>
              </a:buClr>
            </a:pPr>
            <a:endParaRPr lang="en-GB" dirty="0" smtClean="0"/>
          </a:p>
          <a:p>
            <a:pPr>
              <a:buClr>
                <a:srgbClr val="C00000"/>
              </a:buClr>
            </a:pPr>
            <a:endParaRPr lang="en-GB" dirty="0"/>
          </a:p>
          <a:p>
            <a:pPr>
              <a:buClr>
                <a:srgbClr val="C00000"/>
              </a:buClr>
            </a:pPr>
            <a:r>
              <a:rPr lang="en-GB" dirty="0" smtClean="0"/>
              <a:t>3. A </a:t>
            </a:r>
            <a:r>
              <a:rPr lang="en-GB" dirty="0"/>
              <a:t>37-year-old woman who has had the </a:t>
            </a:r>
            <a:r>
              <a:rPr lang="en-GB" dirty="0" err="1"/>
              <a:t>levonorgestrel</a:t>
            </a:r>
            <a:r>
              <a:rPr lang="en-GB" dirty="0"/>
              <a:t>-releasing intrauterine system (LNG-IUS) </a:t>
            </a:r>
            <a:r>
              <a:rPr lang="en-GB" dirty="0" smtClean="0"/>
              <a:t>for 9 </a:t>
            </a:r>
            <a:r>
              <a:rPr lang="en-GB" dirty="0"/>
              <a:t>months complains about the irregular spotting she has always experienced with this </a:t>
            </a:r>
            <a:r>
              <a:rPr lang="en-GB" dirty="0" smtClean="0"/>
              <a:t>method. She </a:t>
            </a:r>
            <a:r>
              <a:rPr lang="en-GB" dirty="0"/>
              <a:t>wishes to control the bleeding while on holiday. She has no contraindications to </a:t>
            </a:r>
            <a:r>
              <a:rPr lang="en-GB" dirty="0" smtClean="0"/>
              <a:t>hormonal contraceptives</a:t>
            </a:r>
            <a:r>
              <a:rPr lang="en-GB" dirty="0"/>
              <a:t>. </a:t>
            </a:r>
            <a:endParaRPr lang="en-GB" dirty="0" smtClean="0"/>
          </a:p>
          <a:p>
            <a:pPr>
              <a:buClr>
                <a:srgbClr val="C00000"/>
              </a:buClr>
            </a:pPr>
            <a:endParaRPr lang="en-GB" dirty="0"/>
          </a:p>
          <a:p>
            <a:pPr marL="0" indent="0">
              <a:buClr>
                <a:srgbClr val="C00000"/>
              </a:buCl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81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604" y="243087"/>
            <a:ext cx="8596668" cy="6267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                          Causes of AUB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7296" y="1094704"/>
            <a:ext cx="2511380" cy="40011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alpha val="8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AUB</a:t>
            </a:r>
            <a:endParaRPr lang="en-GB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03396" y="1893400"/>
            <a:ext cx="2554919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>
                <a:alpha val="8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Reproductive Age</a:t>
            </a:r>
          </a:p>
          <a:p>
            <a:pPr algn="ctr"/>
            <a:r>
              <a:rPr lang="en-GB" sz="2000" b="1" dirty="0" smtClean="0"/>
              <a:t>PALM-COIEN</a:t>
            </a:r>
            <a:endParaRPr lang="en-GB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86611" y="2033585"/>
            <a:ext cx="2511380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>
                <a:alpha val="8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Post Menopausal</a:t>
            </a:r>
            <a:endParaRPr lang="en-GB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69476" y="3120670"/>
            <a:ext cx="2511380" cy="1938992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>
                <a:alpha val="8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PALM: structural causes</a:t>
            </a:r>
          </a:p>
          <a:p>
            <a:pPr algn="ctr"/>
            <a:r>
              <a:rPr lang="en-GB" sz="1600" dirty="0" err="1" smtClean="0"/>
              <a:t>Polyps,pregnancy</a:t>
            </a:r>
            <a:endParaRPr lang="en-GB" sz="1600" dirty="0"/>
          </a:p>
          <a:p>
            <a:pPr algn="ctr"/>
            <a:r>
              <a:rPr lang="en-GB" sz="1600" dirty="0" smtClean="0"/>
              <a:t> </a:t>
            </a:r>
            <a:r>
              <a:rPr lang="en-GB" sz="1600" dirty="0" err="1" smtClean="0"/>
              <a:t>Adenomyosis</a:t>
            </a:r>
            <a:endParaRPr lang="en-GB" sz="1600" dirty="0" smtClean="0"/>
          </a:p>
          <a:p>
            <a:pPr algn="ctr"/>
            <a:r>
              <a:rPr lang="en-GB" sz="1600" dirty="0" smtClean="0"/>
              <a:t>Leiomyoma</a:t>
            </a:r>
          </a:p>
          <a:p>
            <a:pPr algn="ctr"/>
            <a:r>
              <a:rPr lang="en-GB" sz="1600" dirty="0" err="1" smtClean="0"/>
              <a:t>Malignany</a:t>
            </a:r>
            <a:r>
              <a:rPr lang="en-GB" sz="1600" dirty="0" smtClean="0"/>
              <a:t> and hyperplasia</a:t>
            </a:r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155432" y="3109586"/>
            <a:ext cx="2511380" cy="3570208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>
                <a:alpha val="8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COEIN: Non structural</a:t>
            </a:r>
          </a:p>
          <a:p>
            <a:pPr algn="ctr"/>
            <a:r>
              <a:rPr lang="en-GB" sz="1600" dirty="0" smtClean="0"/>
              <a:t>Coagulopathy</a:t>
            </a:r>
          </a:p>
          <a:p>
            <a:pPr algn="ctr"/>
            <a:r>
              <a:rPr lang="en-GB" sz="1600" dirty="0" smtClean="0"/>
              <a:t>Ovulatory dysfunction</a:t>
            </a:r>
          </a:p>
          <a:p>
            <a:pPr algn="ctr"/>
            <a:r>
              <a:rPr lang="en-GB" sz="1600" dirty="0" smtClean="0"/>
              <a:t>Endometrial</a:t>
            </a:r>
          </a:p>
          <a:p>
            <a:pPr algn="ctr"/>
            <a:r>
              <a:rPr lang="en-GB" sz="1600" dirty="0" smtClean="0"/>
              <a:t>Itrogenic( tamoxifen, HC, anticoagulants, </a:t>
            </a:r>
            <a:r>
              <a:rPr lang="en-GB" sz="1600" dirty="0" err="1" smtClean="0"/>
              <a:t>herbel</a:t>
            </a:r>
            <a:r>
              <a:rPr lang="en-GB" sz="1600" dirty="0" smtClean="0"/>
              <a:t> meds, steroids)</a:t>
            </a:r>
          </a:p>
          <a:p>
            <a:pPr algn="ctr"/>
            <a:r>
              <a:rPr lang="en-GB" sz="1600" dirty="0" smtClean="0"/>
              <a:t>Not yet classified</a:t>
            </a:r>
          </a:p>
          <a:p>
            <a:pPr algn="ctr"/>
            <a:endParaRPr lang="en-GB" sz="2000" b="1" dirty="0" smtClean="0"/>
          </a:p>
          <a:p>
            <a:pPr algn="ctr"/>
            <a:r>
              <a:rPr lang="en-GB" dirty="0" smtClean="0"/>
              <a:t>Hyperthyroid (21%)</a:t>
            </a:r>
          </a:p>
          <a:p>
            <a:pPr algn="ctr"/>
            <a:r>
              <a:rPr lang="en-GB" dirty="0" smtClean="0"/>
              <a:t>Hypothyroid (23%)</a:t>
            </a:r>
          </a:p>
          <a:p>
            <a:pPr algn="ctr"/>
            <a:endParaRPr lang="en-GB" dirty="0" smtClean="0"/>
          </a:p>
        </p:txBody>
      </p:sp>
      <p:cxnSp>
        <p:nvCxnSpPr>
          <p:cNvPr id="21" name="Straight Connector 20"/>
          <p:cNvCxnSpPr>
            <a:stCxn id="9" idx="2"/>
          </p:cNvCxnSpPr>
          <p:nvPr/>
        </p:nvCxnSpPr>
        <p:spPr>
          <a:xfrm>
            <a:off x="4732986" y="1494814"/>
            <a:ext cx="0" cy="752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058315" y="2233640"/>
            <a:ext cx="1212152" cy="137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738685" y="2624813"/>
            <a:ext cx="21768" cy="1419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825251" y="2787273"/>
            <a:ext cx="8581293" cy="28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380814" y="2805714"/>
            <a:ext cx="11351" cy="335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397055" y="2785212"/>
            <a:ext cx="14067" cy="3493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48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851" y="200629"/>
            <a:ext cx="8596668" cy="6267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Causes of AUB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94872" y="936066"/>
            <a:ext cx="2511380" cy="40011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>
                <a:alpha val="8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A</a:t>
            </a:r>
            <a:r>
              <a:rPr lang="en-GB" sz="2000" b="1" dirty="0" smtClean="0"/>
              <a:t>UB</a:t>
            </a:r>
            <a:endParaRPr lang="en-GB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246141" y="2308024"/>
            <a:ext cx="2511380" cy="455509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>
                <a:alpha val="8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Anovulatory </a:t>
            </a:r>
          </a:p>
          <a:p>
            <a:r>
              <a:rPr lang="en-GB" dirty="0" smtClean="0"/>
              <a:t>-Just after menarche</a:t>
            </a:r>
          </a:p>
          <a:p>
            <a:r>
              <a:rPr lang="en-GB" dirty="0" smtClean="0"/>
              <a:t>-</a:t>
            </a:r>
            <a:r>
              <a:rPr lang="en-GB" dirty="0" err="1" smtClean="0"/>
              <a:t>perimenopausal</a:t>
            </a:r>
            <a:endParaRPr lang="en-GB" dirty="0" smtClean="0"/>
          </a:p>
          <a:p>
            <a:r>
              <a:rPr lang="en-GB" dirty="0" smtClean="0"/>
              <a:t>-</a:t>
            </a:r>
            <a:r>
              <a:rPr lang="en-GB" dirty="0" err="1" smtClean="0"/>
              <a:t>Hypothalamo</a:t>
            </a:r>
            <a:r>
              <a:rPr lang="en-GB" dirty="0" smtClean="0"/>
              <a:t>-pituitary axis disturbance</a:t>
            </a:r>
          </a:p>
          <a:p>
            <a:r>
              <a:rPr lang="en-GB" dirty="0" smtClean="0"/>
              <a:t>-</a:t>
            </a:r>
            <a:r>
              <a:rPr lang="en-GB" b="1" i="1" dirty="0" err="1" smtClean="0"/>
              <a:t>Unoppsed</a:t>
            </a:r>
            <a:r>
              <a:rPr lang="en-GB" dirty="0" smtClean="0"/>
              <a:t> </a:t>
            </a:r>
            <a:r>
              <a:rPr lang="en-GB" b="1" i="1" dirty="0" err="1" smtClean="0"/>
              <a:t>Estrogen</a:t>
            </a:r>
            <a:r>
              <a:rPr lang="en-GB" dirty="0" smtClean="0"/>
              <a:t>  absence of progesterone results in unpredictable, irregular and prolonged bleeding patterns</a:t>
            </a:r>
          </a:p>
          <a:p>
            <a:r>
              <a:rPr lang="en-GB" dirty="0" err="1" smtClean="0"/>
              <a:t>e.g.PCOS</a:t>
            </a:r>
            <a:r>
              <a:rPr lang="en-GB" dirty="0" smtClean="0"/>
              <a:t>, thyroid, ^prolactin</a:t>
            </a:r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126051" y="2315337"/>
            <a:ext cx="2511380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>
                <a:alpha val="8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Ovulatory </a:t>
            </a:r>
          </a:p>
          <a:p>
            <a:pPr algn="ctr"/>
            <a:endParaRPr lang="en-GB" sz="2000" b="1" dirty="0"/>
          </a:p>
          <a:p>
            <a:r>
              <a:rPr lang="en-GB" sz="2000" b="1" dirty="0" smtClean="0"/>
              <a:t>- </a:t>
            </a:r>
            <a:r>
              <a:rPr lang="en-GB" dirty="0" smtClean="0"/>
              <a:t>Menorrhagia with regular periods</a:t>
            </a:r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7011317" y="1902801"/>
            <a:ext cx="0" cy="4052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7" idx="2"/>
          </p:cNvCxnSpPr>
          <p:nvPr/>
        </p:nvCxnSpPr>
        <p:spPr>
          <a:xfrm flipH="1">
            <a:off x="4546242" y="1336176"/>
            <a:ext cx="4320" cy="587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474331" y="1902801"/>
            <a:ext cx="45369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476073" y="1923756"/>
            <a:ext cx="0" cy="3842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8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b="1" dirty="0" smtClean="0"/>
              <a:t>History: </a:t>
            </a:r>
          </a:p>
          <a:p>
            <a:r>
              <a:rPr lang="en-GB" dirty="0" smtClean="0"/>
              <a:t> age, Menstrual </a:t>
            </a:r>
            <a:r>
              <a:rPr lang="en-GB" dirty="0" err="1"/>
              <a:t>H</a:t>
            </a:r>
            <a:r>
              <a:rPr lang="en-GB" dirty="0" err="1" smtClean="0"/>
              <a:t>x</a:t>
            </a:r>
            <a:r>
              <a:rPr lang="en-GB" dirty="0" smtClean="0"/>
              <a:t>, Sexual </a:t>
            </a:r>
            <a:r>
              <a:rPr lang="en-GB" dirty="0" err="1" smtClean="0"/>
              <a:t>Hx</a:t>
            </a:r>
            <a:r>
              <a:rPr lang="en-GB" dirty="0" smtClean="0"/>
              <a:t>, Obstetric/ </a:t>
            </a:r>
            <a:r>
              <a:rPr lang="en-GB" dirty="0" err="1" smtClean="0"/>
              <a:t>Gynae</a:t>
            </a:r>
            <a:r>
              <a:rPr lang="en-GB" dirty="0" smtClean="0"/>
              <a:t> </a:t>
            </a:r>
            <a:r>
              <a:rPr lang="en-GB" dirty="0" err="1" smtClean="0"/>
              <a:t>Hx</a:t>
            </a:r>
            <a:endParaRPr lang="en-GB" dirty="0" smtClean="0"/>
          </a:p>
          <a:p>
            <a:r>
              <a:rPr lang="en-GB" dirty="0" smtClean="0"/>
              <a:t>Past medical </a:t>
            </a:r>
            <a:r>
              <a:rPr lang="en-GB" dirty="0" err="1" smtClean="0"/>
              <a:t>Hx</a:t>
            </a:r>
            <a:endParaRPr lang="en-GB" dirty="0" smtClean="0"/>
          </a:p>
          <a:p>
            <a:r>
              <a:rPr lang="en-GB" dirty="0" smtClean="0"/>
              <a:t>Drug </a:t>
            </a:r>
            <a:r>
              <a:rPr lang="en-GB" dirty="0" err="1" smtClean="0"/>
              <a:t>Hx</a:t>
            </a:r>
            <a:endParaRPr lang="en-GB" dirty="0" smtClean="0"/>
          </a:p>
          <a:p>
            <a:r>
              <a:rPr lang="en-GB" dirty="0" smtClean="0"/>
              <a:t>Family </a:t>
            </a:r>
            <a:r>
              <a:rPr lang="en-GB" dirty="0" err="1" smtClean="0"/>
              <a:t>Hx</a:t>
            </a:r>
            <a:endParaRPr lang="en-GB" dirty="0" smtClean="0"/>
          </a:p>
          <a:p>
            <a:r>
              <a:rPr lang="en-GB" sz="2000" b="1" dirty="0" smtClean="0"/>
              <a:t>Examination: systemic illness, galactorrhoea, A </a:t>
            </a:r>
            <a:r>
              <a:rPr lang="en-GB" sz="2000" b="1" dirty="0" err="1" smtClean="0"/>
              <a:t>Nigricans</a:t>
            </a:r>
            <a:r>
              <a:rPr lang="en-GB" sz="2000" b="1" dirty="0" smtClean="0"/>
              <a:t>, </a:t>
            </a:r>
            <a:r>
              <a:rPr lang="en-GB" sz="2000" b="1" dirty="0" err="1" smtClean="0"/>
              <a:t>hirsuitism</a:t>
            </a:r>
            <a:r>
              <a:rPr lang="en-GB" sz="2000" b="1" dirty="0" smtClean="0"/>
              <a:t>, Acne, </a:t>
            </a:r>
            <a:r>
              <a:rPr lang="en-GB" dirty="0" err="1" smtClean="0"/>
              <a:t>Abdo</a:t>
            </a:r>
            <a:r>
              <a:rPr lang="en-GB" dirty="0" smtClean="0"/>
              <a:t>, PS, PV</a:t>
            </a:r>
          </a:p>
          <a:p>
            <a:r>
              <a:rPr lang="en-GB" sz="2000" b="1" dirty="0" smtClean="0"/>
              <a:t>Investigations</a:t>
            </a:r>
            <a:r>
              <a:rPr lang="en-GB" dirty="0" smtClean="0"/>
              <a:t>: Exclude pregnancy, Swabs for STI, Check recent </a:t>
            </a:r>
            <a:r>
              <a:rPr lang="en-GB" dirty="0" err="1" smtClean="0"/>
              <a:t>Cx</a:t>
            </a:r>
            <a:r>
              <a:rPr lang="en-GB" dirty="0" smtClean="0"/>
              <a:t> screening result, Blood test( FBC, Clotting, TFT, LFTs), USS pelvis</a:t>
            </a:r>
          </a:p>
          <a:p>
            <a:r>
              <a:rPr lang="en-GB" sz="2000" b="1" dirty="0" smtClean="0"/>
              <a:t>Treatment:</a:t>
            </a:r>
            <a:r>
              <a:rPr lang="en-GB" dirty="0" smtClean="0"/>
              <a:t> Treat the cause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5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5522</TotalTime>
  <Words>1229</Words>
  <Application>Microsoft Office PowerPoint</Application>
  <PresentationFormat>Custom</PresentationFormat>
  <Paragraphs>152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Wisp</vt:lpstr>
      <vt:lpstr>Approach to Abnormal Uterine Bleeding in General Practice </vt:lpstr>
      <vt:lpstr>Outline</vt:lpstr>
      <vt:lpstr>              Scenario 1</vt:lpstr>
      <vt:lpstr>              Scenario 2</vt:lpstr>
      <vt:lpstr>           Scenario 3</vt:lpstr>
      <vt:lpstr>           Scenario 4</vt:lpstr>
      <vt:lpstr>                          Causes of AUB</vt:lpstr>
      <vt:lpstr>Causes of AUB</vt:lpstr>
      <vt:lpstr>How to approach</vt:lpstr>
      <vt:lpstr>Treatment of Anovulatory bleeding </vt:lpstr>
      <vt:lpstr>Treatment of heavy menstrual bleeding (Menorrhagia)</vt:lpstr>
      <vt:lpstr>Treatment of Menorrhagia</vt:lpstr>
      <vt:lpstr>Problematic bleeding with hormonal contraception</vt:lpstr>
      <vt:lpstr>Medical Therapy options for women using hormonal contraception with problematic Bleeding</vt:lpstr>
      <vt:lpstr>Causes of Post Menopausal Bleeding</vt:lpstr>
      <vt:lpstr>Scenario 5</vt:lpstr>
      <vt:lpstr>History</vt:lpstr>
      <vt:lpstr>Examination</vt:lpstr>
      <vt:lpstr>Atrophic Vaginitis</vt:lpstr>
      <vt:lpstr>PMB with HRT</vt:lpstr>
      <vt:lpstr>References: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Vaginal Bleeding in General Practice</dc:title>
  <dc:creator>Lubna Qayam</dc:creator>
  <cp:lastModifiedBy>Lubna Qayam</cp:lastModifiedBy>
  <cp:revision>81</cp:revision>
  <dcterms:created xsi:type="dcterms:W3CDTF">2016-11-09T13:05:13Z</dcterms:created>
  <dcterms:modified xsi:type="dcterms:W3CDTF">2016-12-13T15:27:16Z</dcterms:modified>
</cp:coreProperties>
</file>