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801600" cy="9601200" type="A3"/>
  <p:notesSz cx="9144000" cy="6858000"/>
  <p:defaultText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defaultTextStyle>
  <p:extLst>
    <p:ext uri="{521415D9-36F7-43E2-AB2F-B90AF26B5E84}">
      <p14:sectionLst xmlns:p14="http://schemas.microsoft.com/office/powerpoint/2010/main">
        <p14:section name="Untitled Section" id="{75CFA6D8-0E11-4917-9D2D-CC0DEBFE2778}">
          <p14:sldIdLst>
            <p14:sldId id="25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56" d="100"/>
          <a:sy n="56" d="100"/>
        </p:scale>
        <p:origin x="-498" y="-24"/>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60120" y="2982596"/>
            <a:ext cx="10881360" cy="2058035"/>
          </a:xfrm>
        </p:spPr>
        <p:txBody>
          <a:bodyPr/>
          <a:lstStyle/>
          <a:p>
            <a:r>
              <a:rPr lang="en-US" smtClean="0"/>
              <a:t>Click to edit Master title style</a:t>
            </a:r>
            <a:endParaRPr lang="en-GB"/>
          </a:p>
        </p:txBody>
      </p:sp>
      <p:sp>
        <p:nvSpPr>
          <p:cNvPr id="3" name="Subtitle 2"/>
          <p:cNvSpPr>
            <a:spLocks noGrp="1"/>
          </p:cNvSpPr>
          <p:nvPr>
            <p:ph type="subTitle" idx="1"/>
          </p:nvPr>
        </p:nvSpPr>
        <p:spPr>
          <a:xfrm>
            <a:off x="1920240"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9C0DE306-E16C-41F2-BBB6-200D96741560}" type="datetimeFigureOut">
              <a:rPr lang="en-GB" smtClean="0"/>
              <a:t>08/06/2015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16434407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0DE306-E16C-41F2-BBB6-200D96741560}" type="datetimeFigureOut">
              <a:rPr lang="en-GB" smtClean="0"/>
              <a:t>08/06/2015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24068726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2994959" y="537845"/>
            <a:ext cx="4031615" cy="1147032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95668" y="537845"/>
            <a:ext cx="11885930" cy="1147032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0DE306-E16C-41F2-BBB6-200D96741560}" type="datetimeFigureOut">
              <a:rPr lang="en-GB" smtClean="0"/>
              <a:t>08/06/2015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24255997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9C0DE306-E16C-41F2-BBB6-200D96741560}" type="datetimeFigureOut">
              <a:rPr lang="en-GB" smtClean="0"/>
              <a:t>08/06/2015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3570866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011238" y="6169661"/>
            <a:ext cx="10881360" cy="1906905"/>
          </a:xfrm>
        </p:spPr>
        <p:txBody>
          <a:bodyPr anchor="t"/>
          <a:lstStyle>
            <a:lvl1pPr algn="l">
              <a:defRPr sz="5600" b="1" cap="all"/>
            </a:lvl1pPr>
          </a:lstStyle>
          <a:p>
            <a:r>
              <a:rPr lang="en-US" smtClean="0"/>
              <a:t>Click to edit Master title style</a:t>
            </a:r>
            <a:endParaRPr lang="en-GB"/>
          </a:p>
        </p:txBody>
      </p:sp>
      <p:sp>
        <p:nvSpPr>
          <p:cNvPr id="3" name="Text Placeholder 2"/>
          <p:cNvSpPr>
            <a:spLocks noGrp="1"/>
          </p:cNvSpPr>
          <p:nvPr>
            <p:ph type="body" idx="1"/>
          </p:nvPr>
        </p:nvSpPr>
        <p:spPr>
          <a:xfrm>
            <a:off x="1011238"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C0DE306-E16C-41F2-BBB6-200D96741560}" type="datetimeFigureOut">
              <a:rPr lang="en-GB" smtClean="0"/>
              <a:t>08/06/2015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3783637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9067800"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9C0DE306-E16C-41F2-BBB6-200D96741560}" type="datetimeFigureOut">
              <a:rPr lang="en-GB" smtClean="0"/>
              <a:t>08/06/2015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42440617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40080" y="384493"/>
            <a:ext cx="11521440" cy="16002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640080" y="2149158"/>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4" name="Content Placeholder 3"/>
          <p:cNvSpPr>
            <a:spLocks noGrp="1"/>
          </p:cNvSpPr>
          <p:nvPr>
            <p:ph sz="half" idx="2"/>
          </p:nvPr>
        </p:nvSpPr>
        <p:spPr>
          <a:xfrm>
            <a:off x="640080" y="3044825"/>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503036" y="2149158"/>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lang="en-US" smtClean="0"/>
              <a:t>Click to edit Master text styles</a:t>
            </a:r>
          </a:p>
        </p:txBody>
      </p:sp>
      <p:sp>
        <p:nvSpPr>
          <p:cNvPr id="6" name="Content Placeholder 5"/>
          <p:cNvSpPr>
            <a:spLocks noGrp="1"/>
          </p:cNvSpPr>
          <p:nvPr>
            <p:ph sz="quarter" idx="4"/>
          </p:nvPr>
        </p:nvSpPr>
        <p:spPr>
          <a:xfrm>
            <a:off x="6503036" y="3044825"/>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9C0DE306-E16C-41F2-BBB6-200D96741560}" type="datetimeFigureOut">
              <a:rPr lang="en-GB" smtClean="0"/>
              <a:t>08/06/2015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9107187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9C0DE306-E16C-41F2-BBB6-200D96741560}" type="datetimeFigureOut">
              <a:rPr lang="en-GB" smtClean="0"/>
              <a:t>08/06/2015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23462049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0DE306-E16C-41F2-BBB6-200D96741560}" type="datetimeFigureOut">
              <a:rPr lang="en-GB" smtClean="0"/>
              <a:t>08/06/2015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26747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40081" y="382270"/>
            <a:ext cx="4211638" cy="1626870"/>
          </a:xfrm>
        </p:spPr>
        <p:txBody>
          <a:bodyPr anchor="b"/>
          <a:lstStyle>
            <a:lvl1pPr algn="l">
              <a:defRPr sz="2800" b="1"/>
            </a:lvl1pPr>
          </a:lstStyle>
          <a:p>
            <a:r>
              <a:rPr lang="en-US" smtClean="0"/>
              <a:t>Click to edit Master title style</a:t>
            </a:r>
            <a:endParaRPr lang="en-GB"/>
          </a:p>
        </p:txBody>
      </p:sp>
      <p:sp>
        <p:nvSpPr>
          <p:cNvPr id="3" name="Content Placeholder 2"/>
          <p:cNvSpPr>
            <a:spLocks noGrp="1"/>
          </p:cNvSpPr>
          <p:nvPr>
            <p:ph idx="1"/>
          </p:nvPr>
        </p:nvSpPr>
        <p:spPr>
          <a:xfrm>
            <a:off x="5005070"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DE306-E16C-41F2-BBB6-200D96741560}" type="datetimeFigureOut">
              <a:rPr lang="en-GB" smtClean="0"/>
              <a:t>08/06/2015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818837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09203" y="6720840"/>
            <a:ext cx="7680960" cy="793433"/>
          </a:xfrm>
        </p:spPr>
        <p:txBody>
          <a:bodyPr anchor="b"/>
          <a:lstStyle>
            <a:lvl1pPr algn="l">
              <a:defRPr sz="2800" b="1"/>
            </a:lvl1pPr>
          </a:lstStyle>
          <a:p>
            <a:r>
              <a:rPr lang="en-US" smtClean="0"/>
              <a:t>Click to edit Master title style</a:t>
            </a:r>
            <a:endParaRPr lang="en-GB"/>
          </a:p>
        </p:txBody>
      </p:sp>
      <p:sp>
        <p:nvSpPr>
          <p:cNvPr id="3" name="Picture Placeholder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lang="en-GB"/>
          </a:p>
        </p:txBody>
      </p:sp>
      <p:sp>
        <p:nvSpPr>
          <p:cNvPr id="4" name="Text Placeholder 3"/>
          <p:cNvSpPr>
            <a:spLocks noGrp="1"/>
          </p:cNvSpPr>
          <p:nvPr>
            <p:ph type="body" sz="half" idx="2"/>
          </p:nvPr>
        </p:nvSpPr>
        <p:spPr>
          <a:xfrm>
            <a:off x="2509203" y="7514273"/>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C0DE306-E16C-41F2-BBB6-200D96741560}" type="datetimeFigureOut">
              <a:rPr lang="en-GB" smtClean="0"/>
              <a:t>08/06/2015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AF3DBB-CE67-4FE4-8E3E-EF341CB385C9}" type="slidenum">
              <a:rPr lang="en-GB" smtClean="0"/>
              <a:t>‹#›</a:t>
            </a:fld>
            <a:endParaRPr lang="en-GB"/>
          </a:p>
        </p:txBody>
      </p:sp>
    </p:spTree>
    <p:extLst>
      <p:ext uri="{BB962C8B-B14F-4D97-AF65-F5344CB8AC3E}">
        <p14:creationId xmlns:p14="http://schemas.microsoft.com/office/powerpoint/2010/main" val="34258276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640080" y="8898891"/>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9C0DE306-E16C-41F2-BBB6-200D96741560}" type="datetimeFigureOut">
              <a:rPr lang="en-GB" smtClean="0"/>
              <a:t>08/06/2015</a:t>
            </a:fld>
            <a:endParaRPr lang="en-GB"/>
          </a:p>
        </p:txBody>
      </p:sp>
      <p:sp>
        <p:nvSpPr>
          <p:cNvPr id="5" name="Footer Placeholder 4"/>
          <p:cNvSpPr>
            <a:spLocks noGrp="1"/>
          </p:cNvSpPr>
          <p:nvPr>
            <p:ph type="ftr" sz="quarter" idx="3"/>
          </p:nvPr>
        </p:nvSpPr>
        <p:spPr>
          <a:xfrm>
            <a:off x="4373880" y="8898891"/>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9174480" y="8898891"/>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B2AF3DBB-CE67-4FE4-8E3E-EF341CB385C9}" type="slidenum">
              <a:rPr lang="en-GB" smtClean="0"/>
              <a:t>‹#›</a:t>
            </a:fld>
            <a:endParaRPr lang="en-GB"/>
          </a:p>
        </p:txBody>
      </p:sp>
    </p:spTree>
    <p:extLst>
      <p:ext uri="{BB962C8B-B14F-4D97-AF65-F5344CB8AC3E}">
        <p14:creationId xmlns:p14="http://schemas.microsoft.com/office/powerpoint/2010/main" val="27809550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9pPr>
    </p:bodyStyle>
    <p:otherStyle>
      <a:defPPr>
        <a:defRPr lang="en-US"/>
      </a:defPPr>
      <a:lvl1pPr marL="0" algn="l" defTabSz="1280160" rtl="0" eaLnBrk="1" latinLnBrk="0" hangingPunct="1">
        <a:defRPr sz="2500" kern="1200">
          <a:solidFill>
            <a:schemeClr val="tx1"/>
          </a:solidFill>
          <a:latin typeface="+mn-lt"/>
          <a:ea typeface="+mn-ea"/>
          <a:cs typeface="+mn-cs"/>
        </a:defRPr>
      </a:lvl1pPr>
      <a:lvl2pPr marL="640080" algn="l" defTabSz="1280160" rtl="0" eaLnBrk="1" latinLnBrk="0" hangingPunct="1">
        <a:defRPr sz="2500" kern="1200">
          <a:solidFill>
            <a:schemeClr val="tx1"/>
          </a:solidFill>
          <a:latin typeface="+mn-lt"/>
          <a:ea typeface="+mn-ea"/>
          <a:cs typeface="+mn-cs"/>
        </a:defRPr>
      </a:lvl2pPr>
      <a:lvl3pPr marL="1280160" algn="l" defTabSz="1280160" rtl="0" eaLnBrk="1" latinLnBrk="0" hangingPunct="1">
        <a:defRPr sz="2500" kern="1200">
          <a:solidFill>
            <a:schemeClr val="tx1"/>
          </a:solidFill>
          <a:latin typeface="+mn-lt"/>
          <a:ea typeface="+mn-ea"/>
          <a:cs typeface="+mn-cs"/>
        </a:defRPr>
      </a:lvl3pPr>
      <a:lvl4pPr marL="1920240" algn="l" defTabSz="1280160" rtl="0" eaLnBrk="1" latinLnBrk="0" hangingPunct="1">
        <a:defRPr sz="2500" kern="1200">
          <a:solidFill>
            <a:schemeClr val="tx1"/>
          </a:solidFill>
          <a:latin typeface="+mn-lt"/>
          <a:ea typeface="+mn-ea"/>
          <a:cs typeface="+mn-cs"/>
        </a:defRPr>
      </a:lvl4pPr>
      <a:lvl5pPr marL="2560320" algn="l" defTabSz="1280160" rtl="0" eaLnBrk="1" latinLnBrk="0" hangingPunct="1">
        <a:defRPr sz="2500" kern="1200">
          <a:solidFill>
            <a:schemeClr val="tx1"/>
          </a:solidFill>
          <a:latin typeface="+mn-lt"/>
          <a:ea typeface="+mn-ea"/>
          <a:cs typeface="+mn-cs"/>
        </a:defRPr>
      </a:lvl5pPr>
      <a:lvl6pPr marL="3200400" algn="l" defTabSz="1280160" rtl="0" eaLnBrk="1" latinLnBrk="0" hangingPunct="1">
        <a:defRPr sz="2500" kern="1200">
          <a:solidFill>
            <a:schemeClr val="tx1"/>
          </a:solidFill>
          <a:latin typeface="+mn-lt"/>
          <a:ea typeface="+mn-ea"/>
          <a:cs typeface="+mn-cs"/>
        </a:defRPr>
      </a:lvl6pPr>
      <a:lvl7pPr marL="3840480" algn="l" defTabSz="1280160" rtl="0" eaLnBrk="1" latinLnBrk="0" hangingPunct="1">
        <a:defRPr sz="2500" kern="1200">
          <a:solidFill>
            <a:schemeClr val="tx1"/>
          </a:solidFill>
          <a:latin typeface="+mn-lt"/>
          <a:ea typeface="+mn-ea"/>
          <a:cs typeface="+mn-cs"/>
        </a:defRPr>
      </a:lvl7pPr>
      <a:lvl8pPr marL="4480560" algn="l" defTabSz="1280160" rtl="0" eaLnBrk="1" latinLnBrk="0" hangingPunct="1">
        <a:defRPr sz="2500" kern="1200">
          <a:solidFill>
            <a:schemeClr val="tx1"/>
          </a:solidFill>
          <a:latin typeface="+mn-lt"/>
          <a:ea typeface="+mn-ea"/>
          <a:cs typeface="+mn-cs"/>
        </a:defRPr>
      </a:lvl8pPr>
      <a:lvl9pPr marL="5120640" algn="l" defTabSz="1280160" rtl="0" eaLnBrk="1" latinLnBrk="0" hangingPunct="1">
        <a:defRPr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28192" y="552128"/>
            <a:ext cx="10881360" cy="2058035"/>
          </a:xfrm>
        </p:spPr>
        <p:txBody>
          <a:bodyPr>
            <a:normAutofit/>
          </a:bodyPr>
          <a:lstStyle/>
          <a:p>
            <a:r>
              <a:rPr lang="en-GB" sz="3600" b="1" dirty="0" smtClean="0"/>
              <a:t>Papworth Thoracic Oncology Service (PATHOS) </a:t>
            </a:r>
            <a:r>
              <a:rPr lang="en-GB" sz="3600" b="1" dirty="0" err="1" smtClean="0"/>
              <a:t>Proforma</a:t>
            </a:r>
            <a:r>
              <a:rPr lang="en-GB" sz="3600" b="1" dirty="0" smtClean="0"/>
              <a:t> Project</a:t>
            </a:r>
            <a:r>
              <a:rPr lang="en-GB" sz="4000" dirty="0" smtClean="0"/>
              <a:t/>
            </a:r>
            <a:br>
              <a:rPr lang="en-GB" sz="4000" dirty="0" smtClean="0"/>
            </a:br>
            <a:r>
              <a:rPr lang="en-GB" sz="3100" dirty="0" smtClean="0">
                <a:latin typeface="+mn-lt"/>
              </a:rPr>
              <a:t>A. </a:t>
            </a:r>
            <a:r>
              <a:rPr lang="en-GB" sz="3100" dirty="0" err="1" smtClean="0">
                <a:latin typeface="+mn-lt"/>
              </a:rPr>
              <a:t>Ćorović</a:t>
            </a:r>
            <a:endParaRPr lang="en-GB" sz="3100" b="1" dirty="0">
              <a:latin typeface="+mn-lt"/>
            </a:endParaRPr>
          </a:p>
        </p:txBody>
      </p:sp>
      <p:sp>
        <p:nvSpPr>
          <p:cNvPr id="15" name="TextBox 14"/>
          <p:cNvSpPr txBox="1"/>
          <p:nvPr/>
        </p:nvSpPr>
        <p:spPr>
          <a:xfrm>
            <a:off x="424136" y="2460498"/>
            <a:ext cx="5832648" cy="3062377"/>
          </a:xfrm>
          <a:prstGeom prst="rect">
            <a:avLst/>
          </a:prstGeom>
          <a:noFill/>
        </p:spPr>
        <p:txBody>
          <a:bodyPr wrap="square" rtlCol="0">
            <a:spAutoFit/>
          </a:bodyPr>
          <a:lstStyle/>
          <a:p>
            <a:r>
              <a:rPr lang="en-GB" b="1" u="sng" dirty="0" smtClean="0"/>
              <a:t>Background</a:t>
            </a:r>
          </a:p>
          <a:p>
            <a:endParaRPr lang="en-GB" sz="1400" dirty="0" smtClean="0"/>
          </a:p>
          <a:p>
            <a:pPr algn="just"/>
            <a:r>
              <a:rPr lang="en-GB" sz="1400" dirty="0"/>
              <a:t>The Papworth Thoracic Oncology Service (PATHOS) is a leading regional centre for the investigation and management of patients presenting with suspected thoracic malignancy. The Service receives referrals from across the region for diagnostic procedures, including fibre-optic bronchoscopy, </a:t>
            </a:r>
            <a:r>
              <a:rPr lang="en-GB" sz="1400" dirty="0" err="1"/>
              <a:t>endobronchial</a:t>
            </a:r>
            <a:r>
              <a:rPr lang="en-GB" sz="1400" dirty="0"/>
              <a:t> ultrasound-guided fine needle aspiration and CT-guided needle biopsy. As part of the Service, referred patients are assessed on the Thoracic Day Ward at Papworth Hospital, where full clinical clerking is undertaken prior to procedures being performed. The information gained from this initial assessment, together with that sent by the referring centres, forms the basis for subsequent Multi-Disciplinary Team (MDT) discussion and decision-making for the cases that come through the Service.</a:t>
            </a:r>
          </a:p>
        </p:txBody>
      </p:sp>
      <p:sp>
        <p:nvSpPr>
          <p:cNvPr id="16" name="TextBox 15"/>
          <p:cNvSpPr txBox="1"/>
          <p:nvPr/>
        </p:nvSpPr>
        <p:spPr>
          <a:xfrm>
            <a:off x="446348" y="5952728"/>
            <a:ext cx="5832648" cy="3493264"/>
          </a:xfrm>
          <a:prstGeom prst="rect">
            <a:avLst/>
          </a:prstGeom>
          <a:noFill/>
        </p:spPr>
        <p:txBody>
          <a:bodyPr wrap="square" rtlCol="0">
            <a:spAutoFit/>
          </a:bodyPr>
          <a:lstStyle/>
          <a:p>
            <a:r>
              <a:rPr lang="en-GB" b="1" u="sng" dirty="0" smtClean="0"/>
              <a:t>Needs Identified</a:t>
            </a:r>
          </a:p>
          <a:p>
            <a:pPr algn="just"/>
            <a:endParaRPr lang="en-GB" sz="1400" dirty="0"/>
          </a:p>
          <a:p>
            <a:pPr algn="just"/>
            <a:r>
              <a:rPr lang="en-GB" sz="1400" dirty="0" smtClean="0"/>
              <a:t>Prior to the commencement of this QIP, </a:t>
            </a:r>
            <a:r>
              <a:rPr lang="en-GB" sz="1400" dirty="0" err="1" smtClean="0"/>
              <a:t>clerkings</a:t>
            </a:r>
            <a:r>
              <a:rPr lang="en-GB" sz="1400" dirty="0" smtClean="0"/>
              <a:t> undertaken on the Thoracic Day Ward were documented in the patient’s main medical notes. The format of these </a:t>
            </a:r>
            <a:r>
              <a:rPr lang="en-GB" sz="1400" dirty="0" err="1" smtClean="0"/>
              <a:t>clerkings</a:t>
            </a:r>
            <a:r>
              <a:rPr lang="en-GB" sz="1400" dirty="0" smtClean="0"/>
              <a:t> had hitherto been very variable in the amount and quality of the information provided, yet it is clear that the MDT needs certain key information to be known about the patients referred to the Service. The aim of the PATHOS </a:t>
            </a:r>
            <a:r>
              <a:rPr lang="en-GB" sz="1400" dirty="0" err="1" smtClean="0"/>
              <a:t>Proforma</a:t>
            </a:r>
            <a:r>
              <a:rPr lang="en-GB" sz="1400" dirty="0" smtClean="0"/>
              <a:t> Project was to design a concise yet informative clinical clerking summary document, with clear sections for the documentation of information thought most relevant to the Service. A well-completed clerking </a:t>
            </a:r>
            <a:r>
              <a:rPr lang="en-GB" sz="1400" dirty="0" err="1" smtClean="0"/>
              <a:t>proforma</a:t>
            </a:r>
            <a:r>
              <a:rPr lang="en-GB" sz="1400" dirty="0" smtClean="0"/>
              <a:t> would:</a:t>
            </a:r>
            <a:r>
              <a:rPr lang="en-GB" sz="1400" b="1" dirty="0" smtClean="0"/>
              <a:t> </a:t>
            </a:r>
            <a:r>
              <a:rPr lang="en-GB" sz="1400" b="1" dirty="0" err="1" smtClean="0"/>
              <a:t>i</a:t>
            </a:r>
            <a:r>
              <a:rPr lang="en-GB" sz="1400" b="1" dirty="0" smtClean="0"/>
              <a:t>) </a:t>
            </a:r>
            <a:r>
              <a:rPr lang="en-GB" sz="1400" i="1" dirty="0" smtClean="0"/>
              <a:t>facilitate the MDT’s discussion and decision-making for the patients seen through the Service</a:t>
            </a:r>
            <a:r>
              <a:rPr lang="en-GB" sz="1400" dirty="0" smtClean="0"/>
              <a:t>; </a:t>
            </a:r>
            <a:r>
              <a:rPr lang="en-GB" sz="1400" b="1" dirty="0" smtClean="0"/>
              <a:t>ii</a:t>
            </a:r>
            <a:r>
              <a:rPr lang="en-GB" sz="1400" b="1" i="1" dirty="0" smtClean="0"/>
              <a:t>) </a:t>
            </a:r>
            <a:r>
              <a:rPr lang="en-GB" sz="1400" i="1" dirty="0" smtClean="0"/>
              <a:t>facilitate audit by having all relevant information held in one place</a:t>
            </a:r>
            <a:r>
              <a:rPr lang="en-GB" sz="1400" dirty="0" smtClean="0"/>
              <a:t>; </a:t>
            </a:r>
            <a:r>
              <a:rPr lang="en-GB" sz="1400" b="1" dirty="0" smtClean="0"/>
              <a:t>iii) </a:t>
            </a:r>
            <a:r>
              <a:rPr lang="en-GB" sz="1400" i="1" dirty="0" smtClean="0"/>
              <a:t>may obviate the need for multiple </a:t>
            </a:r>
            <a:r>
              <a:rPr lang="en-GB" sz="1400" i="1" dirty="0" err="1" smtClean="0"/>
              <a:t>clerkings</a:t>
            </a:r>
            <a:r>
              <a:rPr lang="en-GB" sz="1400" i="1" dirty="0" smtClean="0"/>
              <a:t> for patients returning to the Service for repeated procedures. </a:t>
            </a:r>
            <a:endParaRPr lang="en-GB" sz="1400" i="1" dirty="0"/>
          </a:p>
        </p:txBody>
      </p:sp>
      <p:sp>
        <p:nvSpPr>
          <p:cNvPr id="17" name="TextBox 16"/>
          <p:cNvSpPr txBox="1"/>
          <p:nvPr/>
        </p:nvSpPr>
        <p:spPr>
          <a:xfrm>
            <a:off x="6312314" y="5952891"/>
            <a:ext cx="6048672" cy="2846933"/>
          </a:xfrm>
          <a:prstGeom prst="rect">
            <a:avLst/>
          </a:prstGeom>
          <a:noFill/>
        </p:spPr>
        <p:txBody>
          <a:bodyPr wrap="square" rtlCol="0">
            <a:spAutoFit/>
          </a:bodyPr>
          <a:lstStyle/>
          <a:p>
            <a:r>
              <a:rPr lang="en-GB" b="1" u="sng" dirty="0" smtClean="0"/>
              <a:t>The Project in Practice</a:t>
            </a:r>
          </a:p>
          <a:p>
            <a:endParaRPr lang="en-GB" sz="1400" b="1" u="sng" dirty="0" smtClean="0"/>
          </a:p>
          <a:p>
            <a:pPr algn="just"/>
            <a:r>
              <a:rPr lang="en-GB" sz="1400" dirty="0" smtClean="0"/>
              <a:t>A clinical clerking summary </a:t>
            </a:r>
            <a:r>
              <a:rPr lang="en-GB" sz="1400" dirty="0" err="1" smtClean="0"/>
              <a:t>proforma</a:t>
            </a:r>
            <a:r>
              <a:rPr lang="en-GB" sz="1400" dirty="0" smtClean="0"/>
              <a:t> (Fig. 1) was designed, with the needs of the Service in mind. The aim was to have a one-sheet (two-sided) document that was easily identifiable in the patient’s medical notes [by colour] and that held all the relevant information about the patients seen through the Service in one compact location. Interested parties (consultant medical and nursing staff) were consulted about the key information that needed to be encapsulated in the </a:t>
            </a:r>
            <a:r>
              <a:rPr lang="en-GB" sz="1400" dirty="0" err="1" smtClean="0"/>
              <a:t>proforma</a:t>
            </a:r>
            <a:r>
              <a:rPr lang="en-GB" sz="1400" dirty="0" smtClean="0"/>
              <a:t>. The finished document was submitted for approval to the hospital’s medical records committee, whereupon it was approved by Chairman’s action. The project was also presented at a departmental meeting. The PATHOS </a:t>
            </a:r>
            <a:r>
              <a:rPr lang="en-GB" sz="1400" dirty="0" err="1" smtClean="0"/>
              <a:t>Proforma</a:t>
            </a:r>
            <a:r>
              <a:rPr lang="en-GB" sz="1400" dirty="0" smtClean="0"/>
              <a:t> has been in trial since 27th April 2015.</a:t>
            </a:r>
            <a:endParaRPr lang="en-GB" sz="1400"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951131" y="2460497"/>
            <a:ext cx="1986608" cy="3062377"/>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69152" y="2460496"/>
            <a:ext cx="1980386" cy="3062377"/>
          </a:xfrm>
          <a:prstGeom prst="rect">
            <a:avLst/>
          </a:prstGeom>
          <a:noFill/>
          <a:ln w="9525">
            <a:solidFill>
              <a:schemeClr val="bg1">
                <a:lumMod val="50000"/>
              </a:schemeClr>
            </a:solidFill>
            <a:miter lim="800000"/>
            <a:headEnd/>
            <a:tailEnd/>
          </a:ln>
          <a:extLst>
            <a:ext uri="{909E8E84-426E-40DD-AFC4-6F175D3DCCD1}">
              <a14:hiddenFill xmlns:a14="http://schemas.microsoft.com/office/drawing/2010/main">
                <a:solidFill>
                  <a:schemeClr val="accent1"/>
                </a:solidFill>
              </a14:hiddenFill>
            </a:ext>
          </a:extLst>
        </p:spPr>
      </p:pic>
      <p:sp>
        <p:nvSpPr>
          <p:cNvPr id="20" name="TextBox 19"/>
          <p:cNvSpPr txBox="1"/>
          <p:nvPr/>
        </p:nvSpPr>
        <p:spPr>
          <a:xfrm>
            <a:off x="6951131" y="5645114"/>
            <a:ext cx="4598407" cy="307777"/>
          </a:xfrm>
          <a:prstGeom prst="rect">
            <a:avLst/>
          </a:prstGeom>
          <a:noFill/>
        </p:spPr>
        <p:txBody>
          <a:bodyPr wrap="square" rtlCol="0">
            <a:spAutoFit/>
          </a:bodyPr>
          <a:lstStyle/>
          <a:p>
            <a:pPr algn="just"/>
            <a:r>
              <a:rPr lang="en-GB" sz="1400" dirty="0" smtClean="0"/>
              <a:t>Fig 1. The PATHOS Clerking </a:t>
            </a:r>
            <a:r>
              <a:rPr lang="en-GB" sz="1400" dirty="0" err="1" smtClean="0"/>
              <a:t>Proforma</a:t>
            </a:r>
            <a:endParaRPr lang="en-GB" sz="1400" dirty="0"/>
          </a:p>
        </p:txBody>
      </p:sp>
    </p:spTree>
    <p:extLst>
      <p:ext uri="{BB962C8B-B14F-4D97-AF65-F5344CB8AC3E}">
        <p14:creationId xmlns:p14="http://schemas.microsoft.com/office/powerpoint/2010/main" val="23900817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TotalTime>
  <Words>433</Words>
  <Application>Microsoft Office PowerPoint</Application>
  <PresentationFormat>A3 Paper (297x420 mm)</PresentationFormat>
  <Paragraphs>11</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Papworth Thoracic Oncology Service (PATHOS) Proforma Project A. Ćorović</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Papworth Thoracic Oncology Service (PATHOS) Proforma Project A.Ćorović,  CMT Papworth Hospital</dc:title>
  <dc:creator>Andrej</dc:creator>
  <cp:lastModifiedBy>Munro, Sarah</cp:lastModifiedBy>
  <cp:revision>5</cp:revision>
  <dcterms:created xsi:type="dcterms:W3CDTF">2015-05-27T20:24:30Z</dcterms:created>
  <dcterms:modified xsi:type="dcterms:W3CDTF">2015-06-08T08:30:48Z</dcterms:modified>
</cp:coreProperties>
</file>