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7" r:id="rId3"/>
    <p:sldId id="263" r:id="rId4"/>
    <p:sldId id="265" r:id="rId5"/>
    <p:sldId id="267" r:id="rId6"/>
    <p:sldId id="272" r:id="rId7"/>
    <p:sldId id="278" r:id="rId8"/>
    <p:sldId id="269" r:id="rId9"/>
    <p:sldId id="257" r:id="rId10"/>
    <p:sldId id="258" r:id="rId11"/>
    <p:sldId id="260" r:id="rId12"/>
    <p:sldId id="261" r:id="rId13"/>
    <p:sldId id="270" r:id="rId14"/>
    <p:sldId id="273" r:id="rId15"/>
    <p:sldId id="275" r:id="rId16"/>
    <p:sldId id="280" r:id="rId17"/>
    <p:sldId id="281" r:id="rId18"/>
    <p:sldId id="290" r:id="rId19"/>
    <p:sldId id="282" r:id="rId20"/>
    <p:sldId id="294" r:id="rId21"/>
    <p:sldId id="276" r:id="rId22"/>
    <p:sldId id="29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103" d="100"/>
          <a:sy n="103" d="100"/>
        </p:scale>
        <p:origin x="-21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4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BC9E9-EE7C-4E17-ACA2-98DAD6F2168F}" type="datetimeFigureOut">
              <a:rPr lang="en-US" smtClean="0"/>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59221-2681-46AB-A3B0-0277C57FBFCA}" type="slidenum">
              <a:rPr lang="en-US" smtClean="0"/>
              <a:t>‹#›</a:t>
            </a:fld>
            <a:endParaRPr lang="en-US"/>
          </a:p>
        </p:txBody>
      </p:sp>
    </p:spTree>
    <p:extLst>
      <p:ext uri="{BB962C8B-B14F-4D97-AF65-F5344CB8AC3E}">
        <p14:creationId xmlns:p14="http://schemas.microsoft.com/office/powerpoint/2010/main" val="3036130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559AB5-51B4-4529-9131-EA1F813583A5}" type="slidenum">
              <a:rPr lang="en-US" altLang="en-US"/>
              <a:pPr>
                <a:defRPr/>
              </a:pPr>
              <a:t>5</a:t>
            </a:fld>
            <a:endParaRPr lang="en-US" altLang="en-US" dirty="0"/>
          </a:p>
        </p:txBody>
      </p:sp>
      <p:sp>
        <p:nvSpPr>
          <p:cNvPr id="60419" name="Rectangle 2"/>
          <p:cNvSpPr>
            <a:spLocks noGrp="1" noRot="1" noChangeAspect="1" noChangeArrowheads="1" noTextEdit="1"/>
          </p:cNvSpPr>
          <p:nvPr>
            <p:ph type="sldImg"/>
          </p:nvPr>
        </p:nvSpPr>
        <p:spPr bwMode="auto">
          <a:xfrm>
            <a:off x="1149350" y="712788"/>
            <a:ext cx="4560888" cy="34210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4400" y="4346575"/>
            <a:ext cx="5029200" cy="413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square" numCol="1" anchor="t" anchorCtr="0" compatLnSpc="1">
            <a:prstTxWarp prst="textNoShape">
              <a:avLst/>
            </a:prstTxWarp>
          </a:bodyPr>
          <a:lstStyle/>
          <a:p>
            <a:pPr defTabSz="693738"/>
            <a:r>
              <a:rPr lang="en-GB" altLang="en-US" sz="1000" smtClean="0">
                <a:latin typeface="Arial" charset="0"/>
              </a:rPr>
              <a:t>The figure shows the one year survival rates for heart failure and the main cancers in England and Wales for the mid-1990s.</a:t>
            </a:r>
          </a:p>
          <a:p>
            <a:pPr defTabSz="693738"/>
            <a:endParaRPr lang="en-GB" altLang="en-US" sz="800" smtClean="0">
              <a:latin typeface="Arial" charset="0"/>
            </a:endParaRPr>
          </a:p>
          <a:p>
            <a:pPr defTabSz="693738">
              <a:buFontTx/>
              <a:buChar char="•"/>
            </a:pPr>
            <a:r>
              <a:rPr lang="en-GB" altLang="en-US" sz="800" smtClean="0">
                <a:latin typeface="Arial" charset="0"/>
              </a:rPr>
              <a:t>Petersen S, Rayner M, Wolstenholme J. Coronary heart disease statistics: heart failure supplement. London: British Heart Foundation, 2002.</a:t>
            </a:r>
            <a:endParaRPr lang="en-GB" altLang="en-US" sz="800" smtClean="0"/>
          </a:p>
          <a:p>
            <a:pPr defTabSz="693738"/>
            <a:endParaRPr lang="en-GB" altLang="en-US" sz="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ltLang="en-US"/>
          </a:p>
        </p:txBody>
      </p:sp>
      <p:sp>
        <p:nvSpPr>
          <p:cNvPr id="4099" name="Text Box 2"/>
          <p:cNvSpPr txBox="1">
            <a:spLocks noGrp="1" noChangeArrowheads="1"/>
          </p:cNvSpPr>
          <p:nvPr>
            <p:ph type="body"/>
          </p:nvPr>
        </p:nvSpPr>
        <p:spPr>
          <a:xfrm>
            <a:off x="1046350" y="4352637"/>
            <a:ext cx="4770904" cy="347806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smtClean="0">
                <a:latin typeface="Arial" charset="0"/>
                <a:ea typeface="msgothic" charset="0"/>
                <a:cs typeface="msgothic" charset="0"/>
              </a:rPr>
              <a:t>Kaplan–Meier curves showing the effect of heart failure and left ventricular systolic dysfunction on survival.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45EE2B-52F8-40A8-BA7F-DF6D4F4D5562}" type="slidenum">
              <a:rPr lang="en-US" altLang="en-US"/>
              <a:pPr>
                <a:defRPr/>
              </a:pPr>
              <a:t>7</a:t>
            </a:fld>
            <a:endParaRPr lang="en-US" alt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000" smtClean="0">
                <a:latin typeface="Arial" charset="0"/>
              </a:rPr>
              <a:t>Once a diagnosis of heart failure has been made, the severity of symptoms and level of incapacity can be categorised according to the New York Heart Association (NYHA) classification. This classification recognises four classes in which symptoms increase in severity, increasingly limiting the ability of patients to undertake normal daily activities.</a:t>
            </a:r>
          </a:p>
          <a:p>
            <a:endParaRPr lang="en-GB" altLang="en-US" sz="800" smtClean="0">
              <a:latin typeface="Arial" charset="0"/>
            </a:endParaRPr>
          </a:p>
          <a:p>
            <a:pPr>
              <a:buFontTx/>
              <a:buChar char="•"/>
            </a:pPr>
            <a:r>
              <a:rPr lang="en-GB" altLang="en-US" sz="800" smtClean="0">
                <a:latin typeface="Arial" charset="0"/>
              </a:rPr>
              <a:t>Task Force for the Diagnosis and Treatment of Chronic Heart Failure, European Society of Cardiology. Guidelines for the diagnosis and treatment of chronic heart failure. Eur Heart J 2001;22:1527–60</a:t>
            </a:r>
            <a:r>
              <a:rPr lang="en-GB" altLang="en-US" sz="800" smtClean="0"/>
              <a:t>.</a:t>
            </a:r>
            <a:endParaRPr lang="en-US" altLang="en-US" sz="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E5770161-B92C-4AAD-9830-10EF6C310650}" type="slidenum">
              <a:rPr lang="en-US" altLang="en-US"/>
              <a:pPr>
                <a:defRPr/>
              </a:pPr>
              <a:t>‹#›</a:t>
            </a:fld>
            <a:endParaRPr lang="en-US" altLang="en-US"/>
          </a:p>
        </p:txBody>
      </p:sp>
    </p:spTree>
    <p:extLst>
      <p:ext uri="{BB962C8B-B14F-4D97-AF65-F5344CB8AC3E}">
        <p14:creationId xmlns:p14="http://schemas.microsoft.com/office/powerpoint/2010/main" val="1409105059"/>
      </p:ext>
    </p:extLst>
  </p:cSld>
  <p:clrMapOvr>
    <a:masterClrMapping/>
  </p:clrMapOvr>
  <p:transition>
    <p:spli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9B7D78DF-5A06-40B4-A996-6191D9178511}" type="slidenum">
              <a:rPr lang="en-US" altLang="en-US"/>
              <a:pPr>
                <a:defRPr/>
              </a:pPr>
              <a:t>‹#›</a:t>
            </a:fld>
            <a:endParaRPr lang="en-US" altLang="en-US"/>
          </a:p>
        </p:txBody>
      </p:sp>
    </p:spTree>
    <p:extLst>
      <p:ext uri="{BB962C8B-B14F-4D97-AF65-F5344CB8AC3E}">
        <p14:creationId xmlns:p14="http://schemas.microsoft.com/office/powerpoint/2010/main" val="1057300021"/>
      </p:ext>
    </p:extLst>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0"/>
            <a:ext cx="7772400" cy="1470025"/>
          </a:xfrm>
        </p:spPr>
        <p:txBody>
          <a:bodyPr>
            <a:normAutofit fontScale="90000"/>
          </a:bodyPr>
          <a:lstStyle/>
          <a:p>
            <a:r>
              <a:rPr lang="en-US" b="1" dirty="0" smtClean="0"/>
              <a:t>Current Management of Heart Failure</a:t>
            </a:r>
            <a:br>
              <a:rPr lang="en-US" b="1" dirty="0" smtClean="0"/>
            </a:br>
            <a:r>
              <a:rPr lang="en-US" b="1" dirty="0" smtClean="0"/>
              <a:t/>
            </a:r>
            <a:br>
              <a:rPr lang="en-US" b="1" dirty="0" smtClean="0"/>
            </a:br>
            <a:r>
              <a:rPr lang="en-US" b="1" dirty="0" smtClean="0"/>
              <a:t>GP clinical update 17</a:t>
            </a:r>
            <a:r>
              <a:rPr lang="en-US" b="1" baseline="30000" dirty="0" smtClean="0"/>
              <a:t>th</a:t>
            </a:r>
            <a:r>
              <a:rPr lang="en-US" b="1" dirty="0" smtClean="0"/>
              <a:t> June 2015</a:t>
            </a:r>
            <a:br>
              <a:rPr lang="en-US" b="1" dirty="0" smtClean="0"/>
            </a:br>
            <a:endParaRPr lang="en-US" b="1" dirty="0"/>
          </a:p>
        </p:txBody>
      </p:sp>
      <p:sp>
        <p:nvSpPr>
          <p:cNvPr id="3" name="Subtitle 2"/>
          <p:cNvSpPr>
            <a:spLocks noGrp="1"/>
          </p:cNvSpPr>
          <p:nvPr>
            <p:ph type="subTitle" idx="1"/>
          </p:nvPr>
        </p:nvSpPr>
        <p:spPr>
          <a:xfrm>
            <a:off x="1371600" y="4191000"/>
            <a:ext cx="6400800" cy="1752600"/>
          </a:xfrm>
        </p:spPr>
        <p:txBody>
          <a:bodyPr/>
          <a:lstStyle/>
          <a:p>
            <a:r>
              <a:rPr lang="en-US" b="1" dirty="0" err="1" smtClean="0">
                <a:solidFill>
                  <a:schemeClr val="tx1"/>
                </a:solidFill>
              </a:rPr>
              <a:t>Dr</a:t>
            </a:r>
            <a:r>
              <a:rPr lang="en-US" b="1" dirty="0" smtClean="0">
                <a:solidFill>
                  <a:schemeClr val="tx1"/>
                </a:solidFill>
              </a:rPr>
              <a:t> Raj </a:t>
            </a:r>
            <a:r>
              <a:rPr lang="en-US" b="1" dirty="0" err="1" smtClean="0">
                <a:solidFill>
                  <a:schemeClr val="tx1"/>
                </a:solidFill>
              </a:rPr>
              <a:t>Bilku</a:t>
            </a:r>
            <a:endParaRPr lang="en-US" b="1" dirty="0" smtClean="0">
              <a:solidFill>
                <a:schemeClr val="tx1"/>
              </a:solidFill>
            </a:endParaRPr>
          </a:p>
          <a:p>
            <a:r>
              <a:rPr lang="en-US" b="1" dirty="0" smtClean="0">
                <a:solidFill>
                  <a:schemeClr val="tx1"/>
                </a:solidFill>
              </a:rPr>
              <a:t>Consultant Cardiologist</a:t>
            </a:r>
          </a:p>
          <a:p>
            <a:r>
              <a:rPr lang="en-US" b="1" dirty="0" smtClean="0">
                <a:solidFill>
                  <a:schemeClr val="tx1"/>
                </a:solidFill>
              </a:rPr>
              <a:t>Clinical Lead Cardiology QEH </a:t>
            </a:r>
          </a:p>
          <a:p>
            <a:endParaRPr lang="en-US" dirty="0">
              <a:solidFill>
                <a:schemeClr val="tx1"/>
              </a:solidFill>
            </a:endParaRPr>
          </a:p>
        </p:txBody>
      </p:sp>
    </p:spTree>
    <p:extLst>
      <p:ext uri="{BB962C8B-B14F-4D97-AF65-F5344CB8AC3E}">
        <p14:creationId xmlns:p14="http://schemas.microsoft.com/office/powerpoint/2010/main" val="2833572532"/>
      </p:ext>
    </p:extLst>
  </p:cSld>
  <p:clrMapOvr>
    <a:masterClrMapping/>
  </p:clrMapOvr>
  <mc:AlternateContent xmlns:mc="http://schemas.openxmlformats.org/markup-compatibility/2006" xmlns:p14="http://schemas.microsoft.com/office/powerpoint/2010/main">
    <mc:Choice Requires="p14">
      <p:transition spd="slow" p14:dur="2000" advTm="13703"/>
    </mc:Choice>
    <mc:Fallback xmlns="">
      <p:transition spd="slow" advTm="1370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 descr="GL_HEART FAILURE_2012 final001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85" y="1"/>
            <a:ext cx="9130157" cy="685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573774"/>
      </p:ext>
    </p:extLst>
  </p:cSld>
  <p:clrMapOvr>
    <a:masterClrMapping/>
  </p:clrMapOvr>
  <mc:AlternateContent xmlns:mc="http://schemas.openxmlformats.org/markup-compatibility/2006" xmlns:p14="http://schemas.microsoft.com/office/powerpoint/2010/main">
    <mc:Choice Requires="p14">
      <p:transition spd="slow" p14:dur="2000" advTm="29693"/>
    </mc:Choice>
    <mc:Fallback xmlns="">
      <p:transition spd="slow" advTm="2969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GL_HEART FAILURE_2012 final0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379111"/>
      </p:ext>
    </p:extLst>
  </p:cSld>
  <p:clrMapOvr>
    <a:masterClrMapping/>
  </p:clrMapOvr>
  <mc:AlternateContent xmlns:mc="http://schemas.openxmlformats.org/markup-compatibility/2006" xmlns:p14="http://schemas.microsoft.com/office/powerpoint/2010/main">
    <mc:Choice Requires="p14">
      <p:transition spd="slow" p14:dur="2000" advTm="34787"/>
    </mc:Choice>
    <mc:Fallback xmlns="">
      <p:transition spd="slow" advTm="3478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16017666"/>
              </p:ext>
            </p:extLst>
          </p:nvPr>
        </p:nvGraphicFramePr>
        <p:xfrm>
          <a:off x="914400" y="1524000"/>
          <a:ext cx="7467600" cy="4252913"/>
        </p:xfrm>
        <a:graphic>
          <a:graphicData uri="http://schemas.openxmlformats.org/drawingml/2006/table">
            <a:tbl>
              <a:tblPr firstRow="1" firstCol="1" lastRow="1" lastCol="1" bandRow="1" bandCol="1"/>
              <a:tblGrid>
                <a:gridCol w="3761568"/>
                <a:gridCol w="3706032"/>
              </a:tblGrid>
              <a:tr h="327147">
                <a:tc>
                  <a:txBody>
                    <a:bodyPr/>
                    <a:lstStyle/>
                    <a:p>
                      <a:pPr marL="0" marR="0">
                        <a:lnSpc>
                          <a:spcPct val="115000"/>
                        </a:lnSpc>
                        <a:spcBef>
                          <a:spcPts val="0"/>
                        </a:spcBef>
                        <a:spcAft>
                          <a:spcPts val="0"/>
                        </a:spcAft>
                      </a:pPr>
                      <a:r>
                        <a:rPr lang="en-US" sz="1800" b="1" dirty="0">
                          <a:effectLst/>
                          <a:latin typeface="+mn-lt"/>
                          <a:ea typeface="Times New Roman"/>
                        </a:rPr>
                        <a:t>Cardiac</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err="1">
                          <a:effectLst/>
                          <a:latin typeface="+mn-lt"/>
                          <a:ea typeface="Times New Roman"/>
                        </a:rPr>
                        <a:t>Noncardiac</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5766">
                <a:tc>
                  <a:txBody>
                    <a:bodyPr/>
                    <a:lstStyle/>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Heart failure, including RV syndromes</a:t>
                      </a:r>
                    </a:p>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Acute coronary syndrome</a:t>
                      </a:r>
                    </a:p>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Heart muscle disease, including LVH</a:t>
                      </a:r>
                    </a:p>
                    <a:p>
                      <a:pPr marL="342900" marR="0" lvl="0" indent="-342900">
                        <a:lnSpc>
                          <a:spcPct val="115000"/>
                        </a:lnSpc>
                        <a:spcBef>
                          <a:spcPts val="0"/>
                        </a:spcBef>
                        <a:spcAft>
                          <a:spcPts val="0"/>
                        </a:spcAft>
                        <a:buFont typeface="Symbol"/>
                        <a:buChar char=""/>
                        <a:tabLst>
                          <a:tab pos="457200" algn="l"/>
                        </a:tabLst>
                      </a:pPr>
                      <a:r>
                        <a:rPr lang="en-US" sz="1800" dirty="0" err="1">
                          <a:effectLst/>
                          <a:latin typeface="+mn-lt"/>
                          <a:ea typeface="Times New Roman"/>
                        </a:rPr>
                        <a:t>Valvular</a:t>
                      </a:r>
                      <a:r>
                        <a:rPr lang="en-US" sz="1800" dirty="0">
                          <a:effectLst/>
                          <a:latin typeface="+mn-lt"/>
                          <a:ea typeface="Times New Roman"/>
                        </a:rPr>
                        <a:t> heart disease</a:t>
                      </a:r>
                    </a:p>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Pericardial disease</a:t>
                      </a:r>
                    </a:p>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Atrial fibrillation</a:t>
                      </a:r>
                    </a:p>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Myocarditis</a:t>
                      </a:r>
                    </a:p>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Cardiac surgery</a:t>
                      </a:r>
                    </a:p>
                    <a:p>
                      <a:pPr marL="342900" marR="0" lvl="0" indent="-342900">
                        <a:lnSpc>
                          <a:spcPct val="115000"/>
                        </a:lnSpc>
                        <a:spcBef>
                          <a:spcPts val="0"/>
                        </a:spcBef>
                        <a:spcAft>
                          <a:spcPts val="0"/>
                        </a:spcAft>
                        <a:buFont typeface="Symbol"/>
                        <a:buChar char=""/>
                        <a:tabLst>
                          <a:tab pos="457200" algn="l"/>
                        </a:tabLst>
                      </a:pPr>
                      <a:r>
                        <a:rPr lang="en-US" sz="1800" dirty="0" err="1">
                          <a:effectLst/>
                          <a:latin typeface="+mn-lt"/>
                          <a:ea typeface="Times New Roman"/>
                        </a:rPr>
                        <a:t>Cardioversion</a:t>
                      </a:r>
                      <a:endParaRPr lang="en-US" sz="1800" dirty="0">
                        <a:effectLst/>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0"/>
                        </a:spcBef>
                        <a:spcAft>
                          <a:spcPts val="0"/>
                        </a:spcAft>
                        <a:buFont typeface="Symbol"/>
                        <a:buChar char=""/>
                        <a:tabLst>
                          <a:tab pos="457200" algn="l"/>
                        </a:tabLst>
                      </a:pPr>
                      <a:r>
                        <a:rPr lang="en-US" sz="1800" dirty="0">
                          <a:effectLst/>
                          <a:latin typeface="+mn-lt"/>
                          <a:ea typeface="Times New Roman"/>
                        </a:rPr>
                        <a:t>Advancing age</a:t>
                      </a:r>
                    </a:p>
                    <a:p>
                      <a:pPr marL="342900" marR="0" lvl="0" indent="-342900">
                        <a:lnSpc>
                          <a:spcPct val="115000"/>
                        </a:lnSpc>
                        <a:spcBef>
                          <a:spcPts val="0"/>
                        </a:spcBef>
                        <a:spcAft>
                          <a:spcPts val="0"/>
                        </a:spcAft>
                        <a:buFont typeface="Symbol"/>
                        <a:buChar char=""/>
                        <a:tabLst>
                          <a:tab pos="457200" algn="l"/>
                        </a:tabLst>
                      </a:pPr>
                      <a:r>
                        <a:rPr lang="en-US" sz="1800" dirty="0" err="1" smtClean="0">
                          <a:effectLst/>
                          <a:latin typeface="+mn-lt"/>
                          <a:ea typeface="Times New Roman"/>
                        </a:rPr>
                        <a:t>Anaemia</a:t>
                      </a:r>
                      <a:endParaRPr lang="en-US" sz="1800" dirty="0">
                        <a:effectLst/>
                        <a:latin typeface="+mn-lt"/>
                        <a:ea typeface="Times New Roman"/>
                      </a:endParaRPr>
                    </a:p>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Renal failure</a:t>
                      </a:r>
                    </a:p>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Pulmonary causes: obstructive sleep apnea, severe pneumonia, pulmonary hypertension</a:t>
                      </a:r>
                    </a:p>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Critical illness</a:t>
                      </a:r>
                    </a:p>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Bacterial sepsis</a:t>
                      </a:r>
                    </a:p>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Severe burns</a:t>
                      </a:r>
                    </a:p>
                    <a:p>
                      <a:pPr marL="342900" marR="0" lvl="0" indent="-342900">
                        <a:lnSpc>
                          <a:spcPct val="115000"/>
                        </a:lnSpc>
                        <a:spcBef>
                          <a:spcPts val="0"/>
                        </a:spcBef>
                        <a:spcAft>
                          <a:spcPts val="0"/>
                        </a:spcAft>
                        <a:buFont typeface="Symbol"/>
                        <a:buChar char=""/>
                        <a:tabLst>
                          <a:tab pos="457200" algn="l"/>
                        </a:tabLst>
                      </a:pPr>
                      <a:r>
                        <a:rPr lang="en-US" sz="1800" dirty="0">
                          <a:effectLst/>
                          <a:latin typeface="+mn-lt"/>
                          <a:ea typeface="Times New Roman"/>
                        </a:rPr>
                        <a:t>Toxic-metabolic insults, including cancer chemotherapy and envenomation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1143000" y="533400"/>
            <a:ext cx="6934200" cy="523220"/>
          </a:xfrm>
          <a:prstGeom prst="rect">
            <a:avLst/>
          </a:prstGeom>
        </p:spPr>
        <p:txBody>
          <a:bodyPr wrap="square">
            <a:spAutoFit/>
          </a:bodyPr>
          <a:lstStyle/>
          <a:p>
            <a:pPr algn="ctr"/>
            <a:r>
              <a:rPr lang="en-US" altLang="en-US" sz="2800" b="1" dirty="0">
                <a:latin typeface="+mj-lt"/>
                <a:ea typeface="ＭＳ Ｐゴシック" pitchFamily="34" charset="-128"/>
              </a:rPr>
              <a:t>Causes for Elevated Natriuretic Peptide Levels</a:t>
            </a:r>
            <a:endParaRPr lang="en-US" sz="2800" dirty="0">
              <a:latin typeface="+mj-lt"/>
            </a:endParaRPr>
          </a:p>
        </p:txBody>
      </p:sp>
    </p:spTree>
    <p:extLst>
      <p:ext uri="{BB962C8B-B14F-4D97-AF65-F5344CB8AC3E}">
        <p14:creationId xmlns:p14="http://schemas.microsoft.com/office/powerpoint/2010/main" val="2565291705"/>
      </p:ext>
    </p:extLst>
  </p:cSld>
  <p:clrMapOvr>
    <a:masterClrMapping/>
  </p:clrMapOvr>
  <mc:AlternateContent xmlns:mc="http://schemas.openxmlformats.org/markup-compatibility/2006" xmlns:p14="http://schemas.microsoft.com/office/powerpoint/2010/main">
    <mc:Choice Requires="p14">
      <p:transition spd="slow" p14:dur="2000" advTm="64946"/>
    </mc:Choice>
    <mc:Fallback xmlns="">
      <p:transition spd="slow" advTm="6494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3"/>
          <p:cNvGraphicFramePr>
            <a:graphicFrameLocks noChangeAspect="1"/>
          </p:cNvGraphicFramePr>
          <p:nvPr/>
        </p:nvGraphicFramePr>
        <p:xfrm>
          <a:off x="0" y="-50800"/>
          <a:ext cx="9144000" cy="6908800"/>
        </p:xfrm>
        <a:graphic>
          <a:graphicData uri="http://schemas.openxmlformats.org/presentationml/2006/ole">
            <mc:AlternateContent xmlns:mc="http://schemas.openxmlformats.org/markup-compatibility/2006">
              <mc:Choice xmlns:v="urn:schemas-microsoft-com:vml" Requires="v">
                <p:oleObj spid="_x0000_s2135" name="Bitmap Image" r:id="rId3" imgW="6304762" imgH="5706272" progId="PBrush">
                  <p:embed/>
                </p:oleObj>
              </mc:Choice>
              <mc:Fallback>
                <p:oleObj name="Bitmap Image" r:id="rId3" imgW="6304762" imgH="5706272"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800"/>
                        <a:ext cx="9144000" cy="690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94635010"/>
      </p:ext>
    </p:extLst>
  </p:cSld>
  <p:clrMapOvr>
    <a:masterClrMapping/>
  </p:clrMapOvr>
  <mc:AlternateContent xmlns:mc="http://schemas.openxmlformats.org/markup-compatibility/2006" xmlns:p14="http://schemas.microsoft.com/office/powerpoint/2010/main">
    <mc:Choice Requires="p14">
      <p:transition spd="slow" p14:dur="2000" advTm="91631"/>
    </mc:Choice>
    <mc:Fallback xmlns="">
      <p:transition spd="slow" advTm="9163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8506" y="11723"/>
            <a:ext cx="7010949" cy="699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775983"/>
      </p:ext>
    </p:extLst>
  </p:cSld>
  <p:clrMapOvr>
    <a:masterClrMapping/>
  </p:clrMapOvr>
  <mc:AlternateContent xmlns:mc="http://schemas.openxmlformats.org/markup-compatibility/2006" xmlns:p14="http://schemas.microsoft.com/office/powerpoint/2010/main">
    <mc:Choice Requires="p14">
      <p:transition spd="slow" p14:dur="2000" advTm="27061"/>
    </mc:Choice>
    <mc:Fallback xmlns="">
      <p:transition spd="slow" advTm="2706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descr="GL_HEART FAILURE_2012 final003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029598"/>
      </p:ext>
    </p:extLst>
  </p:cSld>
  <p:clrMapOvr>
    <a:masterClrMapping/>
  </p:clrMapOvr>
  <mc:AlternateContent xmlns:mc="http://schemas.openxmlformats.org/markup-compatibility/2006" xmlns:p14="http://schemas.microsoft.com/office/powerpoint/2010/main">
    <mc:Choice Requires="p14">
      <p:transition spd="slow" p14:dur="2000" advTm="138115"/>
    </mc:Choice>
    <mc:Fallback xmlns="">
      <p:transition spd="slow" advTm="138115"/>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30" y="152398"/>
            <a:ext cx="8893908" cy="667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1779985"/>
      </p:ext>
    </p:extLst>
  </p:cSld>
  <p:clrMapOvr>
    <a:masterClrMapping/>
  </p:clrMapOvr>
  <mc:AlternateContent xmlns:mc="http://schemas.openxmlformats.org/markup-compatibility/2006" xmlns:p14="http://schemas.microsoft.com/office/powerpoint/2010/main">
    <mc:Choice Requires="p14">
      <p:transition spd="slow" p14:dur="2000" advTm="43867"/>
    </mc:Choice>
    <mc:Fallback xmlns="">
      <p:transition spd="slow" advTm="43867"/>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2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8798777"/>
      </p:ext>
    </p:extLst>
  </p:cSld>
  <p:clrMapOvr>
    <a:masterClrMapping/>
  </p:clrMapOvr>
  <mc:AlternateContent xmlns:mc="http://schemas.openxmlformats.org/markup-compatibility/2006" xmlns:p14="http://schemas.microsoft.com/office/powerpoint/2010/main">
    <mc:Choice Requires="p14">
      <p:transition spd="slow" p14:dur="2000" advTm="10173"/>
    </mc:Choice>
    <mc:Fallback xmlns="">
      <p:transition spd="slow" advTm="1017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48"/>
            <a:ext cx="8965867" cy="2464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3540"/>
            <a:ext cx="9170158" cy="5104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419180"/>
      </p:ext>
    </p:extLst>
  </p:cSld>
  <p:clrMapOvr>
    <a:masterClrMapping/>
  </p:clrMapOvr>
  <mc:AlternateContent xmlns:mc="http://schemas.openxmlformats.org/markup-compatibility/2006" xmlns:p14="http://schemas.microsoft.com/office/powerpoint/2010/main">
    <mc:Choice Requires="p14">
      <p:transition spd="slow" p14:dur="2000" advTm="6983"/>
    </mc:Choice>
    <mc:Fallback xmlns="">
      <p:transition spd="slow" advTm="6983"/>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0"/>
            <a:ext cx="7924800" cy="1200329"/>
          </a:xfrm>
          <a:prstGeom prst="rect">
            <a:avLst/>
          </a:prstGeom>
          <a:noFill/>
        </p:spPr>
        <p:txBody>
          <a:bodyPr wrap="square" rtlCol="0">
            <a:spAutoFit/>
          </a:bodyPr>
          <a:lstStyle/>
          <a:p>
            <a:pPr algn="ctr"/>
            <a:r>
              <a:rPr lang="en-US" sz="3600" b="1" dirty="0" smtClean="0"/>
              <a:t>Device Therapy for Heart Failure </a:t>
            </a:r>
          </a:p>
          <a:p>
            <a:pPr algn="ctr"/>
            <a:r>
              <a:rPr lang="en-US" sz="3600" b="1" dirty="0" smtClean="0"/>
              <a:t>(also known as CRT or </a:t>
            </a:r>
            <a:r>
              <a:rPr lang="en-US" sz="3600" b="1" dirty="0" err="1" smtClean="0"/>
              <a:t>BiV</a:t>
            </a:r>
            <a:r>
              <a:rPr lang="en-US" sz="3600" b="1" dirty="0" smtClean="0"/>
              <a:t>)</a:t>
            </a:r>
          </a:p>
        </p:txBody>
      </p:sp>
    </p:spTree>
    <p:extLst>
      <p:ext uri="{BB962C8B-B14F-4D97-AF65-F5344CB8AC3E}">
        <p14:creationId xmlns:p14="http://schemas.microsoft.com/office/powerpoint/2010/main" val="1618844084"/>
      </p:ext>
    </p:extLst>
  </p:cSld>
  <p:clrMapOvr>
    <a:masterClrMapping/>
  </p:clrMapOvr>
  <mc:AlternateContent xmlns:mc="http://schemas.openxmlformats.org/markup-compatibility/2006" xmlns:p14="http://schemas.microsoft.com/office/powerpoint/2010/main">
    <mc:Choice Requires="p14">
      <p:transition spd="slow" p14:dur="2000" advTm="9640"/>
    </mc:Choice>
    <mc:Fallback xmlns="">
      <p:transition spd="slow" advTm="964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371600"/>
          </a:xfrm>
        </p:spPr>
        <p:txBody>
          <a:bodyPr/>
          <a:lstStyle/>
          <a:p>
            <a:r>
              <a:rPr lang="en-GB" altLang="en-US" sz="3600" b="1" dirty="0" smtClean="0"/>
              <a:t>HF Definition</a:t>
            </a:r>
            <a:endParaRPr lang="en-GB" altLang="en-US" sz="3600" dirty="0" smtClean="0"/>
          </a:p>
        </p:txBody>
      </p:sp>
      <p:sp>
        <p:nvSpPr>
          <p:cNvPr id="12291" name="Rectangle 3"/>
          <p:cNvSpPr>
            <a:spLocks noGrp="1" noChangeArrowheads="1"/>
          </p:cNvSpPr>
          <p:nvPr>
            <p:ph type="body" idx="1"/>
          </p:nvPr>
        </p:nvSpPr>
        <p:spPr>
          <a:xfrm>
            <a:off x="685800" y="1524000"/>
            <a:ext cx="7772400" cy="4724400"/>
          </a:xfrm>
        </p:spPr>
        <p:txBody>
          <a:bodyPr>
            <a:normAutofit fontScale="85000" lnSpcReduction="20000"/>
          </a:bodyPr>
          <a:lstStyle/>
          <a:p>
            <a:r>
              <a:rPr lang="en-GB" altLang="en-US" dirty="0" smtClean="0"/>
              <a:t>Multiple and inadequate definitions</a:t>
            </a:r>
          </a:p>
          <a:p>
            <a:pPr marL="0" indent="0">
              <a:buNone/>
            </a:pPr>
            <a:endParaRPr lang="en-GB" altLang="en-US" dirty="0" smtClean="0"/>
          </a:p>
          <a:p>
            <a:r>
              <a:rPr lang="en-GB" altLang="en-US" dirty="0" smtClean="0"/>
              <a:t>“Inability of the heart (cardiac pump) to deliver adequate oxygenation (via blood flow) to tissues”</a:t>
            </a:r>
          </a:p>
          <a:p>
            <a:endParaRPr lang="en-GB" altLang="en-US" dirty="0" smtClean="0"/>
          </a:p>
          <a:p>
            <a:r>
              <a:rPr lang="en-GB" altLang="en-US" dirty="0" smtClean="0"/>
              <a:t>Different types (and definitions): </a:t>
            </a:r>
          </a:p>
          <a:p>
            <a:pPr>
              <a:buFontTx/>
              <a:buNone/>
            </a:pPr>
            <a:r>
              <a:rPr lang="en-GB" altLang="en-US" dirty="0" smtClean="0"/>
              <a:t>	Acute vs. Chronic</a:t>
            </a:r>
          </a:p>
          <a:p>
            <a:pPr>
              <a:buFontTx/>
              <a:buNone/>
            </a:pPr>
            <a:r>
              <a:rPr lang="en-GB" altLang="en-US" dirty="0" smtClean="0"/>
              <a:t>	Left vs. Right</a:t>
            </a:r>
          </a:p>
          <a:p>
            <a:pPr>
              <a:buFontTx/>
              <a:buNone/>
            </a:pPr>
            <a:r>
              <a:rPr lang="en-GB" altLang="en-US" dirty="0" smtClean="0"/>
              <a:t>	Symptomatic vs. Asymptomatic</a:t>
            </a:r>
          </a:p>
          <a:p>
            <a:pPr>
              <a:buFontTx/>
              <a:buNone/>
            </a:pPr>
            <a:r>
              <a:rPr lang="en-GB" altLang="en-US" dirty="0" smtClean="0"/>
              <a:t>	Systolic vs. Diastolic</a:t>
            </a:r>
          </a:p>
          <a:p>
            <a:pPr>
              <a:buFontTx/>
              <a:buNone/>
            </a:pPr>
            <a:r>
              <a:rPr lang="en-GB" altLang="en-US" dirty="0" smtClean="0"/>
              <a:t>	</a:t>
            </a:r>
          </a:p>
          <a:p>
            <a:pPr>
              <a:buFontTx/>
              <a:buNone/>
            </a:pPr>
            <a:endParaRPr lang="en-GB" altLang="en-US" dirty="0" smtClean="0"/>
          </a:p>
          <a:p>
            <a:endParaRPr lang="en-GB" alt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339" y="3276600"/>
            <a:ext cx="3043931"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92161"/>
      </p:ext>
    </p:extLst>
  </p:cSld>
  <p:clrMapOvr>
    <a:masterClrMapping/>
  </p:clrMapOvr>
  <p:transition spd="slow" advTm="69753"/>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828800"/>
            <a:ext cx="4419600" cy="228600"/>
          </a:xfrm>
        </p:spPr>
        <p:txBody>
          <a:bodyPr>
            <a:normAutofit fontScale="90000"/>
          </a:bodyPr>
          <a:lstStyle/>
          <a:p>
            <a:r>
              <a:rPr lang="en-US" dirty="0" smtClean="0"/>
              <a:t>LBBB</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354170" y="-1049369"/>
            <a:ext cx="6435661" cy="8839200"/>
          </a:xfrm>
        </p:spPr>
      </p:pic>
      <p:sp>
        <p:nvSpPr>
          <p:cNvPr id="6" name="TextBox 5"/>
          <p:cNvSpPr txBox="1"/>
          <p:nvPr/>
        </p:nvSpPr>
        <p:spPr>
          <a:xfrm>
            <a:off x="3657600" y="1066800"/>
            <a:ext cx="2257752" cy="584775"/>
          </a:xfrm>
          <a:prstGeom prst="rect">
            <a:avLst/>
          </a:prstGeom>
          <a:noFill/>
        </p:spPr>
        <p:txBody>
          <a:bodyPr wrap="square" rtlCol="0">
            <a:spAutoFit/>
          </a:bodyPr>
          <a:lstStyle/>
          <a:p>
            <a:pPr algn="ctr"/>
            <a:r>
              <a:rPr lang="en-US" sz="3200" b="1" dirty="0" smtClean="0"/>
              <a:t>LBBB</a:t>
            </a:r>
            <a:endParaRPr lang="en-US" sz="3200" b="1" dirty="0"/>
          </a:p>
        </p:txBody>
      </p:sp>
    </p:spTree>
    <p:extLst>
      <p:ext uri="{BB962C8B-B14F-4D97-AF65-F5344CB8AC3E}">
        <p14:creationId xmlns:p14="http://schemas.microsoft.com/office/powerpoint/2010/main" val="1792851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39" y="1349042"/>
            <a:ext cx="8768861" cy="553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2739" y="241694"/>
            <a:ext cx="8768861" cy="1015663"/>
          </a:xfrm>
          <a:prstGeom prst="rect">
            <a:avLst/>
          </a:prstGeom>
        </p:spPr>
        <p:txBody>
          <a:bodyPr wrap="square">
            <a:spAutoFit/>
          </a:bodyPr>
          <a:lstStyle/>
          <a:p>
            <a:r>
              <a:rPr lang="en-US" sz="2000" b="1" dirty="0"/>
              <a:t>Table 1 Treatment options with ICD or CRT for people with heart failure who have </a:t>
            </a:r>
            <a:r>
              <a:rPr lang="en-US" sz="2000" b="1" dirty="0" smtClean="0"/>
              <a:t>left ventricular </a:t>
            </a:r>
            <a:r>
              <a:rPr lang="en-US" sz="2000" b="1" dirty="0"/>
              <a:t>dysfunction with an LVEF of 35% or less (according to NYHA class, </a:t>
            </a:r>
            <a:r>
              <a:rPr lang="en-US" sz="2000" b="1" dirty="0" smtClean="0"/>
              <a:t>QRS duration </a:t>
            </a:r>
            <a:r>
              <a:rPr lang="en-US" sz="2000" b="1" dirty="0"/>
              <a:t>and presence of LBBB)</a:t>
            </a:r>
            <a:endParaRPr lang="en-US" sz="2000" dirty="0"/>
          </a:p>
        </p:txBody>
      </p:sp>
    </p:spTree>
    <p:extLst>
      <p:ext uri="{BB962C8B-B14F-4D97-AF65-F5344CB8AC3E}">
        <p14:creationId xmlns:p14="http://schemas.microsoft.com/office/powerpoint/2010/main" val="705431588"/>
      </p:ext>
    </p:extLst>
  </p:cSld>
  <p:clrMapOvr>
    <a:masterClrMapping/>
  </p:clrMapOvr>
  <mc:AlternateContent xmlns:mc="http://schemas.openxmlformats.org/markup-compatibility/2006" xmlns:p14="http://schemas.microsoft.com/office/powerpoint/2010/main">
    <mc:Choice Requires="p14">
      <p:transition spd="slow" p14:dur="2000" advTm="49997"/>
    </mc:Choice>
    <mc:Fallback xmlns="">
      <p:transition spd="slow" advTm="4999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4213" y="836613"/>
            <a:ext cx="7772400" cy="593725"/>
          </a:xfrm>
        </p:spPr>
        <p:txBody>
          <a:bodyPr>
            <a:normAutofit fontScale="90000"/>
          </a:bodyPr>
          <a:lstStyle/>
          <a:p>
            <a:r>
              <a:rPr lang="en-GB" altLang="en-US" sz="3600" b="1" smtClean="0"/>
              <a:t>Summary</a:t>
            </a:r>
            <a:endParaRPr lang="en-US" altLang="en-US" sz="3600" b="1" smtClean="0"/>
          </a:p>
        </p:txBody>
      </p:sp>
      <p:sp>
        <p:nvSpPr>
          <p:cNvPr id="56323" name="Rectangle 3"/>
          <p:cNvSpPr>
            <a:spLocks noGrp="1" noChangeArrowheads="1"/>
          </p:cNvSpPr>
          <p:nvPr>
            <p:ph type="body" idx="1"/>
          </p:nvPr>
        </p:nvSpPr>
        <p:spPr>
          <a:xfrm>
            <a:off x="684213" y="1628775"/>
            <a:ext cx="7772400" cy="4754563"/>
          </a:xfrm>
        </p:spPr>
        <p:txBody>
          <a:bodyPr/>
          <a:lstStyle/>
          <a:p>
            <a:r>
              <a:rPr lang="en-GB" altLang="en-US" dirty="0" smtClean="0"/>
              <a:t>CHF is a growing problem</a:t>
            </a:r>
          </a:p>
          <a:p>
            <a:r>
              <a:rPr lang="en-GB" altLang="en-US" dirty="0" smtClean="0"/>
              <a:t>Diagnosis can be difficult</a:t>
            </a:r>
          </a:p>
          <a:p>
            <a:r>
              <a:rPr lang="en-GB" altLang="en-US" dirty="0" smtClean="0"/>
              <a:t>BNP used as a screening test – not a replacement for echocardiography</a:t>
            </a:r>
          </a:p>
          <a:p>
            <a:r>
              <a:rPr lang="en-GB" altLang="en-US" dirty="0" smtClean="0"/>
              <a:t>Ensure optimal medical therapy including new treatments</a:t>
            </a:r>
          </a:p>
          <a:p>
            <a:r>
              <a:rPr lang="en-GB" altLang="en-US" dirty="0" smtClean="0"/>
              <a:t>Perform ECG to see if there is a device option</a:t>
            </a:r>
          </a:p>
          <a:p>
            <a:pPr>
              <a:buFontTx/>
              <a:buNone/>
            </a:pPr>
            <a:endParaRPr lang="en-US" altLang="en-US" baseline="-25000" dirty="0" smtClean="0"/>
          </a:p>
        </p:txBody>
      </p:sp>
    </p:spTree>
    <p:extLst>
      <p:ext uri="{BB962C8B-B14F-4D97-AF65-F5344CB8AC3E}">
        <p14:creationId xmlns:p14="http://schemas.microsoft.com/office/powerpoint/2010/main" val="233733964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normAutofit/>
          </a:bodyPr>
          <a:lstStyle/>
          <a:p>
            <a:r>
              <a:rPr lang="en-US" altLang="en-US" sz="3600" b="1" dirty="0" smtClean="0">
                <a:ea typeface="ＭＳ Ｐゴシック" pitchFamily="34" charset="-128"/>
              </a:rPr>
              <a:t>Definition of Heart Failure</a:t>
            </a:r>
          </a:p>
        </p:txBody>
      </p:sp>
      <p:graphicFrame>
        <p:nvGraphicFramePr>
          <p:cNvPr id="3" name="Table 2"/>
          <p:cNvGraphicFramePr>
            <a:graphicFrameLocks noGrp="1"/>
          </p:cNvGraphicFramePr>
          <p:nvPr>
            <p:extLst>
              <p:ext uri="{D42A27DB-BD31-4B8C-83A1-F6EECF244321}">
                <p14:modId xmlns:p14="http://schemas.microsoft.com/office/powerpoint/2010/main" val="2325828049"/>
              </p:ext>
            </p:extLst>
          </p:nvPr>
        </p:nvGraphicFramePr>
        <p:xfrm>
          <a:off x="381000" y="1219200"/>
          <a:ext cx="8382000" cy="4706939"/>
        </p:xfrm>
        <a:graphic>
          <a:graphicData uri="http://schemas.openxmlformats.org/drawingml/2006/table">
            <a:tbl>
              <a:tblPr/>
              <a:tblGrid>
                <a:gridCol w="2087563"/>
                <a:gridCol w="1228725"/>
                <a:gridCol w="5065712"/>
              </a:tblGrid>
              <a:tr h="5127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cs typeface="Times New Roman" pitchFamily="18" charset="0"/>
                        </a:rPr>
                        <a:t>Classification</a:t>
                      </a:r>
                      <a:endPar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cs typeface="Times New Roman" pitchFamily="18" charset="0"/>
                        </a:rPr>
                        <a:t>Ejection Fraction</a:t>
                      </a:r>
                      <a:endPar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ＭＳ Ｐゴシック" pitchFamily="34" charset="-128"/>
                          <a:cs typeface="Times New Roman" pitchFamily="18" charset="0"/>
                        </a:rPr>
                        <a:t>Description</a:t>
                      </a:r>
                      <a:endPar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88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I. Heart Failure with Reduced Ejection Fraction (</a:t>
                      </a:r>
                      <a:r>
                        <a:rPr kumimoji="0" lang="en-US" sz="1400" b="0" i="0" u="none" strike="noStrike" cap="none" normalizeH="0" baseline="0" dirty="0" err="1" smtClean="0">
                          <a:ln>
                            <a:noFill/>
                          </a:ln>
                          <a:solidFill>
                            <a:schemeClr val="tx1"/>
                          </a:solidFill>
                          <a:effectLst/>
                          <a:latin typeface="+mn-lt"/>
                          <a:ea typeface="ＭＳ Ｐゴシック" pitchFamily="34" charset="-128"/>
                          <a:cs typeface="Times New Roman" pitchFamily="18" charset="0"/>
                        </a:rPr>
                        <a:t>HF</a:t>
                      </a:r>
                      <a:r>
                        <a:rPr kumimoji="0" lang="en-US" sz="1400" b="0" i="1" u="none" strike="noStrike" cap="none" normalizeH="0" baseline="0" dirty="0" err="1" smtClean="0">
                          <a:ln>
                            <a:noFill/>
                          </a:ln>
                          <a:solidFill>
                            <a:schemeClr val="tx1"/>
                          </a:solidFill>
                          <a:effectLst/>
                          <a:latin typeface="+mn-lt"/>
                          <a:ea typeface="ＭＳ Ｐゴシック" pitchFamily="34" charset="-128"/>
                          <a:cs typeface="Times New Roman" pitchFamily="18" charset="0"/>
                        </a:rPr>
                        <a:t>r</a:t>
                      </a:r>
                      <a:r>
                        <a:rPr kumimoji="0" lang="en-US" sz="1400" b="0" i="0" u="none" strike="noStrike" cap="none" normalizeH="0" baseline="0" dirty="0" err="1" smtClean="0">
                          <a:ln>
                            <a:noFill/>
                          </a:ln>
                          <a:solidFill>
                            <a:schemeClr val="tx1"/>
                          </a:solidFill>
                          <a:effectLst/>
                          <a:latin typeface="+mn-lt"/>
                          <a:ea typeface="ＭＳ Ｐゴシック" pitchFamily="34" charset="-128"/>
                          <a:cs typeface="Times New Roman" pitchFamily="18" charset="0"/>
                        </a:rPr>
                        <a:t>EF</a:t>
                      </a:r>
                      <a:r>
                        <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ＭＳ Ｐゴシック" pitchFamily="34" charset="-128"/>
                          <a:cs typeface="Times New Roman" pitchFamily="18" charset="0"/>
                        </a:rPr>
                        <a:t>≤40%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Also referred to as systolic HF. R</a:t>
                      </a:r>
                      <a:r>
                        <a:rPr kumimoji="0" 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andomized clinical trials have mainly enrolled patients with </a:t>
                      </a:r>
                      <a:r>
                        <a:rPr kumimoji="0" lang="en-US" sz="1400" b="0" i="0" u="none" strike="noStrike" cap="none" normalizeH="0" baseline="0" dirty="0" err="1" smtClean="0">
                          <a:ln>
                            <a:noFill/>
                          </a:ln>
                          <a:solidFill>
                            <a:srgbClr val="000000"/>
                          </a:solidFill>
                          <a:effectLst/>
                          <a:latin typeface="+mn-lt"/>
                          <a:ea typeface="ＭＳ Ｐゴシック" pitchFamily="34" charset="-128"/>
                          <a:cs typeface="Times New Roman" pitchFamily="18" charset="0"/>
                        </a:rPr>
                        <a:t>HF</a:t>
                      </a:r>
                      <a:r>
                        <a:rPr kumimoji="0" lang="en-US" sz="1400" b="0" i="1" u="none" strike="noStrike" cap="none" normalizeH="0" baseline="0" dirty="0" err="1" smtClean="0">
                          <a:ln>
                            <a:noFill/>
                          </a:ln>
                          <a:solidFill>
                            <a:srgbClr val="000000"/>
                          </a:solidFill>
                          <a:effectLst/>
                          <a:latin typeface="+mn-lt"/>
                          <a:ea typeface="ＭＳ Ｐゴシック" pitchFamily="34" charset="-128"/>
                          <a:cs typeface="Times New Roman" pitchFamily="18" charset="0"/>
                        </a:rPr>
                        <a:t>r</a:t>
                      </a:r>
                      <a:r>
                        <a:rPr kumimoji="0" lang="en-US" sz="1400" b="0" i="0" u="none" strike="noStrike" cap="none" normalizeH="0" baseline="0" dirty="0" err="1" smtClean="0">
                          <a:ln>
                            <a:noFill/>
                          </a:ln>
                          <a:solidFill>
                            <a:srgbClr val="000000"/>
                          </a:solidFill>
                          <a:effectLst/>
                          <a:latin typeface="+mn-lt"/>
                          <a:ea typeface="ＭＳ Ｐゴシック" pitchFamily="34" charset="-128"/>
                          <a:cs typeface="Times New Roman" pitchFamily="18" charset="0"/>
                        </a:rPr>
                        <a:t>EF</a:t>
                      </a:r>
                      <a:r>
                        <a:rPr kumimoji="0" 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 and it is only in these patients that efficacious therapies have been demonstrated to date.</a:t>
                      </a:r>
                      <a:endPar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2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ＭＳ Ｐゴシック" pitchFamily="34" charset="-128"/>
                          <a:cs typeface="Times New Roman" pitchFamily="18" charset="0"/>
                        </a:rPr>
                        <a:t>II. Heart Failure with Preserved Ejection Fraction (HF</a:t>
                      </a:r>
                      <a:r>
                        <a:rPr kumimoji="0" lang="en-US" sz="1400" b="0" i="1" u="none" strike="noStrike" cap="none" normalizeH="0" baseline="0" smtClean="0">
                          <a:ln>
                            <a:noFill/>
                          </a:ln>
                          <a:solidFill>
                            <a:schemeClr val="tx1"/>
                          </a:solidFill>
                          <a:effectLst/>
                          <a:latin typeface="+mn-lt"/>
                          <a:ea typeface="ＭＳ Ｐゴシック" pitchFamily="34" charset="-128"/>
                          <a:cs typeface="Times New Roman" pitchFamily="18" charset="0"/>
                        </a:rPr>
                        <a:t>p</a:t>
                      </a:r>
                      <a:r>
                        <a:rPr kumimoji="0" lang="en-US" sz="1400" b="0" i="0" u="none" strike="noStrike" cap="none" normalizeH="0" baseline="0" smtClean="0">
                          <a:ln>
                            <a:noFill/>
                          </a:ln>
                          <a:solidFill>
                            <a:schemeClr val="tx1"/>
                          </a:solidFill>
                          <a:effectLst/>
                          <a:latin typeface="+mn-lt"/>
                          <a:ea typeface="ＭＳ Ｐゴシック" pitchFamily="34" charset="-128"/>
                          <a:cs typeface="Times New Roman" pitchFamily="18" charset="0"/>
                        </a:rPr>
                        <a:t>EF)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Also referred to as diastolic HF. Several different criteria have been used to further define </a:t>
                      </a:r>
                      <a:r>
                        <a:rPr kumimoji="0" lang="en-US" sz="1400" b="0" i="0" u="none" strike="noStrike" cap="none" normalizeH="0" baseline="0" dirty="0" err="1" smtClean="0">
                          <a:ln>
                            <a:noFill/>
                          </a:ln>
                          <a:solidFill>
                            <a:schemeClr val="tx1"/>
                          </a:solidFill>
                          <a:effectLst/>
                          <a:latin typeface="+mn-lt"/>
                          <a:ea typeface="ＭＳ Ｐゴシック" pitchFamily="34" charset="-128"/>
                          <a:cs typeface="Times New Roman" pitchFamily="18" charset="0"/>
                        </a:rPr>
                        <a:t>HF</a:t>
                      </a:r>
                      <a:r>
                        <a:rPr kumimoji="0" lang="en-US" sz="1400" b="0" i="1" u="none" strike="noStrike" cap="none" normalizeH="0" baseline="0" dirty="0" err="1" smtClean="0">
                          <a:ln>
                            <a:noFill/>
                          </a:ln>
                          <a:solidFill>
                            <a:schemeClr val="tx1"/>
                          </a:solidFill>
                          <a:effectLst/>
                          <a:latin typeface="+mn-lt"/>
                          <a:ea typeface="ＭＳ Ｐゴシック" pitchFamily="34" charset="-128"/>
                          <a:cs typeface="Times New Roman" pitchFamily="18" charset="0"/>
                        </a:rPr>
                        <a:t>p</a:t>
                      </a:r>
                      <a:r>
                        <a:rPr kumimoji="0" lang="en-US" sz="1400" b="0" i="0" u="none" strike="noStrike" cap="none" normalizeH="0" baseline="0" dirty="0" err="1" smtClean="0">
                          <a:ln>
                            <a:noFill/>
                          </a:ln>
                          <a:solidFill>
                            <a:schemeClr val="tx1"/>
                          </a:solidFill>
                          <a:effectLst/>
                          <a:latin typeface="+mn-lt"/>
                          <a:ea typeface="ＭＳ Ｐゴシック" pitchFamily="34" charset="-128"/>
                          <a:cs typeface="Times New Roman" pitchFamily="18" charset="0"/>
                        </a:rPr>
                        <a:t>EF</a:t>
                      </a:r>
                      <a:r>
                        <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 </a:t>
                      </a:r>
                      <a:r>
                        <a:rPr kumimoji="0" 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The diagnosis of </a:t>
                      </a:r>
                      <a:r>
                        <a:rPr kumimoji="0" lang="en-US" sz="1400" b="0" i="0" u="none" strike="noStrike" cap="none" normalizeH="0" baseline="0" dirty="0" err="1" smtClean="0">
                          <a:ln>
                            <a:noFill/>
                          </a:ln>
                          <a:solidFill>
                            <a:srgbClr val="000000"/>
                          </a:solidFill>
                          <a:effectLst/>
                          <a:latin typeface="+mn-lt"/>
                          <a:ea typeface="ＭＳ Ｐゴシック" pitchFamily="34" charset="-128"/>
                          <a:cs typeface="Times New Roman" pitchFamily="18" charset="0"/>
                        </a:rPr>
                        <a:t>HF</a:t>
                      </a:r>
                      <a:r>
                        <a:rPr kumimoji="0" lang="en-US" sz="1400" b="0" i="1" u="none" strike="noStrike" cap="none" normalizeH="0" baseline="0" dirty="0" err="1" smtClean="0">
                          <a:ln>
                            <a:noFill/>
                          </a:ln>
                          <a:solidFill>
                            <a:srgbClr val="000000"/>
                          </a:solidFill>
                          <a:effectLst/>
                          <a:latin typeface="+mn-lt"/>
                          <a:ea typeface="ＭＳ Ｐゴシック" pitchFamily="34" charset="-128"/>
                          <a:cs typeface="Times New Roman" pitchFamily="18" charset="0"/>
                        </a:rPr>
                        <a:t>p</a:t>
                      </a:r>
                      <a:r>
                        <a:rPr kumimoji="0" lang="en-US" sz="1400" b="0" i="0" u="none" strike="noStrike" cap="none" normalizeH="0" baseline="0" dirty="0" err="1" smtClean="0">
                          <a:ln>
                            <a:noFill/>
                          </a:ln>
                          <a:solidFill>
                            <a:srgbClr val="000000"/>
                          </a:solidFill>
                          <a:effectLst/>
                          <a:latin typeface="+mn-lt"/>
                          <a:ea typeface="ＭＳ Ｐゴシック" pitchFamily="34" charset="-128"/>
                          <a:cs typeface="Times New Roman" pitchFamily="18" charset="0"/>
                        </a:rPr>
                        <a:t>EF</a:t>
                      </a:r>
                      <a:r>
                        <a:rPr kumimoji="0" 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 is challenging because it is largely one of excluding other potential </a:t>
                      </a:r>
                      <a:r>
                        <a:rPr kumimoji="0" lang="en-US" sz="1400" b="0" i="0" u="none" strike="noStrike" cap="none" normalizeH="0" baseline="0" dirty="0" err="1" smtClean="0">
                          <a:ln>
                            <a:noFill/>
                          </a:ln>
                          <a:solidFill>
                            <a:srgbClr val="000000"/>
                          </a:solidFill>
                          <a:effectLst/>
                          <a:latin typeface="+mn-lt"/>
                          <a:ea typeface="ＭＳ Ｐゴシック" pitchFamily="34" charset="-128"/>
                          <a:cs typeface="Times New Roman" pitchFamily="18" charset="0"/>
                        </a:rPr>
                        <a:t>noncardiac</a:t>
                      </a:r>
                      <a:r>
                        <a:rPr kumimoji="0" 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rPr>
                        <a:t> causes of symptoms suggestive of HF. To date, efficacious therapies have not been identified.</a:t>
                      </a:r>
                      <a:r>
                        <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9938">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ＭＳ Ｐゴシック" pitchFamily="34" charset="-128"/>
                          <a:cs typeface="Times New Roman" pitchFamily="18" charset="0"/>
                        </a:rPr>
                        <a:t>a. HF</a:t>
                      </a:r>
                      <a:r>
                        <a:rPr kumimoji="0" lang="en-US" sz="1400" b="0" i="1" u="none" strike="noStrike" cap="none" normalizeH="0" baseline="0" smtClean="0">
                          <a:ln>
                            <a:noFill/>
                          </a:ln>
                          <a:solidFill>
                            <a:schemeClr val="tx1"/>
                          </a:solidFill>
                          <a:effectLst/>
                          <a:latin typeface="+mn-lt"/>
                          <a:ea typeface="ＭＳ Ｐゴシック" pitchFamily="34" charset="-128"/>
                          <a:cs typeface="Times New Roman" pitchFamily="18" charset="0"/>
                        </a:rPr>
                        <a:t>p</a:t>
                      </a:r>
                      <a:r>
                        <a:rPr kumimoji="0" lang="en-US" sz="1400" b="0" i="0" u="none" strike="noStrike" cap="none" normalizeH="0" baseline="0" smtClean="0">
                          <a:ln>
                            <a:noFill/>
                          </a:ln>
                          <a:solidFill>
                            <a:schemeClr val="tx1"/>
                          </a:solidFill>
                          <a:effectLst/>
                          <a:latin typeface="+mn-lt"/>
                          <a:ea typeface="ＭＳ Ｐゴシック" pitchFamily="34" charset="-128"/>
                          <a:cs typeface="Times New Roman" pitchFamily="18" charset="0"/>
                        </a:rPr>
                        <a:t>EF, Borderline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ＭＳ Ｐゴシック" pitchFamily="34" charset="-128"/>
                          <a:cs typeface="Times New Roman" pitchFamily="18" charset="0"/>
                        </a:rPr>
                        <a:t>41% to 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These patients fall into a borderline or intermediate group. Their characteristics, treatment patterns, and outcomes appear similar to those of patient with </a:t>
                      </a:r>
                      <a:r>
                        <a:rPr kumimoji="0" lang="en-US" sz="1400" b="0" i="0" u="none" strike="noStrike" cap="none" normalizeH="0" baseline="0" dirty="0" err="1" smtClean="0">
                          <a:ln>
                            <a:noFill/>
                          </a:ln>
                          <a:solidFill>
                            <a:schemeClr val="tx1"/>
                          </a:solidFill>
                          <a:effectLst/>
                          <a:latin typeface="+mn-lt"/>
                          <a:ea typeface="ＭＳ Ｐゴシック" pitchFamily="34" charset="-128"/>
                          <a:cs typeface="Times New Roman" pitchFamily="18" charset="0"/>
                        </a:rPr>
                        <a:t>HF</a:t>
                      </a:r>
                      <a:r>
                        <a:rPr kumimoji="0" lang="en-US" sz="1400" b="0" i="1" u="none" strike="noStrike" cap="none" normalizeH="0" baseline="0" dirty="0" err="1" smtClean="0">
                          <a:ln>
                            <a:noFill/>
                          </a:ln>
                          <a:solidFill>
                            <a:schemeClr val="tx1"/>
                          </a:solidFill>
                          <a:effectLst/>
                          <a:latin typeface="+mn-lt"/>
                          <a:ea typeface="ＭＳ Ｐゴシック" pitchFamily="34" charset="-128"/>
                          <a:cs typeface="Times New Roman" pitchFamily="18" charset="0"/>
                        </a:rPr>
                        <a:t>p</a:t>
                      </a:r>
                      <a:r>
                        <a:rPr kumimoji="0" lang="en-US" sz="1400" b="0" i="0" u="none" strike="noStrike" cap="none" normalizeH="0" baseline="0" dirty="0" err="1" smtClean="0">
                          <a:ln>
                            <a:noFill/>
                          </a:ln>
                          <a:solidFill>
                            <a:schemeClr val="tx1"/>
                          </a:solidFill>
                          <a:effectLst/>
                          <a:latin typeface="+mn-lt"/>
                          <a:ea typeface="ＭＳ Ｐゴシック" pitchFamily="34" charset="-128"/>
                          <a:cs typeface="Times New Roman" pitchFamily="18" charset="0"/>
                        </a:rPr>
                        <a:t>EF</a:t>
                      </a:r>
                      <a:r>
                        <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2700">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ＭＳ Ｐゴシック" pitchFamily="34" charset="-128"/>
                          <a:cs typeface="Times New Roman" pitchFamily="18" charset="0"/>
                        </a:rPr>
                        <a:t>b. HF</a:t>
                      </a:r>
                      <a:r>
                        <a:rPr kumimoji="0" lang="en-US" sz="1400" b="0" i="1" u="none" strike="noStrike" cap="none" normalizeH="0" baseline="0" smtClean="0">
                          <a:ln>
                            <a:noFill/>
                          </a:ln>
                          <a:solidFill>
                            <a:schemeClr val="tx1"/>
                          </a:solidFill>
                          <a:effectLst/>
                          <a:latin typeface="+mn-lt"/>
                          <a:ea typeface="ＭＳ Ｐゴシック" pitchFamily="34" charset="-128"/>
                          <a:cs typeface="Times New Roman" pitchFamily="18" charset="0"/>
                        </a:rPr>
                        <a:t>p</a:t>
                      </a:r>
                      <a:r>
                        <a:rPr kumimoji="0" lang="en-US" sz="1400" b="0" i="0" u="none" strike="noStrike" cap="none" normalizeH="0" baseline="0" smtClean="0">
                          <a:ln>
                            <a:noFill/>
                          </a:ln>
                          <a:solidFill>
                            <a:schemeClr val="tx1"/>
                          </a:solidFill>
                          <a:effectLst/>
                          <a:latin typeface="+mn-lt"/>
                          <a:ea typeface="ＭＳ Ｐゴシック" pitchFamily="34" charset="-128"/>
                          <a:cs typeface="Times New Roman" pitchFamily="18" charset="0"/>
                        </a:rPr>
                        <a:t>EF, Improved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mn-lt"/>
                          <a:ea typeface="ＭＳ Ｐゴシック" pitchFamily="34" charset="-128"/>
                          <a:cs typeface="Times New Roman" pitchFamily="18" charset="0"/>
                        </a:rPr>
                        <a:t>&gt;40%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It has been recognized that a subset of patients with </a:t>
                      </a:r>
                      <a:r>
                        <a:rPr kumimoji="0" lang="en-US" sz="1400" b="0" i="0" u="none" strike="noStrike" cap="none" normalizeH="0" baseline="0" dirty="0" err="1" smtClean="0">
                          <a:ln>
                            <a:noFill/>
                          </a:ln>
                          <a:solidFill>
                            <a:schemeClr val="tx1"/>
                          </a:solidFill>
                          <a:effectLst/>
                          <a:latin typeface="+mn-lt"/>
                          <a:ea typeface="ＭＳ Ｐゴシック" pitchFamily="34" charset="-128"/>
                          <a:cs typeface="Times New Roman" pitchFamily="18" charset="0"/>
                        </a:rPr>
                        <a:t>HF</a:t>
                      </a:r>
                      <a:r>
                        <a:rPr kumimoji="0" lang="en-US" sz="1400" b="0" i="1" u="none" strike="noStrike" cap="none" normalizeH="0" baseline="0" dirty="0" err="1" smtClean="0">
                          <a:ln>
                            <a:noFill/>
                          </a:ln>
                          <a:solidFill>
                            <a:schemeClr val="tx1"/>
                          </a:solidFill>
                          <a:effectLst/>
                          <a:latin typeface="+mn-lt"/>
                          <a:ea typeface="ＭＳ Ｐゴシック" pitchFamily="34" charset="-128"/>
                          <a:cs typeface="Times New Roman" pitchFamily="18" charset="0"/>
                        </a:rPr>
                        <a:t>p</a:t>
                      </a:r>
                      <a:r>
                        <a:rPr kumimoji="0" lang="en-US" sz="1400" b="0" i="0" u="none" strike="noStrike" cap="none" normalizeH="0" baseline="0" dirty="0" err="1" smtClean="0">
                          <a:ln>
                            <a:noFill/>
                          </a:ln>
                          <a:solidFill>
                            <a:schemeClr val="tx1"/>
                          </a:solidFill>
                          <a:effectLst/>
                          <a:latin typeface="+mn-lt"/>
                          <a:ea typeface="ＭＳ Ｐゴシック" pitchFamily="34" charset="-128"/>
                          <a:cs typeface="Times New Roman" pitchFamily="18" charset="0"/>
                        </a:rPr>
                        <a:t>EF</a:t>
                      </a:r>
                      <a:r>
                        <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 previously had </a:t>
                      </a:r>
                      <a:r>
                        <a:rPr kumimoji="0" lang="en-US" sz="1400" b="0" i="0" u="none" strike="noStrike" cap="none" normalizeH="0" baseline="0" dirty="0" err="1" smtClean="0">
                          <a:ln>
                            <a:noFill/>
                          </a:ln>
                          <a:solidFill>
                            <a:schemeClr val="tx1"/>
                          </a:solidFill>
                          <a:effectLst/>
                          <a:latin typeface="+mn-lt"/>
                          <a:ea typeface="ＭＳ Ｐゴシック" pitchFamily="34" charset="-128"/>
                          <a:cs typeface="Times New Roman" pitchFamily="18" charset="0"/>
                        </a:rPr>
                        <a:t>HF</a:t>
                      </a:r>
                      <a:r>
                        <a:rPr kumimoji="0" lang="en-US" sz="1400" b="0" i="1" u="none" strike="noStrike" cap="none" normalizeH="0" baseline="0" dirty="0" err="1" smtClean="0">
                          <a:ln>
                            <a:noFill/>
                          </a:ln>
                          <a:solidFill>
                            <a:schemeClr val="tx1"/>
                          </a:solidFill>
                          <a:effectLst/>
                          <a:latin typeface="+mn-lt"/>
                          <a:ea typeface="ＭＳ Ｐゴシック" pitchFamily="34" charset="-128"/>
                          <a:cs typeface="Times New Roman" pitchFamily="18" charset="0"/>
                        </a:rPr>
                        <a:t>r</a:t>
                      </a:r>
                      <a:r>
                        <a:rPr kumimoji="0" lang="en-US" sz="1400" b="0" i="0" u="none" strike="noStrike" cap="none" normalizeH="0" baseline="0" dirty="0" err="1" smtClean="0">
                          <a:ln>
                            <a:noFill/>
                          </a:ln>
                          <a:solidFill>
                            <a:schemeClr val="tx1"/>
                          </a:solidFill>
                          <a:effectLst/>
                          <a:latin typeface="+mn-lt"/>
                          <a:ea typeface="ＭＳ Ｐゴシック" pitchFamily="34" charset="-128"/>
                          <a:cs typeface="Times New Roman" pitchFamily="18" charset="0"/>
                        </a:rPr>
                        <a:t>EF</a:t>
                      </a:r>
                      <a:r>
                        <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rPr>
                        <a:t>. These patients with improvement or recovery in EF may be clinically distinct from those with persistently preserved or reduced EF. Further research is needed to better characterize these patients.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53114561"/>
      </p:ext>
    </p:extLst>
  </p:cSld>
  <p:clrMapOvr>
    <a:masterClrMapping/>
  </p:clrMapOvr>
  <mc:AlternateContent xmlns:mc="http://schemas.openxmlformats.org/markup-compatibility/2006" xmlns:p14="http://schemas.microsoft.com/office/powerpoint/2010/main">
    <mc:Choice Requires="p14">
      <p:transition spd="slow" p14:dur="2000" advTm="34187"/>
    </mc:Choice>
    <mc:Fallback xmlns="">
      <p:transition spd="slow" advTm="3418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3600" b="1" dirty="0" smtClean="0"/>
              <a:t>Epidemiology</a:t>
            </a:r>
            <a:endParaRPr lang="en-US" altLang="en-US" sz="3600" dirty="0" smtClean="0"/>
          </a:p>
        </p:txBody>
      </p:sp>
      <p:sp>
        <p:nvSpPr>
          <p:cNvPr id="14339" name="Rectangle 3"/>
          <p:cNvSpPr>
            <a:spLocks noGrp="1" noChangeArrowheads="1"/>
          </p:cNvSpPr>
          <p:nvPr>
            <p:ph type="body" idx="1"/>
          </p:nvPr>
        </p:nvSpPr>
        <p:spPr>
          <a:xfrm>
            <a:off x="685800" y="1752600"/>
            <a:ext cx="7772400" cy="4343400"/>
          </a:xfrm>
        </p:spPr>
        <p:txBody>
          <a:bodyPr>
            <a:normAutofit fontScale="92500"/>
          </a:bodyPr>
          <a:lstStyle/>
          <a:p>
            <a:r>
              <a:rPr lang="en-US" altLang="en-US" dirty="0" smtClean="0"/>
              <a:t>Increasing in prevalence</a:t>
            </a:r>
          </a:p>
          <a:p>
            <a:r>
              <a:rPr lang="en-US" altLang="en-US" dirty="0" smtClean="0"/>
              <a:t>Affects 1-2% of UK population</a:t>
            </a:r>
          </a:p>
          <a:p>
            <a:r>
              <a:rPr lang="en-US" altLang="en-US" dirty="0" smtClean="0"/>
              <a:t>Estimated 2-5% population over 65 years (10% over 75 years)</a:t>
            </a:r>
          </a:p>
          <a:p>
            <a:r>
              <a:rPr lang="en-US" altLang="en-US" dirty="0" smtClean="0"/>
              <a:t>Many undiagnosed</a:t>
            </a:r>
          </a:p>
          <a:p>
            <a:r>
              <a:rPr lang="en-US" altLang="en-US" dirty="0" smtClean="0"/>
              <a:t>Commoner in Western world</a:t>
            </a:r>
          </a:p>
          <a:p>
            <a:r>
              <a:rPr lang="en-US" altLang="en-US" dirty="0" smtClean="0"/>
              <a:t>Major burden on health care resources</a:t>
            </a:r>
          </a:p>
          <a:p>
            <a:r>
              <a:rPr lang="en-US" altLang="en-US" dirty="0" smtClean="0"/>
              <a:t>Worse prognosis than many forms of cancer </a:t>
            </a:r>
          </a:p>
          <a:p>
            <a:endParaRPr lang="en-US" altLang="en-US" dirty="0" smtClean="0"/>
          </a:p>
        </p:txBody>
      </p:sp>
    </p:spTree>
    <p:extLst>
      <p:ext uri="{BB962C8B-B14F-4D97-AF65-F5344CB8AC3E}">
        <p14:creationId xmlns:p14="http://schemas.microsoft.com/office/powerpoint/2010/main" val="2318661990"/>
      </p:ext>
    </p:extLst>
  </p:cSld>
  <p:clrMapOvr>
    <a:masterClrMapping/>
  </p:clrMapOvr>
  <p:transition spd="slow" advTm="4761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7772400" cy="1143000"/>
          </a:xfrm>
        </p:spPr>
        <p:txBody>
          <a:bodyPr>
            <a:normAutofit fontScale="90000"/>
          </a:bodyPr>
          <a:lstStyle/>
          <a:p>
            <a:pPr defTabSz="762000"/>
            <a:r>
              <a:rPr lang="en-US" altLang="en-US" sz="3600" b="1" dirty="0" smtClean="0">
                <a:solidFill>
                  <a:schemeClr val="accent1"/>
                </a:solidFill>
              </a:rPr>
              <a:t>The prognosis of heart failure is as bad as for many cancers</a:t>
            </a:r>
            <a:endParaRPr lang="en-US" altLang="en-US" b="1" dirty="0" smtClean="0">
              <a:solidFill>
                <a:schemeClr val="accent1"/>
              </a:solidFill>
            </a:endParaRPr>
          </a:p>
        </p:txBody>
      </p:sp>
      <p:sp>
        <p:nvSpPr>
          <p:cNvPr id="15363" name="Rectangle 3"/>
          <p:cNvSpPr>
            <a:spLocks noChangeArrowheads="1"/>
          </p:cNvSpPr>
          <p:nvPr/>
        </p:nvSpPr>
        <p:spPr bwMode="auto">
          <a:xfrm>
            <a:off x="601663" y="59404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600">
              <a:latin typeface="Arial" charset="0"/>
            </a:endParaRPr>
          </a:p>
        </p:txBody>
      </p:sp>
      <p:sp>
        <p:nvSpPr>
          <p:cNvPr id="15364" name="Rectangle 4"/>
          <p:cNvSpPr>
            <a:spLocks noChangeArrowheads="1"/>
          </p:cNvSpPr>
          <p:nvPr/>
        </p:nvSpPr>
        <p:spPr bwMode="auto">
          <a:xfrm>
            <a:off x="6477000" y="6477000"/>
            <a:ext cx="2587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British Heart Foundation, 2002</a:t>
            </a:r>
          </a:p>
        </p:txBody>
      </p:sp>
      <p:graphicFrame>
        <p:nvGraphicFramePr>
          <p:cNvPr id="15365" name="Object 5"/>
          <p:cNvGraphicFramePr>
            <a:graphicFrameLocks noGrp="1" noChangeAspect="1"/>
          </p:cNvGraphicFramePr>
          <p:nvPr>
            <p:ph type="chart" idx="1"/>
          </p:nvPr>
        </p:nvGraphicFramePr>
        <p:xfrm>
          <a:off x="688975" y="1981200"/>
          <a:ext cx="7766050" cy="4114800"/>
        </p:xfrm>
        <a:graphic>
          <a:graphicData uri="http://schemas.openxmlformats.org/presentationml/2006/ole">
            <mc:AlternateContent xmlns:mc="http://schemas.openxmlformats.org/markup-compatibility/2006">
              <mc:Choice xmlns:v="urn:schemas-microsoft-com:vml" Requires="v">
                <p:oleObj spid="_x0000_s1111" name="Chart" r:id="rId4" imgW="8229687" imgH="4533804" progId="MSGraph.Chart.8">
                  <p:embed followColorScheme="full"/>
                </p:oleObj>
              </mc:Choice>
              <mc:Fallback>
                <p:oleObj name="Chart" r:id="rId4" imgW="8229687" imgH="4533804" progId="MSGraph.Chart.8">
                  <p:embed followColorScheme="full"/>
                  <p:pic>
                    <p:nvPicPr>
                      <p:cNvPr id="0" name=""/>
                      <p:cNvPicPr>
                        <a:picLocks noChangeAspect="1" noChangeArrowheads="1"/>
                      </p:cNvPicPr>
                      <p:nvPr/>
                    </p:nvPicPr>
                    <p:blipFill>
                      <a:blip r:embed="rId5"/>
                      <a:srcRect/>
                      <a:stretch>
                        <a:fillRect/>
                      </a:stretch>
                    </p:blipFill>
                    <p:spPr bwMode="auto">
                      <a:xfrm>
                        <a:off x="688975" y="1981200"/>
                        <a:ext cx="77660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6" name="Text Box 6"/>
          <p:cNvSpPr txBox="1">
            <a:spLocks noChangeArrowheads="1"/>
          </p:cNvSpPr>
          <p:nvPr/>
        </p:nvSpPr>
        <p:spPr bwMode="auto">
          <a:xfrm>
            <a:off x="4284663" y="6021388"/>
            <a:ext cx="3671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GB" altLang="en-US" sz="1800">
                <a:latin typeface="Arial" charset="0"/>
              </a:rPr>
              <a:t>One year survival rate %</a:t>
            </a:r>
            <a:endParaRPr lang="en-US" altLang="en-US" sz="1800">
              <a:latin typeface="Arial" charset="0"/>
            </a:endParaRPr>
          </a:p>
        </p:txBody>
      </p:sp>
      <p:sp>
        <p:nvSpPr>
          <p:cNvPr id="15367" name="Rectangle 7"/>
          <p:cNvSpPr>
            <a:spLocks noChangeArrowheads="1"/>
          </p:cNvSpPr>
          <p:nvPr/>
        </p:nvSpPr>
        <p:spPr bwMode="auto">
          <a:xfrm>
            <a:off x="7010400" y="0"/>
            <a:ext cx="21336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000">
              <a:latin typeface="Verdana" pitchFamily="34" charset="0"/>
            </a:endParaRPr>
          </a:p>
        </p:txBody>
      </p:sp>
    </p:spTree>
    <p:extLst>
      <p:ext uri="{BB962C8B-B14F-4D97-AF65-F5344CB8AC3E}">
        <p14:creationId xmlns:p14="http://schemas.microsoft.com/office/powerpoint/2010/main" val="587551050"/>
      </p:ext>
    </p:extLst>
  </p:cSld>
  <p:clrMapOvr>
    <a:masterClrMapping/>
  </p:clrMapOvr>
  <mc:AlternateContent xmlns:mc="http://schemas.openxmlformats.org/markup-compatibility/2006" xmlns:p14="http://schemas.microsoft.com/office/powerpoint/2010/main">
    <mc:Choice Requires="p14">
      <p:transition p14:dur="0" advTm="15125"/>
    </mc:Choice>
    <mc:Fallback xmlns="">
      <p:transition advTm="15125"/>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chemeClr val="tx1"/>
                </a:solidFill>
                <a:latin typeface="Times New Roman" pitchFamily="18" charset="0"/>
                <a:ea typeface="msgothic" charset="0"/>
                <a:cs typeface="msgothic" charset="0"/>
              </a:defRPr>
            </a:lvl9pPr>
          </a:lstStyle>
          <a:p>
            <a:pPr algn="ctr" eaLnBrk="1"/>
            <a:r>
              <a:rPr lang="en-GB" altLang="en-US" sz="1500" b="1" dirty="0">
                <a:solidFill>
                  <a:srgbClr val="000000"/>
                </a:solidFill>
                <a:latin typeface="Arial" charset="0"/>
              </a:rPr>
              <a:t>Kaplan–Meier curves showing the effect of heart failure and left ventricular systolic dysfunction on survival.</a:t>
            </a: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0"/>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3520" y="979303"/>
            <a:ext cx="609984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Text Box 4"/>
          <p:cNvSpPr txBox="1">
            <a:spLocks noChangeArrowheads="1"/>
          </p:cNvSpPr>
          <p:nvPr/>
        </p:nvSpPr>
        <p:spPr bwMode="auto">
          <a:xfrm>
            <a:off x="152352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1pPr>
            <a:lvl2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2pPr>
            <a:lvl3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3pPr>
            <a:lvl4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4pPr>
            <a:lvl5pPr eaLnBrk="0">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chemeClr val="tx1"/>
                </a:solidFill>
                <a:latin typeface="Times New Roman" pitchFamily="18" charset="0"/>
                <a:ea typeface="msgothic" charset="0"/>
                <a:cs typeface="msgothic" charset="0"/>
              </a:defRPr>
            </a:lvl9pPr>
          </a:lstStyle>
          <a:p>
            <a:pPr eaLnBrk="1"/>
            <a:r>
              <a:rPr lang="en-GB" altLang="en-US" sz="1100" b="1">
                <a:solidFill>
                  <a:srgbClr val="000000"/>
                </a:solidFill>
                <a:latin typeface="Arial" charset="0"/>
              </a:rPr>
              <a:t>F.D. Richard Hobbs et al. Eur Heart J 2007;28:1128-1134</a:t>
            </a:r>
          </a:p>
        </p:txBody>
      </p:sp>
      <p:sp>
        <p:nvSpPr>
          <p:cNvPr id="2054"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1pPr>
            <a:lvl2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2pPr>
            <a:lvl3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3pPr>
            <a:lvl4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4pPr>
            <a:lvl5pPr eaLnBrk="0">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5pPr>
            <a:lvl6pPr marL="15367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6pPr>
            <a:lvl7pPr marL="19939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7pPr>
            <a:lvl8pPr marL="24511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8pPr>
            <a:lvl9pPr marL="2908300" indent="-215900" defTabSz="457200" eaLnBrk="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Lst>
              <a:defRPr sz="2400">
                <a:solidFill>
                  <a:schemeClr val="tx1"/>
                </a:solidFill>
                <a:latin typeface="Times New Roman" pitchFamily="18" charset="0"/>
                <a:ea typeface="msgothic" charset="0"/>
                <a:cs typeface="msgothic" charset="0"/>
              </a:defRPr>
            </a:lvl9pPr>
          </a:lstStyle>
          <a:p>
            <a:pPr eaLnBrk="1"/>
            <a:r>
              <a:rPr lang="en-GB" altLang="en-US" sz="900">
                <a:solidFill>
                  <a:srgbClr val="000000"/>
                </a:solidFill>
                <a:latin typeface="Arial" charset="0"/>
              </a:rPr>
              <a:t>© The European Society of Cardiology 2007. All rights reserved. For Permissions, please e-mail: journals.permissions@oxfordjournals.org</a:t>
            </a:r>
          </a:p>
        </p:txBody>
      </p:sp>
    </p:spTree>
    <p:extLst>
      <p:ext uri="{BB962C8B-B14F-4D97-AF65-F5344CB8AC3E}">
        <p14:creationId xmlns:p14="http://schemas.microsoft.com/office/powerpoint/2010/main" val="178333306"/>
      </p:ext>
    </p:extLst>
  </p:cSld>
  <p:clrMapOvr>
    <a:masterClrMapping/>
  </p:clrMapOvr>
  <p:transition spd="med" advTm="28421"/>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07975"/>
            <a:ext cx="9144000" cy="1139825"/>
          </a:xfrm>
        </p:spPr>
        <p:txBody>
          <a:bodyPr/>
          <a:lstStyle/>
          <a:p>
            <a:pPr defTabSz="762000"/>
            <a:r>
              <a:rPr lang="en-US" altLang="en-US" sz="3600" b="1" smtClean="0"/>
              <a:t>NYHA functional classification, 1964</a:t>
            </a:r>
            <a:endParaRPr lang="en-GB" altLang="en-US" sz="3600" b="1" smtClean="0"/>
          </a:p>
        </p:txBody>
      </p:sp>
      <p:graphicFrame>
        <p:nvGraphicFramePr>
          <p:cNvPr id="121859" name="Group 3"/>
          <p:cNvGraphicFramePr>
            <a:graphicFrameLocks noGrp="1"/>
          </p:cNvGraphicFramePr>
          <p:nvPr>
            <p:ph type="tbl" idx="1"/>
          </p:nvPr>
        </p:nvGraphicFramePr>
        <p:xfrm>
          <a:off x="250825" y="1684338"/>
          <a:ext cx="8642350" cy="4032249"/>
        </p:xfrm>
        <a:graphic>
          <a:graphicData uri="http://schemas.openxmlformats.org/drawingml/2006/table">
            <a:tbl>
              <a:tblPr/>
              <a:tblGrid>
                <a:gridCol w="1008063"/>
                <a:gridCol w="4321175"/>
                <a:gridCol w="1439862"/>
                <a:gridCol w="1873250"/>
              </a:tblGrid>
              <a:tr h="825171">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dirty="0" smtClean="0">
                          <a:ln>
                            <a:noFill/>
                          </a:ln>
                          <a:solidFill>
                            <a:srgbClr val="000000"/>
                          </a:solidFill>
                          <a:effectLst/>
                          <a:latin typeface="Times New Roman" pitchFamily="18" charset="0"/>
                        </a:rPr>
                        <a:t>Class I</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No limitations on activity.</a:t>
                      </a:r>
                    </a:p>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No fatigue, breathlessness or palpitation on ordinary physical activity</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pPr>
                      <a:endParaRPr kumimoji="0" lang="en-GB" altLang="en-US" sz="1400" b="0" i="0" u="none" strike="noStrike" cap="none" normalizeH="0" baseline="0" smtClean="0">
                        <a:ln>
                          <a:noFill/>
                        </a:ln>
                        <a:solidFill>
                          <a:srgbClr val="000000"/>
                        </a:solidFill>
                        <a:effectLst/>
                        <a:latin typeface="Times New Roman" pitchFamily="18" charset="0"/>
                      </a:endParaRP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Annual mortality</a:t>
                      </a:r>
                      <a:br>
                        <a:rPr kumimoji="0" lang="en-GB" altLang="en-US" sz="1600" b="0" i="0" u="none" strike="noStrike" cap="none" normalizeH="0" baseline="0" smtClean="0">
                          <a:ln>
                            <a:noFill/>
                          </a:ln>
                          <a:solidFill>
                            <a:srgbClr val="000000"/>
                          </a:solidFill>
                          <a:effectLst/>
                          <a:latin typeface="Times New Roman" pitchFamily="18" charset="0"/>
                        </a:rPr>
                      </a:br>
                      <a:r>
                        <a:rPr kumimoji="0" lang="en-GB" altLang="en-US" sz="1600" b="0" i="0" u="none" strike="noStrike" cap="none" normalizeH="0" baseline="0" smtClean="0">
                          <a:ln>
                            <a:noFill/>
                          </a:ln>
                          <a:solidFill>
                            <a:srgbClr val="000000"/>
                          </a:solidFill>
                          <a:effectLst/>
                          <a:latin typeface="Times New Roman" pitchFamily="18" charset="0"/>
                        </a:rPr>
                        <a:t>3-5%</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r>
              <a:tr h="825171">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smtClean="0">
                          <a:ln>
                            <a:noFill/>
                          </a:ln>
                          <a:solidFill>
                            <a:srgbClr val="000000"/>
                          </a:solidFill>
                          <a:effectLst/>
                          <a:latin typeface="Times New Roman" pitchFamily="18" charset="0"/>
                        </a:rPr>
                        <a:t>Class II</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Patients are comfortable at rest but ordinary physical activity such as climbing stairs or doing housework results in symptoms</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‘Mild’ heart failure</a:t>
                      </a:r>
                    </a:p>
                    <a:p>
                      <a:pPr marL="0" marR="0" lvl="0" indent="0" algn="l" defTabSz="7620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smtClean="0">
                        <a:ln>
                          <a:noFill/>
                        </a:ln>
                        <a:solidFill>
                          <a:srgbClr val="000000"/>
                        </a:solidFill>
                        <a:effectLst/>
                        <a:latin typeface="Times New Roman" pitchFamily="18" charset="0"/>
                      </a:endParaRP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Annual mortality 10%</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r>
              <a:tr h="1069026">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smtClean="0">
                          <a:ln>
                            <a:noFill/>
                          </a:ln>
                          <a:solidFill>
                            <a:srgbClr val="000000"/>
                          </a:solidFill>
                          <a:effectLst/>
                          <a:latin typeface="Times New Roman" pitchFamily="18" charset="0"/>
                        </a:rPr>
                        <a:t>Class III</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Patients have a marked limitation of physical activity. Although patients are comfortable at rest, less than ordinary physical activity will lead to symptoms</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‘Moderate’ heart failure</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Annual mortality 12-16%</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r>
              <a:tr h="1312881">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20000"/>
                        </a:spcBef>
                        <a:spcAft>
                          <a:spcPct val="0"/>
                        </a:spcAft>
                        <a:buClrTx/>
                        <a:buSzTx/>
                        <a:buFontTx/>
                        <a:buNone/>
                        <a:tabLst/>
                      </a:pPr>
                      <a:r>
                        <a:rPr kumimoji="0" lang="en-GB" altLang="en-US" sz="1600" b="1" i="0" u="none" strike="noStrike" cap="none" normalizeH="0" baseline="0" smtClean="0">
                          <a:ln>
                            <a:noFill/>
                          </a:ln>
                          <a:solidFill>
                            <a:srgbClr val="000000"/>
                          </a:solidFill>
                          <a:effectLst/>
                          <a:latin typeface="Times New Roman" pitchFamily="18" charset="0"/>
                        </a:rPr>
                        <a:t>Class IV</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Patients have symptoms even at rest and are unable to undertake any physical activity without discomfort</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smtClean="0">
                          <a:ln>
                            <a:noFill/>
                          </a:ln>
                          <a:solidFill>
                            <a:srgbClr val="000000"/>
                          </a:solidFill>
                          <a:effectLst/>
                          <a:latin typeface="Times New Roman" pitchFamily="18" charset="0"/>
                        </a:rPr>
                        <a:t>‘Severe’ heart failure</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c>
                  <a:txBody>
                    <a:bodyPr/>
                    <a:lstStyle>
                      <a:lvl1pPr defTabSz="762000">
                        <a:spcBef>
                          <a:spcPct val="20000"/>
                        </a:spcBef>
                        <a:defRPr sz="2800">
                          <a:solidFill>
                            <a:schemeClr val="tx1"/>
                          </a:solidFill>
                          <a:latin typeface="Times New Roman" pitchFamily="18" charset="0"/>
                        </a:defRPr>
                      </a:lvl1pPr>
                      <a:lvl2pPr defTabSz="762000">
                        <a:spcBef>
                          <a:spcPct val="20000"/>
                        </a:spcBef>
                        <a:defRPr sz="2400">
                          <a:solidFill>
                            <a:schemeClr val="tx1"/>
                          </a:solidFill>
                          <a:latin typeface="Times New Roman" pitchFamily="18" charset="0"/>
                        </a:defRPr>
                      </a:lvl2pPr>
                      <a:lvl3pPr defTabSz="762000">
                        <a:spcBef>
                          <a:spcPct val="20000"/>
                        </a:spcBef>
                        <a:defRPr sz="2000">
                          <a:solidFill>
                            <a:schemeClr val="tx1"/>
                          </a:solidFill>
                          <a:latin typeface="Times New Roman" pitchFamily="18" charset="0"/>
                        </a:defRPr>
                      </a:lvl3pPr>
                      <a:lvl4pPr defTabSz="762000">
                        <a:spcBef>
                          <a:spcPct val="20000"/>
                        </a:spcBef>
                        <a:defRPr>
                          <a:solidFill>
                            <a:schemeClr val="tx1"/>
                          </a:solidFill>
                          <a:latin typeface="Times New Roman" pitchFamily="18" charset="0"/>
                        </a:defRPr>
                      </a:lvl4pPr>
                      <a:lvl5pPr defTabSz="762000">
                        <a:spcBef>
                          <a:spcPct val="20000"/>
                        </a:spcBef>
                        <a:defRPr>
                          <a:solidFill>
                            <a:schemeClr val="tx1"/>
                          </a:solidFill>
                          <a:latin typeface="Times New Roman" pitchFamily="18" charset="0"/>
                        </a:defRPr>
                      </a:lvl5pPr>
                      <a:lvl6pPr defTabSz="762000" eaLnBrk="0" fontAlgn="base" hangingPunct="0">
                        <a:spcBef>
                          <a:spcPct val="20000"/>
                        </a:spcBef>
                        <a:spcAft>
                          <a:spcPct val="0"/>
                        </a:spcAft>
                        <a:defRPr>
                          <a:solidFill>
                            <a:schemeClr val="tx1"/>
                          </a:solidFill>
                          <a:latin typeface="Times New Roman" pitchFamily="18" charset="0"/>
                        </a:defRPr>
                      </a:lvl6pPr>
                      <a:lvl7pPr defTabSz="762000" eaLnBrk="0" fontAlgn="base" hangingPunct="0">
                        <a:spcBef>
                          <a:spcPct val="20000"/>
                        </a:spcBef>
                        <a:spcAft>
                          <a:spcPct val="0"/>
                        </a:spcAft>
                        <a:defRPr>
                          <a:solidFill>
                            <a:schemeClr val="tx1"/>
                          </a:solidFill>
                          <a:latin typeface="Times New Roman" pitchFamily="18" charset="0"/>
                        </a:defRPr>
                      </a:lvl7pPr>
                      <a:lvl8pPr defTabSz="762000" eaLnBrk="0" fontAlgn="base" hangingPunct="0">
                        <a:spcBef>
                          <a:spcPct val="20000"/>
                        </a:spcBef>
                        <a:spcAft>
                          <a:spcPct val="0"/>
                        </a:spcAft>
                        <a:defRPr>
                          <a:solidFill>
                            <a:schemeClr val="tx1"/>
                          </a:solidFill>
                          <a:latin typeface="Times New Roman" pitchFamily="18" charset="0"/>
                        </a:defRPr>
                      </a:lvl8pPr>
                      <a:lvl9pPr defTabSz="762000" eaLnBrk="0" fontAlgn="base" hangingPunct="0">
                        <a:spcBef>
                          <a:spcPct val="20000"/>
                        </a:spcBef>
                        <a:spcAft>
                          <a:spcPct val="0"/>
                        </a:spcAft>
                        <a:defRPr>
                          <a:solidFill>
                            <a:schemeClr val="tx1"/>
                          </a:solidFill>
                          <a:latin typeface="Times New Roman" pitchFamily="18" charset="0"/>
                        </a:defRPr>
                      </a:lvl9pPr>
                    </a:lstStyle>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Annual mortality 15-20%</a:t>
                      </a:r>
                    </a:p>
                    <a:p>
                      <a:pPr marL="0" marR="0" lvl="0" indent="0" algn="l" defTabSz="7620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rgbClr val="000000"/>
                        </a:solidFill>
                        <a:effectLst/>
                        <a:latin typeface="Times New Roman" pitchFamily="18" charset="0"/>
                      </a:endParaRPr>
                    </a:p>
                    <a:p>
                      <a:pPr marL="0" marR="0" lvl="0" indent="0" algn="l" defTabSz="7620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Times New Roman" pitchFamily="18" charset="0"/>
                        </a:rPr>
                        <a:t>Worse prognosis than most cancers</a:t>
                      </a:r>
                    </a:p>
                  </a:txBody>
                  <a:tcPr marL="90000" marR="90000" marT="46803" marB="46803" horzOverflow="overflow">
                    <a:lnL w="12700" cap="flat" cmpd="sng" algn="ctr">
                      <a:solidFill>
                        <a:srgbClr val="3D3832"/>
                      </a:solidFill>
                      <a:prstDash val="solid"/>
                      <a:round/>
                      <a:headEnd type="none" w="med" len="med"/>
                      <a:tailEnd type="none" w="med" len="med"/>
                    </a:lnL>
                    <a:lnR w="12700" cap="flat" cmpd="sng" algn="ctr">
                      <a:solidFill>
                        <a:srgbClr val="3D3832"/>
                      </a:solidFill>
                      <a:prstDash val="solid"/>
                      <a:round/>
                      <a:headEnd type="none" w="med" len="med"/>
                      <a:tailEnd type="none" w="med" len="med"/>
                    </a:lnR>
                    <a:lnT w="12700" cap="flat" cmpd="sng" algn="ctr">
                      <a:solidFill>
                        <a:srgbClr val="3D3832"/>
                      </a:solidFill>
                      <a:prstDash val="solid"/>
                      <a:round/>
                      <a:headEnd type="none" w="med" len="med"/>
                      <a:tailEnd type="none" w="med" len="med"/>
                    </a:lnT>
                    <a:lnB w="12700" cap="flat" cmpd="sng" algn="ctr">
                      <a:solidFill>
                        <a:srgbClr val="3D3832"/>
                      </a:solidFill>
                      <a:prstDash val="solid"/>
                      <a:round/>
                      <a:headEnd type="none" w="med" len="med"/>
                      <a:tailEnd type="none" w="med" len="med"/>
                    </a:lnB>
                    <a:lnTlToBr>
                      <a:noFill/>
                    </a:lnTlToBr>
                    <a:lnBlToTr>
                      <a:noFill/>
                    </a:lnBlToTr>
                    <a:solidFill>
                      <a:schemeClr val="bg1"/>
                    </a:solidFill>
                  </a:tcPr>
                </a:tc>
              </a:tr>
            </a:tbl>
          </a:graphicData>
        </a:graphic>
      </p:graphicFrame>
      <p:sp>
        <p:nvSpPr>
          <p:cNvPr id="18462" name="Rectangle 30"/>
          <p:cNvSpPr>
            <a:spLocks noChangeArrowheads="1"/>
          </p:cNvSpPr>
          <p:nvPr/>
        </p:nvSpPr>
        <p:spPr bwMode="auto">
          <a:xfrm>
            <a:off x="7010400" y="0"/>
            <a:ext cx="21336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endParaRPr lang="en-US" altLang="en-US" sz="1000">
              <a:latin typeface="Verdana" pitchFamily="34" charset="0"/>
            </a:endParaRPr>
          </a:p>
        </p:txBody>
      </p:sp>
      <p:sp>
        <p:nvSpPr>
          <p:cNvPr id="18463" name="Text Box 31"/>
          <p:cNvSpPr txBox="1">
            <a:spLocks noChangeArrowheads="1"/>
          </p:cNvSpPr>
          <p:nvPr/>
        </p:nvSpPr>
        <p:spPr bwMode="auto">
          <a:xfrm>
            <a:off x="0" y="6092825"/>
            <a:ext cx="9144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rgbClr val="FFFF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GB" altLang="en-US" sz="1400" i="1">
              <a:latin typeface="Verdana" pitchFamily="34" charset="0"/>
            </a:endParaRPr>
          </a:p>
          <a:p>
            <a:pPr algn="r" eaLnBrk="1" hangingPunct="1">
              <a:spcBef>
                <a:spcPct val="0"/>
              </a:spcBef>
              <a:buFontTx/>
              <a:buNone/>
            </a:pPr>
            <a:endParaRPr lang="en-GB" altLang="en-US" sz="1400" i="1">
              <a:latin typeface="Verdana" pitchFamily="34" charset="0"/>
            </a:endParaRPr>
          </a:p>
        </p:txBody>
      </p:sp>
    </p:spTree>
    <p:extLst>
      <p:ext uri="{BB962C8B-B14F-4D97-AF65-F5344CB8AC3E}">
        <p14:creationId xmlns:p14="http://schemas.microsoft.com/office/powerpoint/2010/main" val="3948876621"/>
      </p:ext>
    </p:extLst>
  </p:cSld>
  <p:clrMapOvr>
    <a:masterClrMapping/>
  </p:clrMapOvr>
  <mc:AlternateContent xmlns:mc="http://schemas.openxmlformats.org/markup-compatibility/2006" xmlns:p14="http://schemas.microsoft.com/office/powerpoint/2010/main">
    <mc:Choice Requires="p14">
      <p:transition p14:dur="0" advTm="40768"/>
    </mc:Choice>
    <mc:Fallback xmlns="">
      <p:transition advTm="4076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lgn="l"/>
            <a:r>
              <a:rPr lang="en-US" altLang="en-US" sz="3600" b="1" dirty="0" smtClean="0"/>
              <a:t>        </a:t>
            </a:r>
            <a:r>
              <a:rPr lang="en-US" altLang="en-US" sz="3600" b="1" dirty="0" err="1" smtClean="0"/>
              <a:t>Aetiology</a:t>
            </a:r>
            <a:endParaRPr lang="en-US" altLang="en-US" sz="3600" dirty="0" smtClean="0"/>
          </a:p>
        </p:txBody>
      </p:sp>
      <p:sp>
        <p:nvSpPr>
          <p:cNvPr id="16387" name="Rectangle 3"/>
          <p:cNvSpPr>
            <a:spLocks noGrp="1" noChangeArrowheads="1"/>
          </p:cNvSpPr>
          <p:nvPr>
            <p:ph type="body" idx="1"/>
          </p:nvPr>
        </p:nvSpPr>
        <p:spPr>
          <a:xfrm>
            <a:off x="152400" y="1905000"/>
            <a:ext cx="8229600" cy="4525963"/>
          </a:xfrm>
        </p:spPr>
        <p:txBody>
          <a:bodyPr>
            <a:normAutofit fontScale="85000" lnSpcReduction="20000"/>
          </a:bodyPr>
          <a:lstStyle/>
          <a:p>
            <a:r>
              <a:rPr lang="en-US" altLang="en-US" dirty="0" smtClean="0"/>
              <a:t>Commonest cause is IHD</a:t>
            </a:r>
          </a:p>
          <a:p>
            <a:pPr marL="0" indent="0">
              <a:buNone/>
            </a:pPr>
            <a:endParaRPr lang="en-US" altLang="en-US" dirty="0"/>
          </a:p>
          <a:p>
            <a:pPr marL="0" indent="0">
              <a:buNone/>
            </a:pPr>
            <a:r>
              <a:rPr lang="en-US" altLang="en-US" dirty="0" smtClean="0"/>
              <a:t>Other Causes:</a:t>
            </a:r>
          </a:p>
          <a:p>
            <a:pPr marL="0" indent="0">
              <a:buNone/>
            </a:pPr>
            <a:endParaRPr lang="en-US" altLang="en-US" dirty="0" smtClean="0"/>
          </a:p>
          <a:p>
            <a:r>
              <a:rPr lang="en-US" altLang="en-US" dirty="0" smtClean="0"/>
              <a:t>Dilated </a:t>
            </a:r>
            <a:r>
              <a:rPr lang="en-US" altLang="en-US" dirty="0"/>
              <a:t>C</a:t>
            </a:r>
            <a:r>
              <a:rPr lang="en-US" altLang="en-US" dirty="0" smtClean="0"/>
              <a:t>ardiomyopathy</a:t>
            </a:r>
          </a:p>
          <a:p>
            <a:r>
              <a:rPr lang="en-US" altLang="en-US" dirty="0" smtClean="0"/>
              <a:t>HBP (LVH)</a:t>
            </a:r>
            <a:endParaRPr lang="en-US" altLang="en-US" dirty="0"/>
          </a:p>
          <a:p>
            <a:r>
              <a:rPr lang="en-US" altLang="en-US" dirty="0" smtClean="0"/>
              <a:t>viral (post myocarditis),</a:t>
            </a:r>
          </a:p>
          <a:p>
            <a:r>
              <a:rPr lang="en-US" altLang="en-US" dirty="0" err="1" smtClean="0"/>
              <a:t>valvular</a:t>
            </a:r>
            <a:r>
              <a:rPr lang="en-US" altLang="en-US" dirty="0" smtClean="0"/>
              <a:t> disease, drugs, alcohol, thyroid disease </a:t>
            </a:r>
          </a:p>
          <a:p>
            <a:r>
              <a:rPr lang="en-US" altLang="en-US" dirty="0" smtClean="0"/>
              <a:t>Arrhythmia</a:t>
            </a:r>
          </a:p>
          <a:p>
            <a:r>
              <a:rPr lang="en-US" altLang="en-US" dirty="0" smtClean="0"/>
              <a:t>Chronic RV pacing </a:t>
            </a:r>
          </a:p>
          <a:p>
            <a:endParaRPr lang="en-US" alt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76200"/>
            <a:ext cx="359343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681311"/>
      </p:ext>
    </p:extLst>
  </p:cSld>
  <p:clrMapOvr>
    <a:masterClrMapping/>
  </p:clrMapOvr>
  <p:transition spd="slow" advTm="8233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1" descr="GL_HEART FAILURE_2012 final001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55" y="5862"/>
            <a:ext cx="9204940" cy="690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961891"/>
      </p:ext>
    </p:extLst>
  </p:cSld>
  <p:clrMapOvr>
    <a:masterClrMapping/>
  </p:clrMapOvr>
  <mc:AlternateContent xmlns:mc="http://schemas.openxmlformats.org/markup-compatibility/2006" xmlns:p14="http://schemas.microsoft.com/office/powerpoint/2010/main">
    <mc:Choice Requires="p14">
      <p:transition spd="slow" p14:dur="2000" advTm="14992"/>
    </mc:Choice>
    <mc:Fallback xmlns="">
      <p:transition spd="slow" advTm="14992"/>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838</Words>
  <Application>Microsoft Office PowerPoint</Application>
  <PresentationFormat>On-screen Show (4:3)</PresentationFormat>
  <Paragraphs>115</Paragraphs>
  <Slides>22</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Office Theme</vt:lpstr>
      <vt:lpstr>Chart</vt:lpstr>
      <vt:lpstr>Bitmap Image</vt:lpstr>
      <vt:lpstr>Current Management of Heart Failure  GP clinical update 17th June 2015 </vt:lpstr>
      <vt:lpstr>HF Definition</vt:lpstr>
      <vt:lpstr>Definition of Heart Failure</vt:lpstr>
      <vt:lpstr>Epidemiology</vt:lpstr>
      <vt:lpstr>The prognosis of heart failure is as bad as for many cancers</vt:lpstr>
      <vt:lpstr>PowerPoint Presentation</vt:lpstr>
      <vt:lpstr>NYHA functional classification, 1964</vt:lpstr>
      <vt:lpstr>        Aetiology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LBBB</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Management in Heart Failure</dc:title>
  <dc:creator>RAJINDER</dc:creator>
  <cp:lastModifiedBy>Bilku, Rajinder</cp:lastModifiedBy>
  <cp:revision>87</cp:revision>
  <dcterms:created xsi:type="dcterms:W3CDTF">2006-08-16T00:00:00Z</dcterms:created>
  <dcterms:modified xsi:type="dcterms:W3CDTF">2015-08-12T17:10:34Z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ab059163-5fdd-469d-b7bd-6ce0140c7d06</vt:lpwstr>
  </property>
</Properties>
</file>