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57" r:id="rId4"/>
    <p:sldId id="280" r:id="rId5"/>
    <p:sldId id="281" r:id="rId6"/>
    <p:sldId id="260" r:id="rId7"/>
    <p:sldId id="276" r:id="rId8"/>
    <p:sldId id="275" r:id="rId9"/>
    <p:sldId id="277" r:id="rId10"/>
    <p:sldId id="279" r:id="rId11"/>
    <p:sldId id="282" r:id="rId12"/>
    <p:sldId id="259" r:id="rId13"/>
    <p:sldId id="283" r:id="rId14"/>
    <p:sldId id="284" r:id="rId15"/>
    <p:sldId id="261" r:id="rId16"/>
    <p:sldId id="285" r:id="rId17"/>
    <p:sldId id="262" r:id="rId18"/>
    <p:sldId id="263" r:id="rId19"/>
    <p:sldId id="269" r:id="rId20"/>
    <p:sldId id="286" r:id="rId21"/>
    <p:sldId id="271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/>
    <p:restoredTop sz="60066"/>
  </p:normalViewPr>
  <p:slideViewPr>
    <p:cSldViewPr snapToGrid="0" snapToObjects="1">
      <p:cViewPr>
        <p:scale>
          <a:sx n="60" d="100"/>
          <a:sy n="60" d="100"/>
        </p:scale>
        <p:origin x="896" y="168"/>
      </p:cViewPr>
      <p:guideLst/>
    </p:cSldViewPr>
  </p:slideViewPr>
  <p:outlineViewPr>
    <p:cViewPr>
      <p:scale>
        <a:sx n="33" d="100"/>
        <a:sy n="33" d="100"/>
      </p:scale>
      <p:origin x="0" y="-134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587E-B4EC-C74B-AC51-239064EB4D45}" type="datetimeFigureOut">
              <a:rPr lang="en-US" smtClean="0"/>
              <a:t>9/1/17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7BCFA-6784-CD4E-AAE9-F7E0D6281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9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BCFA-6784-CD4E-AAE9-F7E0D6281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6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BCFA-6784-CD4E-AAE9-F7E0D62815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BCFA-6784-CD4E-AAE9-F7E0D62815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BCFA-6784-CD4E-AAE9-F7E0D62815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7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BCFA-6784-CD4E-AAE9-F7E0D62815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7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BCFA-6784-CD4E-AAE9-F7E0D62815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7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BCFA-6784-CD4E-AAE9-F7E0D62815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2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BCFA-6784-CD4E-AAE9-F7E0D62815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66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BCFA-6784-CD4E-AAE9-F7E0D62815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3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anial_nerves" TargetMode="External"/><Relationship Id="rId4" Type="http://schemas.openxmlformats.org/officeDocument/2006/relationships/hyperlink" Target="https://en.wikipedia.org/wiki/Lower_motor_neuron" TargetMode="External"/><Relationship Id="rId5" Type="http://schemas.openxmlformats.org/officeDocument/2006/relationships/hyperlink" Target="https://en.wikipedia.org/wiki/Lesion" TargetMode="External"/><Relationship Id="rId6" Type="http://schemas.openxmlformats.org/officeDocument/2006/relationships/hyperlink" Target="https://en.wikipedia.org/wiki/Medulla_oblongata" TargetMode="External"/><Relationship Id="rId7" Type="http://schemas.openxmlformats.org/officeDocument/2006/relationships/hyperlink" Target="https://en.wikipedia.org/w/index.php?title=Lower_cranial_nerve&amp;action=edit&amp;redlink=1" TargetMode="External"/><Relationship Id="rId8" Type="http://schemas.openxmlformats.org/officeDocument/2006/relationships/hyperlink" Target="https://en.wikipedia.org/wiki/Brainste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Weakness &amp;paralysis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Sigismund Wilkey FRCS FRCEM </a:t>
            </a:r>
            <a:r>
              <a:rPr lang="en-US" dirty="0" err="1" smtClean="0"/>
              <a:t>PgC</a:t>
            </a:r>
            <a:r>
              <a:rPr lang="en-US" dirty="0" smtClean="0"/>
              <a:t> </a:t>
            </a:r>
            <a:r>
              <a:rPr lang="en-US" dirty="0" err="1" smtClean="0"/>
              <a:t>MedED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666" y="-195047"/>
            <a:ext cx="10037134" cy="753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Neuromuscular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Presents with slowly progressive or fluctuating signs . It may also present with bulbar palsy or ocular signs</a:t>
            </a:r>
            <a:endParaRPr lang="en-US" b="1" dirty="0"/>
          </a:p>
          <a:p>
            <a:pPr lvl="3"/>
            <a:r>
              <a:rPr lang="en-US" b="1" dirty="0" smtClean="0"/>
              <a:t>Bulbar </a:t>
            </a:r>
            <a:r>
              <a:rPr lang="en-US" b="1" dirty="0"/>
              <a:t>palsy</a:t>
            </a:r>
            <a:r>
              <a:rPr lang="en-US" dirty="0"/>
              <a:t> refers to a range of different signs and symptoms linked to impairment of function of the </a:t>
            </a:r>
            <a:r>
              <a:rPr lang="en-US" u="sng" dirty="0">
                <a:hlinkClick r:id="rId3" tooltip="Cranial nerves"/>
              </a:rPr>
              <a:t>cranial nerves</a:t>
            </a:r>
            <a:r>
              <a:rPr lang="en-US" dirty="0"/>
              <a:t> IX, X, XI and XII, which occurs due to a </a:t>
            </a:r>
            <a:r>
              <a:rPr lang="en-US" dirty="0">
                <a:hlinkClick r:id="rId4" tooltip="Lower motor neuron"/>
              </a:rPr>
              <a:t>lower motor neuron</a:t>
            </a:r>
            <a:r>
              <a:rPr lang="en-US" dirty="0"/>
              <a:t> </a:t>
            </a:r>
            <a:r>
              <a:rPr lang="en-US" dirty="0">
                <a:hlinkClick r:id="rId5" tooltip="Lesion"/>
              </a:rPr>
              <a:t>lesion</a:t>
            </a:r>
            <a:r>
              <a:rPr lang="en-US" dirty="0"/>
              <a:t> in the </a:t>
            </a:r>
            <a:r>
              <a:rPr lang="en-US" dirty="0">
                <a:hlinkClick r:id="rId6" tooltip="Medulla oblongata"/>
              </a:rPr>
              <a:t>medulla oblongata</a:t>
            </a:r>
            <a:r>
              <a:rPr lang="en-US" dirty="0"/>
              <a:t> or from lesions of the </a:t>
            </a:r>
            <a:r>
              <a:rPr lang="en-US" dirty="0">
                <a:hlinkClick r:id="rId7" tooltip="Lower cranial nerve (page does not exist)"/>
              </a:rPr>
              <a:t>lower cranial nerves</a:t>
            </a:r>
            <a:r>
              <a:rPr lang="en-US" dirty="0"/>
              <a:t> outside the </a:t>
            </a:r>
            <a:r>
              <a:rPr lang="en-US" dirty="0" smtClean="0">
                <a:hlinkClick r:id="rId8" tooltip="Brainstem"/>
              </a:rPr>
              <a:t>brainstem</a:t>
            </a:r>
            <a:endParaRPr lang="en-US" dirty="0" smtClean="0"/>
          </a:p>
          <a:p>
            <a:pPr lvl="3"/>
            <a:r>
              <a:rPr lang="en-US" dirty="0" smtClean="0"/>
              <a:t>Mixed upper and lower motor </a:t>
            </a:r>
            <a:r>
              <a:rPr lang="en-US" dirty="0" err="1" smtClean="0"/>
              <a:t>neurone</a:t>
            </a:r>
            <a:r>
              <a:rPr lang="en-US" dirty="0" smtClean="0"/>
              <a:t> pattern</a:t>
            </a:r>
          </a:p>
          <a:p>
            <a:pPr lvl="3"/>
            <a:r>
              <a:rPr lang="en-US" dirty="0" smtClean="0"/>
              <a:t>Bilateral proximal muscle weakness</a:t>
            </a:r>
          </a:p>
          <a:p>
            <a:pPr lvl="3"/>
            <a:r>
              <a:rPr lang="en-US" dirty="0" smtClean="0"/>
              <a:t>Loss of muscle bulk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Myotomal</a:t>
            </a:r>
            <a:r>
              <a:rPr lang="en-US" dirty="0" smtClean="0"/>
              <a:t> distribution of nerve roots peripheral nerves and tendon reflexes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9405" y="2409658"/>
            <a:ext cx="5210349" cy="4097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4541" y="2764464"/>
            <a:ext cx="316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Apps </a:t>
            </a:r>
            <a:r>
              <a:rPr lang="en-US" dirty="0" err="1" smtClean="0"/>
              <a:t>e.g</a:t>
            </a:r>
            <a:r>
              <a:rPr lang="en-US" dirty="0" smtClean="0"/>
              <a:t> Essential Anatomy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Approach to 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Clarify what patient actually means by the term weakness</a:t>
            </a:r>
          </a:p>
          <a:p>
            <a:r>
              <a:rPr lang="en-US" dirty="0" smtClean="0"/>
              <a:t>What muscle groups are affected</a:t>
            </a:r>
          </a:p>
          <a:p>
            <a:r>
              <a:rPr lang="en-US" dirty="0" smtClean="0"/>
              <a:t>Timing and speed of onset</a:t>
            </a:r>
          </a:p>
          <a:p>
            <a:r>
              <a:rPr lang="en-US" dirty="0" smtClean="0"/>
              <a:t>Associated findings</a:t>
            </a:r>
          </a:p>
          <a:p>
            <a:r>
              <a:rPr lang="en-US" dirty="0" smtClean="0"/>
              <a:t>Exposure to medications, toxins or infectious agents?</a:t>
            </a:r>
          </a:p>
          <a:p>
            <a:r>
              <a:rPr lang="en-US" dirty="0" smtClean="0"/>
              <a:t>Test to identify lower or upper motor </a:t>
            </a:r>
            <a:r>
              <a:rPr lang="en-US" dirty="0" err="1" smtClean="0"/>
              <a:t>neurone</a:t>
            </a:r>
            <a:r>
              <a:rPr lang="en-US" dirty="0" smtClean="0"/>
              <a:t> lesions or </a:t>
            </a:r>
            <a:r>
              <a:rPr lang="en-US" dirty="0" err="1" smtClean="0"/>
              <a:t>NMJx</a:t>
            </a:r>
            <a:endParaRPr lang="en-US" dirty="0" smtClean="0"/>
          </a:p>
          <a:p>
            <a:r>
              <a:rPr lang="en-US" dirty="0" err="1" smtClean="0"/>
              <a:t>Specialised</a:t>
            </a:r>
            <a:r>
              <a:rPr lang="en-US" dirty="0" smtClean="0"/>
              <a:t> tests (Not really for the 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093535"/>
          </a:xfrm>
        </p:spPr>
        <p:txBody>
          <a:bodyPr/>
          <a:lstStyle/>
          <a:p>
            <a:r>
              <a:rPr lang="en-US" dirty="0" smtClean="0"/>
              <a:t>Differentiate weakness from fatigue (general lack of energy) </a:t>
            </a:r>
            <a:r>
              <a:rPr lang="mr-IN" dirty="0" smtClean="0"/>
              <a:t>–</a:t>
            </a:r>
            <a:r>
              <a:rPr lang="en-US" dirty="0" smtClean="0"/>
              <a:t> ask objective questions</a:t>
            </a:r>
          </a:p>
          <a:p>
            <a:pPr marL="0" indent="0">
              <a:buNone/>
            </a:pPr>
            <a:r>
              <a:rPr lang="en-US" dirty="0" smtClean="0"/>
              <a:t>Spatial distribution of weakness</a:t>
            </a:r>
          </a:p>
          <a:p>
            <a:pPr lvl="1"/>
            <a:r>
              <a:rPr lang="en-US" dirty="0" smtClean="0"/>
              <a:t>Proximal muscle weakness, tends to be </a:t>
            </a:r>
            <a:r>
              <a:rPr lang="en-US" dirty="0" err="1" smtClean="0"/>
              <a:t>myopathic</a:t>
            </a:r>
            <a:r>
              <a:rPr lang="en-US" dirty="0" smtClean="0"/>
              <a:t>(direct damage of muscles)</a:t>
            </a:r>
          </a:p>
          <a:p>
            <a:pPr lvl="1"/>
            <a:r>
              <a:rPr lang="en-US" dirty="0" smtClean="0"/>
              <a:t>Distal weakness is more likely to be a </a:t>
            </a:r>
            <a:r>
              <a:rPr lang="en-US" dirty="0" err="1" smtClean="0"/>
              <a:t>generalised</a:t>
            </a:r>
            <a:r>
              <a:rPr lang="en-US" dirty="0" smtClean="0"/>
              <a:t> polyneuropathy</a:t>
            </a:r>
          </a:p>
          <a:p>
            <a:pPr marL="0" indent="0">
              <a:buNone/>
            </a:pPr>
            <a:r>
              <a:rPr lang="en-US" dirty="0" smtClean="0"/>
              <a:t>Associated symptoms (</a:t>
            </a:r>
            <a:r>
              <a:rPr lang="en-US" dirty="0" err="1" smtClean="0"/>
              <a:t>e.g</a:t>
            </a:r>
            <a:r>
              <a:rPr lang="en-US" dirty="0" smtClean="0"/>
              <a:t> cauda </a:t>
            </a:r>
            <a:r>
              <a:rPr lang="en-US" dirty="0" err="1" smtClean="0"/>
              <a:t>equina</a:t>
            </a:r>
            <a:r>
              <a:rPr lang="en-US" dirty="0" smtClean="0"/>
              <a:t>-like)</a:t>
            </a:r>
          </a:p>
          <a:p>
            <a:pPr marL="0" indent="0">
              <a:buNone/>
            </a:pPr>
            <a:r>
              <a:rPr lang="en-US" dirty="0" smtClean="0"/>
              <a:t>Temporal characteristics (compare myasthenia gravis, entrapment </a:t>
            </a:r>
            <a:r>
              <a:rPr lang="en-US" dirty="0" err="1" smtClean="0"/>
              <a:t>neurpoathy</a:t>
            </a:r>
            <a:r>
              <a:rPr lang="en-US" dirty="0" smtClean="0"/>
              <a:t> or radiculopathy)</a:t>
            </a:r>
          </a:p>
          <a:p>
            <a:pPr marL="0" indent="0">
              <a:buNone/>
            </a:pPr>
            <a:r>
              <a:rPr lang="en-US" dirty="0" smtClean="0"/>
              <a:t>Family History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Familial Periodic Paralysis, can be associated with inherited ion </a:t>
            </a:r>
            <a:r>
              <a:rPr lang="en-US" dirty="0" err="1" smtClean="0"/>
              <a:t>chanelopathies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the classification of stroke and it’s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170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Stroke Teams available in most hospitals (</a:t>
            </a:r>
            <a:r>
              <a:rPr lang="en-US" dirty="0" err="1" smtClean="0"/>
              <a:t>Hyperacute</a:t>
            </a:r>
            <a:r>
              <a:rPr lang="en-US" dirty="0" smtClean="0"/>
              <a:t> stroke Guidelines)</a:t>
            </a:r>
          </a:p>
          <a:p>
            <a:pPr lvl="1"/>
            <a:r>
              <a:rPr lang="en-US" dirty="0" smtClean="0"/>
              <a:t>There may be 24 hour Stroke specialist nurse services, coupled with Telemedicine support out of hours</a:t>
            </a:r>
          </a:p>
          <a:p>
            <a:pPr lvl="1"/>
            <a:r>
              <a:rPr lang="en-US" dirty="0" smtClean="0"/>
              <a:t>In hours there may be a stroke physician available</a:t>
            </a:r>
          </a:p>
          <a:p>
            <a:pPr marL="0" lvl="1" indent="0">
              <a:buNone/>
            </a:pPr>
            <a:r>
              <a:rPr lang="en-US" dirty="0" smtClean="0"/>
              <a:t>Rosier Score should be calculated for all suspected strokes</a:t>
            </a:r>
          </a:p>
          <a:p>
            <a:pPr lvl="1"/>
            <a:r>
              <a:rPr lang="en-US" dirty="0" smtClean="0"/>
              <a:t>Loss of consciousness (-1)</a:t>
            </a:r>
          </a:p>
          <a:p>
            <a:pPr lvl="1"/>
            <a:r>
              <a:rPr lang="en-US" dirty="0" smtClean="0"/>
              <a:t>Syncope (-1)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asymmetricalfacial</a:t>
            </a:r>
            <a:r>
              <a:rPr lang="en-US" dirty="0" smtClean="0"/>
              <a:t> weakness (+1)</a:t>
            </a:r>
          </a:p>
          <a:p>
            <a:pPr lvl="1"/>
            <a:r>
              <a:rPr lang="en-US" dirty="0" smtClean="0"/>
              <a:t>Arm weakness (+1)</a:t>
            </a:r>
          </a:p>
          <a:p>
            <a:pPr lvl="1"/>
            <a:r>
              <a:rPr lang="en-US" dirty="0" smtClean="0"/>
              <a:t>Leg Weakness (+1)</a:t>
            </a:r>
          </a:p>
          <a:p>
            <a:pPr lvl="1"/>
            <a:r>
              <a:rPr lang="en-US" dirty="0" smtClean="0"/>
              <a:t>Speech disturbance (+1)</a:t>
            </a:r>
          </a:p>
          <a:p>
            <a:pPr lvl="1"/>
            <a:r>
              <a:rPr lang="en-US" dirty="0" smtClean="0"/>
              <a:t>Visual field defect (+1)</a:t>
            </a:r>
          </a:p>
          <a:p>
            <a:pPr marL="0" lvl="1" indent="0">
              <a:buNone/>
            </a:pPr>
            <a:r>
              <a:rPr lang="en-US" dirty="0" smtClean="0"/>
              <a:t>If the score is &gt;= 1 treat as </a:t>
            </a:r>
            <a:r>
              <a:rPr lang="en-US" dirty="0" err="1" smtClean="0"/>
              <a:t>astroke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NIHSS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 by stroke nurse in </a:t>
            </a:r>
            <a:r>
              <a:rPr lang="en-US" dirty="0" err="1" smtClean="0"/>
              <a:t>Hyperacute</a:t>
            </a:r>
            <a:r>
              <a:rPr lang="en-US" dirty="0" smtClean="0"/>
              <a:t> </a:t>
            </a:r>
            <a:r>
              <a:rPr lang="en-US" dirty="0" err="1" smtClean="0"/>
              <a:t>sroke</a:t>
            </a:r>
            <a:r>
              <a:rPr lang="en-US" dirty="0" smtClean="0"/>
              <a:t> units mostly</a:t>
            </a:r>
          </a:p>
          <a:p>
            <a:r>
              <a:rPr lang="en-US" dirty="0" smtClean="0"/>
              <a:t>See </a:t>
            </a:r>
            <a:r>
              <a:rPr lang="en-US" dirty="0" err="1" smtClean="0"/>
              <a:t>proforma</a:t>
            </a:r>
            <a:endParaRPr lang="en-US" dirty="0" smtClean="0"/>
          </a:p>
          <a:p>
            <a:r>
              <a:rPr lang="en-US" dirty="0" smtClean="0"/>
              <a:t>Urgent CT scan within 1 hour</a:t>
            </a:r>
          </a:p>
          <a:p>
            <a:r>
              <a:rPr lang="en-US" dirty="0" smtClean="0"/>
              <a:t>Ensure that plan to assess swallowing and feeding instituted</a:t>
            </a:r>
          </a:p>
          <a:p>
            <a:r>
              <a:rPr lang="en-US" dirty="0" smtClean="0"/>
              <a:t>Manage very high systolic pressures if thrombolysis anticipated</a:t>
            </a:r>
          </a:p>
          <a:p>
            <a:r>
              <a:rPr lang="en-US" dirty="0" err="1" smtClean="0"/>
              <a:t>Ischaemic</a:t>
            </a:r>
            <a:r>
              <a:rPr lang="en-US" dirty="0" smtClean="0"/>
              <a:t> Strokes  - </a:t>
            </a:r>
            <a:r>
              <a:rPr lang="en-US" dirty="0" err="1" smtClean="0"/>
              <a:t>Thrombolyse</a:t>
            </a:r>
            <a:r>
              <a:rPr lang="en-US" dirty="0" smtClean="0"/>
              <a:t> as per local protocol</a:t>
            </a:r>
          </a:p>
          <a:p>
            <a:r>
              <a:rPr lang="en-US" dirty="0" smtClean="0"/>
              <a:t>TIA and non-disabling strokes  - Doppler and </a:t>
            </a:r>
            <a:r>
              <a:rPr lang="en-US" dirty="0" err="1" smtClean="0"/>
              <a:t>vasular</a:t>
            </a:r>
            <a:r>
              <a:rPr lang="en-US" dirty="0" smtClean="0"/>
              <a:t> surgery input</a:t>
            </a:r>
          </a:p>
          <a:p>
            <a:r>
              <a:rPr lang="en-US" dirty="0" err="1" smtClean="0"/>
              <a:t>Haemmoragic</a:t>
            </a:r>
            <a:r>
              <a:rPr lang="en-US" dirty="0" smtClean="0"/>
              <a:t> strokes, reverse anticoagulants if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muscular weakness affecting the respiratory and bulbar muscles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on high alert, as respiratory failure needs to be anticipated</a:t>
            </a:r>
          </a:p>
          <a:p>
            <a:endParaRPr lang="en-US" dirty="0" smtClean="0"/>
          </a:p>
          <a:p>
            <a:r>
              <a:rPr lang="en-US" dirty="0" smtClean="0"/>
              <a:t>Call </a:t>
            </a:r>
            <a:r>
              <a:rPr lang="en-US" smtClean="0"/>
              <a:t>anaesthesia</a:t>
            </a:r>
            <a:r>
              <a:rPr lang="en-US" dirty="0" smtClean="0"/>
              <a:t>/ITU if capability not available in your ED</a:t>
            </a:r>
          </a:p>
          <a:p>
            <a:endParaRPr lang="en-US" dirty="0" smtClean="0"/>
          </a:p>
          <a:p>
            <a:r>
              <a:rPr lang="en-US" dirty="0" smtClean="0"/>
              <a:t>Not the ideal candidate for a stroke unit bed</a:t>
            </a:r>
          </a:p>
          <a:p>
            <a:endParaRPr lang="en-US" dirty="0" smtClean="0"/>
          </a:p>
          <a:p>
            <a:r>
              <a:rPr lang="en-US" dirty="0" smtClean="0"/>
              <a:t>Will need airway support to go for CT scan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Protection and </a:t>
            </a:r>
            <a:r>
              <a:rPr lang="en-US" dirty="0" err="1" smtClean="0"/>
              <a:t>Ventilatory</a:t>
            </a:r>
            <a:r>
              <a:rPr lang="en-US" dirty="0" smtClean="0"/>
              <a:t>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Warning signs of impending respiratory failures: Early </a:t>
            </a:r>
            <a:r>
              <a:rPr lang="en-US" dirty="0" err="1" smtClean="0"/>
              <a:t>premptive</a:t>
            </a:r>
            <a:r>
              <a:rPr lang="en-US" dirty="0" smtClean="0"/>
              <a:t> intubation needed</a:t>
            </a:r>
          </a:p>
          <a:p>
            <a:r>
              <a:rPr lang="en-US" dirty="0" smtClean="0"/>
              <a:t>Rising Carbon dioxide</a:t>
            </a:r>
          </a:p>
          <a:p>
            <a:r>
              <a:rPr lang="en-US" dirty="0" smtClean="0"/>
              <a:t>Decreased sensorium</a:t>
            </a:r>
          </a:p>
          <a:p>
            <a:r>
              <a:rPr lang="en-US" dirty="0" err="1" smtClean="0"/>
              <a:t>Tachypnoea</a:t>
            </a:r>
            <a:endParaRPr lang="en-US" dirty="0" smtClean="0"/>
          </a:p>
          <a:p>
            <a:r>
              <a:rPr lang="en-US" dirty="0" smtClean="0"/>
              <a:t>Increased work of breathing, with shallow </a:t>
            </a:r>
            <a:r>
              <a:rPr lang="en-US" dirty="0" err="1" smtClean="0"/>
              <a:t>resps</a:t>
            </a:r>
            <a:endParaRPr lang="en-US" dirty="0" smtClean="0"/>
          </a:p>
          <a:p>
            <a:r>
              <a:rPr lang="en-US" dirty="0" smtClean="0"/>
              <a:t>Accessory muscle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Timely</a:t>
            </a:r>
            <a:r>
              <a:rPr lang="en-US" baseline="0" dirty="0" smtClean="0"/>
              <a:t> Diagnosis and disposition</a:t>
            </a:r>
            <a:br>
              <a:rPr lang="en-US" baseline="0" dirty="0" smtClean="0"/>
            </a:br>
            <a:r>
              <a:rPr lang="en-US" dirty="0" smtClean="0"/>
              <a:t>Suggestions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Impending respiratory failure, - prepare for PPV</a:t>
            </a:r>
          </a:p>
          <a:p>
            <a:r>
              <a:rPr lang="en-US" dirty="0" smtClean="0"/>
              <a:t>Sudden onset of focal weakness, is a stroke until proven otherwise</a:t>
            </a:r>
          </a:p>
          <a:p>
            <a:r>
              <a:rPr lang="en-US" dirty="0" smtClean="0"/>
              <a:t>Severe headache with unilateral weakness is an SOL till proven otherwise</a:t>
            </a:r>
          </a:p>
          <a:p>
            <a:r>
              <a:rPr lang="en-US" dirty="0" smtClean="0"/>
              <a:t>Patients with UMN that </a:t>
            </a:r>
            <a:r>
              <a:rPr lang="en-US" dirty="0" err="1" smtClean="0"/>
              <a:t>localise</a:t>
            </a:r>
            <a:r>
              <a:rPr lang="en-US" dirty="0" smtClean="0"/>
              <a:t> to the spinal cord or CST need urgent imaging (MRI)</a:t>
            </a:r>
          </a:p>
          <a:p>
            <a:r>
              <a:rPr lang="en-US" dirty="0" smtClean="0"/>
              <a:t>If this is combined with sphincter abnormalities </a:t>
            </a:r>
            <a:r>
              <a:rPr lang="mr-IN" dirty="0" smtClean="0"/>
              <a:t>–</a:t>
            </a:r>
            <a:r>
              <a:rPr lang="en-US" dirty="0" smtClean="0"/>
              <a:t> Think Cauda </a:t>
            </a:r>
            <a:r>
              <a:rPr lang="en-US" dirty="0" err="1" smtClean="0"/>
              <a:t>Equina</a:t>
            </a:r>
            <a:r>
              <a:rPr lang="en-US" dirty="0" smtClean="0"/>
              <a:t> (saddle </a:t>
            </a:r>
            <a:r>
              <a:rPr lang="en-US" dirty="0" err="1" smtClean="0"/>
              <a:t>anaesthesia</a:t>
            </a:r>
            <a:r>
              <a:rPr lang="en-US" dirty="0" smtClean="0"/>
              <a:t>/</a:t>
            </a:r>
            <a:r>
              <a:rPr lang="en-US" dirty="0" err="1" smtClean="0"/>
              <a:t>paraesthesia</a:t>
            </a:r>
            <a:r>
              <a:rPr lang="en-US" dirty="0" smtClean="0"/>
              <a:t>), urinary retention, and </a:t>
            </a:r>
            <a:r>
              <a:rPr lang="en-US" dirty="0" err="1" smtClean="0"/>
              <a:t>faecal</a:t>
            </a:r>
            <a:r>
              <a:rPr lang="en-US" dirty="0" smtClean="0"/>
              <a:t> </a:t>
            </a:r>
            <a:r>
              <a:rPr lang="en-US" dirty="0" err="1" smtClean="0"/>
              <a:t>incontinennce</a:t>
            </a:r>
            <a:r>
              <a:rPr lang="en-US" dirty="0" smtClean="0"/>
              <a:t> [Beware incomplete lesions)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660" b="1466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06400" y="2082800"/>
            <a:ext cx="4173220" cy="3784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Weakness = Loss of strength from a neuromuscular or neurologic disease process, or reduction in the force of voluntary movement  (pathology of the motor pathway from cerebral cortex to muscle)</a:t>
            </a:r>
          </a:p>
          <a:p>
            <a:r>
              <a:rPr lang="en-US" sz="1800" dirty="0" smtClean="0"/>
              <a:t>Muscle weakness can be life-threatening if respiratory muscles are involved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28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Investigations/Bedside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CT or CT angiogram</a:t>
            </a:r>
          </a:p>
          <a:p>
            <a:endParaRPr lang="en-US" dirty="0" smtClean="0"/>
          </a:p>
          <a:p>
            <a:r>
              <a:rPr lang="en-US" dirty="0" smtClean="0"/>
              <a:t>Urgent MRI</a:t>
            </a:r>
          </a:p>
          <a:p>
            <a:endParaRPr lang="en-US" dirty="0" smtClean="0"/>
          </a:p>
          <a:p>
            <a:r>
              <a:rPr lang="en-US" dirty="0" smtClean="0"/>
              <a:t>Residual Bladder volumes</a:t>
            </a:r>
          </a:p>
          <a:p>
            <a:endParaRPr lang="en-US" dirty="0" smtClean="0"/>
          </a:p>
          <a:p>
            <a:r>
              <a:rPr lang="en-US" dirty="0" smtClean="0"/>
              <a:t>CK to check for inflammatory myositis  and Medication induced problems (statins)</a:t>
            </a:r>
          </a:p>
          <a:p>
            <a:endParaRPr lang="en-US" dirty="0" smtClean="0"/>
          </a:p>
          <a:p>
            <a:r>
              <a:rPr lang="en-US" dirty="0" err="1" smtClean="0"/>
              <a:t>Pottasium</a:t>
            </a:r>
            <a:r>
              <a:rPr lang="en-US" dirty="0" smtClean="0"/>
              <a:t> levels in suspected </a:t>
            </a:r>
            <a:r>
              <a:rPr lang="en-US" dirty="0" err="1" smtClean="0"/>
              <a:t>chanelopathies</a:t>
            </a:r>
            <a:endParaRPr lang="en-US" dirty="0" smtClean="0"/>
          </a:p>
          <a:p>
            <a:r>
              <a:rPr lang="en-US" dirty="0" smtClean="0"/>
              <a:t>High index of suspicion for strokes and SOL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Multidisciplinary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Stroke team in </a:t>
            </a:r>
            <a:r>
              <a:rPr lang="en-US" dirty="0" err="1" smtClean="0"/>
              <a:t>Hyperacute</a:t>
            </a:r>
            <a:r>
              <a:rPr lang="en-US" dirty="0" smtClean="0"/>
              <a:t> stroke units</a:t>
            </a:r>
          </a:p>
          <a:p>
            <a:endParaRPr lang="en-US" dirty="0" smtClean="0"/>
          </a:p>
          <a:p>
            <a:r>
              <a:rPr lang="en-US" dirty="0" smtClean="0"/>
              <a:t>Swallow testing by ENT or other services</a:t>
            </a:r>
          </a:p>
          <a:p>
            <a:endParaRPr lang="en-US" dirty="0" smtClean="0"/>
          </a:p>
          <a:p>
            <a:r>
              <a:rPr lang="en-US" dirty="0" smtClean="0"/>
              <a:t>Prompt radiological input </a:t>
            </a:r>
            <a:r>
              <a:rPr lang="en-US" dirty="0" err="1" smtClean="0"/>
              <a:t>e.g</a:t>
            </a:r>
            <a:r>
              <a:rPr lang="en-US" dirty="0" smtClean="0"/>
              <a:t> CT or MRI</a:t>
            </a:r>
          </a:p>
          <a:p>
            <a:endParaRPr lang="en-US" dirty="0" smtClean="0"/>
          </a:p>
          <a:p>
            <a:r>
              <a:rPr lang="en-US" dirty="0" err="1" smtClean="0"/>
              <a:t>Anaesthesia</a:t>
            </a:r>
            <a:r>
              <a:rPr lang="en-US" dirty="0" smtClean="0"/>
              <a:t>/ITU</a:t>
            </a:r>
          </a:p>
          <a:p>
            <a:endParaRPr lang="en-US" dirty="0" smtClean="0"/>
          </a:p>
          <a:p>
            <a:r>
              <a:rPr lang="en-US" dirty="0" smtClean="0"/>
              <a:t>Rehabilitation services</a:t>
            </a:r>
          </a:p>
          <a:p>
            <a:endParaRPr lang="en-US" dirty="0" smtClean="0"/>
          </a:p>
          <a:p>
            <a:r>
              <a:rPr lang="en-US" dirty="0" smtClean="0"/>
              <a:t>In some cases </a:t>
            </a:r>
            <a:r>
              <a:rPr lang="en-US" dirty="0" err="1" smtClean="0"/>
              <a:t>neurolgy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9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 </a:t>
            </a:r>
            <a:r>
              <a:rPr lang="mr-IN" dirty="0" smtClean="0"/>
              <a:t>–</a:t>
            </a:r>
            <a:r>
              <a:rPr lang="en-US" dirty="0" smtClean="0"/>
              <a:t> Summary of RCEM Curriculum</a:t>
            </a:r>
            <a:br>
              <a:rPr lang="en-US" dirty="0" smtClean="0"/>
            </a:br>
            <a:r>
              <a:rPr lang="en-US" dirty="0" smtClean="0"/>
              <a:t>(Overview of Curriculum CAP 37)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45 minute overview of CAP 37 from a pragmatic ED perspective</a:t>
            </a:r>
          </a:p>
          <a:p>
            <a:r>
              <a:rPr lang="en-US" dirty="0" smtClean="0"/>
              <a:t>Quick Revision of Anatomy &amp; Physiology</a:t>
            </a:r>
          </a:p>
          <a:p>
            <a:r>
              <a:rPr lang="en-US" dirty="0" smtClean="0"/>
              <a:t>Revise features and the differences between UMN, LMN and NMJ lesions</a:t>
            </a:r>
          </a:p>
          <a:p>
            <a:r>
              <a:rPr lang="en-US" dirty="0"/>
              <a:t>Explore interactively </a:t>
            </a:r>
            <a:r>
              <a:rPr lang="en-US" dirty="0" err="1"/>
              <a:t>recognised</a:t>
            </a:r>
            <a:r>
              <a:rPr lang="en-US" dirty="0"/>
              <a:t> approaches to the structured management of undifferentiated weakness in the </a:t>
            </a:r>
            <a:r>
              <a:rPr lang="en-US" dirty="0" smtClean="0"/>
              <a:t>ED</a:t>
            </a:r>
          </a:p>
          <a:p>
            <a:r>
              <a:rPr lang="en-US" dirty="0" smtClean="0"/>
              <a:t>Discuss common presentations, such as Stroke and TIA</a:t>
            </a:r>
          </a:p>
          <a:p>
            <a:r>
              <a:rPr lang="en-US" dirty="0" smtClean="0"/>
              <a:t>Classification of Stroke &amp; Prognosis</a:t>
            </a:r>
          </a:p>
          <a:p>
            <a:r>
              <a:rPr lang="en-US" dirty="0" smtClean="0"/>
              <a:t>National </a:t>
            </a:r>
            <a:r>
              <a:rPr lang="en-US" dirty="0" err="1" smtClean="0"/>
              <a:t>Guidelnes</a:t>
            </a:r>
            <a:r>
              <a:rPr lang="en-US" dirty="0" smtClean="0"/>
              <a:t> for TIAs and strokes</a:t>
            </a:r>
          </a:p>
          <a:p>
            <a:r>
              <a:rPr lang="en-US" dirty="0" smtClean="0"/>
              <a:t>Emergent Investigations</a:t>
            </a:r>
          </a:p>
          <a:p>
            <a:r>
              <a:rPr lang="en-US" dirty="0" smtClean="0"/>
              <a:t>Respiratory &amp; Bulbar muscle weakness </a:t>
            </a:r>
          </a:p>
          <a:p>
            <a:r>
              <a:rPr lang="en-US" dirty="0" smtClean="0"/>
              <a:t>Airway protection and </a:t>
            </a:r>
            <a:r>
              <a:rPr lang="en-US" dirty="0" err="1"/>
              <a:t>V</a:t>
            </a:r>
            <a:r>
              <a:rPr lang="en-US" dirty="0" err="1" smtClean="0"/>
              <a:t>entilatory</a:t>
            </a:r>
            <a:r>
              <a:rPr lang="en-US" dirty="0" smtClean="0"/>
              <a:t> Support</a:t>
            </a:r>
          </a:p>
          <a:p>
            <a:r>
              <a:rPr lang="en-US" dirty="0" smtClean="0"/>
              <a:t>Discuss differential diagnoses and mimics</a:t>
            </a:r>
          </a:p>
          <a:p>
            <a:r>
              <a:rPr lang="en-US" dirty="0" smtClean="0"/>
              <a:t>MDT Approach</a:t>
            </a:r>
          </a:p>
          <a:p>
            <a:pPr lvl="0"/>
            <a:r>
              <a:rPr lang="en-US" dirty="0" smtClean="0"/>
              <a:t>Physiology &amp; Neuro anatomy Revision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Motor </a:t>
            </a:r>
            <a:r>
              <a:rPr lang="en-US" dirty="0" err="1" smtClean="0"/>
              <a:t>Neurone</a:t>
            </a:r>
            <a:r>
              <a:rPr lang="en-US" dirty="0" smtClean="0"/>
              <a:t> lesion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lesion of the cerebral cortex or corticospinal tract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Spasticity of extension in the upper limbs and spasticity of flexion in the lower limbs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Hyperreflexia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Pronator drift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Evoked </a:t>
            </a:r>
            <a:r>
              <a:rPr lang="en-US" dirty="0" err="1" smtClean="0"/>
              <a:t>paraesthesia</a:t>
            </a:r>
            <a:endParaRPr lang="en-US" dirty="0" smtClean="0"/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Babinski positive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Normal muscle bulk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Motor </a:t>
            </a:r>
            <a:r>
              <a:rPr lang="en-US" dirty="0" err="1" smtClean="0"/>
              <a:t>Neurone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Lesion from anterior horn to muscle</a:t>
            </a:r>
          </a:p>
          <a:p>
            <a:pPr lvl="1"/>
            <a:r>
              <a:rPr lang="en-US" dirty="0" smtClean="0"/>
              <a:t>Flaccidity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Hyporeflexia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Fasciculation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of muscle bulk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r>
              <a:rPr lang="en-US" baseline="0" dirty="0" smtClean="0"/>
              <a:t> Characteristics of UMN, LMN, and muscular lesions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920365"/>
              </p:ext>
            </p:extLst>
          </p:nvPr>
        </p:nvGraphicFramePr>
        <p:xfrm>
          <a:off x="1754372" y="2541182"/>
          <a:ext cx="96012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121"/>
                <a:gridCol w="3944679"/>
                <a:gridCol w="3200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Normal/Decreased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Spastic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Deep Tendon Reflexes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Suppressed/Lost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Exaggerated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Plantar 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Flexor or 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Extensor (Babinski +VE)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Atrophy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Pronounced (if an axonal pathology)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Slight disuse atrophy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Fasciculations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be 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Distribution of weakness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muscles may be involved, or bilaterally innervated muscles may be involved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Groups of muscles affected, pyramidal</a:t>
                      </a:r>
                      <a:r>
                        <a:rPr lang="en-US" baseline="0" dirty="0" smtClean="0"/>
                        <a:t> pattern</a:t>
                      </a:r>
                    </a:p>
                    <a:p>
                      <a:r>
                        <a:rPr lang="en-US" baseline="0" dirty="0" smtClean="0"/>
                        <a:t>(Extensors weaker than flexors in the arms, and flexors weaker than extensors in the legs)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95055" y="166569"/>
            <a:ext cx="8146472" cy="611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69474" y="0"/>
            <a:ext cx="7918850" cy="650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340" y="-595423"/>
            <a:ext cx="9675627" cy="66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1398</TotalTime>
  <Words>855</Words>
  <Application>Microsoft Macintosh PowerPoint</Application>
  <PresentationFormat>Widescreen</PresentationFormat>
  <Paragraphs>165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Franklin Gothic Book</vt:lpstr>
      <vt:lpstr>Crop</vt:lpstr>
      <vt:lpstr>Weakness &amp;paralysis</vt:lpstr>
      <vt:lpstr>Definition: </vt:lpstr>
      <vt:lpstr>Objectives – Summary of RCEM Curriculum (Overview of Curriculum CAP 37)</vt:lpstr>
      <vt:lpstr>Upper Motor Neurone lesion</vt:lpstr>
      <vt:lpstr>Lower Motor Neurone</vt:lpstr>
      <vt:lpstr>Clinical Characteristics of UMN, LMN, and muscular lesions</vt:lpstr>
      <vt:lpstr>PowerPoint Presentation</vt:lpstr>
      <vt:lpstr>PowerPoint Presentation</vt:lpstr>
      <vt:lpstr>PowerPoint Presentation</vt:lpstr>
      <vt:lpstr>PowerPoint Presentation</vt:lpstr>
      <vt:lpstr>Neuromuscular Junction</vt:lpstr>
      <vt:lpstr>Myotomal distribution of nerve roots peripheral nerves and tendon reflexes</vt:lpstr>
      <vt:lpstr>Structured Approach to weakness</vt:lpstr>
      <vt:lpstr>History</vt:lpstr>
      <vt:lpstr>Tools for the classification of stroke and it’s prognosis</vt:lpstr>
      <vt:lpstr>NIHSS Score</vt:lpstr>
      <vt:lpstr>Implications of muscular weakness affecting the respiratory and bulbar muscles </vt:lpstr>
      <vt:lpstr>Airway Protection and Ventilatory support</vt:lpstr>
      <vt:lpstr>Timely Diagnosis and disposition Suggestions </vt:lpstr>
      <vt:lpstr>Investigations/Bedside tests</vt:lpstr>
      <vt:lpstr>Multidisciplinary Approach</vt:lpstr>
      <vt:lpstr>Questions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Weakness &amp;paralysis</dc:title>
  <dc:creator>Sigismund Wilkey</dc:creator>
  <cp:lastModifiedBy>Sigismund Wilkey</cp:lastModifiedBy>
  <cp:revision>37</cp:revision>
  <dcterms:created xsi:type="dcterms:W3CDTF">2017-08-31T09:16:56Z</dcterms:created>
  <dcterms:modified xsi:type="dcterms:W3CDTF">2017-09-01T09:57:59Z</dcterms:modified>
</cp:coreProperties>
</file>