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60" r:id="rId4"/>
    <p:sldId id="262" r:id="rId5"/>
    <p:sldId id="267" r:id="rId6"/>
    <p:sldId id="264" r:id="rId7"/>
    <p:sldId id="274" r:id="rId8"/>
    <p:sldId id="266" r:id="rId9"/>
    <p:sldId id="263" r:id="rId10"/>
    <p:sldId id="273" r:id="rId11"/>
    <p:sldId id="268" r:id="rId12"/>
    <p:sldId id="269" r:id="rId13"/>
    <p:sldId id="272" r:id="rId14"/>
    <p:sldId id="275" r:id="rId15"/>
    <p:sldId id="281" r:id="rId16"/>
    <p:sldId id="278" r:id="rId17"/>
    <p:sldId id="280" r:id="rId18"/>
    <p:sldId id="270" r:id="rId19"/>
    <p:sldId id="276" r:id="rId20"/>
    <p:sldId id="283" r:id="rId21"/>
    <p:sldId id="284" r:id="rId22"/>
    <p:sldId id="285" r:id="rId23"/>
    <p:sldId id="287" r:id="rId24"/>
    <p:sldId id="289" r:id="rId25"/>
    <p:sldId id="290" r:id="rId26"/>
    <p:sldId id="286" r:id="rId27"/>
    <p:sldId id="293" r:id="rId28"/>
    <p:sldId id="291" r:id="rId29"/>
    <p:sldId id="292" r:id="rId30"/>
    <p:sldId id="295" r:id="rId31"/>
    <p:sldId id="26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237E3-0B84-456C-92B0-CF55C9316CF7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85E10-7682-4F11-B870-D8CA95779A3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865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AG: normal</a:t>
            </a:r>
            <a:r>
              <a:rPr lang="en-AU" baseline="0" dirty="0" smtClean="0"/>
              <a:t> range varies from 2-10mmol/L to 12+/-4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Elevated lactate – sepsis, B2 agonist use Elevated glucose – pre-existing diabetes, stress, B2 agonist, stero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27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Causes:</a:t>
            </a:r>
            <a:r>
              <a:rPr lang="en-AU" baseline="0" dirty="0" smtClean="0"/>
              <a:t> </a:t>
            </a:r>
            <a:r>
              <a:rPr lang="en-AU" dirty="0" smtClean="0"/>
              <a:t>Primary Hyperaldosteronism most likely secondary to an aldosterone producing adenoma (Conn’s syndrome – 50 – 60%) or adrenal hyperplasia (40 – 50%).  Licorice ingestion.  Liddle’s syndrome.  Excessive diuretic use.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30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Parenteral nutrition</a:t>
            </a:r>
            <a:r>
              <a:rPr lang="en-AU" baseline="0" dirty="0" smtClean="0"/>
              <a:t> containing acetate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Lactate: product</a:t>
            </a:r>
            <a:r>
              <a:rPr lang="en-A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anaerobic glycolysis. 50% eliminated by liver. </a:t>
            </a:r>
            <a:r>
              <a:rPr lang="en-A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Ethanol</a:t>
            </a:r>
            <a:r>
              <a:rPr lang="en-A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increased hepatic NADH and decreased conversion of lactate to pyruvate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Boston method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Extra questions:</a:t>
            </a:r>
            <a:r>
              <a:rPr lang="en-AU" baseline="0" dirty="0" smtClean="0"/>
              <a:t> if she was hypotensive, what could be the causes?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19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Causes for metabolic</a:t>
            </a:r>
            <a:r>
              <a:rPr lang="en-AU" baseline="0" dirty="0" smtClean="0"/>
              <a:t> acidosis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24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85E10-7682-4F11-B870-D8CA95779A34}" type="slidenum">
              <a:rPr lang="en-AU" smtClean="0"/>
              <a:pPr/>
              <a:t>26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A2264-6B5A-4C78-AB00-8B5C393D9F5E}" type="datetimeFigureOut">
              <a:rPr lang="en-AU" smtClean="0"/>
              <a:pPr/>
              <a:t>27/08/2019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2BE64-BD5D-4BFF-B90B-2D6934D5EC4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/>
              <a:t>ACID BASE DISORDERS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9672" y="4556720"/>
            <a:ext cx="6400800" cy="1752600"/>
          </a:xfrm>
        </p:spPr>
        <p:txBody>
          <a:bodyPr/>
          <a:lstStyle/>
          <a:p>
            <a:pPr algn="r"/>
            <a:r>
              <a:rPr lang="en-AU" dirty="0" smtClean="0"/>
              <a:t>Nikki Yeo</a:t>
            </a:r>
          </a:p>
          <a:p>
            <a:pPr algn="r"/>
            <a:r>
              <a:rPr lang="en-AU" dirty="0" smtClean="0"/>
              <a:t>Critical Care Clinical Fellow</a:t>
            </a:r>
          </a:p>
          <a:p>
            <a:pPr algn="r"/>
            <a:r>
              <a:rPr lang="en-AU" dirty="0" smtClean="0"/>
              <a:t>Royal Papworth Hospital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Causes of Metabolic Alkalosis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641379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Chronic hypercapnia</a:t>
            </a:r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GI losses</a:t>
            </a:r>
          </a:p>
          <a:p>
            <a:pPr>
              <a:buNone/>
            </a:pPr>
            <a:r>
              <a:rPr lang="en-AU" dirty="0" smtClean="0"/>
              <a:t>Vomiting</a:t>
            </a:r>
          </a:p>
          <a:p>
            <a:pPr>
              <a:buNone/>
            </a:pPr>
            <a:r>
              <a:rPr lang="en-AU" dirty="0" smtClean="0"/>
              <a:t>NG losses (chloride loss)</a:t>
            </a:r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Renal Losses</a:t>
            </a:r>
          </a:p>
          <a:p>
            <a:pPr>
              <a:buNone/>
            </a:pPr>
            <a:r>
              <a:rPr lang="en-AU" dirty="0" smtClean="0"/>
              <a:t>Diuretics</a:t>
            </a:r>
          </a:p>
          <a:p>
            <a:pPr>
              <a:buNone/>
            </a:pPr>
            <a:r>
              <a:rPr lang="en-AU" dirty="0" smtClean="0"/>
              <a:t>Primary hyperaldosteronism</a:t>
            </a:r>
          </a:p>
          <a:p>
            <a:pPr>
              <a:buNone/>
            </a:pPr>
            <a:r>
              <a:rPr lang="en-AU" dirty="0" smtClean="0"/>
              <a:t>Cushing’s syndrome</a:t>
            </a:r>
          </a:p>
          <a:p>
            <a:pPr>
              <a:buNone/>
            </a:pPr>
            <a:r>
              <a:rPr lang="en-AU" dirty="0" smtClean="0"/>
              <a:t>Bartter’s syndrome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>
            <a:normAutofit/>
          </a:bodyPr>
          <a:lstStyle/>
          <a:p>
            <a:r>
              <a:rPr lang="en-AU" dirty="0" smtClean="0"/>
              <a:t>Volume contraction</a:t>
            </a:r>
          </a:p>
          <a:p>
            <a:endParaRPr lang="en-AU" dirty="0" smtClean="0"/>
          </a:p>
          <a:p>
            <a:r>
              <a:rPr lang="en-AU" dirty="0" smtClean="0"/>
              <a:t>Hypochloraemia</a:t>
            </a:r>
          </a:p>
          <a:p>
            <a:endParaRPr lang="en-AU" dirty="0" smtClean="0"/>
          </a:p>
          <a:p>
            <a:r>
              <a:rPr lang="en-AU" dirty="0" smtClean="0"/>
              <a:t>Hypokalaemia</a:t>
            </a:r>
          </a:p>
          <a:p>
            <a:endParaRPr lang="en-AU" dirty="0" smtClean="0"/>
          </a:p>
          <a:p>
            <a:r>
              <a:rPr lang="en-AU" dirty="0" smtClean="0"/>
              <a:t>Administration of bases</a:t>
            </a:r>
          </a:p>
          <a:p>
            <a:pPr>
              <a:buNone/>
            </a:pPr>
            <a:r>
              <a:rPr lang="en-AU" dirty="0" smtClean="0"/>
              <a:t>Antacids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Summary of Acid Base Assessment</a:t>
            </a:r>
            <a:endParaRPr lang="en-AU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Step 1:</a:t>
            </a:r>
          </a:p>
          <a:p>
            <a:pPr>
              <a:buNone/>
            </a:pPr>
            <a:r>
              <a:rPr lang="en-AU" dirty="0" smtClean="0"/>
              <a:t>Acidaemia (pH &lt; 7.35)</a:t>
            </a:r>
          </a:p>
          <a:p>
            <a:pPr>
              <a:buNone/>
            </a:pPr>
            <a:r>
              <a:rPr lang="en-AU" dirty="0" smtClean="0"/>
              <a:t>Alkalaemia (pH &gt; 7.45)</a:t>
            </a:r>
          </a:p>
          <a:p>
            <a:r>
              <a:rPr lang="en-AU" b="1" dirty="0" smtClean="0"/>
              <a:t>Step 2:</a:t>
            </a:r>
          </a:p>
          <a:p>
            <a:pPr>
              <a:buNone/>
            </a:pPr>
            <a:r>
              <a:rPr lang="en-AU" dirty="0" smtClean="0"/>
              <a:t>Respiratory acidosis or alkalosis</a:t>
            </a:r>
          </a:p>
          <a:p>
            <a:pPr>
              <a:buNone/>
            </a:pPr>
            <a:r>
              <a:rPr lang="en-AU" dirty="0" smtClean="0"/>
              <a:t>Metabolic acidosis or alkalosis</a:t>
            </a:r>
          </a:p>
          <a:p>
            <a:r>
              <a:rPr lang="en-AU" b="1" dirty="0" smtClean="0"/>
              <a:t>Step 3: </a:t>
            </a:r>
          </a:p>
          <a:p>
            <a:pPr>
              <a:buNone/>
            </a:pPr>
            <a:r>
              <a:rPr lang="en-AU" dirty="0" smtClean="0"/>
              <a:t>AG if metabolic acidosis present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85000" lnSpcReduction="20000"/>
          </a:bodyPr>
          <a:lstStyle/>
          <a:p>
            <a:r>
              <a:rPr lang="en-AU" b="1" dirty="0" smtClean="0"/>
              <a:t>Step 4: </a:t>
            </a:r>
          </a:p>
          <a:p>
            <a:pPr>
              <a:buNone/>
            </a:pPr>
            <a:r>
              <a:rPr lang="en-AU" dirty="0" smtClean="0"/>
              <a:t>Check degree of compensation</a:t>
            </a:r>
          </a:p>
          <a:p>
            <a:pPr>
              <a:buNone/>
            </a:pPr>
            <a:r>
              <a:rPr lang="en-AU" u="sng" dirty="0" smtClean="0"/>
              <a:t>Metabolic acidosis</a:t>
            </a:r>
          </a:p>
          <a:p>
            <a:pPr>
              <a:buNone/>
            </a:pPr>
            <a:r>
              <a:rPr lang="en-AU" dirty="0" smtClean="0"/>
              <a:t>   Expected PaCO</a:t>
            </a:r>
            <a:r>
              <a:rPr lang="en-AU" baseline="-25000" dirty="0" smtClean="0"/>
              <a:t>2</a:t>
            </a:r>
            <a:r>
              <a:rPr lang="en-AU" dirty="0" smtClean="0"/>
              <a:t> (in mmHg) = (1.5 x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) + 8</a:t>
            </a:r>
          </a:p>
          <a:p>
            <a:pPr>
              <a:buNone/>
            </a:pPr>
            <a:r>
              <a:rPr lang="en-AU" dirty="0" smtClean="0"/>
              <a:t>Or,</a:t>
            </a:r>
          </a:p>
          <a:p>
            <a:pPr>
              <a:buNone/>
            </a:pPr>
            <a:r>
              <a:rPr lang="en-AU" dirty="0" smtClean="0"/>
              <a:t>   For every 1mmol/L decrease in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 , PaCO</a:t>
            </a:r>
            <a:r>
              <a:rPr lang="en-AU" baseline="-25000" dirty="0" smtClean="0"/>
              <a:t>2</a:t>
            </a:r>
            <a:r>
              <a:rPr lang="en-AU" dirty="0" smtClean="0"/>
              <a:t> should decrease by 1.3mmHg</a:t>
            </a:r>
          </a:p>
          <a:p>
            <a:pPr>
              <a:buNone/>
            </a:pPr>
            <a:r>
              <a:rPr lang="en-AU" u="sng" dirty="0" smtClean="0"/>
              <a:t>Metabolic alkalosis</a:t>
            </a:r>
          </a:p>
          <a:p>
            <a:pPr>
              <a:buNone/>
            </a:pPr>
            <a:r>
              <a:rPr lang="en-AU" dirty="0" smtClean="0"/>
              <a:t>   Expected PaCO</a:t>
            </a:r>
            <a:r>
              <a:rPr lang="en-AU" baseline="-25000" dirty="0" smtClean="0"/>
              <a:t>2</a:t>
            </a:r>
            <a:r>
              <a:rPr lang="en-AU" dirty="0" smtClean="0"/>
              <a:t> (in mmHg) = (0.7 x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) + 20</a:t>
            </a:r>
          </a:p>
          <a:p>
            <a:pPr>
              <a:buNone/>
            </a:pPr>
            <a:r>
              <a:rPr lang="en-AU" dirty="0" smtClean="0"/>
              <a:t>Or,</a:t>
            </a:r>
          </a:p>
          <a:p>
            <a:pPr>
              <a:buNone/>
            </a:pPr>
            <a:r>
              <a:rPr lang="en-AU" dirty="0" smtClean="0"/>
              <a:t>   For every 1mmol/L increase in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, PaCO</a:t>
            </a:r>
            <a:r>
              <a:rPr lang="en-AU" baseline="-25000" dirty="0" smtClean="0"/>
              <a:t>2</a:t>
            </a:r>
            <a:r>
              <a:rPr lang="en-AU" dirty="0" smtClean="0"/>
              <a:t> should increase by 0.6mmHg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* </a:t>
            </a:r>
            <a:r>
              <a:rPr lang="en-AU" i="1" dirty="0" smtClean="0"/>
              <a:t>Conversion of mmHg to kPa </a:t>
            </a:r>
            <a:r>
              <a:rPr lang="en-AU" i="1" dirty="0" smtClean="0">
                <a:latin typeface="Book Antiqua"/>
              </a:rPr>
              <a:t>÷</a:t>
            </a:r>
            <a:r>
              <a:rPr lang="en-AU" i="1" dirty="0" smtClean="0"/>
              <a:t> 7.5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en-AU" b="1" dirty="0" smtClean="0"/>
              <a:t>Step 4 cont:</a:t>
            </a:r>
          </a:p>
          <a:p>
            <a:pPr>
              <a:buNone/>
            </a:pPr>
            <a:r>
              <a:rPr lang="en-AU" dirty="0" smtClean="0"/>
              <a:t>Respiratory acidosis</a:t>
            </a:r>
          </a:p>
          <a:p>
            <a:pPr>
              <a:buNone/>
            </a:pPr>
            <a:r>
              <a:rPr lang="en-AU" dirty="0" smtClean="0"/>
              <a:t>For every 10mmHg  (1.3 kPa) increase in PaCO</a:t>
            </a:r>
            <a:r>
              <a:rPr lang="en-AU" baseline="-25000" dirty="0" smtClean="0"/>
              <a:t>2</a:t>
            </a:r>
            <a:r>
              <a:rPr lang="en-AU" dirty="0" smtClean="0"/>
              <a:t>,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 should increased by 1 mmol/L (acute) or 4 mmol/L (chronic)</a:t>
            </a:r>
          </a:p>
          <a:p>
            <a:pPr>
              <a:buNone/>
            </a:pPr>
            <a:r>
              <a:rPr lang="en-AU" dirty="0" smtClean="0"/>
              <a:t>Respiratory alkalosis</a:t>
            </a:r>
          </a:p>
          <a:p>
            <a:pPr>
              <a:buNone/>
            </a:pPr>
            <a:r>
              <a:rPr lang="en-AU" dirty="0" smtClean="0"/>
              <a:t>For every 10mmHg decrease (1.3 kPa) in PaCO</a:t>
            </a:r>
            <a:r>
              <a:rPr lang="en-AU" baseline="-25000" dirty="0" smtClean="0"/>
              <a:t>2</a:t>
            </a:r>
            <a:r>
              <a:rPr lang="en-AU" dirty="0" smtClean="0"/>
              <a:t>,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 should decrease by 2 mmol/L (acute) or 5mmol/L (chronic)</a:t>
            </a:r>
          </a:p>
          <a:p>
            <a:pPr>
              <a:buNone/>
            </a:pPr>
            <a:endParaRPr lang="en-AU" dirty="0" smtClean="0"/>
          </a:p>
          <a:p>
            <a:r>
              <a:rPr lang="en-AU" b="1" dirty="0" smtClean="0"/>
              <a:t>Step 5:</a:t>
            </a:r>
          </a:p>
          <a:p>
            <a:pPr>
              <a:buNone/>
            </a:pPr>
            <a:r>
              <a:rPr lang="en-AU" dirty="0" smtClean="0"/>
              <a:t>Determine the delta ratio</a:t>
            </a:r>
          </a:p>
          <a:p>
            <a:pPr>
              <a:buNone/>
            </a:pPr>
            <a:endParaRPr lang="en-A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65" y="2241120"/>
            <a:ext cx="8972731" cy="22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1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62 year old lady with history of multiple bowel surgeries and severe rheumatoid arthritis presented to ED with abdominal pain and diarrhoea.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88640"/>
            <a:ext cx="8955169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115616" y="3933056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 1: Acidaemia or alkalaemia</a:t>
            </a:r>
          </a:p>
          <a:p>
            <a:r>
              <a:rPr lang="en-AU" sz="2000" dirty="0" smtClean="0"/>
              <a:t>Step 2: respiratory acidosis/alkalosis</a:t>
            </a:r>
          </a:p>
          <a:p>
            <a:r>
              <a:rPr lang="en-AU" sz="2000" dirty="0" smtClean="0"/>
              <a:t>              metabolic acidosis/alkalosis</a:t>
            </a:r>
          </a:p>
          <a:p>
            <a:r>
              <a:rPr lang="en-AU" sz="2000" dirty="0" smtClean="0"/>
              <a:t>Step 3: AG ([Na]-[Cl]-[HCO</a:t>
            </a:r>
            <a:r>
              <a:rPr lang="en-AU" sz="2000" baseline="-25000" dirty="0" smtClean="0"/>
              <a:t>3</a:t>
            </a:r>
            <a:r>
              <a:rPr lang="en-AU" sz="2000" baseline="30000" dirty="0" smtClean="0"/>
              <a:t>-</a:t>
            </a:r>
            <a:r>
              <a:rPr lang="en-AU" sz="2000" dirty="0" smtClean="0"/>
              <a:t>] 	(ref 8-12)</a:t>
            </a:r>
          </a:p>
          <a:p>
            <a:r>
              <a:rPr lang="en-AU" sz="2000" dirty="0" smtClean="0"/>
              <a:t>Step 4: Compensation</a:t>
            </a:r>
          </a:p>
          <a:p>
            <a:r>
              <a:rPr lang="en-AU" sz="2000" dirty="0" smtClean="0"/>
              <a:t>Step 5: Delta ratio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8955169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115616" y="3933056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Step  1: Acidaemia</a:t>
            </a:r>
          </a:p>
          <a:p>
            <a:r>
              <a:rPr lang="en-AU" sz="2000" b="1" dirty="0" smtClean="0"/>
              <a:t>Step 2: metabolic acidosis</a:t>
            </a:r>
          </a:p>
          <a:p>
            <a:r>
              <a:rPr lang="en-AU" sz="2000" b="1" dirty="0" smtClean="0"/>
              <a:t>Step 3:</a:t>
            </a:r>
            <a:r>
              <a:rPr lang="en-AU" sz="2000" dirty="0" smtClean="0"/>
              <a:t> </a:t>
            </a:r>
            <a:r>
              <a:rPr lang="en-AU" sz="2000" b="1" dirty="0" smtClean="0"/>
              <a:t>AG</a:t>
            </a:r>
            <a:r>
              <a:rPr lang="en-AU" sz="2000" dirty="0" smtClean="0"/>
              <a:t>=133-113-4 = </a:t>
            </a:r>
            <a:r>
              <a:rPr lang="en-AU" sz="2000" b="1" dirty="0" smtClean="0"/>
              <a:t>16 (HAGMA)</a:t>
            </a:r>
            <a:r>
              <a:rPr lang="en-AU" sz="2000" dirty="0" smtClean="0"/>
              <a:t>	(ref range 8-12)</a:t>
            </a:r>
          </a:p>
          <a:p>
            <a:r>
              <a:rPr lang="en-AU" sz="2000" b="1" dirty="0" smtClean="0"/>
              <a:t>Step 4: Compensation</a:t>
            </a:r>
          </a:p>
          <a:p>
            <a:r>
              <a:rPr lang="en-AU" sz="2000" b="1" dirty="0" smtClean="0"/>
              <a:t>Expected pCO</a:t>
            </a:r>
            <a:r>
              <a:rPr lang="en-AU" sz="2000" b="1" baseline="-25000" dirty="0" smtClean="0"/>
              <a:t>2</a:t>
            </a:r>
            <a:r>
              <a:rPr lang="en-AU" sz="2000" b="1" dirty="0" smtClean="0"/>
              <a:t> </a:t>
            </a:r>
            <a:r>
              <a:rPr lang="en-AU" sz="2000" dirty="0" smtClean="0"/>
              <a:t>= (1.5 x 4) + 8 = </a:t>
            </a:r>
            <a:r>
              <a:rPr lang="en-AU" sz="2000" b="1" dirty="0" smtClean="0"/>
              <a:t>14 mmHg  (1.9 kPa)</a:t>
            </a:r>
          </a:p>
          <a:p>
            <a:r>
              <a:rPr lang="en-AU" sz="2000" b="1" dirty="0" smtClean="0"/>
              <a:t> =&gt;  respiratory alkalosis</a:t>
            </a:r>
          </a:p>
          <a:p>
            <a:r>
              <a:rPr lang="en-AU" sz="2000" b="1" dirty="0" smtClean="0"/>
              <a:t>Step 5: Delta ratio</a:t>
            </a:r>
          </a:p>
          <a:p>
            <a:r>
              <a:rPr lang="en-AU" sz="2000" b="1" dirty="0" smtClean="0"/>
              <a:t>              </a:t>
            </a:r>
            <a:r>
              <a:rPr lang="en-AU" sz="2000" dirty="0" smtClean="0"/>
              <a:t>16-12/ 24-4 = </a:t>
            </a:r>
            <a:r>
              <a:rPr lang="en-AU" sz="2000" b="1" dirty="0" smtClean="0"/>
              <a:t>0.2 (associated hyperchloraemic NAGMA )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2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60-year-old male was admitted after an argument with his partner who found him, 2 hours later, unconscious in his workshop, having likely ingested an unknown substance with empty liquid bottles around him.</a:t>
            </a:r>
          </a:p>
          <a:p>
            <a:r>
              <a:rPr lang="en-AU" dirty="0" smtClean="0"/>
              <a:t>Describe the significant abnormalities in the results below: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5" y="44624"/>
            <a:ext cx="8087078" cy="66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Metabolic Acidosis: Anion Gap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sz="4200" b="1" dirty="0" smtClean="0"/>
              <a:t>[Na</a:t>
            </a:r>
            <a:r>
              <a:rPr lang="en-AU" sz="4200" b="1" baseline="30000" dirty="0" smtClean="0"/>
              <a:t>+</a:t>
            </a:r>
            <a:r>
              <a:rPr lang="en-AU" sz="4200" b="1" dirty="0" smtClean="0"/>
              <a:t>] - [Cl</a:t>
            </a:r>
            <a:r>
              <a:rPr lang="en-AU" sz="4200" b="1" baseline="30000" dirty="0" smtClean="0"/>
              <a:t>-</a:t>
            </a:r>
            <a:r>
              <a:rPr lang="en-AU" sz="4200" b="1" dirty="0" smtClean="0"/>
              <a:t>] - [HCO</a:t>
            </a:r>
            <a:r>
              <a:rPr lang="en-AU" sz="4200" b="1" baseline="-25000" dirty="0" smtClean="0"/>
              <a:t>3</a:t>
            </a:r>
            <a:r>
              <a:rPr lang="en-AU" sz="4200" b="1" baseline="30000" dirty="0" smtClean="0"/>
              <a:t>-</a:t>
            </a:r>
            <a:r>
              <a:rPr lang="en-AU" sz="4200" b="1" dirty="0" smtClean="0"/>
              <a:t>]</a:t>
            </a:r>
          </a:p>
          <a:p>
            <a:pPr>
              <a:buNone/>
            </a:pPr>
            <a:r>
              <a:rPr lang="en-AU" dirty="0" smtClean="0"/>
              <a:t>Reference range 8 – 12 (+/- 4) mmol/L</a:t>
            </a:r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Sometimes [K</a:t>
            </a:r>
            <a:r>
              <a:rPr lang="en-AU" baseline="30000" dirty="0" smtClean="0"/>
              <a:t>+</a:t>
            </a:r>
            <a:r>
              <a:rPr lang="en-AU" dirty="0" smtClean="0"/>
              <a:t>] is included:</a:t>
            </a:r>
          </a:p>
          <a:p>
            <a:pPr>
              <a:buNone/>
            </a:pPr>
            <a:r>
              <a:rPr lang="en-AU" dirty="0" smtClean="0"/>
              <a:t>[Na</a:t>
            </a:r>
            <a:r>
              <a:rPr lang="en-AU" baseline="30000" dirty="0" smtClean="0"/>
              <a:t>+</a:t>
            </a:r>
            <a:r>
              <a:rPr lang="en-AU" dirty="0" smtClean="0"/>
              <a:t>] + [K</a:t>
            </a:r>
            <a:r>
              <a:rPr lang="en-AU" baseline="30000" dirty="0" smtClean="0"/>
              <a:t>+</a:t>
            </a:r>
            <a:r>
              <a:rPr lang="en-AU" dirty="0" smtClean="0"/>
              <a:t>] - [Cl</a:t>
            </a:r>
            <a:r>
              <a:rPr lang="en-AU" baseline="30000" dirty="0" smtClean="0"/>
              <a:t>-</a:t>
            </a:r>
            <a:r>
              <a:rPr lang="en-AU" dirty="0" smtClean="0"/>
              <a:t>] - [HCO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]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*</a:t>
            </a:r>
            <a:r>
              <a:rPr lang="en-AU" i="1" dirty="0" smtClean="0"/>
              <a:t>	Relative to the three other ions, [</a:t>
            </a:r>
            <a:r>
              <a:rPr lang="en-AU" i="1" dirty="0"/>
              <a:t>K</a:t>
            </a:r>
            <a:r>
              <a:rPr lang="en-AU" i="1" baseline="30000" dirty="0"/>
              <a:t>+</a:t>
            </a:r>
            <a:r>
              <a:rPr lang="en-AU" i="1" dirty="0"/>
              <a:t>] is low </a:t>
            </a:r>
            <a:r>
              <a:rPr lang="en-AU" i="1" dirty="0" smtClean="0"/>
              <a:t>and typically </a:t>
            </a:r>
            <a:r>
              <a:rPr lang="en-AU" i="1" dirty="0"/>
              <a:t>does not change much so omitting it from the equation </a:t>
            </a:r>
            <a:r>
              <a:rPr lang="en-AU" i="1" dirty="0" smtClean="0"/>
              <a:t>does not have </a:t>
            </a:r>
            <a:r>
              <a:rPr lang="en-AU" i="1" dirty="0"/>
              <a:t>much clinical significance.</a:t>
            </a:r>
          </a:p>
          <a:p>
            <a:pPr>
              <a:buNone/>
            </a:pPr>
            <a:r>
              <a:rPr lang="en-AU" i="1" dirty="0" smtClean="0"/>
              <a:t> </a:t>
            </a:r>
            <a:endParaRPr lang="en-AU" i="1" dirty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2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Step  1: Acidaemia or alkalaemia</a:t>
            </a:r>
          </a:p>
          <a:p>
            <a:r>
              <a:rPr lang="en-AU" dirty="0" smtClean="0"/>
              <a:t>Step 2: respiratory acidosis/alkalosis</a:t>
            </a:r>
          </a:p>
          <a:p>
            <a:pPr>
              <a:buNone/>
            </a:pPr>
            <a:r>
              <a:rPr lang="en-AU" dirty="0" smtClean="0"/>
              <a:t>  	             metabolic acidosis/alkalosis</a:t>
            </a:r>
          </a:p>
          <a:p>
            <a:r>
              <a:rPr lang="en-AU" dirty="0" smtClean="0"/>
              <a:t>Step 3: AG ([Na]-[Cl]-[HCO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r>
              <a:rPr lang="en-AU" dirty="0" smtClean="0"/>
              <a:t>] (ref range 8-12)</a:t>
            </a:r>
          </a:p>
          <a:p>
            <a:r>
              <a:rPr lang="en-AU" dirty="0" smtClean="0"/>
              <a:t>Step 4: Compensation</a:t>
            </a:r>
          </a:p>
          <a:p>
            <a:r>
              <a:rPr lang="en-AU" dirty="0" smtClean="0"/>
              <a:t>Step 5: Delta ratio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2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b="1" dirty="0" smtClean="0"/>
              <a:t>Step  1: Acidaemia</a:t>
            </a:r>
          </a:p>
          <a:p>
            <a:r>
              <a:rPr lang="en-AU" b="1" dirty="0" smtClean="0"/>
              <a:t>Step 2: Metabolic acidosis</a:t>
            </a:r>
          </a:p>
          <a:p>
            <a:pPr>
              <a:buNone/>
            </a:pPr>
            <a:r>
              <a:rPr lang="en-AU" b="1" dirty="0" smtClean="0"/>
              <a:t>		      ?Respiratory acidosis </a:t>
            </a:r>
          </a:p>
          <a:p>
            <a:r>
              <a:rPr lang="en-AU" b="1" dirty="0" smtClean="0"/>
              <a:t>Step 3: AG </a:t>
            </a:r>
            <a:r>
              <a:rPr lang="en-AU" dirty="0" smtClean="0"/>
              <a:t>141-99-10=</a:t>
            </a:r>
            <a:r>
              <a:rPr lang="en-AU" b="1" dirty="0" smtClean="0"/>
              <a:t>32</a:t>
            </a:r>
            <a:r>
              <a:rPr lang="en-AU" dirty="0" smtClean="0"/>
              <a:t>	(ref 8-12)</a:t>
            </a:r>
          </a:p>
          <a:p>
            <a:r>
              <a:rPr lang="en-AU" b="1" dirty="0" smtClean="0"/>
              <a:t>Step 4: Compensation</a:t>
            </a:r>
          </a:p>
          <a:p>
            <a:pPr>
              <a:buNone/>
            </a:pPr>
            <a:r>
              <a:rPr lang="en-AU" b="1" dirty="0" smtClean="0"/>
              <a:t>Expected pCO2 (</a:t>
            </a:r>
            <a:r>
              <a:rPr lang="en-AU" dirty="0" smtClean="0"/>
              <a:t>1.5 x 10)+8= </a:t>
            </a:r>
            <a:r>
              <a:rPr lang="en-AU" b="1" dirty="0" smtClean="0"/>
              <a:t>23</a:t>
            </a:r>
          </a:p>
          <a:p>
            <a:pPr>
              <a:buNone/>
            </a:pPr>
            <a:r>
              <a:rPr lang="en-AU" b="1" dirty="0" smtClean="0"/>
              <a:t>Respiratory acidosis/incomplete compensation</a:t>
            </a:r>
          </a:p>
          <a:p>
            <a:r>
              <a:rPr lang="en-AU" b="1" dirty="0" smtClean="0"/>
              <a:t>Step 5:</a:t>
            </a:r>
            <a:r>
              <a:rPr lang="en-AU" dirty="0" smtClean="0"/>
              <a:t> (32-12)/ (24-10) = </a:t>
            </a:r>
            <a:r>
              <a:rPr lang="en-AU" b="1" dirty="0" smtClean="0"/>
              <a:t>1.4 (HAGMA)</a:t>
            </a:r>
          </a:p>
          <a:p>
            <a:r>
              <a:rPr lang="en-AU" b="1" dirty="0" smtClean="0"/>
              <a:t>Osmolar gap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3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72 year old man presented to ED with abdominal pain, nausea and vomiting.  PMH: T2DM and AF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7088"/>
            <a:ext cx="8870537" cy="39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43608" y="4293096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 1: Acidaemia or alkalaemia</a:t>
            </a:r>
          </a:p>
          <a:p>
            <a:r>
              <a:rPr lang="en-AU" sz="2000" dirty="0" smtClean="0"/>
              <a:t>Step 2: respiratory acidosis/alkalosis</a:t>
            </a:r>
          </a:p>
          <a:p>
            <a:r>
              <a:rPr lang="en-AU" sz="2000" dirty="0" smtClean="0"/>
              <a:t>              metabolic acidosis/alkalosis</a:t>
            </a:r>
          </a:p>
          <a:p>
            <a:r>
              <a:rPr lang="en-AU" sz="2000" dirty="0" smtClean="0"/>
              <a:t>Step 3: AG ([Na]-[Cl]-[HCO</a:t>
            </a:r>
            <a:r>
              <a:rPr lang="en-AU" sz="2000" baseline="-25000" dirty="0" smtClean="0"/>
              <a:t>3</a:t>
            </a:r>
            <a:r>
              <a:rPr lang="en-AU" sz="2000" baseline="30000" dirty="0" smtClean="0"/>
              <a:t>-</a:t>
            </a:r>
            <a:r>
              <a:rPr lang="en-AU" sz="2000" dirty="0" smtClean="0"/>
              <a:t>] 	(ref 8-12)</a:t>
            </a:r>
          </a:p>
          <a:p>
            <a:r>
              <a:rPr lang="en-AU" sz="2000" dirty="0" smtClean="0"/>
              <a:t>Step 4: Compensation</a:t>
            </a:r>
          </a:p>
          <a:p>
            <a:r>
              <a:rPr lang="en-AU" sz="2000" dirty="0" smtClean="0"/>
              <a:t>Step 5: Delta ratio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7088"/>
            <a:ext cx="8870537" cy="39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43608" y="4149080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Step  1: Acidaemia</a:t>
            </a:r>
          </a:p>
          <a:p>
            <a:r>
              <a:rPr lang="en-AU" sz="2000" b="1" dirty="0" smtClean="0"/>
              <a:t>Step 2: metabolic acidosis</a:t>
            </a:r>
          </a:p>
          <a:p>
            <a:r>
              <a:rPr lang="en-AU" sz="2000" b="1" dirty="0" smtClean="0"/>
              <a:t>             ?respiratory acidosis</a:t>
            </a:r>
          </a:p>
          <a:p>
            <a:r>
              <a:rPr lang="en-AU" sz="2000" b="1" dirty="0" smtClean="0"/>
              <a:t>Step 3: AG </a:t>
            </a:r>
            <a:r>
              <a:rPr lang="en-AU" sz="2000" dirty="0" smtClean="0"/>
              <a:t>([Na]-[Cl]-[HCO</a:t>
            </a:r>
            <a:r>
              <a:rPr lang="en-AU" sz="2000" baseline="-25000" dirty="0" smtClean="0"/>
              <a:t>3</a:t>
            </a:r>
            <a:r>
              <a:rPr lang="en-AU" sz="2000" baseline="30000" dirty="0" smtClean="0"/>
              <a:t>-</a:t>
            </a:r>
            <a:r>
              <a:rPr lang="en-AU" sz="2000" dirty="0" smtClean="0"/>
              <a:t>] = </a:t>
            </a:r>
            <a:r>
              <a:rPr lang="en-AU" sz="2000" b="1" dirty="0" smtClean="0"/>
              <a:t>36 with profound lactic acidosis </a:t>
            </a:r>
            <a:r>
              <a:rPr lang="en-AU" sz="2000" dirty="0" smtClean="0"/>
              <a:t> </a:t>
            </a:r>
          </a:p>
          <a:p>
            <a:r>
              <a:rPr lang="en-AU" sz="2000" b="1" dirty="0" smtClean="0"/>
              <a:t>Step 4</a:t>
            </a:r>
            <a:r>
              <a:rPr lang="en-AU" sz="2000" dirty="0" smtClean="0"/>
              <a:t>: Compensation </a:t>
            </a:r>
          </a:p>
          <a:p>
            <a:r>
              <a:rPr lang="en-AU" sz="2000" b="1" dirty="0" smtClean="0"/>
              <a:t>Expected pCO</a:t>
            </a:r>
            <a:r>
              <a:rPr lang="en-AU" sz="2000" b="1" baseline="-25000" dirty="0" smtClean="0"/>
              <a:t>2</a:t>
            </a:r>
            <a:r>
              <a:rPr lang="en-AU" sz="2000" dirty="0" smtClean="0"/>
              <a:t>= (1.5x7) + 8 = </a:t>
            </a:r>
            <a:r>
              <a:rPr lang="en-AU" sz="2000" b="1" dirty="0" smtClean="0"/>
              <a:t>19.9 mmHg = 2.7 kPa</a:t>
            </a:r>
          </a:p>
          <a:p>
            <a:r>
              <a:rPr lang="en-AU" sz="2000" b="1" dirty="0" smtClean="0"/>
              <a:t>Step 5: Delta ratio</a:t>
            </a:r>
          </a:p>
          <a:p>
            <a:r>
              <a:rPr lang="en-AU" sz="2000" dirty="0" smtClean="0"/>
              <a:t>(36-12)/(24-7) = </a:t>
            </a:r>
            <a:r>
              <a:rPr lang="en-AU" sz="2000" b="1" dirty="0" smtClean="0"/>
              <a:t>1.4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4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23 year old female admitted with severe asthma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8959587" cy="35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71600" y="40770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 1: Acidaemia or alkalaemia</a:t>
            </a:r>
          </a:p>
          <a:p>
            <a:r>
              <a:rPr lang="en-AU" sz="2000" dirty="0" smtClean="0"/>
              <a:t>Step 2: respiratory acidosis/alkalosis</a:t>
            </a:r>
          </a:p>
          <a:p>
            <a:r>
              <a:rPr lang="en-AU" sz="2000" dirty="0" smtClean="0"/>
              <a:t>              metabolic acidosis/alkalosis</a:t>
            </a:r>
          </a:p>
          <a:p>
            <a:r>
              <a:rPr lang="en-AU" sz="2000" dirty="0" smtClean="0"/>
              <a:t>Step 3: AG ([Na]-[Cl]-[HCO</a:t>
            </a:r>
            <a:r>
              <a:rPr lang="en-AU" sz="2000" baseline="-25000" dirty="0" smtClean="0"/>
              <a:t>3</a:t>
            </a:r>
            <a:r>
              <a:rPr lang="en-AU" sz="2000" baseline="30000" dirty="0" smtClean="0"/>
              <a:t>-</a:t>
            </a:r>
            <a:r>
              <a:rPr lang="en-AU" sz="2000" dirty="0" smtClean="0"/>
              <a:t>] 	(ref 8-12)</a:t>
            </a:r>
          </a:p>
          <a:p>
            <a:r>
              <a:rPr lang="en-AU" sz="2000" dirty="0" smtClean="0"/>
              <a:t>Step 4: Compensation</a:t>
            </a:r>
          </a:p>
          <a:p>
            <a:r>
              <a:rPr lang="en-AU" sz="2000" dirty="0" smtClean="0"/>
              <a:t>Step 5: Delta ratio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0648"/>
            <a:ext cx="8959587" cy="35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67544" y="3861048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Step  1</a:t>
            </a:r>
            <a:r>
              <a:rPr lang="en-AU" sz="2000" dirty="0" smtClean="0"/>
              <a:t>: </a:t>
            </a:r>
            <a:r>
              <a:rPr lang="en-AU" sz="2000" b="1" dirty="0" smtClean="0"/>
              <a:t>Severe acidaemia </a:t>
            </a:r>
          </a:p>
          <a:p>
            <a:r>
              <a:rPr lang="en-AU" sz="2000" b="1" dirty="0" smtClean="0"/>
              <a:t>Step 2</a:t>
            </a:r>
            <a:r>
              <a:rPr lang="en-AU" sz="2000" dirty="0" smtClean="0"/>
              <a:t>: </a:t>
            </a:r>
            <a:r>
              <a:rPr lang="en-AU" sz="2000" b="1" dirty="0" smtClean="0"/>
              <a:t>respiratory acidosis</a:t>
            </a:r>
          </a:p>
          <a:p>
            <a:r>
              <a:rPr lang="en-AU" sz="2000" b="1" dirty="0" smtClean="0"/>
              <a:t>              metabolic acidosis</a:t>
            </a:r>
          </a:p>
          <a:p>
            <a:r>
              <a:rPr lang="en-AU" sz="2000" b="1" dirty="0" smtClean="0"/>
              <a:t>Step 3</a:t>
            </a:r>
            <a:r>
              <a:rPr lang="en-AU" sz="2000" dirty="0" smtClean="0"/>
              <a:t>: </a:t>
            </a:r>
            <a:r>
              <a:rPr lang="en-AU" sz="2000" b="1" dirty="0" smtClean="0"/>
              <a:t>AG</a:t>
            </a:r>
            <a:r>
              <a:rPr lang="en-AU" sz="2000" dirty="0" smtClean="0"/>
              <a:t> (139-108-14 ) = </a:t>
            </a:r>
            <a:r>
              <a:rPr lang="en-AU" sz="2000" b="1" dirty="0" smtClean="0"/>
              <a:t>17 with lactic acidosis</a:t>
            </a:r>
            <a:r>
              <a:rPr lang="en-AU" sz="2000" dirty="0" smtClean="0"/>
              <a:t>	(ref 8-12)</a:t>
            </a:r>
          </a:p>
          <a:p>
            <a:r>
              <a:rPr lang="en-AU" sz="2000" b="1" dirty="0" smtClean="0"/>
              <a:t>Step 4:</a:t>
            </a:r>
            <a:r>
              <a:rPr lang="en-AU" sz="2000" dirty="0" smtClean="0"/>
              <a:t> Compensation</a:t>
            </a:r>
          </a:p>
          <a:p>
            <a:r>
              <a:rPr lang="en-AU" sz="2000" b="1" dirty="0" smtClean="0"/>
              <a:t>Expected HCO</a:t>
            </a:r>
            <a:r>
              <a:rPr lang="en-AU" sz="2000" b="1" baseline="-25000" dirty="0" smtClean="0"/>
              <a:t>3</a:t>
            </a:r>
            <a:r>
              <a:rPr lang="en-AU" sz="2000" b="1" baseline="30000" dirty="0" smtClean="0"/>
              <a:t>-</a:t>
            </a:r>
            <a:r>
              <a:rPr lang="en-AU" sz="2000" b="1" dirty="0" smtClean="0"/>
              <a:t> 24+ 3  [(71- 40) = 31]</a:t>
            </a:r>
          </a:p>
          <a:p>
            <a:r>
              <a:rPr lang="en-AU" sz="2000" b="1" dirty="0" smtClean="0"/>
              <a:t>Expected pCO</a:t>
            </a:r>
            <a:r>
              <a:rPr lang="en-AU" sz="2000" b="1" baseline="-25000" dirty="0" smtClean="0"/>
              <a:t>2</a:t>
            </a:r>
            <a:r>
              <a:rPr lang="en-AU" sz="2000" b="1" dirty="0" smtClean="0"/>
              <a:t> = (</a:t>
            </a:r>
            <a:r>
              <a:rPr lang="en-AU" sz="2000" dirty="0" smtClean="0"/>
              <a:t>1.5x 14 )+ 8 = </a:t>
            </a:r>
            <a:r>
              <a:rPr lang="en-AU" sz="2000" b="1" dirty="0" smtClean="0"/>
              <a:t>29 mmHg = 3.9 kPa</a:t>
            </a:r>
          </a:p>
          <a:p>
            <a:r>
              <a:rPr lang="en-AU" sz="2000" b="1" dirty="0" smtClean="0"/>
              <a:t>Step 5</a:t>
            </a:r>
            <a:r>
              <a:rPr lang="en-AU" sz="2000" dirty="0" smtClean="0"/>
              <a:t>: </a:t>
            </a:r>
            <a:r>
              <a:rPr lang="en-AU" sz="2000" b="1" dirty="0" smtClean="0"/>
              <a:t>Delta ratio </a:t>
            </a:r>
            <a:r>
              <a:rPr lang="en-AU" sz="2000" dirty="0" smtClean="0"/>
              <a:t>(17-12)/(24-14) = 5/10 = </a:t>
            </a:r>
            <a:r>
              <a:rPr lang="en-AU" sz="2000" b="1" dirty="0" smtClean="0"/>
              <a:t>0.5 (HAGMA and NAGMA)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Question 5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35 year old female presented to ED with poorly controlled hypertension, paraesthesia and weakness.  Her blood results are as follow: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650" y="188640"/>
            <a:ext cx="7746798" cy="35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71600" y="40770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 1: Acidaemia or alkalaemia</a:t>
            </a:r>
          </a:p>
          <a:p>
            <a:r>
              <a:rPr lang="en-AU" sz="2000" dirty="0" smtClean="0"/>
              <a:t>Step 2: respiratory acidosis/alkalosis</a:t>
            </a:r>
          </a:p>
          <a:p>
            <a:r>
              <a:rPr lang="en-AU" sz="2000" dirty="0" smtClean="0"/>
              <a:t>              metabolic acidosis/alkalosis</a:t>
            </a:r>
          </a:p>
          <a:p>
            <a:r>
              <a:rPr lang="en-AU" sz="2000" dirty="0" smtClean="0"/>
              <a:t>Step 3: AG ([Na]-[Cl]-[HCO</a:t>
            </a:r>
            <a:r>
              <a:rPr lang="en-AU" sz="2000" baseline="-25000" dirty="0" smtClean="0"/>
              <a:t>3</a:t>
            </a:r>
            <a:r>
              <a:rPr lang="en-AU" sz="2000" baseline="30000" dirty="0" smtClean="0"/>
              <a:t>-</a:t>
            </a:r>
            <a:r>
              <a:rPr lang="en-AU" sz="2000" dirty="0" smtClean="0"/>
              <a:t>] 	(ref 8-12)</a:t>
            </a:r>
          </a:p>
          <a:p>
            <a:r>
              <a:rPr lang="en-AU" sz="2000" dirty="0" smtClean="0"/>
              <a:t>Step 4: Compensation</a:t>
            </a:r>
          </a:p>
          <a:p>
            <a:r>
              <a:rPr lang="en-AU" sz="2000" dirty="0" smtClean="0"/>
              <a:t>Step 5: Delta ratio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HAGMA and NAGMA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25963"/>
          </a:xfrm>
        </p:spPr>
        <p:txBody>
          <a:bodyPr/>
          <a:lstStyle/>
          <a:p>
            <a:r>
              <a:rPr lang="en-AU" u="sng" dirty="0" smtClean="0"/>
              <a:t>High Anion Gap Metabolic Acidosis (HAGMA):</a:t>
            </a:r>
          </a:p>
          <a:p>
            <a:pPr>
              <a:buNone/>
            </a:pPr>
            <a:r>
              <a:rPr lang="en-AU" dirty="0" smtClean="0"/>
              <a:t>Gain of anions (endogenous or exogenous)</a:t>
            </a:r>
          </a:p>
          <a:p>
            <a:endParaRPr lang="en-AU" dirty="0" smtClean="0"/>
          </a:p>
          <a:p>
            <a:r>
              <a:rPr lang="en-AU" u="sng" dirty="0" smtClean="0"/>
              <a:t>Normal Anion Gap Metabolic Acidosis (NAGMA)</a:t>
            </a:r>
          </a:p>
          <a:p>
            <a:pPr>
              <a:buNone/>
            </a:pPr>
            <a:r>
              <a:rPr lang="en-AU" dirty="0" smtClean="0"/>
              <a:t>Hyperchloraemia</a:t>
            </a:r>
          </a:p>
          <a:p>
            <a:pPr>
              <a:buNone/>
            </a:pPr>
            <a:r>
              <a:rPr lang="en-AU" dirty="0" smtClean="0"/>
              <a:t>Bicarbonate loss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650" y="188640"/>
            <a:ext cx="7746798" cy="35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71600" y="40770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Step  1</a:t>
            </a:r>
            <a:r>
              <a:rPr lang="en-AU" sz="2000" b="1" dirty="0" smtClean="0"/>
              <a:t>: Alkalaemia (severe hypokalaemia)</a:t>
            </a:r>
          </a:p>
          <a:p>
            <a:r>
              <a:rPr lang="en-AU" sz="2000" dirty="0" smtClean="0"/>
              <a:t>Step 2: </a:t>
            </a:r>
            <a:r>
              <a:rPr lang="en-AU" sz="2000" b="1" dirty="0" smtClean="0"/>
              <a:t>metabolic alkalosis</a:t>
            </a:r>
          </a:p>
          <a:p>
            <a:r>
              <a:rPr lang="en-AU" sz="2000" strike="sngStrike" dirty="0" smtClean="0"/>
              <a:t>Step 3: AG ([Na]-[Cl]-[HCO</a:t>
            </a:r>
            <a:r>
              <a:rPr lang="en-AU" sz="2000" strike="sngStrike" baseline="-25000" dirty="0" smtClean="0"/>
              <a:t>3</a:t>
            </a:r>
            <a:r>
              <a:rPr lang="en-AU" sz="2000" strike="sngStrike" baseline="30000" dirty="0" smtClean="0"/>
              <a:t>-</a:t>
            </a:r>
            <a:r>
              <a:rPr lang="en-AU" sz="2000" dirty="0" smtClean="0"/>
              <a:t>] 	(ref 8-12)</a:t>
            </a:r>
          </a:p>
          <a:p>
            <a:r>
              <a:rPr lang="en-AU" sz="2000" dirty="0" smtClean="0"/>
              <a:t>Step 4: Compensation</a:t>
            </a:r>
          </a:p>
          <a:p>
            <a:r>
              <a:rPr lang="en-AU" sz="2000" dirty="0" smtClean="0"/>
              <a:t>pCO</a:t>
            </a:r>
            <a:r>
              <a:rPr lang="en-AU" sz="2000" baseline="-25000" dirty="0" smtClean="0"/>
              <a:t>2 </a:t>
            </a:r>
            <a:r>
              <a:rPr lang="en-AU" sz="2000" dirty="0" smtClean="0"/>
              <a:t>= (0.8x 40) +20 = </a:t>
            </a:r>
            <a:r>
              <a:rPr lang="en-AU" sz="2000" b="1" dirty="0" smtClean="0"/>
              <a:t>42 mmHg = 5.6 kPa</a:t>
            </a:r>
            <a:endParaRPr lang="en-AU" sz="2000" dirty="0" smtClean="0"/>
          </a:p>
          <a:p>
            <a:r>
              <a:rPr lang="en-AU" sz="2000" strike="sngStrike" dirty="0" smtClean="0"/>
              <a:t>Step 5: Delta ratio</a:t>
            </a:r>
          </a:p>
          <a:p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Al-Jaghbeer M, Kellum JA. Acid base disturbances in intensive care patient: etiology, pathophysiology and treatment. </a:t>
            </a:r>
            <a:r>
              <a:rPr lang="en-AU" i="1" dirty="0" smtClean="0"/>
              <a:t>Nephrology Dialysis Transplantation </a:t>
            </a:r>
            <a:r>
              <a:rPr lang="en-AU" dirty="0" smtClean="0"/>
              <a:t>2015; 30(7): 1104-1111.</a:t>
            </a:r>
          </a:p>
          <a:p>
            <a:r>
              <a:rPr lang="en-AU" dirty="0" smtClean="0"/>
              <a:t>Murray L, Daly F, Little M, Cadogan M. Acid Base Disorders. Toxicology Handbook. 2</a:t>
            </a:r>
            <a:r>
              <a:rPr lang="en-AU" baseline="30000" dirty="0" smtClean="0"/>
              <a:t>nd</a:t>
            </a:r>
            <a:r>
              <a:rPr lang="en-AU" dirty="0" smtClean="0"/>
              <a:t> Ed. Elsevier Australia, 2011: 658-685.</a:t>
            </a:r>
          </a:p>
          <a:p>
            <a:r>
              <a:rPr lang="en-AU" dirty="0" smtClean="0"/>
              <a:t>Derangedphysiology.com</a:t>
            </a:r>
          </a:p>
          <a:p>
            <a:r>
              <a:rPr lang="en-AU" dirty="0" smtClean="0"/>
              <a:t>UpToDate.com</a:t>
            </a:r>
          </a:p>
          <a:p>
            <a:r>
              <a:rPr lang="en-AU" dirty="0" smtClean="0"/>
              <a:t>Litfl.com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8032" y="188640"/>
          <a:ext cx="8604448" cy="652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224"/>
                <a:gridCol w="4302224"/>
              </a:tblGrid>
              <a:tr h="697184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HAGMA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NAGMA</a:t>
                      </a:r>
                      <a:endParaRPr lang="en-AU" sz="2800" dirty="0"/>
                    </a:p>
                  </a:txBody>
                  <a:tcPr/>
                </a:tc>
              </a:tr>
              <a:tr h="1409880"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Renal</a:t>
                      </a:r>
                      <a:r>
                        <a:rPr lang="en-AU" sz="2000" b="1" baseline="0" dirty="0" smtClean="0"/>
                        <a:t> failure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Iatrogenic</a:t>
                      </a:r>
                      <a:r>
                        <a:rPr lang="en-AU" sz="2000" dirty="0" smtClean="0"/>
                        <a:t>:</a:t>
                      </a:r>
                    </a:p>
                    <a:p>
                      <a:r>
                        <a:rPr lang="en-AU" sz="2000" baseline="0" dirty="0" smtClean="0"/>
                        <a:t>   Saline</a:t>
                      </a:r>
                    </a:p>
                    <a:p>
                      <a:r>
                        <a:rPr lang="en-AU" sz="2000" baseline="0" dirty="0" smtClean="0"/>
                        <a:t>   Parenteral nutrition</a:t>
                      </a:r>
                    </a:p>
                    <a:p>
                      <a:r>
                        <a:rPr lang="en-AU" sz="2000" baseline="0" dirty="0" smtClean="0"/>
                        <a:t>   Carbonic anhydrase inhibitors</a:t>
                      </a:r>
                      <a:endParaRPr lang="en-AU" sz="2000" dirty="0"/>
                    </a:p>
                  </a:txBody>
                  <a:tcPr/>
                </a:tc>
              </a:tr>
              <a:tr h="1409880"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Ketoacidosis</a:t>
                      </a:r>
                      <a:r>
                        <a:rPr lang="en-AU" sz="2000" dirty="0" smtClean="0"/>
                        <a:t>:</a:t>
                      </a:r>
                      <a:r>
                        <a:rPr lang="en-AU" sz="2000" baseline="0" dirty="0" smtClean="0"/>
                        <a:t> </a:t>
                      </a:r>
                    </a:p>
                    <a:p>
                      <a:r>
                        <a:rPr lang="en-AU" sz="2000" baseline="0" dirty="0" smtClean="0"/>
                        <a:t>   Diabetic</a:t>
                      </a:r>
                    </a:p>
                    <a:p>
                      <a:r>
                        <a:rPr lang="en-AU" sz="2000" baseline="0" dirty="0" smtClean="0"/>
                        <a:t>   Alcoholic</a:t>
                      </a:r>
                    </a:p>
                    <a:p>
                      <a:r>
                        <a:rPr lang="en-AU" sz="2000" baseline="0" dirty="0" smtClean="0"/>
                        <a:t>   Starvation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Renal losses</a:t>
                      </a:r>
                      <a:r>
                        <a:rPr lang="en-AU" sz="2000" dirty="0" smtClean="0"/>
                        <a:t>:</a:t>
                      </a:r>
                    </a:p>
                    <a:p>
                      <a:r>
                        <a:rPr lang="en-AU" sz="2000" baseline="0" dirty="0" smtClean="0"/>
                        <a:t>   Renal</a:t>
                      </a:r>
                      <a:r>
                        <a:rPr lang="en-AU" sz="2000" dirty="0" smtClean="0"/>
                        <a:t> tubular</a:t>
                      </a:r>
                      <a:r>
                        <a:rPr lang="en-AU" sz="2000" baseline="0" dirty="0" smtClean="0"/>
                        <a:t> acidosis</a:t>
                      </a:r>
                    </a:p>
                    <a:p>
                      <a:r>
                        <a:rPr lang="en-AU" sz="2000" baseline="0" dirty="0" smtClean="0"/>
                        <a:t>   Uretoenterostomy</a:t>
                      </a:r>
                      <a:endParaRPr lang="en-AU" sz="2000" dirty="0"/>
                    </a:p>
                  </a:txBody>
                  <a:tcPr/>
                </a:tc>
              </a:tr>
              <a:tr h="1084523"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Lactic</a:t>
                      </a:r>
                      <a:r>
                        <a:rPr lang="en-AU" sz="2000" b="1" baseline="0" dirty="0" smtClean="0"/>
                        <a:t> acidosis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GI losses</a:t>
                      </a:r>
                      <a:r>
                        <a:rPr lang="en-AU" sz="2000" dirty="0" smtClean="0"/>
                        <a:t>:</a:t>
                      </a:r>
                    </a:p>
                    <a:p>
                      <a:r>
                        <a:rPr lang="en-AU" sz="2000" dirty="0" smtClean="0"/>
                        <a:t>   Diarrhoea</a:t>
                      </a:r>
                    </a:p>
                    <a:p>
                      <a:r>
                        <a:rPr lang="en-AU" sz="2000" dirty="0" smtClean="0"/>
                        <a:t>   </a:t>
                      </a:r>
                      <a:r>
                        <a:rPr lang="en-AU" sz="2000" baseline="0" dirty="0" smtClean="0"/>
                        <a:t>Small bowel/pancreatic drainage</a:t>
                      </a:r>
                      <a:endParaRPr lang="en-AU" sz="2000" dirty="0"/>
                    </a:p>
                  </a:txBody>
                  <a:tcPr/>
                </a:tc>
              </a:tr>
              <a:tr h="1735236">
                <a:tc>
                  <a:txBody>
                    <a:bodyPr/>
                    <a:lstStyle/>
                    <a:p>
                      <a:r>
                        <a:rPr lang="en-AU" sz="2000" b="1" dirty="0" smtClean="0"/>
                        <a:t>Toxins</a:t>
                      </a:r>
                      <a:r>
                        <a:rPr lang="en-AU" sz="2000" dirty="0" smtClean="0"/>
                        <a:t>:</a:t>
                      </a:r>
                    </a:p>
                    <a:p>
                      <a:r>
                        <a:rPr lang="en-AU" sz="2000" dirty="0" smtClean="0"/>
                        <a:t>   Methanol</a:t>
                      </a:r>
                    </a:p>
                    <a:p>
                      <a:r>
                        <a:rPr lang="en-AU" sz="2000" dirty="0" smtClean="0"/>
                        <a:t>   Ethylene glycol</a:t>
                      </a:r>
                    </a:p>
                    <a:p>
                      <a:r>
                        <a:rPr lang="en-AU" sz="2000" dirty="0" smtClean="0"/>
                        <a:t>   Salicylates</a:t>
                      </a:r>
                    </a:p>
                    <a:p>
                      <a:r>
                        <a:rPr lang="en-AU" sz="2000" dirty="0" smtClean="0"/>
                        <a:t>   Metformin</a:t>
                      </a:r>
                    </a:p>
                    <a:p>
                      <a:r>
                        <a:rPr lang="en-AU" sz="2000" dirty="0" smtClean="0"/>
                        <a:t>   Pyroglutamic acid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57598"/>
          </a:xfrm>
        </p:spPr>
        <p:txBody>
          <a:bodyPr>
            <a:normAutofit/>
          </a:bodyPr>
          <a:lstStyle/>
          <a:p>
            <a:r>
              <a:rPr lang="en-AU" b="1" dirty="0" smtClean="0"/>
              <a:t>Lactic Acidosis</a:t>
            </a:r>
            <a:endParaRPr lang="en-AU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863272"/>
          <a:ext cx="828092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Type</a:t>
                      </a:r>
                      <a:r>
                        <a:rPr lang="en-AU" baseline="0" dirty="0" smtClean="0"/>
                        <a:t> A:</a:t>
                      </a:r>
                    </a:p>
                    <a:p>
                      <a:pPr algn="ctr"/>
                      <a:r>
                        <a:rPr lang="en-AU" baseline="0" dirty="0" smtClean="0"/>
                        <a:t>Imbalance between oxygen supply and demand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Type</a:t>
                      </a:r>
                      <a:r>
                        <a:rPr lang="en-AU" baseline="0" dirty="0" smtClean="0"/>
                        <a:t> B:</a:t>
                      </a:r>
                    </a:p>
                    <a:p>
                      <a:pPr algn="ctr"/>
                      <a:r>
                        <a:rPr lang="en-AU" baseline="0" dirty="0" smtClean="0"/>
                        <a:t>Altered metabolism</a:t>
                      </a:r>
                      <a:endParaRPr lang="en-AU" dirty="0"/>
                    </a:p>
                  </a:txBody>
                  <a:tcPr/>
                </a:tc>
              </a:tr>
              <a:tr h="1568624">
                <a:tc>
                  <a:txBody>
                    <a:bodyPr/>
                    <a:lstStyle/>
                    <a:p>
                      <a:r>
                        <a:rPr lang="en-AU" b="1" dirty="0" smtClean="0"/>
                        <a:t>Reduced</a:t>
                      </a:r>
                      <a:r>
                        <a:rPr lang="en-AU" b="1" baseline="0" dirty="0" smtClean="0"/>
                        <a:t> supply</a:t>
                      </a:r>
                      <a:endParaRPr lang="en-AU" baseline="0" dirty="0" smtClean="0"/>
                    </a:p>
                    <a:p>
                      <a:r>
                        <a:rPr lang="en-AU" baseline="0" dirty="0" smtClean="0"/>
                        <a:t>-Reduced tissue oxygen delivery: </a:t>
                      </a:r>
                    </a:p>
                    <a:p>
                      <a:r>
                        <a:rPr lang="en-AU" baseline="0" dirty="0" smtClean="0"/>
                        <a:t>hypoxaemia, anaemia</a:t>
                      </a:r>
                    </a:p>
                    <a:p>
                      <a:r>
                        <a:rPr lang="en-AU" baseline="0" dirty="0" smtClean="0"/>
                        <a:t>-Impaired tissue utilisation:</a:t>
                      </a:r>
                    </a:p>
                    <a:p>
                      <a:r>
                        <a:rPr lang="en-AU" baseline="0" dirty="0" smtClean="0"/>
                        <a:t>CO poisoning</a:t>
                      </a:r>
                    </a:p>
                    <a:p>
                      <a:r>
                        <a:rPr lang="en-AU" baseline="0" dirty="0" smtClean="0"/>
                        <a:t>-Hypoperfusion: </a:t>
                      </a:r>
                    </a:p>
                    <a:p>
                      <a:r>
                        <a:rPr lang="en-AU" baseline="0" dirty="0" smtClean="0"/>
                        <a:t>Shock</a:t>
                      </a:r>
                    </a:p>
                    <a:p>
                      <a:endParaRPr lang="en-A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B 1:</a:t>
                      </a:r>
                      <a:r>
                        <a:rPr lang="en-AU" b="1" baseline="0" dirty="0" smtClean="0"/>
                        <a:t> Underlying disease</a:t>
                      </a:r>
                      <a:endParaRPr lang="en-AU" b="0" dirty="0" smtClean="0"/>
                    </a:p>
                    <a:p>
                      <a:r>
                        <a:rPr lang="en-AU" b="0" dirty="0" smtClean="0"/>
                        <a:t>Leukaemia, lymphoma</a:t>
                      </a:r>
                    </a:p>
                    <a:p>
                      <a:r>
                        <a:rPr lang="en-AU" b="0" dirty="0" smtClean="0"/>
                        <a:t>Thiamine</a:t>
                      </a:r>
                      <a:r>
                        <a:rPr lang="en-AU" b="0" baseline="0" dirty="0" smtClean="0"/>
                        <a:t> deficiency, infection,pancreatitis</a:t>
                      </a:r>
                    </a:p>
                    <a:p>
                      <a:r>
                        <a:rPr lang="en-AU" b="0" dirty="0" smtClean="0"/>
                        <a:t>Failures:</a:t>
                      </a:r>
                      <a:r>
                        <a:rPr lang="en-AU" b="0" baseline="0" dirty="0" smtClean="0"/>
                        <a:t> renal, liver</a:t>
                      </a:r>
                      <a:endParaRPr lang="en-AU" b="0" dirty="0"/>
                    </a:p>
                  </a:txBody>
                  <a:tcPr/>
                </a:tc>
              </a:tr>
              <a:tr h="1199416">
                <a:tc>
                  <a:txBody>
                    <a:bodyPr/>
                    <a:lstStyle/>
                    <a:p>
                      <a:r>
                        <a:rPr lang="en-AU" b="1" baseline="0" dirty="0" smtClean="0"/>
                        <a:t>Increased demand: anaerobic muscle activities</a:t>
                      </a:r>
                      <a:endParaRPr lang="en-AU" baseline="0" dirty="0" smtClean="0"/>
                    </a:p>
                    <a:p>
                      <a:r>
                        <a:rPr lang="en-AU" baseline="0" dirty="0" smtClean="0"/>
                        <a:t>Seizures</a:t>
                      </a:r>
                    </a:p>
                    <a:p>
                      <a:r>
                        <a:rPr lang="en-AU" baseline="0" dirty="0" smtClean="0"/>
                        <a:t>Sprinting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B </a:t>
                      </a:r>
                      <a:r>
                        <a:rPr lang="en-AU" b="1" baseline="0" dirty="0" smtClean="0"/>
                        <a:t>2: Drugs</a:t>
                      </a:r>
                      <a:endParaRPr lang="en-AU" b="0" dirty="0" smtClean="0"/>
                    </a:p>
                    <a:p>
                      <a:r>
                        <a:rPr lang="en-AU" b="0" dirty="0" smtClean="0"/>
                        <a:t>Beta agonists</a:t>
                      </a:r>
                    </a:p>
                    <a:p>
                      <a:r>
                        <a:rPr lang="en-AU" b="0" dirty="0" smtClean="0"/>
                        <a:t>salicylates</a:t>
                      </a:r>
                    </a:p>
                    <a:p>
                      <a:r>
                        <a:rPr lang="en-AU" b="0" dirty="0" smtClean="0"/>
                        <a:t>Cyanide</a:t>
                      </a:r>
                    </a:p>
                    <a:p>
                      <a:r>
                        <a:rPr lang="en-AU" b="0" dirty="0" smtClean="0"/>
                        <a:t>Ethanol,</a:t>
                      </a:r>
                      <a:r>
                        <a:rPr lang="en-AU" b="0" baseline="0" dirty="0" smtClean="0"/>
                        <a:t> methanol</a:t>
                      </a:r>
                    </a:p>
                    <a:p>
                      <a:endParaRPr lang="en-A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smtClean="0"/>
                        <a:t>B 3: </a:t>
                      </a:r>
                      <a:r>
                        <a:rPr lang="en-AU" b="1" baseline="0" dirty="0" smtClean="0"/>
                        <a:t>Inborn errors in metabolism</a:t>
                      </a:r>
                    </a:p>
                    <a:p>
                      <a:endParaRPr lang="en-AU" b="1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Other Considerations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Hypoalbuminaemia:</a:t>
            </a:r>
          </a:p>
          <a:p>
            <a:pPr>
              <a:buNone/>
            </a:pPr>
            <a:r>
              <a:rPr lang="en-AU" dirty="0" smtClean="0"/>
              <a:t>Albumin is a an anion</a:t>
            </a:r>
          </a:p>
          <a:p>
            <a:pPr>
              <a:buNone/>
            </a:pPr>
            <a:r>
              <a:rPr lang="en-AU" dirty="0" smtClean="0"/>
              <a:t>Hypoalbuminaemia decreases the AG</a:t>
            </a:r>
          </a:p>
          <a:p>
            <a:pPr>
              <a:buNone/>
            </a:pPr>
            <a:r>
              <a:rPr lang="en-AU" dirty="0" smtClean="0"/>
              <a:t>=&gt; For every 10 g/L below normal, add 2.5 to anion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Delta Ratio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741987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determine if there is a 1:1 relationship between increase anion gap and decrease in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</a:p>
          <a:p>
            <a:pPr>
              <a:buNone/>
            </a:pPr>
            <a:r>
              <a:rPr lang="en-AU" dirty="0" smtClean="0"/>
              <a:t>Delta ratio = ___</a:t>
            </a:r>
            <a:r>
              <a:rPr lang="en-AU" u="sng" dirty="0" smtClean="0"/>
              <a:t>increase in anion gap__</a:t>
            </a:r>
          </a:p>
          <a:p>
            <a:pPr>
              <a:buNone/>
            </a:pPr>
            <a:r>
              <a:rPr lang="en-AU" dirty="0" smtClean="0"/>
              <a:t>				decrease in HCO</a:t>
            </a:r>
            <a:r>
              <a:rPr lang="en-AU" baseline="-25000" dirty="0" smtClean="0"/>
              <a:t>3</a:t>
            </a:r>
            <a:r>
              <a:rPr lang="en-AU" baseline="30000" dirty="0" smtClean="0"/>
              <a:t>-</a:t>
            </a:r>
            <a:endParaRPr lang="en-AU" dirty="0" smtClean="0"/>
          </a:p>
          <a:p>
            <a:r>
              <a:rPr lang="en-AU" dirty="0" smtClean="0"/>
              <a:t>&lt; 0.4: associated hyperchloraemia NAGMA</a:t>
            </a:r>
          </a:p>
          <a:p>
            <a:r>
              <a:rPr lang="en-AU" dirty="0" smtClean="0"/>
              <a:t>0.4-0.8: consider HAGMA and NAGMA</a:t>
            </a:r>
          </a:p>
          <a:p>
            <a:r>
              <a:rPr lang="en-AU" dirty="0" smtClean="0"/>
              <a:t>1-2: uncomplicated HAGMA</a:t>
            </a:r>
          </a:p>
          <a:p>
            <a:r>
              <a:rPr lang="en-AU" dirty="0" smtClean="0"/>
              <a:t>&gt;2: pre-existing metabolic alkalosis or compensation to chronic respiratory acidosis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AU" b="1" dirty="0" smtClean="0"/>
              <a:t>Causes of Low Anion Gap</a:t>
            </a:r>
            <a:endParaRPr lang="en-AU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5577" y="1556792"/>
          <a:ext cx="7704855" cy="4392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1468257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Increased Unmeasured Cations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Decreased</a:t>
                      </a:r>
                      <a:r>
                        <a:rPr lang="en-AU" sz="2400" b="1" baseline="0" dirty="0" smtClean="0"/>
                        <a:t> Anion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Artefactual Hyperchloraemia</a:t>
                      </a:r>
                      <a:endParaRPr lang="en-AU" sz="2400" b="1" dirty="0"/>
                    </a:p>
                  </a:txBody>
                  <a:tcPr/>
                </a:tc>
              </a:tr>
              <a:tr h="731058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Hypercalcaemia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Hypoalbuminaemia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Iodism</a:t>
                      </a:r>
                      <a:endParaRPr lang="en-AU" sz="2000" dirty="0"/>
                    </a:p>
                  </a:txBody>
                  <a:tcPr/>
                </a:tc>
              </a:tr>
              <a:tr h="731058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Hypermagnesaemia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Bromism</a:t>
                      </a:r>
                      <a:endParaRPr lang="en-AU" sz="2000" dirty="0"/>
                    </a:p>
                  </a:txBody>
                  <a:tcPr/>
                </a:tc>
              </a:tr>
              <a:tr h="731058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Lithium intoxication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Hypertriglyceridaemia</a:t>
                      </a:r>
                      <a:endParaRPr lang="en-AU" sz="2000" dirty="0"/>
                    </a:p>
                  </a:txBody>
                  <a:tcPr/>
                </a:tc>
              </a:tr>
              <a:tr h="731058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Multiple myeloma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6156012"/>
            <a:ext cx="448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*Table reproduced from Toxicology Handbook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Base Excess and Standard Base Excess</a:t>
            </a:r>
            <a:endParaRPr lang="en-AU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AU" sz="2200" b="1" dirty="0" smtClean="0"/>
              <a:t>Base excess definition:</a:t>
            </a:r>
            <a:endParaRPr lang="en-AU" sz="2200" dirty="0" smtClean="0"/>
          </a:p>
          <a:p>
            <a:pPr>
              <a:buNone/>
            </a:pPr>
            <a:r>
              <a:rPr lang="en-AU" sz="2200" dirty="0" smtClean="0"/>
              <a:t>Dose of acid or base required to return the </a:t>
            </a:r>
            <a:r>
              <a:rPr lang="en-AU" sz="2200" u="sng" dirty="0" smtClean="0"/>
              <a:t>pH of a blood sample to 7.40</a:t>
            </a:r>
          </a:p>
          <a:p>
            <a:pPr>
              <a:buNone/>
            </a:pPr>
            <a:r>
              <a:rPr lang="en-AU" sz="2200" dirty="0" smtClean="0"/>
              <a:t>Measured at standard conditions: </a:t>
            </a:r>
            <a:r>
              <a:rPr lang="en-AU" sz="2200" u="sng" dirty="0" smtClean="0"/>
              <a:t>37°C and 40mmHg (5.3 kPa) PaCO</a:t>
            </a:r>
            <a:r>
              <a:rPr lang="en-AU" sz="2200" u="sng" baseline="-25000" dirty="0" smtClean="0"/>
              <a:t>2</a:t>
            </a:r>
            <a:endParaRPr lang="en-AU" sz="2200" u="sng" dirty="0" smtClean="0"/>
          </a:p>
          <a:p>
            <a:pPr>
              <a:buFont typeface="Symbol"/>
              <a:buChar char="Þ"/>
            </a:pPr>
            <a:r>
              <a:rPr lang="en-AU" sz="2800" dirty="0" smtClean="0"/>
              <a:t>isolates the metabolic disturbance from the respiratory</a:t>
            </a:r>
          </a:p>
          <a:p>
            <a:endParaRPr lang="en-AU" sz="2200" b="1" dirty="0" smtClean="0"/>
          </a:p>
          <a:p>
            <a:r>
              <a:rPr lang="en-AU" sz="2200" b="1" dirty="0" smtClean="0"/>
              <a:t>Standard base excess definition:</a:t>
            </a:r>
            <a:endParaRPr lang="en-AU" sz="2200" dirty="0" smtClean="0"/>
          </a:p>
          <a:p>
            <a:pPr>
              <a:buNone/>
            </a:pPr>
            <a:r>
              <a:rPr lang="en-AU" sz="2200" dirty="0" smtClean="0"/>
              <a:t>Dose of acid or base required to return the pH of an</a:t>
            </a:r>
            <a:r>
              <a:rPr lang="en-AU" sz="2200" u="sng" dirty="0" smtClean="0"/>
              <a:t> anaemic blood sample</a:t>
            </a:r>
          </a:p>
          <a:p>
            <a:pPr>
              <a:buNone/>
            </a:pPr>
            <a:r>
              <a:rPr lang="en-AU" sz="2200" dirty="0" smtClean="0"/>
              <a:t>Calculated for a Hb of 50g/L</a:t>
            </a:r>
          </a:p>
          <a:p>
            <a:pPr>
              <a:buNone/>
            </a:pPr>
            <a:r>
              <a:rPr lang="en-AU" sz="2200" dirty="0" smtClean="0"/>
              <a:t>Haemoglobin buffers both the intravascular and the extravascular fluid</a:t>
            </a:r>
          </a:p>
          <a:p>
            <a:pPr>
              <a:buNone/>
            </a:pPr>
            <a:r>
              <a:rPr lang="en-AU" sz="2200" dirty="0" smtClean="0"/>
              <a:t>=&gt; SBE </a:t>
            </a:r>
            <a:r>
              <a:rPr lang="en-AU" sz="2800" dirty="0" smtClean="0"/>
              <a:t>assesses the buffering of the </a:t>
            </a:r>
            <a:r>
              <a:rPr lang="en-AU" sz="2800" u="sng" dirty="0" smtClean="0"/>
              <a:t>whole extracellular fluid</a:t>
            </a:r>
            <a:r>
              <a:rPr lang="en-AU" sz="2200" dirty="0" smtClean="0"/>
              <a:t>, not just the haemoglobin-rich intravascular fluid</a:t>
            </a:r>
          </a:p>
          <a:p>
            <a:endParaRPr lang="en-A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1162</Words>
  <Application>Microsoft Office PowerPoint</Application>
  <PresentationFormat>On-screen Show (4:3)</PresentationFormat>
  <Paragraphs>264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ACID BASE DISORDERS</vt:lpstr>
      <vt:lpstr>Metabolic Acidosis: Anion Gap</vt:lpstr>
      <vt:lpstr>HAGMA and NAGMA</vt:lpstr>
      <vt:lpstr>PowerPoint Presentation</vt:lpstr>
      <vt:lpstr>Lactic Acidosis</vt:lpstr>
      <vt:lpstr>Other Considerations</vt:lpstr>
      <vt:lpstr>Delta Ratio</vt:lpstr>
      <vt:lpstr>Causes of Low Anion Gap</vt:lpstr>
      <vt:lpstr>Base Excess and Standard Base Excess</vt:lpstr>
      <vt:lpstr>Causes of Metabolic Alkalosis</vt:lpstr>
      <vt:lpstr>Summary of Acid Base Assessment</vt:lpstr>
      <vt:lpstr>PowerPoint Presentation</vt:lpstr>
      <vt:lpstr>PowerPoint Presentation</vt:lpstr>
      <vt:lpstr>PowerPoint Presentation</vt:lpstr>
      <vt:lpstr>Question 1</vt:lpstr>
      <vt:lpstr>PowerPoint Presentation</vt:lpstr>
      <vt:lpstr>PowerPoint Presentation</vt:lpstr>
      <vt:lpstr>Question 2</vt:lpstr>
      <vt:lpstr>PowerPoint Presentation</vt:lpstr>
      <vt:lpstr>Question 2</vt:lpstr>
      <vt:lpstr>Question 2</vt:lpstr>
      <vt:lpstr>Question 3</vt:lpstr>
      <vt:lpstr>PowerPoint Presentation</vt:lpstr>
      <vt:lpstr>PowerPoint Presentation</vt:lpstr>
      <vt:lpstr>Question 4</vt:lpstr>
      <vt:lpstr>PowerPoint Presentation</vt:lpstr>
      <vt:lpstr>PowerPoint Presentation</vt:lpstr>
      <vt:lpstr>Question 5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 BASE DISORDERS</dc:title>
  <dc:creator>nikki yeo</dc:creator>
  <cp:lastModifiedBy>Phizacklea, Josie</cp:lastModifiedBy>
  <cp:revision>74</cp:revision>
  <dcterms:created xsi:type="dcterms:W3CDTF">2019-08-13T10:11:50Z</dcterms:created>
  <dcterms:modified xsi:type="dcterms:W3CDTF">2019-08-27T13:38:21Z</dcterms:modified>
</cp:coreProperties>
</file>