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3"/>
  </p:notesMasterIdLst>
  <p:handoutMasterIdLst>
    <p:handoutMasterId r:id="rId44"/>
  </p:handoutMasterIdLst>
  <p:sldIdLst>
    <p:sldId id="256" r:id="rId2"/>
    <p:sldId id="409" r:id="rId3"/>
    <p:sldId id="410" r:id="rId4"/>
    <p:sldId id="387" r:id="rId5"/>
    <p:sldId id="407" r:id="rId6"/>
    <p:sldId id="415" r:id="rId7"/>
    <p:sldId id="388" r:id="rId8"/>
    <p:sldId id="411" r:id="rId9"/>
    <p:sldId id="408" r:id="rId10"/>
    <p:sldId id="404" r:id="rId11"/>
    <p:sldId id="405" r:id="rId12"/>
    <p:sldId id="412" r:id="rId13"/>
    <p:sldId id="395" r:id="rId14"/>
    <p:sldId id="421" r:id="rId15"/>
    <p:sldId id="419" r:id="rId16"/>
    <p:sldId id="402" r:id="rId17"/>
    <p:sldId id="386" r:id="rId18"/>
    <p:sldId id="422" r:id="rId19"/>
    <p:sldId id="393" r:id="rId20"/>
    <p:sldId id="375" r:id="rId21"/>
    <p:sldId id="400" r:id="rId22"/>
    <p:sldId id="349" r:id="rId23"/>
    <p:sldId id="424" r:id="rId24"/>
    <p:sldId id="425" r:id="rId25"/>
    <p:sldId id="426" r:id="rId26"/>
    <p:sldId id="427" r:id="rId27"/>
    <p:sldId id="428" r:id="rId28"/>
    <p:sldId id="380" r:id="rId29"/>
    <p:sldId id="383" r:id="rId30"/>
    <p:sldId id="368" r:id="rId31"/>
    <p:sldId id="370" r:id="rId32"/>
    <p:sldId id="401" r:id="rId33"/>
    <p:sldId id="397" r:id="rId34"/>
    <p:sldId id="414" r:id="rId35"/>
    <p:sldId id="403" r:id="rId36"/>
    <p:sldId id="374" r:id="rId37"/>
    <p:sldId id="376" r:id="rId38"/>
    <p:sldId id="381" r:id="rId39"/>
    <p:sldId id="382" r:id="rId40"/>
    <p:sldId id="347" r:id="rId41"/>
    <p:sldId id="296" r:id="rId42"/>
  </p:sldIdLst>
  <p:sldSz cx="9144000" cy="6858000" type="screen4x3"/>
  <p:notesSz cx="6669088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 Scrip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 Scrip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 Scrip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 Scrip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 Script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egoe Script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egoe Script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egoe Script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egoe Scrip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4D1"/>
    <a:srgbClr val="FF6600"/>
    <a:srgbClr val="080808"/>
    <a:srgbClr val="FF00FF"/>
    <a:srgbClr val="2040E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1652" autoAdjust="0"/>
  </p:normalViewPr>
  <p:slideViewPr>
    <p:cSldViewPr>
      <p:cViewPr>
        <p:scale>
          <a:sx n="104" d="100"/>
          <a:sy n="104" d="100"/>
        </p:scale>
        <p:origin x="-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F9F60F1-6570-4CDD-90E9-3FE5B7E53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0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43438"/>
            <a:ext cx="489108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ABF0FE5-27C5-4E56-85FB-C2C39167B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0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310BF-4C11-405B-A44E-40C5AA37777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A9F2D-0FB7-4DE2-B62C-BBDAA9830CB2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 these,</a:t>
            </a:r>
          </a:p>
          <a:p>
            <a:r>
              <a:rPr lang="en-GB" dirty="0"/>
              <a:t>the most common type of error was wrong dose, strength or</a:t>
            </a:r>
          </a:p>
          <a:p>
            <a:r>
              <a:rPr lang="en-GB" dirty="0"/>
              <a:t>frequency of medication (28.7 per cent). Systems for checking</a:t>
            </a:r>
          </a:p>
          <a:p>
            <a:r>
              <a:rPr lang="en-GB" dirty="0"/>
              <a:t>doses are essential for those prescribing, dispensing and</a:t>
            </a:r>
          </a:p>
          <a:p>
            <a:r>
              <a:rPr lang="en-GB" dirty="0"/>
              <a:t>administering medication.</a:t>
            </a:r>
          </a:p>
          <a:p>
            <a:r>
              <a:rPr lang="en-GB" dirty="0"/>
              <a:t>Omitted medicines were also commonly reported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these,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most common type of error was wrong dose, strength or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frequency of medication (28.7 per cent). Systems for checking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doses are essential for those prescribing, dispensing and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administering medication.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Omitted medicines were also commonly reported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F0FE5-27C5-4E56-85FB-C2C39167B77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East and North Hertfordshire NHS Trust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54B6A-B7FA-4734-910F-5329B18AF5B4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33425"/>
            <a:ext cx="4883150" cy="3663950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42763"/>
            <a:ext cx="4890665" cy="4398407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37861-9BCF-44C4-BDB2-47D6EFB54AE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Insulin / anti parkinsonian/ anti epileptic/ diabetes/ immunosuppression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F0FE5-27C5-4E56-85FB-C2C39167B77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2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East and North Hertfordshire NHS Trust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41B7C-5702-41F4-BA0C-047232E37B8F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7125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44460"/>
            <a:ext cx="4890665" cy="4396710"/>
          </a:xfrm>
          <a:noFill/>
        </p:spPr>
        <p:txBody>
          <a:bodyPr lIns="92994" tIns="46497" rIns="92994" bIns="4649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East and North Hertfordshire NHS Trust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8CCD88-63B7-42E1-A8E7-8BA6D1FB33C0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780694" y="9285526"/>
            <a:ext cx="2888394" cy="4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4" tIns="46497" rIns="92994" bIns="46497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2050" indent="-23177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7188" indent="-23177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2325" indent="-23177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9525" indent="-2317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6725" indent="-2317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3925" indent="-2317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1125" indent="-2317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757A5D-E7DB-4B22-BEE1-21257B1D1812}" type="slidenum">
              <a:rPr lang="en-GB" altLang="en-US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GB" altLang="en-US">
              <a:latin typeface="Tahoma" pitchFamily="34" charset="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33425"/>
            <a:ext cx="4883150" cy="3663950"/>
          </a:xfrm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44460"/>
            <a:ext cx="4890665" cy="4396710"/>
          </a:xfrm>
          <a:noFill/>
        </p:spPr>
        <p:txBody>
          <a:bodyPr lIns="92994" tIns="46497" rIns="92994" bIns="46497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6607FF-0E6B-41D4-BDE9-5F751ED399D8}" type="slidenum">
              <a:rPr lang="en-GB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CCC1A-E2E7-4E23-8531-20B1C262A8FA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GB">
              <a:latin typeface="Segoe Script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GB">
              <a:latin typeface="Segoe Script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382000" cy="1143000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382000" cy="1295400"/>
          </a:xfrm>
        </p:spPr>
        <p:txBody>
          <a:bodyPr/>
          <a:lstStyle>
            <a:lvl1pPr marL="0" indent="0"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2209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09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4B91-9CE9-48FF-9F0F-218B019EC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8294-5026-4422-BED9-0EDA5DABF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955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341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10E6-77A0-4A91-B38D-6778839386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09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382000" cy="41910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11E7-5E62-438B-A8BD-C62F40B44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36A2-9A40-4AB4-BF74-A8E75FE7EA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BCB4-2E85-4118-9D7E-921E786FE7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9C2B-9B68-4ECA-BE9A-33CF76824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1446-B1AE-4088-9A8B-6BB1E0EE4A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41B8-7DCE-4712-9101-3E4C861D8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0D2B-BD37-4D35-8D71-EF130A999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AFC6-0823-4C54-B1DD-4977CC899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7FE8-7428-4DB4-90AF-0BCE62376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EFB-81DD-438F-9304-0893F8BD01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 flipV="1"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 flipV="1"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Segoe Script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D0361B75-8B58-45DA-86EC-92FE0D0A1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zdrugid.org/EZDrugID/Look-alike_Drugs_files/WheresWally_1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>Therapeutics and Safer Prescribing</a:t>
            </a:r>
            <a:br>
              <a:rPr lang="en-GB" dirty="0"/>
            </a:br>
            <a:r>
              <a:rPr lang="en-GB" dirty="0"/>
              <a:t>How to avoid error ? 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37394" y="5085184"/>
            <a:ext cx="7772400" cy="64807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GB" dirty="0"/>
              <a:t>Carolyn Meredith East and North Hertfordshire NHS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2936"/>
            <a:ext cx="6096000" cy="609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Any other high </a:t>
            </a:r>
            <a:r>
              <a:rPr lang="en-US" sz="5400" dirty="0">
                <a:solidFill>
                  <a:schemeClr val="tx1">
                    <a:lumMod val="95000"/>
                  </a:schemeClr>
                </a:solidFill>
              </a:rPr>
              <a:t>risk drugs?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096000" cy="609600"/>
          </a:xfrm>
        </p:spPr>
        <p:txBody>
          <a:bodyPr/>
          <a:lstStyle/>
          <a:p>
            <a:r>
              <a:rPr lang="en-US" dirty="0"/>
              <a:t>What are the high risk drugs? 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7744" y="2132856"/>
            <a:ext cx="4114800" cy="2808312"/>
          </a:xfrm>
        </p:spPr>
        <p:txBody>
          <a:bodyPr/>
          <a:lstStyle/>
          <a:p>
            <a:r>
              <a:rPr lang="en-US" dirty="0"/>
              <a:t>Insulin</a:t>
            </a:r>
          </a:p>
          <a:p>
            <a:r>
              <a:rPr lang="en-US" dirty="0"/>
              <a:t>Opiates</a:t>
            </a:r>
          </a:p>
          <a:p>
            <a:r>
              <a:rPr lang="en-US" dirty="0"/>
              <a:t>Warfarin</a:t>
            </a:r>
          </a:p>
          <a:p>
            <a:r>
              <a:rPr lang="en-US" dirty="0"/>
              <a:t>Methotrexate</a:t>
            </a:r>
          </a:p>
          <a:p>
            <a:r>
              <a:rPr lang="en-US" dirty="0"/>
              <a:t>Antibiotics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hix.org/files/2009/08/pictur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" y="260648"/>
            <a:ext cx="861111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692696"/>
            <a:ext cx="7056784" cy="518457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type of Prescribing</a:t>
            </a:r>
          </a:p>
          <a:p>
            <a:r>
              <a:rPr lang="en-GB" dirty="0">
                <a:solidFill>
                  <a:schemeClr val="tx2"/>
                </a:solidFill>
              </a:rPr>
              <a:t>errors can occur?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/>
              <a:t>Wrong dose, strength </a:t>
            </a:r>
            <a:r>
              <a:rPr lang="en-GB" b="1" dirty="0" smtClean="0"/>
              <a:t>or frequency </a:t>
            </a:r>
            <a:r>
              <a:rPr lang="en-GB" b="1" dirty="0"/>
              <a:t>of </a:t>
            </a:r>
            <a:r>
              <a:rPr lang="en-GB" b="1" dirty="0" smtClean="0"/>
              <a:t>medication</a:t>
            </a:r>
          </a:p>
          <a:p>
            <a:r>
              <a:rPr lang="en-GB" b="1" dirty="0" smtClean="0"/>
              <a:t>Omitted medicines</a:t>
            </a:r>
            <a:endParaRPr lang="en-GB" b="1" dirty="0"/>
          </a:p>
          <a:p>
            <a:r>
              <a:rPr lang="en-GB" dirty="0"/>
              <a:t>Wrong drug</a:t>
            </a:r>
          </a:p>
          <a:p>
            <a:r>
              <a:rPr lang="en-GB" dirty="0"/>
              <a:t>Wrong route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92896"/>
            <a:ext cx="5707360" cy="1524000"/>
          </a:xfrm>
        </p:spPr>
        <p:txBody>
          <a:bodyPr/>
          <a:lstStyle/>
          <a:p>
            <a:r>
              <a:rPr lang="en-GB" sz="4400" dirty="0" smtClean="0"/>
              <a:t>Insulin prescribing – wrong dose errors 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2541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52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2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1944216"/>
          </a:xfrm>
        </p:spPr>
        <p:txBody>
          <a:bodyPr/>
          <a:lstStyle/>
          <a:p>
            <a:pPr algn="ctr"/>
            <a:r>
              <a:rPr lang="en-GB" dirty="0"/>
              <a:t>Insulin prescribing </a:t>
            </a:r>
            <a:r>
              <a:rPr lang="en-GB" dirty="0" smtClean="0"/>
              <a:t>- Only </a:t>
            </a:r>
            <a:r>
              <a:rPr lang="en-GB" dirty="0"/>
              <a:t>ever use insulin syringe (orange top)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81200" cy="388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afety newsflash - Insulin May 2017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496944" cy="6514102"/>
          </a:xfrm>
        </p:spPr>
      </p:pic>
    </p:spTree>
    <p:extLst>
      <p:ext uri="{BB962C8B-B14F-4D97-AF65-F5344CB8AC3E}">
        <p14:creationId xmlns:p14="http://schemas.microsoft.com/office/powerpoint/2010/main" val="193686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Methotrexate prescribing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7396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8861"/>
            <a:ext cx="643271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7772400" cy="1981200"/>
          </a:xfrm>
        </p:spPr>
        <p:txBody>
          <a:bodyPr/>
          <a:lstStyle/>
          <a:p>
            <a:pPr algn="ctr"/>
            <a:r>
              <a:rPr lang="en-GB" sz="4400" b="1" dirty="0"/>
              <a:t>How </a:t>
            </a:r>
            <a:r>
              <a:rPr lang="en-GB" sz="4400" b="1" dirty="0" smtClean="0"/>
              <a:t>common are medication errors?</a:t>
            </a:r>
            <a:endParaRPr lang="en-GB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820192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10% of patients harmed</a:t>
            </a:r>
          </a:p>
          <a:p>
            <a:r>
              <a:rPr lang="en-GB" dirty="0">
                <a:solidFill>
                  <a:srgbClr val="FFFFFF"/>
                </a:solidFill>
              </a:rPr>
              <a:t>Nearly 2 bus loads per week per Trust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29" y="4825820"/>
            <a:ext cx="1372664" cy="110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92" y="4763115"/>
            <a:ext cx="149755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4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93038" cy="1219200"/>
          </a:xfrm>
        </p:spPr>
        <p:txBody>
          <a:bodyPr/>
          <a:lstStyle/>
          <a:p>
            <a:pPr eaLnBrk="1" hangingPunct="1"/>
            <a:r>
              <a:rPr lang="en-GB" altLang="en-US"/>
              <a:t>Methotrexate Policy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9883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b="1" dirty="0">
                <a:solidFill>
                  <a:srgbClr val="FFC000"/>
                </a:solidFill>
              </a:rPr>
              <a:t>Must not be prescribed (or administered) for any acute admissions</a:t>
            </a:r>
            <a:endParaRPr lang="en-GB" altLang="en-US" sz="2800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400" dirty="0"/>
              <a:t>Relevant speciality team (e.g. gastro, dermatology, rheumatology) must review the patient and decide if still appropriate.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>
                <a:solidFill>
                  <a:srgbClr val="FFC000"/>
                </a:solidFill>
              </a:rPr>
              <a:t>DO NOT ADMINISTER </a:t>
            </a:r>
            <a:r>
              <a:rPr lang="en-GB" altLang="en-US" sz="2800" dirty="0"/>
              <a:t>unless the Pharmacy checklist is attached and complete.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/>
              <a:t>Be familiar with the Methotrexate Policy	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/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06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Antibiotic anaphylaxis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51176" cy="2460104"/>
          </a:xfrm>
        </p:spPr>
        <p:txBody>
          <a:bodyPr/>
          <a:lstStyle/>
          <a:p>
            <a:r>
              <a:rPr lang="en-GB" dirty="0"/>
              <a:t>Penicillin containing antibiotics </a:t>
            </a:r>
            <a:endParaRPr lang="en-GB" dirty="0" smtClean="0"/>
          </a:p>
          <a:p>
            <a:pPr marL="0" indent="0"/>
            <a:r>
              <a:rPr lang="en-GB" sz="2400" dirty="0" smtClean="0"/>
              <a:t>penicillin </a:t>
            </a:r>
            <a:r>
              <a:rPr lang="en-GB" sz="2400" dirty="0"/>
              <a:t>G, V, amoxicillin, ampicillin, </a:t>
            </a:r>
            <a:r>
              <a:rPr lang="en-GB" sz="2400" dirty="0" err="1"/>
              <a:t>cloxacillin</a:t>
            </a:r>
            <a:r>
              <a:rPr lang="en-GB" sz="2400" dirty="0"/>
              <a:t>, </a:t>
            </a:r>
            <a:r>
              <a:rPr lang="en-GB" sz="2400" dirty="0" err="1"/>
              <a:t>flucloxacillin</a:t>
            </a:r>
            <a:r>
              <a:rPr lang="en-GB" sz="2400" dirty="0"/>
              <a:t>, piperacillin, and </a:t>
            </a:r>
            <a:r>
              <a:rPr lang="en-GB" sz="2400" dirty="0" err="1"/>
              <a:t>ticarcillin</a:t>
            </a:r>
            <a:endParaRPr lang="en-GB" sz="2400" dirty="0"/>
          </a:p>
          <a:p>
            <a:endParaRPr lang="en-GB" sz="1200" dirty="0"/>
          </a:p>
          <a:p>
            <a:r>
              <a:rPr lang="en-GB" sz="1200" dirty="0" smtClean="0"/>
              <a:t>The </a:t>
            </a:r>
            <a:r>
              <a:rPr lang="en-GB" sz="1200" dirty="0"/>
              <a:t>clinical notes of a patient showed a record of penicillin</a:t>
            </a:r>
          </a:p>
          <a:p>
            <a:r>
              <a:rPr lang="en-GB" sz="1200" dirty="0"/>
              <a:t>allergy but amoxicillin had been prescribed in the past.</a:t>
            </a:r>
          </a:p>
          <a:p>
            <a:r>
              <a:rPr lang="en-GB" sz="1200" dirty="0"/>
              <a:t>From these old prescriptions it was assumed that</a:t>
            </a:r>
          </a:p>
          <a:p>
            <a:r>
              <a:rPr lang="en-GB" sz="1200" dirty="0"/>
              <a:t>amoxicillin would be safe and it was prescribed again. The</a:t>
            </a:r>
          </a:p>
          <a:p>
            <a:r>
              <a:rPr lang="en-GB" sz="1200" dirty="0"/>
              <a:t>patient died later that day as a result of the anaphylactic</a:t>
            </a:r>
          </a:p>
          <a:p>
            <a:r>
              <a:rPr lang="en-GB" sz="1200" dirty="0"/>
              <a:t>reaction. (Death)</a:t>
            </a:r>
          </a:p>
          <a:p>
            <a:endParaRPr lang="en-GB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Augmentin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Tazocin</a:t>
            </a:r>
          </a:p>
        </p:txBody>
      </p:sp>
    </p:spTree>
    <p:extLst>
      <p:ext uri="{BB962C8B-B14F-4D97-AF65-F5344CB8AC3E}">
        <p14:creationId xmlns:p14="http://schemas.microsoft.com/office/powerpoint/2010/main" val="118443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Problem drugs - Opioids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04105"/>
              </p:ext>
            </p:extLst>
          </p:nvPr>
        </p:nvGraphicFramePr>
        <p:xfrm>
          <a:off x="467544" y="1340768"/>
          <a:ext cx="8060506" cy="450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0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0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en-GB" sz="2200" dirty="0" err="1"/>
                        <a:t>Fentanyl</a:t>
                      </a:r>
                      <a:r>
                        <a:rPr lang="en-GB" sz="2200" baseline="0" dirty="0"/>
                        <a:t> Patches </a:t>
                      </a:r>
                    </a:p>
                    <a:p>
                      <a:endParaRPr lang="en-GB" baseline="0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/>
                        <a:t>Risk or errors and overdose </a:t>
                      </a:r>
                      <a:endParaRPr lang="en-GB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50mcg/</a:t>
                      </a:r>
                      <a:r>
                        <a:rPr lang="en-GB" dirty="0" err="1"/>
                        <a:t>hr</a:t>
                      </a:r>
                      <a:r>
                        <a:rPr lang="en-GB" dirty="0"/>
                        <a:t> patch=120mg </a:t>
                      </a:r>
                      <a:r>
                        <a:rPr lang="en-GB" dirty="0" err="1"/>
                        <a:t>po</a:t>
                      </a:r>
                      <a:r>
                        <a:rPr lang="en-GB" dirty="0"/>
                        <a:t> morphine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Trust policy: Consultant only initiation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err="1"/>
                        <a:t>Alfentanil</a:t>
                      </a:r>
                      <a:r>
                        <a:rPr lang="en-GB" sz="2200" dirty="0"/>
                        <a:t> Injection</a:t>
                      </a:r>
                      <a:r>
                        <a:rPr lang="en-GB" sz="2200" baseline="0" dirty="0"/>
                        <a:t>/infusion</a:t>
                      </a:r>
                    </a:p>
                    <a:p>
                      <a:endParaRPr lang="en-GB" sz="1800" baseline="0" dirty="0"/>
                    </a:p>
                    <a:p>
                      <a:pPr marL="0" lvl="2">
                        <a:lnSpc>
                          <a:spcPct val="90000"/>
                        </a:lnSpc>
                      </a:pPr>
                      <a:r>
                        <a:rPr lang="en-GB" dirty="0"/>
                        <a:t>10x stronger than </a:t>
                      </a:r>
                      <a:r>
                        <a:rPr lang="en-GB" dirty="0" err="1"/>
                        <a:t>diamorphine</a:t>
                      </a:r>
                      <a:endParaRPr lang="en-GB" dirty="0"/>
                    </a:p>
                    <a:p>
                      <a:pPr marL="0" lvl="2">
                        <a:lnSpc>
                          <a:spcPct val="90000"/>
                        </a:lnSpc>
                      </a:pPr>
                      <a:endParaRPr lang="en-GB" dirty="0"/>
                    </a:p>
                    <a:p>
                      <a:pPr marL="0" lvl="2">
                        <a:lnSpc>
                          <a:spcPct val="90000"/>
                        </a:lnSpc>
                      </a:pPr>
                      <a:r>
                        <a:rPr lang="en-GB" dirty="0"/>
                        <a:t>i.e. 50mg </a:t>
                      </a:r>
                      <a:r>
                        <a:rPr lang="en-GB" dirty="0" err="1"/>
                        <a:t>alfentanil</a:t>
                      </a:r>
                      <a:r>
                        <a:rPr lang="en-GB" dirty="0"/>
                        <a:t> = 500mg </a:t>
                      </a:r>
                      <a:r>
                        <a:rPr lang="en-GB" dirty="0" err="1"/>
                        <a:t>diamorphine</a:t>
                      </a:r>
                      <a:endParaRPr lang="en-GB" dirty="0"/>
                    </a:p>
                    <a:p>
                      <a:endParaRPr lang="en-GB" sz="1800" baseline="0" dirty="0"/>
                    </a:p>
                    <a:p>
                      <a:r>
                        <a:rPr lang="en-GB" sz="2200" baseline="0" dirty="0"/>
                        <a:t> 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0845" name="Picture 2" descr="http://www.erowid.org/pharms/fentanyl/images/archive/fentanyl_patch__i2011e0223_disp.jpg"/>
          <p:cNvPicPr>
            <a:picLocks noChangeAspect="1" noChangeArrowheads="1"/>
          </p:cNvPicPr>
          <p:nvPr/>
        </p:nvPicPr>
        <p:blipFill>
          <a:blip r:embed="rId3"/>
          <a:srcRect l="2264" t="711" r="4288" b="5765"/>
          <a:stretch>
            <a:fillRect/>
          </a:stretch>
        </p:blipFill>
        <p:spPr bwMode="auto">
          <a:xfrm>
            <a:off x="1187624" y="1412776"/>
            <a:ext cx="2447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6" name="Picture 4" descr="Graseby MS16A Syringe Driver (30 min to 60 hour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709" y="1461195"/>
            <a:ext cx="2413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560" y="5534025"/>
            <a:ext cx="7488238" cy="1323975"/>
          </a:xfrm>
          <a:prstGeom prst="rect">
            <a:avLst/>
          </a:prstGeom>
          <a:solidFill>
            <a:srgbClr val="FBD4D1">
              <a:alpha val="7607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alibri" pitchFamily="34" charset="0"/>
              </a:rPr>
              <a:t>If in doubt about prescribing opioids always ask for advice!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92888" cy="609600"/>
          </a:xfrm>
        </p:spPr>
        <p:txBody>
          <a:bodyPr/>
          <a:lstStyle/>
          <a:p>
            <a:r>
              <a:rPr lang="en-GB" dirty="0" smtClean="0"/>
              <a:t>Ward prescribing of opiates – SI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382000" cy="4191000"/>
          </a:xfrm>
        </p:spPr>
        <p:txBody>
          <a:bodyPr/>
          <a:lstStyle/>
          <a:p>
            <a:r>
              <a:rPr lang="en-GB" dirty="0" smtClean="0"/>
              <a:t>87 year old male deterioration </a:t>
            </a:r>
            <a:r>
              <a:rPr lang="en-GB" dirty="0"/>
              <a:t>of </a:t>
            </a:r>
            <a:r>
              <a:rPr lang="en-GB" dirty="0" smtClean="0"/>
              <a:t>Myasthenia </a:t>
            </a:r>
            <a:r>
              <a:rPr lang="en-GB" dirty="0"/>
              <a:t>Gravis </a:t>
            </a:r>
            <a:r>
              <a:rPr lang="en-GB" dirty="0" smtClean="0"/>
              <a:t>-ptosis </a:t>
            </a:r>
            <a:r>
              <a:rPr lang="en-GB" dirty="0"/>
              <a:t>and mild dysarthria. </a:t>
            </a:r>
            <a:endParaRPr lang="en-GB" dirty="0" smtClean="0"/>
          </a:p>
          <a:p>
            <a:r>
              <a:rPr lang="en-GB" dirty="0" smtClean="0"/>
              <a:t>Forced </a:t>
            </a:r>
            <a:r>
              <a:rPr lang="en-GB" dirty="0"/>
              <a:t>vital capacity (FVC) reading as 1.74 </a:t>
            </a:r>
            <a:r>
              <a:rPr lang="en-GB" dirty="0" smtClean="0"/>
              <a:t>litres reduced to 0.46 litres over 48 </a:t>
            </a:r>
            <a:r>
              <a:rPr lang="en-GB" dirty="0" smtClean="0"/>
              <a:t>hrs. Normal </a:t>
            </a:r>
            <a:r>
              <a:rPr lang="en-GB" dirty="0"/>
              <a:t>RR and Sp02 98%</a:t>
            </a:r>
          </a:p>
          <a:p>
            <a:r>
              <a:rPr lang="en-GB" dirty="0" smtClean="0"/>
              <a:t>Prednisolone </a:t>
            </a:r>
            <a:r>
              <a:rPr lang="en-GB" dirty="0" smtClean="0"/>
              <a:t>and IV immunoglobulins </a:t>
            </a:r>
          </a:p>
          <a:p>
            <a:r>
              <a:rPr lang="en-GB" dirty="0" smtClean="0"/>
              <a:t>Difficulty swallowing – SALT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98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18:40 nursing staff documented </a:t>
            </a:r>
            <a:r>
              <a:rPr lang="en-GB" dirty="0" smtClean="0"/>
              <a:t>patient had “become panicky”.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on-call doctor was contacted who prescribed PRN </a:t>
            </a:r>
            <a:r>
              <a:rPr lang="en-GB" dirty="0" err="1" smtClean="0"/>
              <a:t>Oramorph</a:t>
            </a:r>
            <a:r>
              <a:rPr lang="en-GB" dirty="0"/>
              <a:t>. Patient JW was given 10 mg </a:t>
            </a:r>
            <a:r>
              <a:rPr lang="en-GB" dirty="0" err="1"/>
              <a:t>Oramorph</a:t>
            </a:r>
            <a:r>
              <a:rPr lang="en-GB" dirty="0"/>
              <a:t> and documentation at 23:30 stated he had settled and was calm and comfortable</a:t>
            </a:r>
          </a:p>
        </p:txBody>
      </p:sp>
    </p:spTree>
    <p:extLst>
      <p:ext uri="{BB962C8B-B14F-4D97-AF65-F5344CB8AC3E}">
        <p14:creationId xmlns:p14="http://schemas.microsoft.com/office/powerpoint/2010/main" val="384521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684240"/>
          </a:xfrm>
        </p:spPr>
        <p:txBody>
          <a:bodyPr/>
          <a:lstStyle/>
          <a:p>
            <a:r>
              <a:rPr lang="en-GB" dirty="0"/>
              <a:t>During the night </a:t>
            </a:r>
            <a:r>
              <a:rPr lang="en-GB" dirty="0" smtClean="0"/>
              <a:t>- very </a:t>
            </a:r>
            <a:r>
              <a:rPr lang="en-GB" dirty="0"/>
              <a:t>anxious and had had a </a:t>
            </a:r>
            <a:r>
              <a:rPr lang="en-GB" dirty="0" smtClean="0"/>
              <a:t>“panic attack”. </a:t>
            </a:r>
          </a:p>
          <a:p>
            <a:r>
              <a:rPr lang="en-GB" dirty="0" smtClean="0"/>
              <a:t>At </a:t>
            </a:r>
            <a:r>
              <a:rPr lang="en-GB" dirty="0"/>
              <a:t>05:10, </a:t>
            </a:r>
            <a:r>
              <a:rPr lang="en-GB" dirty="0" smtClean="0"/>
              <a:t>A </a:t>
            </a:r>
            <a:r>
              <a:rPr lang="en-GB" dirty="0"/>
              <a:t>full assessment was done, including an ABG which showed </a:t>
            </a:r>
            <a:r>
              <a:rPr lang="en-GB" dirty="0" smtClean="0"/>
              <a:t>;</a:t>
            </a:r>
          </a:p>
          <a:p>
            <a:r>
              <a:rPr lang="en-GB" dirty="0"/>
              <a:t>pH = 7.28</a:t>
            </a:r>
          </a:p>
          <a:p>
            <a:r>
              <a:rPr lang="en-GB" dirty="0"/>
              <a:t>pC02 = 7.89</a:t>
            </a:r>
          </a:p>
          <a:p>
            <a:r>
              <a:rPr lang="en-GB" dirty="0"/>
              <a:t>p02 = 21.62</a:t>
            </a:r>
          </a:p>
          <a:p>
            <a:r>
              <a:rPr lang="en-GB" dirty="0"/>
              <a:t>HC03 (act) = 27.2</a:t>
            </a:r>
          </a:p>
          <a:p>
            <a:r>
              <a:rPr lang="en-GB" dirty="0"/>
              <a:t>BE = -0.9</a:t>
            </a:r>
          </a:p>
          <a:p>
            <a:endParaRPr lang="en-GB" dirty="0"/>
          </a:p>
          <a:p>
            <a:r>
              <a:rPr lang="en-GB" dirty="0" smtClean="0"/>
              <a:t>What would you do next?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1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JW was given further </a:t>
            </a:r>
            <a:r>
              <a:rPr lang="en-GB" dirty="0" err="1"/>
              <a:t>Oramorph</a:t>
            </a:r>
            <a:r>
              <a:rPr lang="en-GB" dirty="0"/>
              <a:t> </a:t>
            </a:r>
            <a:r>
              <a:rPr lang="en-GB" dirty="0" smtClean="0"/>
              <a:t>“to </a:t>
            </a:r>
            <a:r>
              <a:rPr lang="en-GB" dirty="0"/>
              <a:t>calm </a:t>
            </a:r>
            <a:r>
              <a:rPr lang="en-GB" dirty="0" smtClean="0"/>
              <a:t>him” </a:t>
            </a:r>
            <a:r>
              <a:rPr lang="en-GB" dirty="0"/>
              <a:t>and his oxygen stopped.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pH = 7:08</a:t>
            </a:r>
          </a:p>
          <a:p>
            <a:r>
              <a:rPr lang="en-GB" dirty="0"/>
              <a:t>pC02 = 16.11</a:t>
            </a:r>
          </a:p>
          <a:p>
            <a:r>
              <a:rPr lang="en-GB" dirty="0"/>
              <a:t>p02 = 8.22</a:t>
            </a:r>
          </a:p>
          <a:p>
            <a:r>
              <a:rPr lang="en-GB" dirty="0"/>
              <a:t>HC03 (act) = 35.0</a:t>
            </a:r>
          </a:p>
          <a:p>
            <a:r>
              <a:rPr lang="en-GB" dirty="0"/>
              <a:t>BE = 0.7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02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371656" cy="720080"/>
          </a:xfrm>
        </p:spPr>
        <p:txBody>
          <a:bodyPr/>
          <a:lstStyle/>
          <a:p>
            <a:r>
              <a:rPr lang="en-GB" dirty="0" smtClean="0"/>
              <a:t>Beware the label of “panic attack” !!!!!!!!!!!!!!!!!!</a:t>
            </a:r>
          </a:p>
          <a:p>
            <a:endParaRPr lang="en-GB" dirty="0"/>
          </a:p>
          <a:p>
            <a:r>
              <a:rPr lang="en-GB" dirty="0" smtClean="0"/>
              <a:t>Do not “treat” incipient respiratory failure with medication which is a respiratory depressant  </a:t>
            </a:r>
          </a:p>
        </p:txBody>
      </p:sp>
    </p:spTree>
    <p:extLst>
      <p:ext uri="{BB962C8B-B14F-4D97-AF65-F5344CB8AC3E}">
        <p14:creationId xmlns:p14="http://schemas.microsoft.com/office/powerpoint/2010/main" val="133507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eaLnBrk="1" hangingPunct="1"/>
            <a:r>
              <a:rPr lang="en-US" altLang="en-US" dirty="0"/>
              <a:t>Critical medicines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223284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C000"/>
                </a:solidFill>
              </a:rPr>
              <a:t>What </a:t>
            </a:r>
            <a:r>
              <a:rPr lang="en-US" altLang="en-US" sz="2800" dirty="0">
                <a:solidFill>
                  <a:srgbClr val="FFC000"/>
                </a:solidFill>
              </a:rPr>
              <a:t>are they?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Drugs that must never be missed/delayed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List </a:t>
            </a:r>
            <a:r>
              <a:rPr lang="en-US" altLang="en-US" sz="2400" dirty="0"/>
              <a:t>available on knowledge </a:t>
            </a:r>
            <a:r>
              <a:rPr lang="en-US" altLang="en-US" sz="2400" dirty="0" smtClean="0"/>
              <a:t>Centre </a:t>
            </a:r>
            <a:r>
              <a:rPr lang="en-US" altLang="en-US" sz="2400" dirty="0"/>
              <a:t>also poster on all wards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C000"/>
                </a:solidFill>
              </a:rPr>
              <a:t>At risk groups </a:t>
            </a:r>
            <a:r>
              <a:rPr lang="en-US" altLang="en-US" sz="2800" dirty="0" smtClean="0"/>
              <a:t>– become NBM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59607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basics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108176"/>
          </a:xfrm>
        </p:spPr>
        <p:txBody>
          <a:bodyPr/>
          <a:lstStyle/>
          <a:p>
            <a:r>
              <a:rPr lang="en-GB" dirty="0"/>
              <a:t>Refer to Trust policy on all high risk medication</a:t>
            </a:r>
          </a:p>
          <a:p>
            <a:r>
              <a:rPr lang="en-GB" dirty="0"/>
              <a:t>Don’t rely on your memory! -  MEDUSA IV Guide, </a:t>
            </a:r>
            <a:r>
              <a:rPr lang="en-GB" dirty="0" smtClean="0"/>
              <a:t>BNF, prescribing guides</a:t>
            </a:r>
            <a:endParaRPr lang="en-GB" dirty="0" smtClean="0"/>
          </a:p>
          <a:p>
            <a:r>
              <a:rPr lang="en-GB" dirty="0" smtClean="0"/>
              <a:t>Get </a:t>
            </a:r>
            <a:r>
              <a:rPr lang="en-GB" dirty="0"/>
              <a:t>to know your pharmacist </a:t>
            </a:r>
            <a:r>
              <a:rPr lang="en-GB" dirty="0" smtClean="0"/>
              <a:t>– use there expertise</a:t>
            </a:r>
            <a:endParaRPr lang="en-GB" dirty="0"/>
          </a:p>
          <a:p>
            <a:r>
              <a:rPr lang="en-GB" dirty="0" smtClean="0"/>
              <a:t>Handwriting</a:t>
            </a:r>
          </a:p>
          <a:p>
            <a:r>
              <a:rPr lang="en-GB" dirty="0" smtClean="0"/>
              <a:t>Drug charts</a:t>
            </a:r>
          </a:p>
          <a:p>
            <a:r>
              <a:rPr lang="en-GB" dirty="0" smtClean="0"/>
              <a:t>Be aware of lookalikes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90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common?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063155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Arial"/>
              </a:rPr>
              <a:t>1 in 8-20 prescriptions have an error </a:t>
            </a:r>
          </a:p>
          <a:p>
            <a:r>
              <a:rPr lang="en-GB" sz="2800" dirty="0">
                <a:solidFill>
                  <a:srgbClr val="FFFFFF"/>
                </a:solidFill>
                <a:latin typeface="Arial"/>
              </a:rPr>
              <a:t>1 in 400 – severe </a:t>
            </a:r>
            <a:endParaRPr lang="en-GB" sz="2800" dirty="0" smtClean="0">
              <a:solidFill>
                <a:srgbClr val="FFFFFF"/>
              </a:solidFill>
              <a:latin typeface="Arial"/>
            </a:endParaRPr>
          </a:p>
          <a:p>
            <a:endParaRPr lang="en-GB" sz="2800" dirty="0">
              <a:solidFill>
                <a:srgbClr val="FFFFFF"/>
              </a:solidFill>
              <a:latin typeface="Arial"/>
            </a:endParaRPr>
          </a:p>
          <a:p>
            <a:endParaRPr lang="en-GB" sz="2800" dirty="0">
              <a:solidFill>
                <a:srgbClr val="FFFFFF"/>
              </a:solidFill>
              <a:latin typeface="Arial"/>
            </a:endParaRPr>
          </a:p>
          <a:p>
            <a:r>
              <a:rPr lang="en-GB" sz="2800" dirty="0">
                <a:solidFill>
                  <a:srgbClr val="FFFFFF"/>
                </a:solidFill>
                <a:latin typeface="Arial"/>
              </a:rPr>
              <a:t>60,000 serious incidents reported year</a:t>
            </a:r>
          </a:p>
          <a:p>
            <a:r>
              <a:rPr lang="en-GB" sz="2800" dirty="0">
                <a:solidFill>
                  <a:srgbClr val="FFFFFF"/>
                </a:solidFill>
                <a:latin typeface="Arial"/>
              </a:rPr>
              <a:t>harm or death - 92 severe 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harm </a:t>
            </a:r>
          </a:p>
          <a:p>
            <a:pPr algn="ctr"/>
            <a:r>
              <a:rPr lang="en-GB" sz="4400" dirty="0" smtClean="0">
                <a:solidFill>
                  <a:srgbClr val="FFFFFF"/>
                </a:solidFill>
                <a:latin typeface="Arial"/>
              </a:rPr>
              <a:t>38 deaths </a:t>
            </a:r>
            <a:endParaRPr lang="en-GB" sz="4400" dirty="0">
              <a:solidFill>
                <a:srgbClr val="FFFFFF"/>
              </a:solidFill>
              <a:latin typeface="Arial"/>
            </a:endParaRPr>
          </a:p>
          <a:p>
            <a:endParaRPr lang="en-GB" dirty="0">
              <a:solidFill>
                <a:srgbClr val="FFFFFF"/>
              </a:solidFill>
              <a:latin typeface="Arial"/>
            </a:endParaRPr>
          </a:p>
          <a:p>
            <a:endParaRPr lang="en-GB" dirty="0">
              <a:solidFill>
                <a:srgbClr val="FFFFFF"/>
              </a:solidFill>
              <a:latin typeface="Arial"/>
            </a:endParaRPr>
          </a:p>
          <a:p>
            <a:endParaRPr lang="en-GB" dirty="0">
              <a:solidFill>
                <a:srgbClr val="FFFFFF"/>
              </a:solidFill>
              <a:latin typeface="Arial"/>
            </a:endParaRPr>
          </a:p>
          <a:p>
            <a:endParaRPr lang="en-GB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788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85800"/>
            <a:ext cx="8229600" cy="1371600"/>
          </a:xfrm>
        </p:spPr>
        <p:txBody>
          <a:bodyPr anchor="t"/>
          <a:lstStyle/>
          <a:p>
            <a:pPr eaLnBrk="1" hangingPunct="1"/>
            <a:r>
              <a:rPr lang="en-GB" altLang="en-US"/>
              <a:t>Handwriting!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13319" r="46111" b="48990"/>
          <a:stretch>
            <a:fillRect/>
          </a:stretch>
        </p:blipFill>
        <p:spPr bwMode="auto">
          <a:xfrm>
            <a:off x="323850" y="1773238"/>
            <a:ext cx="4679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IMG_2088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t="-10216" r="50002" b="21125"/>
          <a:stretch/>
        </p:blipFill>
        <p:spPr>
          <a:xfrm>
            <a:off x="5652120" y="3707796"/>
            <a:ext cx="2664344" cy="2611057"/>
          </a:xfrm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57400"/>
            <a:ext cx="225901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 descr="mystery drug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2952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\\xenh\fileshare\Pharmacy\Private Folders\kevin.hazelwood\My Documents\My Pictures\2015-12-14\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6055"/>
          <a:stretch>
            <a:fillRect/>
          </a:stretch>
        </p:blipFill>
        <p:spPr bwMode="auto">
          <a:xfrm>
            <a:off x="2268538" y="333375"/>
            <a:ext cx="4429125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0825" y="764704"/>
            <a:ext cx="1441450" cy="1835621"/>
          </a:xfrm>
          <a:prstGeom prst="wedgeRectCallout">
            <a:avLst>
              <a:gd name="adj1" fmla="val 117352"/>
              <a:gd name="adj2" fmla="val 6145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2"/>
                </a:solidFill>
              </a:rPr>
              <a:t>You have to re-write every time you make ANY changes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235825" y="549275"/>
            <a:ext cx="1800225" cy="1800225"/>
          </a:xfrm>
          <a:prstGeom prst="wedgeRectCallout">
            <a:avLst>
              <a:gd name="adj1" fmla="val -126540"/>
              <a:gd name="adj2" fmla="val -15586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Cross out</a:t>
            </a:r>
          </a:p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drug and administration boxes. </a:t>
            </a:r>
          </a:p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Sign and date each time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075488" y="2882900"/>
            <a:ext cx="1708150" cy="825500"/>
          </a:xfrm>
          <a:prstGeom prst="wedgeRectCallout">
            <a:avLst>
              <a:gd name="adj1" fmla="val -208306"/>
              <a:gd name="adj2" fmla="val -17956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Please don’t amend times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52413" y="3789040"/>
            <a:ext cx="1655762" cy="864096"/>
          </a:xfrm>
          <a:prstGeom prst="wedgeRectCallout">
            <a:avLst>
              <a:gd name="adj1" fmla="val 188727"/>
              <a:gd name="adj2" fmla="val -28651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2"/>
                </a:solidFill>
              </a:rPr>
              <a:t>Use the blank boxes instead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035800" y="3933056"/>
            <a:ext cx="1708150" cy="1044575"/>
          </a:xfrm>
          <a:prstGeom prst="wedgeRectCallout">
            <a:avLst>
              <a:gd name="adj1" fmla="val -122405"/>
              <a:gd name="adj2" fmla="val -4743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Box and block out days appropriately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79388" y="5733256"/>
            <a:ext cx="1512887" cy="1004094"/>
          </a:xfrm>
          <a:prstGeom prst="wedgeRectCallout">
            <a:avLst>
              <a:gd name="adj1" fmla="val 89936"/>
              <a:gd name="adj2" fmla="val -3185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Have you ever noticed this box..?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737113" y="5445224"/>
            <a:ext cx="2410811" cy="1008112"/>
          </a:xfrm>
          <a:prstGeom prst="wedgeRectCallout">
            <a:avLst>
              <a:gd name="adj1" fmla="val -212712"/>
              <a:gd name="adj2" fmla="val -124997"/>
            </a:avLst>
          </a:prstGeom>
          <a:solidFill>
            <a:srgbClr val="FBD4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Start date- make sure this is correct on transcribing</a:t>
            </a:r>
          </a:p>
        </p:txBody>
      </p:sp>
    </p:spTree>
    <p:extLst>
      <p:ext uri="{BB962C8B-B14F-4D97-AF65-F5344CB8AC3E}">
        <p14:creationId xmlns:p14="http://schemas.microsoft.com/office/powerpoint/2010/main" val="19612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</a:t>
            </a:r>
            <a:r>
              <a:rPr lang="en-GB" dirty="0" err="1"/>
              <a:t>alikes</a:t>
            </a:r>
            <a:r>
              <a:rPr lang="en-GB" dirty="0"/>
              <a:t> – sound </a:t>
            </a:r>
            <a:r>
              <a:rPr lang="en-GB" dirty="0" err="1"/>
              <a:t>alikes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4123184" cy="4191000"/>
          </a:xfrm>
        </p:spPr>
        <p:txBody>
          <a:bodyPr/>
          <a:lstStyle/>
          <a:p>
            <a:r>
              <a:rPr lang="en-GB" dirty="0"/>
              <a:t>vinblastine and vincristine </a:t>
            </a:r>
          </a:p>
          <a:p>
            <a:r>
              <a:rPr lang="en-GB" dirty="0"/>
              <a:t>cefotaxime and cefuroxime</a:t>
            </a:r>
          </a:p>
          <a:p>
            <a:r>
              <a:rPr lang="en-GB" dirty="0"/>
              <a:t>morphine and diamorphine </a:t>
            </a:r>
          </a:p>
          <a:p>
            <a:r>
              <a:rPr lang="en-GB" dirty="0"/>
              <a:t>adrenaline and amiodarone</a:t>
            </a:r>
          </a:p>
          <a:p>
            <a:r>
              <a:rPr lang="en-GB" dirty="0"/>
              <a:t>hydroxyzine and hydralazine </a:t>
            </a:r>
          </a:p>
          <a:p>
            <a:r>
              <a:rPr lang="en-GB" dirty="0"/>
              <a:t>amiodarone and allopurinol</a:t>
            </a:r>
          </a:p>
          <a:p>
            <a:r>
              <a:rPr lang="en-GB" dirty="0"/>
              <a:t>prostacyclin and prostaglandin</a:t>
            </a:r>
          </a:p>
          <a:p>
            <a:r>
              <a:rPr lang="en-GB" dirty="0" err="1"/>
              <a:t>bisacodyl</a:t>
            </a:r>
            <a:r>
              <a:rPr lang="en-GB" dirty="0"/>
              <a:t> and </a:t>
            </a:r>
            <a:r>
              <a:rPr lang="en-GB" dirty="0" err="1"/>
              <a:t>bisoprolol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16" y="980728"/>
            <a:ext cx="3096344" cy="232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ezdrugid.org/EZDrugID/Look-alike_Drugs_files/WheresWally.jpg">
            <a:hlinkClick r:id="rId3" tooltip="Look-alike_Drugs_files/WheresWally_1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20" y="3645024"/>
            <a:ext cx="2729136" cy="26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75956" cy="6588845"/>
          </a:xfrm>
        </p:spPr>
      </p:pic>
    </p:spTree>
    <p:extLst>
      <p:ext uri="{BB962C8B-B14F-4D97-AF65-F5344CB8AC3E}">
        <p14:creationId xmlns:p14="http://schemas.microsoft.com/office/powerpoint/2010/main" val="673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3" y="692696"/>
            <a:ext cx="652268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5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Thankyou </a:t>
            </a:r>
          </a:p>
        </p:txBody>
      </p:sp>
    </p:spTree>
    <p:extLst>
      <p:ext uri="{BB962C8B-B14F-4D97-AF65-F5344CB8AC3E}">
        <p14:creationId xmlns:p14="http://schemas.microsoft.com/office/powerpoint/2010/main" val="2503796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65175"/>
            <a:ext cx="8229600" cy="955675"/>
          </a:xfrm>
        </p:spPr>
        <p:txBody>
          <a:bodyPr anchor="t"/>
          <a:lstStyle/>
          <a:p>
            <a:pPr eaLnBrk="1" hangingPunct="1"/>
            <a:r>
              <a:rPr lang="en-GB" altLang="en-US" sz="4000"/>
              <a:t>Extended interval Gentamicin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916113"/>
            <a:ext cx="8650288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Trust uses </a:t>
            </a:r>
            <a:r>
              <a:rPr lang="en-GB" altLang="en-US" sz="2400" dirty="0">
                <a:solidFill>
                  <a:schemeClr val="tx2"/>
                </a:solidFill>
              </a:rPr>
              <a:t>5mg/kg/dose in patients with </a:t>
            </a:r>
            <a:r>
              <a:rPr lang="en-GB" altLang="en-US" sz="2400" dirty="0" err="1">
                <a:solidFill>
                  <a:schemeClr val="tx2"/>
                </a:solidFill>
              </a:rPr>
              <a:t>CrCl</a:t>
            </a:r>
            <a:r>
              <a:rPr lang="en-GB" altLang="en-US" sz="2400" dirty="0">
                <a:solidFill>
                  <a:schemeClr val="tx2"/>
                </a:solidFill>
              </a:rPr>
              <a:t> ≥20ml/min</a:t>
            </a:r>
            <a:r>
              <a:rPr lang="en-GB" altLang="en-US" sz="2400" dirty="0"/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maximum daily dose of </a:t>
            </a:r>
            <a:r>
              <a:rPr lang="en-GB" altLang="en-US" sz="2400" dirty="0">
                <a:solidFill>
                  <a:srgbClr val="FFC000"/>
                </a:solidFill>
              </a:rPr>
              <a:t>400mg</a:t>
            </a:r>
            <a:r>
              <a:rPr lang="en-GB" altLang="en-US" sz="2400" dirty="0">
                <a:solidFill>
                  <a:schemeClr val="tx2"/>
                </a:solidFill>
              </a:rPr>
              <a:t> </a:t>
            </a:r>
            <a:r>
              <a:rPr lang="en-GB" altLang="en-US" sz="2400" dirty="0"/>
              <a:t>irrespective of weight.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Dosing interval dependant on renal function and/or levels taken and plotted on Urban-Craig </a:t>
            </a:r>
            <a:r>
              <a:rPr lang="en-GB" altLang="en-US" sz="2400" dirty="0" err="1"/>
              <a:t>nomogram</a:t>
            </a:r>
            <a:r>
              <a:rPr lang="en-GB" altLang="en-US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Please refer to full Trust Antibiotic Policy on Knowledge Centre, download the micro app or speak to your ward pharmacist.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888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11616" cy="609600"/>
          </a:xfrm>
        </p:spPr>
        <p:txBody>
          <a:bodyPr/>
          <a:lstStyle/>
          <a:p>
            <a:r>
              <a:rPr lang="en-GB" altLang="en-US" dirty="0"/>
              <a:t>	Controlled Drug Prescribing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Common cause of delay with TTOs!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Need name, strength and form of medicine and dose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Need total quantity in words and figures</a:t>
            </a:r>
          </a:p>
          <a:p>
            <a:pPr lvl="1"/>
            <a:r>
              <a:rPr lang="en-GB" altLang="en-US" sz="2400" dirty="0"/>
              <a:t>e.g. 60 (sixty) x morphine sulphate 10mg S/R tablets</a:t>
            </a:r>
          </a:p>
          <a:p>
            <a:pPr lvl="1"/>
            <a:r>
              <a:rPr lang="en-GB" altLang="en-US" sz="2400" dirty="0"/>
              <a:t>100ml (one hundred ml) of morphine sulphate 10mg/5ml solution</a:t>
            </a:r>
          </a:p>
          <a:p>
            <a:pPr lvl="1"/>
            <a:r>
              <a:rPr lang="en-GB" altLang="en-US" sz="2400" dirty="0"/>
              <a:t>5 (five) x midazolam 10mg/2ml amps</a:t>
            </a:r>
          </a:p>
          <a:p>
            <a:pPr lvl="1"/>
            <a:endParaRPr lang="en-GB" altLang="en-US" sz="2400" dirty="0"/>
          </a:p>
          <a:p>
            <a:r>
              <a:rPr lang="en-GB" altLang="en-US" sz="2800" dirty="0">
                <a:solidFill>
                  <a:srgbClr val="FFC000"/>
                </a:solidFill>
              </a:rPr>
              <a:t>Remember: tramadol and </a:t>
            </a:r>
            <a:r>
              <a:rPr lang="en-GB" altLang="en-US" sz="2800" dirty="0" err="1">
                <a:solidFill>
                  <a:srgbClr val="FFC000"/>
                </a:solidFill>
              </a:rPr>
              <a:t>temazepam</a:t>
            </a:r>
            <a:r>
              <a:rPr lang="en-GB" altLang="en-US" sz="2800" dirty="0">
                <a:solidFill>
                  <a:srgbClr val="FFC000"/>
                </a:solidFill>
              </a:rPr>
              <a:t> are (unfortunately) now CDs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3941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Missed Doses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Updated trust policy ‘ </a:t>
            </a:r>
            <a:r>
              <a:rPr lang="en-GB" dirty="0">
                <a:solidFill>
                  <a:srgbClr val="FFC000"/>
                </a:solidFill>
              </a:rPr>
              <a:t>Reducing harm from delayed and omitted medication’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Nursing staff should alert you when they are unable to give a critical medication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You will need to </a:t>
            </a:r>
            <a:r>
              <a:rPr lang="en-GB" dirty="0">
                <a:solidFill>
                  <a:srgbClr val="FFC000"/>
                </a:solidFill>
              </a:rPr>
              <a:t>action</a:t>
            </a:r>
            <a:r>
              <a:rPr lang="en-GB" dirty="0"/>
              <a:t> this and document the plan in the notes</a:t>
            </a:r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864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/>
              <a:t>The updated Trust policy for reducing harm from  delayed and omitted medicines (CP142)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19086" r="17439" b="6252"/>
          <a:stretch>
            <a:fillRect/>
          </a:stretch>
        </p:blipFill>
        <p:spPr bwMode="auto">
          <a:xfrm>
            <a:off x="787400" y="1751013"/>
            <a:ext cx="7605713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2404864"/>
          </a:xfrm>
        </p:spPr>
        <p:txBody>
          <a:bodyPr/>
          <a:lstStyle/>
          <a:p>
            <a:pPr algn="ctr"/>
            <a:r>
              <a:rPr lang="en-GB" sz="6000" dirty="0" smtClean="0"/>
              <a:t>What is meant by a Never event ?</a:t>
            </a:r>
            <a:endParaRPr lang="en-GB" sz="6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415536" cy="1058862"/>
          </a:xfrm>
        </p:spPr>
        <p:txBody>
          <a:bodyPr/>
          <a:lstStyle/>
          <a:p>
            <a:pPr eaLnBrk="1" hangingPunct="1"/>
            <a:r>
              <a:rPr lang="en-GB" sz="4000" dirty="0"/>
              <a:t>How can your pharmacist help you?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28439" y="1828800"/>
            <a:ext cx="8415536" cy="4624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>
                <a:solidFill>
                  <a:srgbClr val="FFC000"/>
                </a:solidFill>
              </a:rPr>
              <a:t>Medicines reconciliation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Now accessible to pharmacists anytime via SCR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Need patient consent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solidFill>
                  <a:srgbClr val="FFC000"/>
                </a:solidFill>
              </a:rPr>
              <a:t>Provide guidance/advice 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Drug/Dose/Regimen selection &amp; preventing harm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Administration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Adverse drug reactions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Therapeutic drug monitoring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Guideline production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Audits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Drug expenditure/savings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</p:txBody>
      </p:sp>
      <p:pic>
        <p:nvPicPr>
          <p:cNvPr id="26627" name="Picture 2" descr="Clinical pharmacy serv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941168"/>
            <a:ext cx="3456384" cy="15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Doctors own prescribing policy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Trust drugs are for patients only</a:t>
            </a:r>
          </a:p>
          <a:p>
            <a:pPr eaLnBrk="1" hangingPunct="1"/>
            <a:endParaRPr lang="en-GB" sz="1000" dirty="0"/>
          </a:p>
          <a:p>
            <a:pPr lvl="1" eaLnBrk="1" hangingPunct="1"/>
            <a:r>
              <a:rPr lang="en-GB" dirty="0"/>
              <a:t>Get a GP if you haven’t got one.</a:t>
            </a:r>
          </a:p>
          <a:p>
            <a:pPr lvl="1" eaLnBrk="1" hangingPunct="1"/>
            <a:endParaRPr lang="en-GB" dirty="0"/>
          </a:p>
          <a:p>
            <a:pPr lvl="1" eaLnBrk="1" hangingPunct="1"/>
            <a:r>
              <a:rPr lang="en-GB" dirty="0"/>
              <a:t>You cannot self prescribe</a:t>
            </a:r>
          </a:p>
          <a:p>
            <a:pPr lvl="1" eaLnBrk="1" hangingPunct="1"/>
            <a:endParaRPr lang="en-GB" dirty="0"/>
          </a:p>
          <a:p>
            <a:pPr marL="457200" lvl="1" indent="0" eaLnBrk="1" hangingPunct="1">
              <a:buNone/>
            </a:pPr>
            <a:endParaRPr lang="en-GB" dirty="0"/>
          </a:p>
          <a:p>
            <a:pPr lvl="1" eaLnBrk="1" hangingPunct="1"/>
            <a:r>
              <a:rPr lang="en-GB" dirty="0"/>
              <a:t>Occupational Health available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Never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Never Events are serious, largely preventable patient safety incidents that should not occur if the available preventative measures have been implemented.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2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0426"/>
            <a:ext cx="2808312" cy="292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2894"/>
            <a:ext cx="3744416" cy="28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808312" cy="23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19" y="4005064"/>
            <a:ext cx="355697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3643180" y="509489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Never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0480"/>
          </a:xfrm>
        </p:spPr>
        <p:txBody>
          <a:bodyPr>
            <a:normAutofit fontScale="25000" lnSpcReduction="20000"/>
          </a:bodyPr>
          <a:lstStyle/>
          <a:p>
            <a:r>
              <a:rPr lang="en-GB" sz="5600" dirty="0"/>
              <a:t>Wrong site surgery </a:t>
            </a:r>
          </a:p>
          <a:p>
            <a:r>
              <a:rPr lang="en-GB" sz="5600" dirty="0"/>
              <a:t>Retained instrument post-operation 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Wrong route administration of chemotherapy </a:t>
            </a:r>
          </a:p>
          <a:p>
            <a:r>
              <a:rPr lang="en-GB" sz="5600" dirty="0"/>
              <a:t>Misplaced </a:t>
            </a:r>
            <a:r>
              <a:rPr lang="en-GB" sz="5600" dirty="0" err="1"/>
              <a:t>naso</a:t>
            </a:r>
            <a:r>
              <a:rPr lang="en-GB" sz="5600" dirty="0"/>
              <a:t> or </a:t>
            </a:r>
            <a:r>
              <a:rPr lang="en-GB" sz="5600" dirty="0" err="1"/>
              <a:t>orogastric</a:t>
            </a:r>
            <a:r>
              <a:rPr lang="en-GB" sz="5600" dirty="0"/>
              <a:t> tube not detected prior to use </a:t>
            </a:r>
          </a:p>
          <a:p>
            <a:r>
              <a:rPr lang="en-GB" sz="5600" dirty="0"/>
              <a:t>Inpatient suicide using non-collapsible rails </a:t>
            </a:r>
          </a:p>
          <a:p>
            <a:r>
              <a:rPr lang="en-GB" sz="5600" dirty="0"/>
              <a:t>Escape from within the secure perimeter of medium or high secure mental health services by patients who are transferred prisoners </a:t>
            </a:r>
          </a:p>
          <a:p>
            <a:r>
              <a:rPr lang="en-GB" sz="5600" dirty="0"/>
              <a:t>Maternal death from PPH after elective caesarean section 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Maladministration of a potassium-containing solution 	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Wrongly prepared high-risk injectable medication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Maladministration of Insulin 	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Overdose of midazolam during conscious sedation 	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Opioid overdose of an opioid-naïve patient </a:t>
            </a:r>
          </a:p>
          <a:p>
            <a:r>
              <a:rPr lang="en-GB" sz="5600" b="1" dirty="0">
                <a:solidFill>
                  <a:srgbClr val="FFFF00"/>
                </a:solidFill>
              </a:rPr>
              <a:t>Inappropriate administration of daily oral methotrexate </a:t>
            </a:r>
            <a:r>
              <a:rPr lang="en-GB" sz="5600" dirty="0"/>
              <a:t>	</a:t>
            </a:r>
          </a:p>
          <a:p>
            <a:r>
              <a:rPr lang="en-GB" sz="5600" dirty="0"/>
              <a:t>Failure to monitor and respond to oxygen saturation </a:t>
            </a:r>
          </a:p>
          <a:p>
            <a:r>
              <a:rPr lang="en-GB" sz="5600" dirty="0"/>
              <a:t>Wrong gas</a:t>
            </a:r>
          </a:p>
          <a:p>
            <a:r>
              <a:rPr lang="en-GB" sz="5600" dirty="0"/>
              <a:t>Air embolism</a:t>
            </a:r>
          </a:p>
          <a:p>
            <a:r>
              <a:rPr lang="en-GB" sz="5600" dirty="0"/>
              <a:t>Transfusion of ABO-incompatible blood components </a:t>
            </a:r>
          </a:p>
          <a:p>
            <a:r>
              <a:rPr lang="en-GB" sz="5600" dirty="0"/>
              <a:t>Falls from windows/ Entrapment in bed rails/severe scalding</a:t>
            </a:r>
          </a:p>
          <a:p>
            <a:r>
              <a:rPr lang="en-GB" sz="5600" dirty="0"/>
              <a:t>Misidentification of patients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5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58613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bmj.com/content/bmj/321/7270/1212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31069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6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</a:t>
            </a:r>
            <a:r>
              <a:rPr lang="en-US" dirty="0" smtClean="0"/>
              <a:t>never events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82000" cy="2952328"/>
          </a:xfrm>
        </p:spPr>
        <p:txBody>
          <a:bodyPr/>
          <a:lstStyle/>
          <a:p>
            <a:r>
              <a:rPr lang="en-US" dirty="0" smtClean="0"/>
              <a:t>Administration </a:t>
            </a:r>
            <a:r>
              <a:rPr lang="en-US" dirty="0"/>
              <a:t>of medication by the wrong </a:t>
            </a:r>
            <a:r>
              <a:rPr lang="en-US" dirty="0" smtClean="0"/>
              <a:t>route</a:t>
            </a:r>
          </a:p>
          <a:p>
            <a:r>
              <a:rPr lang="en-US" dirty="0" smtClean="0"/>
              <a:t>Overdose </a:t>
            </a:r>
            <a:r>
              <a:rPr lang="en-US" dirty="0"/>
              <a:t>of </a:t>
            </a:r>
            <a:r>
              <a:rPr lang="en-US" b="1" dirty="0"/>
              <a:t>insulin</a:t>
            </a:r>
            <a:r>
              <a:rPr lang="en-US" dirty="0"/>
              <a:t> due to abbreviations or incorrect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Overdose </a:t>
            </a:r>
            <a:r>
              <a:rPr lang="en-US" dirty="0"/>
              <a:t>of </a:t>
            </a:r>
            <a:r>
              <a:rPr lang="en-US" b="1" dirty="0"/>
              <a:t>methotrexate</a:t>
            </a:r>
            <a:r>
              <a:rPr lang="en-US" dirty="0"/>
              <a:t> for non-cancer treatment </a:t>
            </a:r>
            <a:endParaRPr lang="en-US" dirty="0" smtClean="0"/>
          </a:p>
          <a:p>
            <a:r>
              <a:rPr lang="en-US" dirty="0" err="1" smtClean="0"/>
              <a:t>Mis</a:t>
            </a:r>
            <a:r>
              <a:rPr lang="en-US" dirty="0" smtClean="0"/>
              <a:t>-selection </a:t>
            </a:r>
            <a:r>
              <a:rPr lang="en-US" dirty="0"/>
              <a:t>of high strength </a:t>
            </a:r>
            <a:r>
              <a:rPr lang="en-US" b="1" dirty="0"/>
              <a:t>midazolam</a:t>
            </a:r>
            <a:r>
              <a:rPr lang="en-US" dirty="0"/>
              <a:t> during </a:t>
            </a:r>
            <a:r>
              <a:rPr lang="en-US" dirty="0" smtClean="0"/>
              <a:t>conscious sedation</a:t>
            </a:r>
          </a:p>
          <a:p>
            <a:r>
              <a:rPr lang="en-US" dirty="0" err="1" smtClean="0"/>
              <a:t>Mis</a:t>
            </a:r>
            <a:r>
              <a:rPr lang="en-US" dirty="0" smtClean="0"/>
              <a:t>-selection </a:t>
            </a:r>
            <a:r>
              <a:rPr lang="en-US" dirty="0"/>
              <a:t>of a </a:t>
            </a:r>
            <a:r>
              <a:rPr lang="en-US" b="1" dirty="0"/>
              <a:t>strong potassium </a:t>
            </a:r>
            <a:r>
              <a:rPr lang="en-US" dirty="0"/>
              <a:t>solution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6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2">
  <a:themeElements>
    <a:clrScheme name="Blank Presentation 1">
      <a:dk1>
        <a:srgbClr val="808080"/>
      </a:dk1>
      <a:lt1>
        <a:srgbClr val="FFFFFF"/>
      </a:lt1>
      <a:dk2>
        <a:srgbClr val="0072C6"/>
      </a:dk2>
      <a:lt2>
        <a:srgbClr val="000000"/>
      </a:lt2>
      <a:accent1>
        <a:srgbClr val="0072C6"/>
      </a:accent1>
      <a:accent2>
        <a:srgbClr val="333399"/>
      </a:accent2>
      <a:accent3>
        <a:srgbClr val="AABCDF"/>
      </a:accent3>
      <a:accent4>
        <a:srgbClr val="DADADA"/>
      </a:accent4>
      <a:accent5>
        <a:srgbClr val="AABCDF"/>
      </a:accent5>
      <a:accent6>
        <a:srgbClr val="2D2D8A"/>
      </a:accent6>
      <a:hlink>
        <a:srgbClr val="5096C8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1876</TotalTime>
  <Words>1175</Words>
  <Application>Microsoft Office PowerPoint</Application>
  <PresentationFormat>On-screen Show (4:3)</PresentationFormat>
  <Paragraphs>236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NHS 2</vt:lpstr>
      <vt:lpstr>Therapeutics and Safer Prescribing How to avoid error ? </vt:lpstr>
      <vt:lpstr>PowerPoint Presentation</vt:lpstr>
      <vt:lpstr>How common?</vt:lpstr>
      <vt:lpstr>PowerPoint Presentation</vt:lpstr>
      <vt:lpstr>Never event</vt:lpstr>
      <vt:lpstr>PowerPoint Presentation</vt:lpstr>
      <vt:lpstr>Never events</vt:lpstr>
      <vt:lpstr>PowerPoint Presentation</vt:lpstr>
      <vt:lpstr>Medication never events 2018</vt:lpstr>
      <vt:lpstr>Any other high risk drugs?  </vt:lpstr>
      <vt:lpstr>What are the high risk drugs?  </vt:lpstr>
      <vt:lpstr>PowerPoint Presentation</vt:lpstr>
      <vt:lpstr> </vt:lpstr>
      <vt:lpstr>PowerPoint Presentation</vt:lpstr>
      <vt:lpstr>PowerPoint Presentation</vt:lpstr>
      <vt:lpstr>Insulin prescribing - Only ever use insulin syringe (orange top)   </vt:lpstr>
      <vt:lpstr>PowerPoint Presentation</vt:lpstr>
      <vt:lpstr>PowerPoint Presentation</vt:lpstr>
      <vt:lpstr>PowerPoint Presentation</vt:lpstr>
      <vt:lpstr>Methotrexate Policy </vt:lpstr>
      <vt:lpstr>Antibiotic anaphylaxis</vt:lpstr>
      <vt:lpstr>Problem drugs - Opioids </vt:lpstr>
      <vt:lpstr>Ward prescribing of opiates – SI themes</vt:lpstr>
      <vt:lpstr>PowerPoint Presentation</vt:lpstr>
      <vt:lpstr>PowerPoint Presentation</vt:lpstr>
      <vt:lpstr>PowerPoint Presentation</vt:lpstr>
      <vt:lpstr>PowerPoint Presentation</vt:lpstr>
      <vt:lpstr>Critical medicines</vt:lpstr>
      <vt:lpstr>Back to basics </vt:lpstr>
      <vt:lpstr>Handwriting!</vt:lpstr>
      <vt:lpstr>PowerPoint Presentation</vt:lpstr>
      <vt:lpstr>Look alikes – sound alikes</vt:lpstr>
      <vt:lpstr>PowerPoint Presentation</vt:lpstr>
      <vt:lpstr>PowerPoint Presentation</vt:lpstr>
      <vt:lpstr>Any questions ?</vt:lpstr>
      <vt:lpstr>Extended interval Gentamicin</vt:lpstr>
      <vt:lpstr> Controlled Drug Prescribing</vt:lpstr>
      <vt:lpstr>Missed Doses</vt:lpstr>
      <vt:lpstr>The updated Trust policy for reducing harm from  delayed and omitted medicines (CP142)</vt:lpstr>
      <vt:lpstr>How can your pharmacist help you?</vt:lpstr>
      <vt:lpstr>Doctors own prescribing policy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</dc:title>
  <dc:creator>Raymond</dc:creator>
  <cp:lastModifiedBy>Carolyn Meredith</cp:lastModifiedBy>
  <cp:revision>139</cp:revision>
  <dcterms:created xsi:type="dcterms:W3CDTF">2003-08-04T14:00:49Z</dcterms:created>
  <dcterms:modified xsi:type="dcterms:W3CDTF">2018-09-07T09:29:45Z</dcterms:modified>
</cp:coreProperties>
</file>