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81" r:id="rId2"/>
    <p:sldMasterId id="2147483793" r:id="rId3"/>
  </p:sldMasterIdLst>
  <p:notesMasterIdLst>
    <p:notesMasterId r:id="rId32"/>
  </p:notesMasterIdLst>
  <p:sldIdLst>
    <p:sldId id="287" r:id="rId4"/>
    <p:sldId id="270" r:id="rId5"/>
    <p:sldId id="326" r:id="rId6"/>
    <p:sldId id="285" r:id="rId7"/>
    <p:sldId id="310" r:id="rId8"/>
    <p:sldId id="263" r:id="rId9"/>
    <p:sldId id="316" r:id="rId10"/>
    <p:sldId id="317" r:id="rId11"/>
    <p:sldId id="279" r:id="rId12"/>
    <p:sldId id="322" r:id="rId13"/>
    <p:sldId id="281" r:id="rId14"/>
    <p:sldId id="256" r:id="rId15"/>
    <p:sldId id="320" r:id="rId16"/>
    <p:sldId id="262" r:id="rId17"/>
    <p:sldId id="264" r:id="rId18"/>
    <p:sldId id="265" r:id="rId19"/>
    <p:sldId id="324" r:id="rId20"/>
    <p:sldId id="325" r:id="rId21"/>
    <p:sldId id="297" r:id="rId22"/>
    <p:sldId id="327" r:id="rId23"/>
    <p:sldId id="328" r:id="rId24"/>
    <p:sldId id="301" r:id="rId25"/>
    <p:sldId id="302" r:id="rId26"/>
    <p:sldId id="303" r:id="rId27"/>
    <p:sldId id="294" r:id="rId28"/>
    <p:sldId id="295" r:id="rId29"/>
    <p:sldId id="280" r:id="rId30"/>
    <p:sldId id="31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20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06" autoAdjust="0"/>
    <p:restoredTop sz="74567" autoAdjust="0"/>
  </p:normalViewPr>
  <p:slideViewPr>
    <p:cSldViewPr snapToGrid="0">
      <p:cViewPr>
        <p:scale>
          <a:sx n="132" d="100"/>
          <a:sy n="132" d="100"/>
        </p:scale>
        <p:origin x="2216" y="2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2T14:38:23.325"/>
    </inkml:context>
    <inkml:brush xml:id="br0">
      <inkml:brushProperty name="width" value="0.05" units="cm"/>
      <inkml:brushProperty name="height" value="0.05" units="cm"/>
      <inkml:brushProperty name="color" value="#E4F91B"/>
      <inkml:brushProperty name="ignorePressure" value="1"/>
    </inkml:brush>
  </inkml:definitions>
  <inkml:trace contextRef="#ctx0" brushRef="#br0">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2T14:38:25.254"/>
    </inkml:context>
    <inkml:brush xml:id="br0">
      <inkml:brushProperty name="width" value="0.05" units="cm"/>
      <inkml:brushProperty name="height" value="0.05" units="cm"/>
      <inkml:brushProperty name="color" value="#E4F91B"/>
      <inkml:brushProperty name="ignorePressure" value="1"/>
    </inkml:brush>
  </inkml:definitions>
  <inkml:trace contextRef="#ctx0" brushRef="#br0">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2T14:38:25.701"/>
    </inkml:context>
    <inkml:brush xml:id="br0">
      <inkml:brushProperty name="width" value="0.05" units="cm"/>
      <inkml:brushProperty name="height" value="0.05" units="cm"/>
      <inkml:brushProperty name="color" value="#E4F91B"/>
      <inkml:brushProperty name="ignorePressure" value="1"/>
    </inkml:brush>
  </inkml:definitions>
  <inkml:trace contextRef="#ctx0" brushRef="#br0">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2T14:38:30.408"/>
    </inkml:context>
    <inkml:brush xml:id="br0">
      <inkml:brushProperty name="width" value="0.05" units="cm"/>
      <inkml:brushProperty name="height" value="0.05" units="cm"/>
      <inkml:brushProperty name="color" value="#E4F91B"/>
      <inkml:brushProperty name="ignorePressure" value="1"/>
    </inkml:brush>
  </inkml:definitions>
  <inkml:trace contextRef="#ctx0" brushRef="#br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FE6BE1-5F3D-4787-9609-0B110C2A3024}" type="datetimeFigureOut">
              <a:rPr lang="en-GB" smtClean="0"/>
              <a:t>03/03/2021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25BB24-E528-48AE-BB6B-41153A672B17}" type="slidenum">
              <a:rPr lang="en-GB" smtClean="0"/>
              <a:t>‹#›</a:t>
            </a:fld>
            <a:endParaRPr lang="en-GB"/>
          </a:p>
        </p:txBody>
      </p:sp>
    </p:spTree>
    <p:extLst>
      <p:ext uri="{BB962C8B-B14F-4D97-AF65-F5344CB8AC3E}">
        <p14:creationId xmlns:p14="http://schemas.microsoft.com/office/powerpoint/2010/main" val="277785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brief session aims to introduce you to the new structure of the RCEM and ACCS curriculum, and point you towards where key information will be released before implementation in August 2021</a:t>
            </a:r>
          </a:p>
        </p:txBody>
      </p:sp>
      <p:sp>
        <p:nvSpPr>
          <p:cNvPr id="4" name="Slide Number Placeholder 3"/>
          <p:cNvSpPr>
            <a:spLocks noGrp="1"/>
          </p:cNvSpPr>
          <p:nvPr>
            <p:ph type="sldNum" sz="quarter" idx="5"/>
          </p:nvPr>
        </p:nvSpPr>
        <p:spPr/>
        <p:txBody>
          <a:bodyPr/>
          <a:lstStyle/>
          <a:p>
            <a:fld id="{D325BB24-E528-48AE-BB6B-41153A672B17}" type="slidenum">
              <a:rPr lang="en-GB" smtClean="0"/>
              <a:t>1</a:t>
            </a:fld>
            <a:endParaRPr lang="en-GB"/>
          </a:p>
        </p:txBody>
      </p:sp>
    </p:spTree>
    <p:extLst>
      <p:ext uri="{BB962C8B-B14F-4D97-AF65-F5344CB8AC3E}">
        <p14:creationId xmlns:p14="http://schemas.microsoft.com/office/powerpoint/2010/main" val="1591784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measure trainee progress the </a:t>
            </a:r>
            <a:r>
              <a:rPr lang="en-US" sz="1800" dirty="0">
                <a:effectLst/>
                <a:latin typeface="Times New Roman" panose="02020603050405020304" pitchFamily="18" charset="0"/>
                <a:ea typeface="Arial Unicode MS" panose="020B0604020202020204"/>
                <a:cs typeface="Arial Unicode MS" panose="020B0604020202020204"/>
              </a:rPr>
              <a:t>assessments in the work place are aligned to entrustment/ independence. </a:t>
            </a:r>
            <a:endParaRPr lang="en-GB" dirty="0"/>
          </a:p>
          <a:p>
            <a:endParaRPr lang="en-GB" dirty="0"/>
          </a:p>
          <a:p>
            <a:pPr>
              <a:lnSpc>
                <a:spcPct val="107000"/>
              </a:lnSpc>
              <a:spcAft>
                <a:spcPts val="800"/>
              </a:spcAft>
            </a:pPr>
            <a:r>
              <a:rPr lang="en-GB" dirty="0"/>
              <a:t>The </a:t>
            </a:r>
            <a:r>
              <a:rPr lang="en-GB" b="1" dirty="0"/>
              <a:t>R</a:t>
            </a:r>
            <a:r>
              <a:rPr lang="en-US" sz="1800" b="1" dirty="0">
                <a:ln>
                  <a:noFill/>
                </a:ln>
                <a:solidFill>
                  <a:srgbClr val="000000"/>
                </a:solidFill>
                <a:effectLst/>
                <a:uFill>
                  <a:solidFill>
                    <a:srgbClr val="000000"/>
                  </a:solidFill>
                </a:uFill>
                <a:latin typeface="Century Gothic" panose="020B0502020202020204" pitchFamily="34" charset="0"/>
                <a:ea typeface="Arial Unicode MS" panose="020B0604020202020204"/>
                <a:cs typeface="Arial Unicode MS" panose="020B0604020202020204"/>
              </a:rPr>
              <a:t>CEM entrustment scale ranges from</a:t>
            </a:r>
            <a:endParaRPr lang="en-GB" sz="1800" dirty="0">
              <a:ln>
                <a:noFill/>
              </a:ln>
              <a:solidFill>
                <a:srgbClr val="000000"/>
              </a:solidFill>
              <a:effectLst/>
              <a:uFill>
                <a:solidFill>
                  <a:srgbClr val="000000"/>
                </a:solidFill>
              </a:uFill>
              <a:latin typeface="Century Gothic" panose="020B0502020202020204" pitchFamily="34" charset="0"/>
              <a:ea typeface="Century Gothic" panose="020B0502020202020204" pitchFamily="34" charset="0"/>
              <a:cs typeface="Century Gothic" panose="020B0502020202020204" pitchFamily="34" charset="0"/>
            </a:endParaRPr>
          </a:p>
          <a:p>
            <a:pPr>
              <a:lnSpc>
                <a:spcPct val="107000"/>
              </a:lnSpc>
              <a:spcAft>
                <a:spcPts val="800"/>
              </a:spcAft>
            </a:pPr>
            <a:r>
              <a:rPr lang="en-US" sz="1800" b="1" dirty="0">
                <a:ln>
                  <a:noFill/>
                </a:ln>
                <a:solidFill>
                  <a:srgbClr val="000000"/>
                </a:solidFill>
                <a:effectLst/>
                <a:uFill>
                  <a:solidFill>
                    <a:srgbClr val="000000"/>
                  </a:solidFill>
                </a:uFill>
                <a:latin typeface="Century Gothic" panose="020B0502020202020204" pitchFamily="34" charset="0"/>
                <a:ea typeface="Century Gothic" panose="020B0502020202020204" pitchFamily="34" charset="0"/>
                <a:cs typeface="Century Gothic" panose="020B0502020202020204" pitchFamily="34" charset="0"/>
              </a:rPr>
              <a:t>1</a:t>
            </a:r>
            <a:r>
              <a:rPr lang="en-US" sz="1800" dirty="0">
                <a:ln>
                  <a:noFill/>
                </a:ln>
                <a:solidFill>
                  <a:srgbClr val="000000"/>
                </a:solidFill>
                <a:effectLst/>
                <a:uFill>
                  <a:solidFill>
                    <a:srgbClr val="000000"/>
                  </a:solidFill>
                </a:uFill>
                <a:latin typeface="Century Gothic" panose="020B0502020202020204" pitchFamily="34" charset="0"/>
                <a:ea typeface="Arial Unicode MS" panose="020B0604020202020204"/>
                <a:cs typeface="Arial Unicode MS" panose="020B0604020202020204"/>
              </a:rPr>
              <a:t>Direct supervisor observation/involvement, able to provide immediate direction/ assistance</a:t>
            </a:r>
            <a:endParaRPr lang="en-US" sz="1800" b="1" dirty="0">
              <a:ln>
                <a:noFill/>
              </a:ln>
              <a:solidFill>
                <a:srgbClr val="000000"/>
              </a:solidFill>
              <a:effectLst/>
              <a:uFill>
                <a:solidFill>
                  <a:srgbClr val="000000"/>
                </a:solidFill>
              </a:uFill>
              <a:latin typeface="Century Gothic" panose="020B0502020202020204" pitchFamily="34" charset="0"/>
              <a:ea typeface="Century Gothic" panose="020B0502020202020204" pitchFamily="34" charset="0"/>
              <a:cs typeface="Century Gothic" panose="020B0502020202020204" pitchFamily="34" charset="0"/>
            </a:endParaRPr>
          </a:p>
          <a:p>
            <a:pPr>
              <a:lnSpc>
                <a:spcPct val="107000"/>
              </a:lnSpc>
              <a:spcAft>
                <a:spcPts val="800"/>
              </a:spcAft>
            </a:pPr>
            <a:r>
              <a:rPr lang="en-US" sz="1800" b="0" dirty="0">
                <a:ln>
                  <a:noFill/>
                </a:ln>
                <a:solidFill>
                  <a:srgbClr val="000000"/>
                </a:solidFill>
                <a:effectLst/>
                <a:uFill>
                  <a:solidFill>
                    <a:srgbClr val="000000"/>
                  </a:solidFill>
                </a:uFill>
                <a:latin typeface="Century Gothic" panose="020B0502020202020204" pitchFamily="34" charset="0"/>
                <a:ea typeface="Century Gothic" panose="020B0502020202020204" pitchFamily="34" charset="0"/>
                <a:cs typeface="Century Gothic" panose="020B0502020202020204" pitchFamily="34" charset="0"/>
              </a:rPr>
              <a:t>to</a:t>
            </a:r>
          </a:p>
          <a:p>
            <a:pPr>
              <a:lnSpc>
                <a:spcPct val="107000"/>
              </a:lnSpc>
              <a:spcAft>
                <a:spcPts val="800"/>
              </a:spcAft>
            </a:pPr>
            <a:r>
              <a:rPr lang="en-US" sz="1800" b="1" dirty="0">
                <a:ln>
                  <a:noFill/>
                </a:ln>
                <a:solidFill>
                  <a:srgbClr val="000000"/>
                </a:solidFill>
                <a:effectLst/>
                <a:uFill>
                  <a:solidFill>
                    <a:srgbClr val="000000"/>
                  </a:solidFill>
                </a:uFill>
                <a:latin typeface="Century Gothic" panose="020B0502020202020204" pitchFamily="34" charset="0"/>
                <a:ea typeface="Century Gothic" panose="020B0502020202020204" pitchFamily="34" charset="0"/>
                <a:cs typeface="Century Gothic" panose="020B0502020202020204" pitchFamily="34" charset="0"/>
              </a:rPr>
              <a:t>4</a:t>
            </a:r>
            <a:r>
              <a:rPr lang="en-US" sz="1800" dirty="0">
                <a:ln>
                  <a:noFill/>
                </a:ln>
                <a:solidFill>
                  <a:srgbClr val="000000"/>
                </a:solidFill>
                <a:effectLst/>
                <a:uFill>
                  <a:solidFill>
                    <a:srgbClr val="000000"/>
                  </a:solidFill>
                </a:uFill>
                <a:latin typeface="Century Gothic" panose="020B0502020202020204" pitchFamily="34" charset="0"/>
                <a:ea typeface="Arial Unicode MS" panose="020B0604020202020204"/>
                <a:cs typeface="Arial Unicode MS" panose="020B0604020202020204"/>
              </a:rPr>
              <a:t>Would be able to manage with no supervisor involvement (all trainees practice with a consultant taking overall clinical responsibility) </a:t>
            </a:r>
            <a:endParaRPr lang="en-GB" dirty="0"/>
          </a:p>
          <a:p>
            <a:endParaRPr lang="en-GB" dirty="0"/>
          </a:p>
          <a:p>
            <a:r>
              <a:rPr lang="en-US" sz="1800" dirty="0">
                <a:effectLst/>
                <a:latin typeface="Times New Roman" panose="02020603050405020304" pitchFamily="18" charset="0"/>
                <a:ea typeface="Arial Unicode MS" panose="020B0604020202020204"/>
                <a:cs typeface="Arial Unicode MS" panose="020B0604020202020204"/>
              </a:rPr>
              <a:t>The expectation of EM trainees at each of the key thresholds in training are shown here. This is one of the ways our assessment scheme is designed to foster self-regulating learners, as they will be identifying and gathering evidence against each Key Capability and build up to the threshold level required to progress. </a:t>
            </a:r>
            <a:endParaRPr lang="en-GB" dirty="0"/>
          </a:p>
        </p:txBody>
      </p:sp>
      <p:sp>
        <p:nvSpPr>
          <p:cNvPr id="4" name="Slide Number Placeholder 3"/>
          <p:cNvSpPr>
            <a:spLocks noGrp="1"/>
          </p:cNvSpPr>
          <p:nvPr>
            <p:ph type="sldNum" sz="quarter" idx="5"/>
          </p:nvPr>
        </p:nvSpPr>
        <p:spPr/>
        <p:txBody>
          <a:bodyPr/>
          <a:lstStyle/>
          <a:p>
            <a:fld id="{D325BB24-E528-48AE-BB6B-41153A672B17}" type="slidenum">
              <a:rPr lang="en-GB" smtClean="0"/>
              <a:t>10</a:t>
            </a:fld>
            <a:endParaRPr lang="en-GB"/>
          </a:p>
        </p:txBody>
      </p:sp>
    </p:spTree>
    <p:extLst>
      <p:ext uri="{BB962C8B-B14F-4D97-AF65-F5344CB8AC3E}">
        <p14:creationId xmlns:p14="http://schemas.microsoft.com/office/powerpoint/2010/main" val="4032773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all WPBA will be used to assess all SLOs, but consistent use of entrustment scale will show at </a:t>
            </a:r>
            <a:r>
              <a:rPr lang="en-GB" u="sng" dirty="0"/>
              <a:t>that</a:t>
            </a:r>
            <a:r>
              <a:rPr lang="en-GB" dirty="0"/>
              <a:t> stage, for </a:t>
            </a:r>
            <a:r>
              <a:rPr lang="en-GB" u="sng" dirty="0"/>
              <a:t>this</a:t>
            </a:r>
            <a:r>
              <a:rPr lang="en-GB" dirty="0"/>
              <a:t> SLO how confident the trainee is at a particular case / task / procedure. </a:t>
            </a:r>
          </a:p>
          <a:p>
            <a:endParaRPr lang="en-GB" dirty="0"/>
          </a:p>
          <a:p>
            <a:r>
              <a:rPr lang="en-GB" dirty="0"/>
              <a:t>No minimum numbers of assessments!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10E060-5E51-4658-A5C2-88D54BE34D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7249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new trainee will follow this exams pathway. Information on transferability and validity for those who have already sat exams will be released. </a:t>
            </a:r>
          </a:p>
          <a:p>
            <a:endParaRPr lang="en-GB" dirty="0"/>
          </a:p>
          <a:p>
            <a:r>
              <a:rPr lang="en-GB" dirty="0"/>
              <a:t>Yes, the CLA and QIP have been removed from the exams structure, they are now reflected within SLO’s 10 and 11 and will need to be demonstrated throughout training. </a:t>
            </a:r>
            <a:r>
              <a:rPr lang="en-GB" sz="1800" dirty="0">
                <a:effectLst/>
                <a:latin typeface="Century Gothic" panose="020B0502020202020204" pitchFamily="34" charset="0"/>
                <a:cs typeface="Calibri" panose="020F0502020204030204" pitchFamily="34" charset="0"/>
              </a:rPr>
              <a:t>A</a:t>
            </a:r>
            <a:r>
              <a:rPr lang="en-GB" sz="1800" dirty="0">
                <a:effectLst/>
                <a:latin typeface="Century Gothic" panose="020B0502020202020204" pitchFamily="34" charset="0"/>
                <a:ea typeface="Calibri" panose="020F0502020204030204" pitchFamily="34" charset="0"/>
                <a:cs typeface="Calibri" panose="020F0502020204030204" pitchFamily="34" charset="0"/>
              </a:rPr>
              <a:t> pass in QIP exam will be valid for 7 years to demonstrate required competences, but trainees are expected to evidence ongoing engagement/competence with CLA throughout training</a:t>
            </a:r>
            <a:endParaRPr lang="en-GB" dirty="0"/>
          </a:p>
        </p:txBody>
      </p:sp>
      <p:sp>
        <p:nvSpPr>
          <p:cNvPr id="4" name="Slide Number Placeholder 3"/>
          <p:cNvSpPr>
            <a:spLocks noGrp="1"/>
          </p:cNvSpPr>
          <p:nvPr>
            <p:ph type="sldNum" sz="quarter" idx="5"/>
          </p:nvPr>
        </p:nvSpPr>
        <p:spPr/>
        <p:txBody>
          <a:bodyPr/>
          <a:lstStyle/>
          <a:p>
            <a:fld id="{D325BB24-E528-48AE-BB6B-41153A672B17}" type="slidenum">
              <a:rPr lang="en-GB" smtClean="0"/>
              <a:t>12</a:t>
            </a:fld>
            <a:endParaRPr lang="en-GB"/>
          </a:p>
        </p:txBody>
      </p:sp>
    </p:spTree>
    <p:extLst>
      <p:ext uri="{BB962C8B-B14F-4D97-AF65-F5344CB8AC3E}">
        <p14:creationId xmlns:p14="http://schemas.microsoft.com/office/powerpoint/2010/main" val="1761634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ES mapping meeting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entury Gothic" panose="020B0502020202020204" pitchFamily="34" charset="0"/>
              </a:rPr>
              <a:t>Around May 2021 the ES will review trainee work completed under the 2015 curriculum and also provide an outcome under the new curriculum, looking at areas that may need additional evidence and what has already been demonstrated. This will be inputted into the NES system </a:t>
            </a:r>
            <a:r>
              <a:rPr lang="en-GB" sz="1200" dirty="0" err="1">
                <a:latin typeface="Century Gothic" panose="020B0502020202020204" pitchFamily="34" charset="0"/>
              </a:rPr>
              <a:t>ePortfolio</a:t>
            </a:r>
            <a:r>
              <a:rPr lang="en-GB" sz="1200" dirty="0">
                <a:latin typeface="Century Gothic" panose="020B0502020202020204" pitchFamily="34" charset="0"/>
              </a:rPr>
              <a:t>. </a:t>
            </a:r>
            <a:endParaRPr lang="en-GB" dirty="0"/>
          </a:p>
          <a:p>
            <a:endParaRPr lang="en-GB" dirty="0"/>
          </a:p>
          <a:p>
            <a:r>
              <a:rPr lang="en-GB" dirty="0"/>
              <a:t>Further transition documentation will be released in 2021 on the bespoke website RCEMCurriculum.co.uk. </a:t>
            </a:r>
          </a:p>
          <a:p>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Century Gothic" panose="020B0502020202020204" pitchFamily="34" charset="0"/>
                <a:ea typeface="Calibri" panose="020F0502020204030204" pitchFamily="34" charset="0"/>
              </a:rPr>
              <a:t>GMC have confirmed that a final year trainee who fails to pass QIP / CA exam can remain on 2015 curriculum and complete the programme of assessment described in SLO10 / SLO11 the new curriculum.  They do not have to migrate to 2021 curriculum in its entirety. </a:t>
            </a:r>
            <a:r>
              <a:rPr lang="en-GB" sz="1800" dirty="0">
                <a:solidFill>
                  <a:srgbClr val="0070C0"/>
                </a:solidFill>
                <a:effectLst/>
                <a:latin typeface="Calibri" panose="020F0502020204030204" pitchFamily="34" charset="0"/>
                <a:ea typeface="Calibri" panose="020F0502020204030204" pitchFamily="34" charset="0"/>
              </a:rPr>
              <a:t>It is only trainees in the final year of training that can remain on the 2015 curriculum. </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D325BB24-E528-48AE-BB6B-41153A672B17}" type="slidenum">
              <a:rPr lang="en-GB" smtClean="0"/>
              <a:t>13</a:t>
            </a:fld>
            <a:endParaRPr lang="en-GB"/>
          </a:p>
        </p:txBody>
      </p:sp>
    </p:spTree>
    <p:extLst>
      <p:ext uri="{BB962C8B-B14F-4D97-AF65-F5344CB8AC3E}">
        <p14:creationId xmlns:p14="http://schemas.microsoft.com/office/powerpoint/2010/main" val="532981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The next few slides demonstrate how the curriculum is presented for each LO, with key capabilities, descriptors and GPCs.</a:t>
            </a:r>
          </a:p>
        </p:txBody>
      </p:sp>
    </p:spTree>
    <p:extLst>
      <p:ext uri="{BB962C8B-B14F-4D97-AF65-F5344CB8AC3E}">
        <p14:creationId xmlns:p14="http://schemas.microsoft.com/office/powerpoint/2010/main" val="232392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It is also made very clear exactly how trainees can provide the necessary evidence.</a:t>
            </a:r>
          </a:p>
        </p:txBody>
      </p:sp>
    </p:spTree>
    <p:extLst>
      <p:ext uri="{BB962C8B-B14F-4D97-AF65-F5344CB8AC3E}">
        <p14:creationId xmlns:p14="http://schemas.microsoft.com/office/powerpoint/2010/main" val="2396013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ACCS Learning Outcome 5 describes key practical skills relevant to ACCS training. Trainees must provide evidence of progress towards independence in these to a level appropriate for the completion of the core two years of ACCS training.</a:t>
            </a:r>
          </a:p>
          <a:p>
            <a:endParaRPr lang="en-GB" dirty="0"/>
          </a:p>
          <a:p>
            <a:r>
              <a:rPr lang="en-GB" dirty="0"/>
              <a:t>Additional practical skills of specific relevance to anaesthesia and intensive care medicine are described in ACCS Learning Outcomes 7 and 8 respectively.</a:t>
            </a:r>
          </a:p>
        </p:txBody>
      </p:sp>
      <p:sp>
        <p:nvSpPr>
          <p:cNvPr id="4" name="Slide Number Placeholder 3"/>
          <p:cNvSpPr>
            <a:spLocks noGrp="1"/>
          </p:cNvSpPr>
          <p:nvPr>
            <p:ph type="sldNum" sz="quarter" idx="5"/>
          </p:nvPr>
        </p:nvSpPr>
        <p:spPr/>
        <p:txBody>
          <a:bodyPr/>
          <a:lstStyle/>
          <a:p>
            <a:pPr marL="0" marR="0" lvl="0" indent="0" algn="r" defTabSz="825500" rtl="0" eaLnBrk="1" fontAlgn="auto" latinLnBrk="0" hangingPunct="0">
              <a:lnSpc>
                <a:spcPct val="100000"/>
              </a:lnSpc>
              <a:spcBef>
                <a:spcPts val="0"/>
              </a:spcBef>
              <a:spcAft>
                <a:spcPts val="0"/>
              </a:spcAft>
              <a:buClrTx/>
              <a:buSzTx/>
              <a:buFontTx/>
              <a:buNone/>
              <a:tabLst/>
              <a:defRPr/>
            </a:pPr>
            <a:fld id="{01A92109-C795-42DA-9230-28552A2CC93D}" type="slidenum">
              <a:rPr kumimoji="0" lang="en-GB" sz="1200" b="1" i="0" u="none" strike="noStrike" kern="0" cap="none" spc="0" normalizeH="0" baseline="0" noProof="0" smtClean="0">
                <a:ln>
                  <a:noFill/>
                </a:ln>
                <a:solidFill>
                  <a:srgbClr val="000000"/>
                </a:solidFill>
                <a:effectLst/>
                <a:uLnTx/>
                <a:uFillTx/>
                <a:latin typeface="Helvetica Neue"/>
                <a:sym typeface="Helvetica Neue"/>
              </a:rPr>
              <a:pPr marL="0" marR="0" lvl="0" indent="0" algn="r" defTabSz="825500" rtl="0" eaLnBrk="1" fontAlgn="auto" latinLnBrk="0" hangingPunct="0">
                <a:lnSpc>
                  <a:spcPct val="100000"/>
                </a:lnSpc>
                <a:spcBef>
                  <a:spcPts val="0"/>
                </a:spcBef>
                <a:spcAft>
                  <a:spcPts val="0"/>
                </a:spcAft>
                <a:buClrTx/>
                <a:buSzTx/>
                <a:buFontTx/>
                <a:buNone/>
                <a:tabLst/>
                <a:defRPr/>
              </a:pPr>
              <a:t>21</a:t>
            </a:fld>
            <a:endParaRPr kumimoji="0" lang="en-GB" sz="1200" b="1" i="0" u="none" strike="noStrike" kern="0" cap="none" spc="0" normalizeH="0" baseline="0" noProof="0">
              <a:ln>
                <a:noFill/>
              </a:ln>
              <a:solidFill>
                <a:srgbClr val="000000"/>
              </a:solidFill>
              <a:effectLst/>
              <a:uLnTx/>
              <a:uFillTx/>
              <a:latin typeface="Helvetica Neue"/>
              <a:sym typeface="Helvetica Neue"/>
            </a:endParaRPr>
          </a:p>
        </p:txBody>
      </p:sp>
    </p:spTree>
    <p:extLst>
      <p:ext uri="{BB962C8B-B14F-4D97-AF65-F5344CB8AC3E}">
        <p14:creationId xmlns:p14="http://schemas.microsoft.com/office/powerpoint/2010/main" val="1953015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200" b="0" i="0" u="none" strike="noStrike" baseline="0" dirty="0">
                <a:solidFill>
                  <a:srgbClr val="000000"/>
                </a:solidFill>
                <a:latin typeface="Century Gothic" panose="020B0502020202020204" pitchFamily="34" charset="0"/>
              </a:rPr>
              <a:t>The curriculum purposes have driven the design of the ACCS assessment strategy from start to finish. The has a fully integrated and complementary programme of assessment that recognises the strengths and limitations of its constituent parts.</a:t>
            </a:r>
          </a:p>
          <a:p>
            <a:endParaRPr lang="en-GB" sz="1200" b="0" i="0" u="none" strike="noStrike" baseline="0" dirty="0">
              <a:solidFill>
                <a:srgbClr val="000000"/>
              </a:solidFill>
              <a:latin typeface="Century Gothic" panose="020B0502020202020204" pitchFamily="34" charset="0"/>
            </a:endParaRPr>
          </a:p>
          <a:p>
            <a:r>
              <a:rPr lang="en-GB" sz="1200" b="0" i="0" u="none" strike="noStrike" baseline="0" dirty="0">
                <a:solidFill>
                  <a:srgbClr val="000000"/>
                </a:solidFill>
                <a:latin typeface="Century Gothic" panose="020B0502020202020204" pitchFamily="34" charset="0"/>
              </a:rPr>
              <a:t>The programme of assessment is made up of two major elements:</a:t>
            </a:r>
          </a:p>
          <a:p>
            <a:endParaRPr lang="en-GB" sz="1200" b="0" i="0" u="none" strike="noStrike" baseline="0" dirty="0">
              <a:solidFill>
                <a:srgbClr val="000000"/>
              </a:solidFill>
              <a:latin typeface="Century Gothic" panose="020B0502020202020204" pitchFamily="34" charset="0"/>
            </a:endParaRPr>
          </a:p>
          <a:p>
            <a:r>
              <a:rPr lang="en-GB" sz="1200" b="0" i="0" u="none" strike="noStrike" baseline="0" dirty="0">
                <a:solidFill>
                  <a:srgbClr val="000000"/>
                </a:solidFill>
                <a:latin typeface="Century Gothic" panose="020B0502020202020204" pitchFamily="34" charset="0"/>
              </a:rPr>
              <a:t>1. A programme of workplace based assessments (WPBAs) </a:t>
            </a:r>
          </a:p>
          <a:p>
            <a:r>
              <a:rPr lang="en-GB" sz="1200" b="0" i="0" u="none" strike="noStrike" baseline="0" dirty="0">
                <a:solidFill>
                  <a:srgbClr val="000000"/>
                </a:solidFill>
                <a:latin typeface="Century Gothic" panose="020B0502020202020204" pitchFamily="34" charset="0"/>
              </a:rPr>
              <a:t>2. A programme of regular, panel-based, information-rich, individualised judgements that regulate each trainee’s progression and remediation (where necessary) </a:t>
            </a:r>
          </a:p>
          <a:p>
            <a:endParaRPr lang="en-US" dirty="0"/>
          </a:p>
        </p:txBody>
      </p:sp>
      <p:sp>
        <p:nvSpPr>
          <p:cNvPr id="4" name="Slide Number Placeholder 3"/>
          <p:cNvSpPr>
            <a:spLocks noGrp="1"/>
          </p:cNvSpPr>
          <p:nvPr>
            <p:ph type="sldNum" sz="quarter" idx="5"/>
          </p:nvPr>
        </p:nvSpPr>
        <p:spPr/>
        <p:txBody>
          <a:bodyPr/>
          <a:lstStyle/>
          <a:p>
            <a:pPr marL="0" marR="0" lvl="0" indent="0" algn="r" defTabSz="825500" rtl="0" eaLnBrk="1" fontAlgn="auto" latinLnBrk="0" hangingPunct="0">
              <a:lnSpc>
                <a:spcPct val="100000"/>
              </a:lnSpc>
              <a:spcBef>
                <a:spcPts val="0"/>
              </a:spcBef>
              <a:spcAft>
                <a:spcPts val="0"/>
              </a:spcAft>
              <a:buClrTx/>
              <a:buSzTx/>
              <a:buFontTx/>
              <a:buNone/>
              <a:tabLst/>
              <a:defRPr/>
            </a:pPr>
            <a:fld id="{9EFBF3FC-41A4-3B4F-8065-61EC6B54B720}" type="slidenum">
              <a:rPr kumimoji="0" lang="en-US" sz="1200" b="1" i="0" u="none" strike="noStrike" kern="0" cap="none" spc="0" normalizeH="0" baseline="0" noProof="0" smtClean="0">
                <a:ln>
                  <a:noFill/>
                </a:ln>
                <a:solidFill>
                  <a:srgbClr val="000000"/>
                </a:solidFill>
                <a:effectLst/>
                <a:uLnTx/>
                <a:uFillTx/>
                <a:latin typeface="Helvetica Neue"/>
                <a:sym typeface="Helvetica Neue"/>
              </a:rPr>
              <a:pPr marL="0" marR="0" lvl="0" indent="0" algn="r" defTabSz="825500" rtl="0" eaLnBrk="1" fontAlgn="auto" latinLnBrk="0" hangingPunct="0">
                <a:lnSpc>
                  <a:spcPct val="100000"/>
                </a:lnSpc>
                <a:spcBef>
                  <a:spcPts val="0"/>
                </a:spcBef>
                <a:spcAft>
                  <a:spcPts val="0"/>
                </a:spcAft>
                <a:buClrTx/>
                <a:buSzTx/>
                <a:buFontTx/>
                <a:buNone/>
                <a:tabLst/>
                <a:defRPr/>
              </a:pPr>
              <a:t>22</a:t>
            </a:fld>
            <a:endParaRPr kumimoji="0" lang="en-US" sz="1200" b="1" i="0" u="none" strike="noStrike" kern="0" cap="none" spc="0" normalizeH="0" baseline="0" noProof="0">
              <a:ln>
                <a:noFill/>
              </a:ln>
              <a:solidFill>
                <a:srgbClr val="000000"/>
              </a:solidFill>
              <a:effectLst/>
              <a:uLnTx/>
              <a:uFillTx/>
              <a:latin typeface="Helvetica Neue"/>
              <a:sym typeface="Helvetica Neue"/>
            </a:endParaRPr>
          </a:p>
        </p:txBody>
      </p:sp>
    </p:spTree>
    <p:extLst>
      <p:ext uri="{BB962C8B-B14F-4D97-AF65-F5344CB8AC3E}">
        <p14:creationId xmlns:p14="http://schemas.microsoft.com/office/powerpoint/2010/main" val="453017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For the workplace-based assessments, there has been an explicit move away from an approach with minimum requirements that can promote a tick-box approach to one where trainees choose how to use WPBAs to evidence their progress against the high level ACCS Learning Outcomes. Trainees are given a clear description of the standard and advice on how that may be evidenced. </a:t>
            </a:r>
          </a:p>
          <a:p>
            <a:endParaRPr lang="en-GB" dirty="0"/>
          </a:p>
          <a:p>
            <a:r>
              <a:rPr lang="en-GB" dirty="0"/>
              <a:t>By providing feedback – now anchored to degree of independence - and encouraging reflection throughout training, the WPBA programme helps trainees develop self-regulated learning skills as well as identifying excellence and concerns.</a:t>
            </a:r>
          </a:p>
          <a:p>
            <a:endParaRPr lang="en-GB" dirty="0"/>
          </a:p>
          <a:p>
            <a:endParaRPr lang="en-US" dirty="0"/>
          </a:p>
        </p:txBody>
      </p:sp>
      <p:sp>
        <p:nvSpPr>
          <p:cNvPr id="4" name="Slide Number Placeholder 3"/>
          <p:cNvSpPr>
            <a:spLocks noGrp="1"/>
          </p:cNvSpPr>
          <p:nvPr>
            <p:ph type="sldNum" sz="quarter" idx="5"/>
          </p:nvPr>
        </p:nvSpPr>
        <p:spPr/>
        <p:txBody>
          <a:bodyPr/>
          <a:lstStyle/>
          <a:p>
            <a:pPr marL="0" marR="0" lvl="0" indent="0" algn="r" defTabSz="825500" rtl="0" eaLnBrk="1" fontAlgn="auto" latinLnBrk="0" hangingPunct="0">
              <a:lnSpc>
                <a:spcPct val="100000"/>
              </a:lnSpc>
              <a:spcBef>
                <a:spcPts val="0"/>
              </a:spcBef>
              <a:spcAft>
                <a:spcPts val="0"/>
              </a:spcAft>
              <a:buClrTx/>
              <a:buSzTx/>
              <a:buFontTx/>
              <a:buNone/>
              <a:tabLst/>
              <a:defRPr/>
            </a:pPr>
            <a:fld id="{9EFBF3FC-41A4-3B4F-8065-61EC6B54B720}" type="slidenum">
              <a:rPr kumimoji="0" lang="en-US" sz="1200" b="1" i="0" u="none" strike="noStrike" kern="0" cap="none" spc="0" normalizeH="0" baseline="0" noProof="0" smtClean="0">
                <a:ln>
                  <a:noFill/>
                </a:ln>
                <a:solidFill>
                  <a:srgbClr val="000000"/>
                </a:solidFill>
                <a:effectLst/>
                <a:uLnTx/>
                <a:uFillTx/>
                <a:latin typeface="Helvetica Neue"/>
                <a:sym typeface="Helvetica Neue"/>
              </a:rPr>
              <a:pPr marL="0" marR="0" lvl="0" indent="0" algn="r" defTabSz="825500" rtl="0" eaLnBrk="1" fontAlgn="auto" latinLnBrk="0" hangingPunct="0">
                <a:lnSpc>
                  <a:spcPct val="100000"/>
                </a:lnSpc>
                <a:spcBef>
                  <a:spcPts val="0"/>
                </a:spcBef>
                <a:spcAft>
                  <a:spcPts val="0"/>
                </a:spcAft>
                <a:buClrTx/>
                <a:buSzTx/>
                <a:buFontTx/>
                <a:buNone/>
                <a:tabLst/>
                <a:defRPr/>
              </a:pPr>
              <a:t>23</a:t>
            </a:fld>
            <a:endParaRPr kumimoji="0" lang="en-US" sz="1200" b="1" i="0" u="none" strike="noStrike" kern="0" cap="none" spc="0" normalizeH="0" baseline="0" noProof="0">
              <a:ln>
                <a:noFill/>
              </a:ln>
              <a:solidFill>
                <a:srgbClr val="000000"/>
              </a:solidFill>
              <a:effectLst/>
              <a:uLnTx/>
              <a:uFillTx/>
              <a:latin typeface="Helvetica Neue"/>
              <a:sym typeface="Helvetica Neue"/>
            </a:endParaRPr>
          </a:p>
        </p:txBody>
      </p:sp>
    </p:spTree>
    <p:extLst>
      <p:ext uri="{BB962C8B-B14F-4D97-AF65-F5344CB8AC3E}">
        <p14:creationId xmlns:p14="http://schemas.microsoft.com/office/powerpoint/2010/main" val="30656077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The second aspect to the programme of assessment is the use of panel-based judgements – specifically:</a:t>
            </a:r>
          </a:p>
          <a:p>
            <a:endParaRPr lang="en-GB" dirty="0"/>
          </a:p>
          <a:p>
            <a:pPr marL="342900" indent="-342900">
              <a:buFont typeface="Arial" panose="020B0604020202020204" pitchFamily="34" charset="0"/>
              <a:buChar char="•"/>
            </a:pPr>
            <a:r>
              <a:rPr lang="en-GB" dirty="0"/>
              <a:t>The Faculty Educational Governance (FEG) statements in Emergency Medicine</a:t>
            </a:r>
          </a:p>
          <a:p>
            <a:pPr marL="342900" indent="-342900">
              <a:buFont typeface="Arial" panose="020B0604020202020204" pitchFamily="34" charset="0"/>
              <a:buChar char="•"/>
            </a:pPr>
            <a:r>
              <a:rPr lang="en-GB" dirty="0"/>
              <a:t>Multiple Consultant Reports (MCRs) in Internal Medicine and Anaesthesia and Intensive Care Medicine</a:t>
            </a:r>
          </a:p>
          <a:p>
            <a:pPr marL="342900" indent="-342900">
              <a:buFont typeface="Arial" panose="020B0604020202020204" pitchFamily="34" charset="0"/>
              <a:buChar char="•"/>
            </a:pPr>
            <a:r>
              <a:rPr lang="en-GB" dirty="0"/>
              <a:t>Holistic Assessment of Learning Outcome (HALO) within Anaesthesia</a:t>
            </a:r>
          </a:p>
          <a:p>
            <a:endParaRPr lang="en-GB" dirty="0"/>
          </a:p>
          <a:p>
            <a:r>
              <a:rPr lang="en-GB" dirty="0"/>
              <a:t>These judgements work within the ARCP process to provide regular, feedback that regulates each trainee’s progression and remediation (where necessary).</a:t>
            </a:r>
          </a:p>
          <a:p>
            <a:endParaRPr lang="en-GB" dirty="0"/>
          </a:p>
          <a:p>
            <a:endParaRPr lang="en-US" dirty="0"/>
          </a:p>
        </p:txBody>
      </p:sp>
      <p:sp>
        <p:nvSpPr>
          <p:cNvPr id="4" name="Slide Number Placeholder 3"/>
          <p:cNvSpPr>
            <a:spLocks noGrp="1"/>
          </p:cNvSpPr>
          <p:nvPr>
            <p:ph type="sldNum" sz="quarter" idx="5"/>
          </p:nvPr>
        </p:nvSpPr>
        <p:spPr/>
        <p:txBody>
          <a:bodyPr/>
          <a:lstStyle/>
          <a:p>
            <a:pPr marL="0" marR="0" lvl="0" indent="0" algn="r" defTabSz="825500" rtl="0" eaLnBrk="1" fontAlgn="auto" latinLnBrk="0" hangingPunct="0">
              <a:lnSpc>
                <a:spcPct val="100000"/>
              </a:lnSpc>
              <a:spcBef>
                <a:spcPts val="0"/>
              </a:spcBef>
              <a:spcAft>
                <a:spcPts val="0"/>
              </a:spcAft>
              <a:buClrTx/>
              <a:buSzTx/>
              <a:buFontTx/>
              <a:buNone/>
              <a:tabLst/>
              <a:defRPr/>
            </a:pPr>
            <a:fld id="{9EFBF3FC-41A4-3B4F-8065-61EC6B54B720}" type="slidenum">
              <a:rPr kumimoji="0" lang="en-US" sz="1200" b="1" i="0" u="none" strike="noStrike" kern="0" cap="none" spc="0" normalizeH="0" baseline="0" noProof="0" smtClean="0">
                <a:ln>
                  <a:noFill/>
                </a:ln>
                <a:solidFill>
                  <a:srgbClr val="000000"/>
                </a:solidFill>
                <a:effectLst/>
                <a:uLnTx/>
                <a:uFillTx/>
                <a:latin typeface="Helvetica Neue"/>
                <a:sym typeface="Helvetica Neue"/>
              </a:rPr>
              <a:pPr marL="0" marR="0" lvl="0" indent="0" algn="r" defTabSz="825500" rtl="0" eaLnBrk="1" fontAlgn="auto" latinLnBrk="0" hangingPunct="0">
                <a:lnSpc>
                  <a:spcPct val="100000"/>
                </a:lnSpc>
                <a:spcBef>
                  <a:spcPts val="0"/>
                </a:spcBef>
                <a:spcAft>
                  <a:spcPts val="0"/>
                </a:spcAft>
                <a:buClrTx/>
                <a:buSzTx/>
                <a:buFontTx/>
                <a:buNone/>
                <a:tabLst/>
                <a:defRPr/>
              </a:pPr>
              <a:t>24</a:t>
            </a:fld>
            <a:endParaRPr kumimoji="0" lang="en-US" sz="1200" b="1" i="0" u="none" strike="noStrike" kern="0" cap="none" spc="0" normalizeH="0" baseline="0" noProof="0">
              <a:ln>
                <a:noFill/>
              </a:ln>
              <a:solidFill>
                <a:srgbClr val="000000"/>
              </a:solidFill>
              <a:effectLst/>
              <a:uLnTx/>
              <a:uFillTx/>
              <a:latin typeface="Helvetica Neue"/>
              <a:sym typeface="Helvetica Neue"/>
            </a:endParaRPr>
          </a:p>
        </p:txBody>
      </p:sp>
    </p:spTree>
    <p:extLst>
      <p:ext uri="{BB962C8B-B14F-4D97-AF65-F5344CB8AC3E}">
        <p14:creationId xmlns:p14="http://schemas.microsoft.com/office/powerpoint/2010/main" val="3036283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RCEM Curriculum </a:t>
            </a:r>
          </a:p>
          <a:p>
            <a:r>
              <a:rPr lang="en-GB" sz="1200" dirty="0">
                <a:latin typeface="Century Gothic" panose="020B0502020202020204" pitchFamily="34" charset="0"/>
              </a:rPr>
              <a:t>A huge focus on the new curriculum is encouraging assessments early and often. We are </a:t>
            </a:r>
            <a:r>
              <a:rPr lang="en-GB" sz="1200" b="1" dirty="0">
                <a:latin typeface="Century Gothic" panose="020B0502020202020204" pitchFamily="34" charset="0"/>
              </a:rPr>
              <a:t>not setting minimum numbers. </a:t>
            </a:r>
          </a:p>
          <a:p>
            <a:endParaRPr lang="en-GB" sz="1200" b="1" dirty="0">
              <a:latin typeface="Century Gothic" panose="020B0502020202020204" pitchFamily="34" charset="0"/>
            </a:endParaRPr>
          </a:p>
          <a:p>
            <a:r>
              <a:rPr lang="en-GB" sz="1200" dirty="0">
                <a:latin typeface="Century Gothic" panose="020B0502020202020204" pitchFamily="34" charset="0"/>
              </a:rPr>
              <a:t>Not tick boxing of basic skills, but a focus on reducing redundancy. We want to challenge trainees and have them ‘stretched’ , </a:t>
            </a:r>
            <a:r>
              <a:rPr lang="en-GB" sz="1200" dirty="0" err="1">
                <a:latin typeface="Century Gothic" panose="020B0502020202020204" pitchFamily="34" charset="0"/>
              </a:rPr>
              <a:t>ie</a:t>
            </a:r>
            <a:r>
              <a:rPr lang="en-GB" sz="1200" dirty="0">
                <a:latin typeface="Century Gothic" panose="020B0502020202020204" pitchFamily="34" charset="0"/>
              </a:rPr>
              <a:t> at the edge of their ability for assessment.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767455-9222-4860-821E-5BF37DF2F7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8259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This key table sets out for each of the ACCS LOs the required entrustment level that must be achieved for each placement. Satisfactory completion to these levels is mandatory for completion of the two core ACCS years.</a:t>
            </a:r>
          </a:p>
        </p:txBody>
      </p:sp>
    </p:spTree>
    <p:extLst>
      <p:ext uri="{BB962C8B-B14F-4D97-AF65-F5344CB8AC3E}">
        <p14:creationId xmlns:p14="http://schemas.microsoft.com/office/powerpoint/2010/main" val="1804427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Similarly this table sets out the entrustment levels for some of the ACCS procedural skills.</a:t>
            </a:r>
          </a:p>
        </p:txBody>
      </p:sp>
    </p:spTree>
    <p:extLst>
      <p:ext uri="{BB962C8B-B14F-4D97-AF65-F5344CB8AC3E}">
        <p14:creationId xmlns:p14="http://schemas.microsoft.com/office/powerpoint/2010/main" val="1797571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ACCS is very well placed for maximum simplicity of transition since it is divided into 6-month blocks.</a:t>
            </a:r>
          </a:p>
          <a:p>
            <a:endParaRPr lang="en-US" dirty="0"/>
          </a:p>
          <a:p>
            <a:r>
              <a:rPr lang="en-US" dirty="0"/>
              <a:t>All trainees starting a new placement in August 2021 should transition over to the 2021 curriculum – even if it is for the final 6 months of ACCS. This is in order to </a:t>
            </a:r>
            <a:r>
              <a:rPr lang="en-US" dirty="0" err="1"/>
              <a:t>minimise</a:t>
            </a:r>
            <a:r>
              <a:rPr lang="en-US" dirty="0"/>
              <a:t> the incidence of having the old and the new curricula running simultaneously.</a:t>
            </a:r>
          </a:p>
          <a:p>
            <a:endParaRPr lang="en-US" dirty="0"/>
          </a:p>
          <a:p>
            <a:r>
              <a:rPr lang="en-US" dirty="0"/>
              <a:t>The only trainees on the old curriculum after Aug 2021 should therefore be those </a:t>
            </a:r>
            <a:r>
              <a:rPr lang="en-GB" dirty="0"/>
              <a:t>who are part way through a placement - namely</a:t>
            </a:r>
            <a:r>
              <a:rPr lang="en-US" dirty="0"/>
              <a:t> LTFT trainees or those returning from sick leave/time out of </a:t>
            </a:r>
            <a:r>
              <a:rPr lang="en-US" dirty="0" err="1"/>
              <a:t>programme</a:t>
            </a:r>
            <a:r>
              <a:rPr lang="en-US" dirty="0"/>
              <a:t>.</a:t>
            </a:r>
          </a:p>
        </p:txBody>
      </p:sp>
    </p:spTree>
    <p:extLst>
      <p:ext uri="{BB962C8B-B14F-4D97-AF65-F5344CB8AC3E}">
        <p14:creationId xmlns:p14="http://schemas.microsoft.com/office/powerpoint/2010/main" val="8861509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Get ready for Implementation in August 2021 by</a:t>
            </a:r>
          </a:p>
          <a:p>
            <a:pPr marL="171450" indent="-171450">
              <a:buFont typeface="Arial" panose="020B0604020202020204" pitchFamily="34" charset="0"/>
              <a:buChar char="•"/>
            </a:pPr>
            <a:r>
              <a:rPr lang="en-GB" dirty="0"/>
              <a:t>Visiting RCEMCurriculum.co.uk</a:t>
            </a:r>
          </a:p>
          <a:p>
            <a:pPr marL="171450" indent="-171450">
              <a:buFont typeface="Arial" panose="020B0604020202020204" pitchFamily="34" charset="0"/>
              <a:buChar char="•"/>
            </a:pPr>
            <a:r>
              <a:rPr lang="en-GB" dirty="0"/>
              <a:t>Keep an eye out for transition materials and communications</a:t>
            </a:r>
          </a:p>
          <a:p>
            <a:pPr marL="171450" indent="-171450">
              <a:buFont typeface="Arial" panose="020B0604020202020204" pitchFamily="34" charset="0"/>
              <a:buChar char="•"/>
            </a:pPr>
            <a:r>
              <a:rPr lang="en-GB" dirty="0"/>
              <a:t>Consider what support you will need to meet the requirements of your upcoming post. Discuss any gaps or training needs with your ES. </a:t>
            </a:r>
          </a:p>
        </p:txBody>
      </p:sp>
      <p:sp>
        <p:nvSpPr>
          <p:cNvPr id="4" name="Slide Number Placeholder 3"/>
          <p:cNvSpPr>
            <a:spLocks noGrp="1"/>
          </p:cNvSpPr>
          <p:nvPr>
            <p:ph type="sldNum" sz="quarter" idx="5"/>
          </p:nvPr>
        </p:nvSpPr>
        <p:spPr/>
        <p:txBody>
          <a:bodyPr/>
          <a:lstStyle/>
          <a:p>
            <a:fld id="{D325BB24-E528-48AE-BB6B-41153A672B17}" type="slidenum">
              <a:rPr lang="en-GB" smtClean="0"/>
              <a:t>28</a:t>
            </a:fld>
            <a:endParaRPr lang="en-GB"/>
          </a:p>
        </p:txBody>
      </p:sp>
    </p:spTree>
    <p:extLst>
      <p:ext uri="{BB962C8B-B14F-4D97-AF65-F5344CB8AC3E}">
        <p14:creationId xmlns:p14="http://schemas.microsoft.com/office/powerpoint/2010/main" val="2711754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The curriculum (along with all other training curricula) had to change to meet the new GMC standard for curricula, the latest iteration of which was published in May 2017 along with guidance on how to update curricula.</a:t>
            </a:r>
          </a:p>
        </p:txBody>
      </p:sp>
    </p:spTree>
    <p:extLst>
      <p:ext uri="{BB962C8B-B14F-4D97-AF65-F5344CB8AC3E}">
        <p14:creationId xmlns:p14="http://schemas.microsoft.com/office/powerpoint/2010/main" val="2533454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The GPCs are set out as three fundamental domains and six themed domains within.</a:t>
            </a:r>
          </a:p>
          <a:p>
            <a:endParaRPr lang="en-US" dirty="0"/>
          </a:p>
        </p:txBody>
      </p:sp>
    </p:spTree>
    <p:extLst>
      <p:ext uri="{BB962C8B-B14F-4D97-AF65-F5344CB8AC3E}">
        <p14:creationId xmlns:p14="http://schemas.microsoft.com/office/powerpoint/2010/main" val="1820030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created a bespoke website for the RCEM Curriculum, RCEMCurriculum.co.uk.</a:t>
            </a:r>
          </a:p>
          <a:p>
            <a:endParaRPr lang="en-GB" dirty="0"/>
          </a:p>
          <a:p>
            <a:r>
              <a:rPr lang="en-GB" dirty="0"/>
              <a:t>As noted by these 12 tiles there are 12 areas of the new curriculum which have been mapped against the GMC Generic Professional Capabilities, and the 2015 RCEM curriculum. </a:t>
            </a:r>
          </a:p>
          <a:p>
            <a:endParaRPr lang="en-GB" dirty="0"/>
          </a:p>
          <a:p>
            <a:r>
              <a:rPr lang="en-GB" dirty="0"/>
              <a:t>Also on this site are the Programmes of Learning and Assessment, Clinical Syllabus, and supporting materials. This links with the </a:t>
            </a:r>
            <a:r>
              <a:rPr lang="en-GB" dirty="0" err="1"/>
              <a:t>RCEMLearning</a:t>
            </a:r>
            <a:r>
              <a:rPr lang="en-GB" dirty="0"/>
              <a:t> web platform. </a:t>
            </a:r>
          </a:p>
          <a:p>
            <a:endParaRPr lang="en-GB" dirty="0"/>
          </a:p>
        </p:txBody>
      </p:sp>
      <p:sp>
        <p:nvSpPr>
          <p:cNvPr id="4" name="Slide Number Placeholder 3"/>
          <p:cNvSpPr>
            <a:spLocks noGrp="1"/>
          </p:cNvSpPr>
          <p:nvPr>
            <p:ph type="sldNum" sz="quarter" idx="5"/>
          </p:nvPr>
        </p:nvSpPr>
        <p:spPr/>
        <p:txBody>
          <a:bodyPr/>
          <a:lstStyle/>
          <a:p>
            <a:fld id="{D325BB24-E528-48AE-BB6B-41153A672B17}" type="slidenum">
              <a:rPr lang="en-GB" smtClean="0"/>
              <a:t>5</a:t>
            </a:fld>
            <a:endParaRPr lang="en-GB"/>
          </a:p>
        </p:txBody>
      </p:sp>
    </p:spTree>
    <p:extLst>
      <p:ext uri="{BB962C8B-B14F-4D97-AF65-F5344CB8AC3E}">
        <p14:creationId xmlns:p14="http://schemas.microsoft.com/office/powerpoint/2010/main" val="3503876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central structure of the new curriculum.  There are 12 focussed areas of learning, which cover key aspects of what an EM consultant will be expected to do on day one.  The RCEM Curriculum Sub Committee worked through and consulted on these, with the intention to  ‘make the implicit, explicit’. </a:t>
            </a:r>
          </a:p>
          <a:p>
            <a:r>
              <a:rPr lang="en-GB" dirty="0"/>
              <a:t>1-8 are clinical outcomes</a:t>
            </a:r>
          </a:p>
          <a:p>
            <a:r>
              <a:rPr lang="en-GB" dirty="0"/>
              <a:t>9-12 are supporting SLOs which cover soft skills, and key back office tasks.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10E060-5E51-4658-A5C2-88D54BE34D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8836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differences between ACCS and RCEM Intermediate to Higher Specialty Training curriculum. </a:t>
            </a:r>
          </a:p>
          <a:p>
            <a:r>
              <a:rPr lang="en-GB" dirty="0"/>
              <a:t>The ACCS curriculum has 11 SLOs. RCEM has 12. </a:t>
            </a:r>
          </a:p>
          <a:p>
            <a:endParaRPr lang="en-GB" dirty="0"/>
          </a:p>
          <a:p>
            <a:r>
              <a:rPr lang="en-GB" dirty="0"/>
              <a:t>ACCSLO 7 ‘Provide safe basic anaesthetic care including sedation’ and ACCSLO 8 ‘Manage patients with organ dysfunction and failure’ are replaced in the RCEM curriculum with SLO 5 ‘Care for children of all ages in the ED at all stages of development and children with complex needs’ ,SLO 8 ‘Lead the ED shift’, and SLO12 ‘ Manage, administer, and lead’.  </a:t>
            </a:r>
          </a:p>
        </p:txBody>
      </p:sp>
      <p:sp>
        <p:nvSpPr>
          <p:cNvPr id="4" name="Slide Number Placeholder 3"/>
          <p:cNvSpPr>
            <a:spLocks noGrp="1"/>
          </p:cNvSpPr>
          <p:nvPr>
            <p:ph type="sldNum" sz="quarter" idx="5"/>
          </p:nvPr>
        </p:nvSpPr>
        <p:spPr/>
        <p:txBody>
          <a:bodyPr/>
          <a:lstStyle/>
          <a:p>
            <a:fld id="{D325BB24-E528-48AE-BB6B-41153A672B17}" type="slidenum">
              <a:rPr lang="en-GB" smtClean="0"/>
              <a:t>7</a:t>
            </a:fld>
            <a:endParaRPr lang="en-GB"/>
          </a:p>
        </p:txBody>
      </p:sp>
    </p:spTree>
    <p:extLst>
      <p:ext uri="{BB962C8B-B14F-4D97-AF65-F5344CB8AC3E}">
        <p14:creationId xmlns:p14="http://schemas.microsoft.com/office/powerpoint/2010/main" val="2531057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Underpinning each of the SLOs are Key Competencies which trainees will use to demonstrate how they are progressing along the curriculum. </a:t>
            </a:r>
          </a:p>
          <a:p>
            <a:endParaRPr lang="en-GB" dirty="0"/>
          </a:p>
          <a:p>
            <a:r>
              <a:rPr lang="en-GB" sz="1200" dirty="0">
                <a:latin typeface="Century Gothic" panose="020B0502020202020204" pitchFamily="34" charset="0"/>
              </a:rPr>
              <a:t>More depth of knowledge and different skills are being brought in. An outcome based curriculum defines what a trainee is </a:t>
            </a:r>
            <a:r>
              <a:rPr lang="en-GB" sz="1200" i="1" dirty="0">
                <a:latin typeface="Century Gothic" panose="020B0502020202020204" pitchFamily="34" charset="0"/>
              </a:rPr>
              <a:t>expected</a:t>
            </a:r>
            <a:r>
              <a:rPr lang="en-GB" sz="1200" dirty="0">
                <a:latin typeface="Century Gothic" panose="020B0502020202020204" pitchFamily="34" charset="0"/>
              </a:rPr>
              <a:t> to </a:t>
            </a:r>
            <a:r>
              <a:rPr lang="en-GB" sz="1200" b="1" dirty="0">
                <a:latin typeface="Century Gothic" panose="020B0502020202020204" pitchFamily="34" charset="0"/>
              </a:rPr>
              <a:t>do, </a:t>
            </a:r>
            <a:r>
              <a:rPr lang="en-GB" sz="1200" b="0" dirty="0">
                <a:latin typeface="Century Gothic" panose="020B0502020202020204" pitchFamily="34" charset="0"/>
              </a:rPr>
              <a:t>which these key capabilities broadly set out.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alibri" panose="020F0502020204030204" pitchFamily="34" charset="0"/>
                <a:cs typeface="Gotham Book" pitchFamily="50" charset="0"/>
              </a:rPr>
              <a:t>Descriptors are </a:t>
            </a:r>
            <a:r>
              <a:rPr lang="en-GB" sz="1200" u="sng" dirty="0">
                <a:latin typeface="Calibri" panose="020F0502020204030204" pitchFamily="34" charset="0"/>
                <a:cs typeface="Gotham Book" pitchFamily="50" charset="0"/>
              </a:rPr>
              <a:t>examples</a:t>
            </a:r>
            <a:r>
              <a:rPr lang="en-GB" sz="1200" dirty="0">
                <a:latin typeface="Calibri" panose="020F0502020204030204" pitchFamily="34" charset="0"/>
                <a:cs typeface="Gotham Book" pitchFamily="50" charset="0"/>
              </a:rPr>
              <a:t> of evidence and give the range of clinical context the trainee may use to support their achievement of the Learning Outcomes. </a:t>
            </a:r>
            <a:r>
              <a:rPr lang="en-GB" sz="1200" dirty="0">
                <a:latin typeface="Century Gothic" panose="020B0502020202020204" pitchFamily="34" charset="0"/>
                <a:cs typeface="Gotham Book" pitchFamily="50" charset="0"/>
              </a:rPr>
              <a:t>WPBA e</a:t>
            </a:r>
            <a:r>
              <a:rPr lang="en-GB" sz="1200" dirty="0">
                <a:latin typeface="Century Gothic" panose="020B0502020202020204" pitchFamily="34" charset="0"/>
              </a:rPr>
              <a:t>vidence should be aimed at demonstrating each Key Capability, and there may be other evidence a trainee can use that are not listed with the descriptors outlined in the curriculum.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D325BB24-E528-48AE-BB6B-41153A672B17}" type="slidenum">
              <a:rPr lang="en-GB" smtClean="0"/>
              <a:t>8</a:t>
            </a:fld>
            <a:endParaRPr lang="en-GB"/>
          </a:p>
        </p:txBody>
      </p:sp>
    </p:spTree>
    <p:extLst>
      <p:ext uri="{BB962C8B-B14F-4D97-AF65-F5344CB8AC3E}">
        <p14:creationId xmlns:p14="http://schemas.microsoft.com/office/powerpoint/2010/main" val="4255170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Showing growth is done by using the entrustment scale to describe how trainees are judged to move past ‘thresholds’ before Intermediate, and before HST.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3 prongs to assess trainees 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using a summative review at ARCP,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portfolio evidence of similar formative tools to now,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plus required exam element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10E060-5E51-4658-A5C2-88D54BE34D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635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8D38D-5E4F-4EBF-AE79-359C6AFDE51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FE88FEAB-ECCC-4090-A546-08610CA362E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417D6CD-7B7F-47C5-849A-B4DC9988BDAF}"/>
              </a:ext>
            </a:extLst>
          </p:cNvPr>
          <p:cNvSpPr>
            <a:spLocks noGrp="1"/>
          </p:cNvSpPr>
          <p:nvPr>
            <p:ph type="dt" sz="half" idx="10"/>
          </p:nvPr>
        </p:nvSpPr>
        <p:spPr/>
        <p:txBody>
          <a:bodyPr/>
          <a:lstStyle/>
          <a:p>
            <a:fld id="{AE214B2C-890B-4FCB-8E94-6B43844AA8AD}" type="datetimeFigureOut">
              <a:rPr lang="en-GB" smtClean="0"/>
              <a:t>03/03/2021</a:t>
            </a:fld>
            <a:endParaRPr lang="en-GB"/>
          </a:p>
        </p:txBody>
      </p:sp>
      <p:sp>
        <p:nvSpPr>
          <p:cNvPr id="5" name="Footer Placeholder 4">
            <a:extLst>
              <a:ext uri="{FF2B5EF4-FFF2-40B4-BE49-F238E27FC236}">
                <a16:creationId xmlns:a16="http://schemas.microsoft.com/office/drawing/2014/main" id="{E7DB309A-E79C-4E68-BC82-25B470A8D2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DF7B0D-05DA-47EE-A98F-6F8ED35B0E02}"/>
              </a:ext>
            </a:extLst>
          </p:cNvPr>
          <p:cNvSpPr>
            <a:spLocks noGrp="1"/>
          </p:cNvSpPr>
          <p:nvPr>
            <p:ph type="sldNum" sz="quarter" idx="12"/>
          </p:nvPr>
        </p:nvSpPr>
        <p:spPr/>
        <p:txBody>
          <a:bodyPr/>
          <a:lstStyle/>
          <a:p>
            <a:fld id="{0349A74C-0CE5-4C20-99DC-863C4ECC590B}" type="slidenum">
              <a:rPr lang="en-GB" smtClean="0"/>
              <a:t>‹#›</a:t>
            </a:fld>
            <a:endParaRPr lang="en-GB"/>
          </a:p>
        </p:txBody>
      </p:sp>
    </p:spTree>
    <p:extLst>
      <p:ext uri="{BB962C8B-B14F-4D97-AF65-F5344CB8AC3E}">
        <p14:creationId xmlns:p14="http://schemas.microsoft.com/office/powerpoint/2010/main" val="1121166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6CE5C-D55C-4A0B-8C97-3DE07761DD0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025764-125C-4F4D-A41F-81587616E3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A93C13-1AF5-4E87-B5BF-8F8765102FB8}"/>
              </a:ext>
            </a:extLst>
          </p:cNvPr>
          <p:cNvSpPr>
            <a:spLocks noGrp="1"/>
          </p:cNvSpPr>
          <p:nvPr>
            <p:ph type="dt" sz="half" idx="10"/>
          </p:nvPr>
        </p:nvSpPr>
        <p:spPr/>
        <p:txBody>
          <a:bodyPr/>
          <a:lstStyle/>
          <a:p>
            <a:fld id="{AE214B2C-890B-4FCB-8E94-6B43844AA8AD}" type="datetimeFigureOut">
              <a:rPr lang="en-GB" smtClean="0"/>
              <a:t>03/03/2021</a:t>
            </a:fld>
            <a:endParaRPr lang="en-GB"/>
          </a:p>
        </p:txBody>
      </p:sp>
      <p:sp>
        <p:nvSpPr>
          <p:cNvPr id="5" name="Footer Placeholder 4">
            <a:extLst>
              <a:ext uri="{FF2B5EF4-FFF2-40B4-BE49-F238E27FC236}">
                <a16:creationId xmlns:a16="http://schemas.microsoft.com/office/drawing/2014/main" id="{7C2582D7-1BED-4888-9A57-8CA668185E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555AC6-8E23-4D0B-BAA9-5C428C44479D}"/>
              </a:ext>
            </a:extLst>
          </p:cNvPr>
          <p:cNvSpPr>
            <a:spLocks noGrp="1"/>
          </p:cNvSpPr>
          <p:nvPr>
            <p:ph type="sldNum" sz="quarter" idx="12"/>
          </p:nvPr>
        </p:nvSpPr>
        <p:spPr/>
        <p:txBody>
          <a:bodyPr/>
          <a:lstStyle/>
          <a:p>
            <a:fld id="{0349A74C-0CE5-4C20-99DC-863C4ECC590B}" type="slidenum">
              <a:rPr lang="en-GB" smtClean="0"/>
              <a:t>‹#›</a:t>
            </a:fld>
            <a:endParaRPr lang="en-GB"/>
          </a:p>
        </p:txBody>
      </p:sp>
    </p:spTree>
    <p:extLst>
      <p:ext uri="{BB962C8B-B14F-4D97-AF65-F5344CB8AC3E}">
        <p14:creationId xmlns:p14="http://schemas.microsoft.com/office/powerpoint/2010/main" val="3735515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C6ABDC-0861-4F06-B988-C8167628F87B}"/>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135A8C9-D43A-479D-BEEE-2939A288320A}"/>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69EA7A-BC3F-40C4-B0B9-DD4EC641FC35}"/>
              </a:ext>
            </a:extLst>
          </p:cNvPr>
          <p:cNvSpPr>
            <a:spLocks noGrp="1"/>
          </p:cNvSpPr>
          <p:nvPr>
            <p:ph type="dt" sz="half" idx="10"/>
          </p:nvPr>
        </p:nvSpPr>
        <p:spPr/>
        <p:txBody>
          <a:bodyPr/>
          <a:lstStyle/>
          <a:p>
            <a:fld id="{AE214B2C-890B-4FCB-8E94-6B43844AA8AD}" type="datetimeFigureOut">
              <a:rPr lang="en-GB" smtClean="0"/>
              <a:t>03/03/2021</a:t>
            </a:fld>
            <a:endParaRPr lang="en-GB"/>
          </a:p>
        </p:txBody>
      </p:sp>
      <p:sp>
        <p:nvSpPr>
          <p:cNvPr id="5" name="Footer Placeholder 4">
            <a:extLst>
              <a:ext uri="{FF2B5EF4-FFF2-40B4-BE49-F238E27FC236}">
                <a16:creationId xmlns:a16="http://schemas.microsoft.com/office/drawing/2014/main" id="{05F4AEFA-FC95-41A0-92A1-243EBFB6B4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7F998E-5073-49EC-8579-C100BD77BDCF}"/>
              </a:ext>
            </a:extLst>
          </p:cNvPr>
          <p:cNvSpPr>
            <a:spLocks noGrp="1"/>
          </p:cNvSpPr>
          <p:nvPr>
            <p:ph type="sldNum" sz="quarter" idx="12"/>
          </p:nvPr>
        </p:nvSpPr>
        <p:spPr/>
        <p:txBody>
          <a:bodyPr/>
          <a:lstStyle/>
          <a:p>
            <a:fld id="{0349A74C-0CE5-4C20-99DC-863C4ECC590B}" type="slidenum">
              <a:rPr lang="en-GB" smtClean="0"/>
              <a:t>‹#›</a:t>
            </a:fld>
            <a:endParaRPr lang="en-GB"/>
          </a:p>
        </p:txBody>
      </p:sp>
    </p:spTree>
    <p:extLst>
      <p:ext uri="{BB962C8B-B14F-4D97-AF65-F5344CB8AC3E}">
        <p14:creationId xmlns:p14="http://schemas.microsoft.com/office/powerpoint/2010/main" val="3642924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2" name="Title Text"/>
          <p:cNvSpPr txBox="1">
            <a:spLocks noGrp="1"/>
          </p:cNvSpPr>
          <p:nvPr>
            <p:ph type="title" hasCustomPrompt="1"/>
          </p:nvPr>
        </p:nvSpPr>
        <p:spPr>
          <a:xfrm>
            <a:off x="633413" y="647700"/>
            <a:ext cx="7877175" cy="1143000"/>
          </a:xfrm>
          <a:prstGeom prst="rect">
            <a:avLst/>
          </a:prstGeom>
        </p:spPr>
        <p:txBody>
          <a:bodyPr/>
          <a:lstStyle>
            <a:lvl1pPr>
              <a:defRPr>
                <a:solidFill>
                  <a:srgbClr val="002060"/>
                </a:solidFill>
              </a:defRPr>
            </a:lvl1pPr>
          </a:lstStyle>
          <a:p>
            <a:r>
              <a:rPr dirty="0"/>
              <a:t>Title Text</a:t>
            </a:r>
          </a:p>
        </p:txBody>
      </p:sp>
      <p:sp>
        <p:nvSpPr>
          <p:cNvPr id="63" name="Body Level One…"/>
          <p:cNvSpPr txBox="1">
            <a:spLocks noGrp="1"/>
          </p:cNvSpPr>
          <p:nvPr>
            <p:ph type="body" idx="1" hasCustomPrompt="1"/>
          </p:nvPr>
        </p:nvSpPr>
        <p:spPr>
          <a:prstGeom prst="rect">
            <a:avLst/>
          </a:prstGeom>
        </p:spPr>
        <p:txBody>
          <a:bodyPr/>
          <a:lstStyle>
            <a:lvl1pPr>
              <a:defRPr sz="1800">
                <a:solidFill>
                  <a:srgbClr val="002060"/>
                </a:solidFill>
              </a:defRPr>
            </a:lvl1pPr>
            <a:lvl2pPr>
              <a:defRPr sz="1800">
                <a:solidFill>
                  <a:srgbClr val="002060"/>
                </a:solidFill>
              </a:defRPr>
            </a:lvl2pPr>
            <a:lvl3pPr>
              <a:defRPr sz="1800">
                <a:solidFill>
                  <a:srgbClr val="002060"/>
                </a:solidFill>
              </a:defRPr>
            </a:lvl3pPr>
            <a:lvl4pPr>
              <a:defRPr sz="1800">
                <a:solidFill>
                  <a:srgbClr val="002060"/>
                </a:solidFill>
              </a:defRPr>
            </a:lvl4pPr>
            <a:lvl5pPr>
              <a:defRPr sz="1800">
                <a:solidFill>
                  <a:srgbClr val="002060"/>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rPr lang="en-GB" smtClean="0"/>
              <a:t>‹#›</a:t>
            </a:fld>
            <a:endParaRPr lang="en-GB" dirty="0"/>
          </a:p>
        </p:txBody>
      </p:sp>
    </p:spTree>
    <p:extLst>
      <p:ext uri="{BB962C8B-B14F-4D97-AF65-F5344CB8AC3E}">
        <p14:creationId xmlns:p14="http://schemas.microsoft.com/office/powerpoint/2010/main" val="293609875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5" name="Image"/>
          <p:cNvSpPr>
            <a:spLocks noGrp="1"/>
          </p:cNvSpPr>
          <p:nvPr>
            <p:ph type="pic" sz="half" idx="13"/>
          </p:nvPr>
        </p:nvSpPr>
        <p:spPr>
          <a:xfrm>
            <a:off x="4937243" y="476250"/>
            <a:ext cx="3571875" cy="5734050"/>
          </a:xfrm>
          <a:prstGeom prst="rect">
            <a:avLst/>
          </a:prstGeom>
        </p:spPr>
        <p:txBody>
          <a:bodyPr lIns="91439" tIns="45719" rIns="91439" bIns="45719" anchor="t">
            <a:noAutofit/>
          </a:bodyPr>
          <a:lstStyle/>
          <a:p>
            <a:r>
              <a:rPr lang="en-GB"/>
              <a:t>Click icon to add picture</a:t>
            </a:r>
            <a:endParaRPr/>
          </a:p>
        </p:txBody>
      </p:sp>
      <p:sp>
        <p:nvSpPr>
          <p:cNvPr id="46" name="Title Text"/>
          <p:cNvSpPr txBox="1">
            <a:spLocks noGrp="1"/>
          </p:cNvSpPr>
          <p:nvPr>
            <p:ph type="title" hasCustomPrompt="1"/>
          </p:nvPr>
        </p:nvSpPr>
        <p:spPr>
          <a:xfrm>
            <a:off x="619125" y="476250"/>
            <a:ext cx="3833813" cy="2774950"/>
          </a:xfrm>
          <a:prstGeom prst="rect">
            <a:avLst/>
          </a:prstGeom>
        </p:spPr>
        <p:txBody>
          <a:bodyPr anchor="b"/>
          <a:lstStyle>
            <a:lvl1pPr>
              <a:defRPr sz="3150">
                <a:solidFill>
                  <a:srgbClr val="002060"/>
                </a:solidFill>
              </a:defRPr>
            </a:lvl1pPr>
          </a:lstStyle>
          <a:p>
            <a:r>
              <a:rPr dirty="0"/>
              <a:t>Title Text</a:t>
            </a:r>
          </a:p>
        </p:txBody>
      </p:sp>
      <p:sp>
        <p:nvSpPr>
          <p:cNvPr id="47" name="Body Level One…"/>
          <p:cNvSpPr txBox="1">
            <a:spLocks noGrp="1"/>
          </p:cNvSpPr>
          <p:nvPr>
            <p:ph type="body" sz="quarter" idx="1" hasCustomPrompt="1"/>
          </p:nvPr>
        </p:nvSpPr>
        <p:spPr>
          <a:xfrm>
            <a:off x="619125" y="3263900"/>
            <a:ext cx="3833813" cy="2863850"/>
          </a:xfrm>
          <a:prstGeom prst="rect">
            <a:avLst/>
          </a:prstGeom>
        </p:spPr>
        <p:txBody>
          <a:bodyPr anchor="t"/>
          <a:lstStyle>
            <a:lvl1pPr marL="0" indent="0">
              <a:spcBef>
                <a:spcPts val="0"/>
              </a:spcBef>
              <a:buSzTx/>
              <a:buNone/>
              <a:defRPr sz="2025">
                <a:solidFill>
                  <a:srgbClr val="002060"/>
                </a:solidFill>
              </a:defRPr>
            </a:lvl1pPr>
            <a:lvl2pPr marL="0" indent="0">
              <a:spcBef>
                <a:spcPts val="0"/>
              </a:spcBef>
              <a:buSzTx/>
              <a:buNone/>
              <a:defRPr sz="2025">
                <a:solidFill>
                  <a:srgbClr val="002060"/>
                </a:solidFill>
              </a:defRPr>
            </a:lvl2pPr>
            <a:lvl3pPr marL="0" indent="0">
              <a:spcBef>
                <a:spcPts val="0"/>
              </a:spcBef>
              <a:buSzTx/>
              <a:buNone/>
              <a:defRPr sz="2025">
                <a:solidFill>
                  <a:srgbClr val="002060"/>
                </a:solidFill>
              </a:defRPr>
            </a:lvl3pPr>
            <a:lvl4pPr marL="0" indent="0">
              <a:spcBef>
                <a:spcPts val="0"/>
              </a:spcBef>
              <a:buSzTx/>
              <a:buNone/>
              <a:defRPr sz="2025">
                <a:solidFill>
                  <a:srgbClr val="002060"/>
                </a:solidFill>
              </a:defRPr>
            </a:lvl4pPr>
            <a:lvl5pPr marL="0" indent="0">
              <a:spcBef>
                <a:spcPts val="0"/>
              </a:spcBef>
              <a:buSzTx/>
              <a:buNone/>
              <a:defRPr sz="2025">
                <a:solidFill>
                  <a:srgbClr val="002060"/>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rPr lang="en-GB" smtClean="0"/>
              <a:t>‹#›</a:t>
            </a:fld>
            <a:endParaRPr lang="en-GB" dirty="0"/>
          </a:p>
        </p:txBody>
      </p:sp>
    </p:spTree>
    <p:extLst>
      <p:ext uri="{BB962C8B-B14F-4D97-AF65-F5344CB8AC3E}">
        <p14:creationId xmlns:p14="http://schemas.microsoft.com/office/powerpoint/2010/main" val="157114128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C1C24-A644-4DCB-9523-E90D01061DE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BFAB322B-2332-4D04-B901-4D9B10ED6D3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938E30-9DEB-4BCD-85FA-987A818EB151}"/>
              </a:ext>
            </a:extLst>
          </p:cNvPr>
          <p:cNvSpPr>
            <a:spLocks noGrp="1"/>
          </p:cNvSpPr>
          <p:nvPr>
            <p:ph type="dt" sz="half" idx="10"/>
          </p:nvPr>
        </p:nvSpPr>
        <p:spPr/>
        <p:txBody>
          <a:bodyPr/>
          <a:lstStyle/>
          <a:p>
            <a:fld id="{563B0AB7-41D9-483F-BA43-CA3B707B799C}" type="datetimeFigureOut">
              <a:rPr lang="en-GB" smtClean="0"/>
              <a:t>03/03/2021</a:t>
            </a:fld>
            <a:endParaRPr lang="en-GB"/>
          </a:p>
        </p:txBody>
      </p:sp>
      <p:sp>
        <p:nvSpPr>
          <p:cNvPr id="5" name="Footer Placeholder 4">
            <a:extLst>
              <a:ext uri="{FF2B5EF4-FFF2-40B4-BE49-F238E27FC236}">
                <a16:creationId xmlns:a16="http://schemas.microsoft.com/office/drawing/2014/main" id="{45895A70-88E3-4CC8-A75C-B3ED8C8244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83D934-1837-4888-AF43-990F88D89765}"/>
              </a:ext>
            </a:extLst>
          </p:cNvPr>
          <p:cNvSpPr>
            <a:spLocks noGrp="1"/>
          </p:cNvSpPr>
          <p:nvPr>
            <p:ph type="sldNum" sz="quarter" idx="12"/>
          </p:nvPr>
        </p:nvSpPr>
        <p:spPr/>
        <p:txBody>
          <a:bodyPr/>
          <a:lstStyle/>
          <a:p>
            <a:fld id="{0AFF8271-4704-479F-88EF-35D012002F9F}" type="slidenum">
              <a:rPr lang="en-GB" smtClean="0"/>
              <a:t>‹#›</a:t>
            </a:fld>
            <a:endParaRPr lang="en-GB"/>
          </a:p>
        </p:txBody>
      </p:sp>
    </p:spTree>
    <p:extLst>
      <p:ext uri="{BB962C8B-B14F-4D97-AF65-F5344CB8AC3E}">
        <p14:creationId xmlns:p14="http://schemas.microsoft.com/office/powerpoint/2010/main" val="3644041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CD091-7539-4253-8976-94D9B8C3D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6EDDD3-D97D-48F4-80AB-AB064D45A7A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9D9D6B-FAE1-4D2C-944A-AA7ECC84D79F}"/>
              </a:ext>
            </a:extLst>
          </p:cNvPr>
          <p:cNvSpPr>
            <a:spLocks noGrp="1"/>
          </p:cNvSpPr>
          <p:nvPr>
            <p:ph type="dt" sz="half" idx="10"/>
          </p:nvPr>
        </p:nvSpPr>
        <p:spPr/>
        <p:txBody>
          <a:bodyPr/>
          <a:lstStyle/>
          <a:p>
            <a:fld id="{563B0AB7-41D9-483F-BA43-CA3B707B799C}" type="datetimeFigureOut">
              <a:rPr lang="en-GB" smtClean="0"/>
              <a:t>03/03/2021</a:t>
            </a:fld>
            <a:endParaRPr lang="en-GB"/>
          </a:p>
        </p:txBody>
      </p:sp>
      <p:sp>
        <p:nvSpPr>
          <p:cNvPr id="5" name="Footer Placeholder 4">
            <a:extLst>
              <a:ext uri="{FF2B5EF4-FFF2-40B4-BE49-F238E27FC236}">
                <a16:creationId xmlns:a16="http://schemas.microsoft.com/office/drawing/2014/main" id="{B7B642A1-6260-41CB-8E7D-12F936D3EB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180FB9-6C9E-43F9-B3B7-94F2D38B56F2}"/>
              </a:ext>
            </a:extLst>
          </p:cNvPr>
          <p:cNvSpPr>
            <a:spLocks noGrp="1"/>
          </p:cNvSpPr>
          <p:nvPr>
            <p:ph type="sldNum" sz="quarter" idx="12"/>
          </p:nvPr>
        </p:nvSpPr>
        <p:spPr/>
        <p:txBody>
          <a:bodyPr/>
          <a:lstStyle/>
          <a:p>
            <a:fld id="{0AFF8271-4704-479F-88EF-35D012002F9F}" type="slidenum">
              <a:rPr lang="en-GB" smtClean="0"/>
              <a:t>‹#›</a:t>
            </a:fld>
            <a:endParaRPr lang="en-GB"/>
          </a:p>
        </p:txBody>
      </p:sp>
    </p:spTree>
    <p:extLst>
      <p:ext uri="{BB962C8B-B14F-4D97-AF65-F5344CB8AC3E}">
        <p14:creationId xmlns:p14="http://schemas.microsoft.com/office/powerpoint/2010/main" val="1833715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59D85-CAA4-40B0-A87D-32C72A32A8A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AC84C48-BD8D-4976-969B-CEB5B4F966D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C1D59F5-F35A-429E-AC64-F745162EE7AD}"/>
              </a:ext>
            </a:extLst>
          </p:cNvPr>
          <p:cNvSpPr>
            <a:spLocks noGrp="1"/>
          </p:cNvSpPr>
          <p:nvPr>
            <p:ph type="dt" sz="half" idx="10"/>
          </p:nvPr>
        </p:nvSpPr>
        <p:spPr/>
        <p:txBody>
          <a:bodyPr/>
          <a:lstStyle/>
          <a:p>
            <a:fld id="{563B0AB7-41D9-483F-BA43-CA3B707B799C}" type="datetimeFigureOut">
              <a:rPr lang="en-GB" smtClean="0"/>
              <a:t>03/03/2021</a:t>
            </a:fld>
            <a:endParaRPr lang="en-GB"/>
          </a:p>
        </p:txBody>
      </p:sp>
      <p:sp>
        <p:nvSpPr>
          <p:cNvPr id="5" name="Footer Placeholder 4">
            <a:extLst>
              <a:ext uri="{FF2B5EF4-FFF2-40B4-BE49-F238E27FC236}">
                <a16:creationId xmlns:a16="http://schemas.microsoft.com/office/drawing/2014/main" id="{9454220A-D5FC-413F-806B-D507785A95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DAA2D6-890A-4DDB-A9F7-3A2522F81FED}"/>
              </a:ext>
            </a:extLst>
          </p:cNvPr>
          <p:cNvSpPr>
            <a:spLocks noGrp="1"/>
          </p:cNvSpPr>
          <p:nvPr>
            <p:ph type="sldNum" sz="quarter" idx="12"/>
          </p:nvPr>
        </p:nvSpPr>
        <p:spPr/>
        <p:txBody>
          <a:bodyPr/>
          <a:lstStyle/>
          <a:p>
            <a:fld id="{0AFF8271-4704-479F-88EF-35D012002F9F}" type="slidenum">
              <a:rPr lang="en-GB" smtClean="0"/>
              <a:t>‹#›</a:t>
            </a:fld>
            <a:endParaRPr lang="en-GB"/>
          </a:p>
        </p:txBody>
      </p:sp>
    </p:spTree>
    <p:extLst>
      <p:ext uri="{BB962C8B-B14F-4D97-AF65-F5344CB8AC3E}">
        <p14:creationId xmlns:p14="http://schemas.microsoft.com/office/powerpoint/2010/main" val="2926869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90F26-C51F-4CD1-9EDE-AFA38BA3B4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E26B34-EC1A-4767-ACC8-3D8298E3CC1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5391F61-AD63-4B3E-A27E-20AB9F7E6A5A}"/>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A9C8E56-E647-4E44-887C-2D875084F312}"/>
              </a:ext>
            </a:extLst>
          </p:cNvPr>
          <p:cNvSpPr>
            <a:spLocks noGrp="1"/>
          </p:cNvSpPr>
          <p:nvPr>
            <p:ph type="dt" sz="half" idx="10"/>
          </p:nvPr>
        </p:nvSpPr>
        <p:spPr/>
        <p:txBody>
          <a:bodyPr/>
          <a:lstStyle/>
          <a:p>
            <a:fld id="{563B0AB7-41D9-483F-BA43-CA3B707B799C}" type="datetimeFigureOut">
              <a:rPr lang="en-GB" smtClean="0"/>
              <a:t>03/03/2021</a:t>
            </a:fld>
            <a:endParaRPr lang="en-GB"/>
          </a:p>
        </p:txBody>
      </p:sp>
      <p:sp>
        <p:nvSpPr>
          <p:cNvPr id="6" name="Footer Placeholder 5">
            <a:extLst>
              <a:ext uri="{FF2B5EF4-FFF2-40B4-BE49-F238E27FC236}">
                <a16:creationId xmlns:a16="http://schemas.microsoft.com/office/drawing/2014/main" id="{885BDA2A-A187-4704-B8FC-D21FA2D7FC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11B1C0-D48C-4BB8-9E98-55A5DA2E43DB}"/>
              </a:ext>
            </a:extLst>
          </p:cNvPr>
          <p:cNvSpPr>
            <a:spLocks noGrp="1"/>
          </p:cNvSpPr>
          <p:nvPr>
            <p:ph type="sldNum" sz="quarter" idx="12"/>
          </p:nvPr>
        </p:nvSpPr>
        <p:spPr/>
        <p:txBody>
          <a:bodyPr/>
          <a:lstStyle/>
          <a:p>
            <a:fld id="{0AFF8271-4704-479F-88EF-35D012002F9F}" type="slidenum">
              <a:rPr lang="en-GB" smtClean="0"/>
              <a:t>‹#›</a:t>
            </a:fld>
            <a:endParaRPr lang="en-GB"/>
          </a:p>
        </p:txBody>
      </p:sp>
    </p:spTree>
    <p:extLst>
      <p:ext uri="{BB962C8B-B14F-4D97-AF65-F5344CB8AC3E}">
        <p14:creationId xmlns:p14="http://schemas.microsoft.com/office/powerpoint/2010/main" val="2689431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B43E1-8EE9-4614-8989-2794ADA118FE}"/>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0DFADA-9EB3-4AE2-95D9-590B99A691B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A2CFA716-0B49-45A5-A0DF-08334C2FE55C}"/>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8DF2074-D8B3-4B16-8853-232ADA747A5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B4F37874-1F44-4C91-BC4A-E238D66673AE}"/>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5BD5210-65C7-4D26-A3AB-DEB34D75E391}"/>
              </a:ext>
            </a:extLst>
          </p:cNvPr>
          <p:cNvSpPr>
            <a:spLocks noGrp="1"/>
          </p:cNvSpPr>
          <p:nvPr>
            <p:ph type="dt" sz="half" idx="10"/>
          </p:nvPr>
        </p:nvSpPr>
        <p:spPr/>
        <p:txBody>
          <a:bodyPr/>
          <a:lstStyle/>
          <a:p>
            <a:fld id="{563B0AB7-41D9-483F-BA43-CA3B707B799C}" type="datetimeFigureOut">
              <a:rPr lang="en-GB" smtClean="0"/>
              <a:t>03/03/2021</a:t>
            </a:fld>
            <a:endParaRPr lang="en-GB"/>
          </a:p>
        </p:txBody>
      </p:sp>
      <p:sp>
        <p:nvSpPr>
          <p:cNvPr id="8" name="Footer Placeholder 7">
            <a:extLst>
              <a:ext uri="{FF2B5EF4-FFF2-40B4-BE49-F238E27FC236}">
                <a16:creationId xmlns:a16="http://schemas.microsoft.com/office/drawing/2014/main" id="{761E9503-4BE1-4B74-A6BB-0CE14EF058D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47C4A1D-A454-4665-8C41-5E52B7033DFD}"/>
              </a:ext>
            </a:extLst>
          </p:cNvPr>
          <p:cNvSpPr>
            <a:spLocks noGrp="1"/>
          </p:cNvSpPr>
          <p:nvPr>
            <p:ph type="sldNum" sz="quarter" idx="12"/>
          </p:nvPr>
        </p:nvSpPr>
        <p:spPr/>
        <p:txBody>
          <a:bodyPr/>
          <a:lstStyle/>
          <a:p>
            <a:fld id="{0AFF8271-4704-479F-88EF-35D012002F9F}" type="slidenum">
              <a:rPr lang="en-GB" smtClean="0"/>
              <a:t>‹#›</a:t>
            </a:fld>
            <a:endParaRPr lang="en-GB"/>
          </a:p>
        </p:txBody>
      </p:sp>
    </p:spTree>
    <p:extLst>
      <p:ext uri="{BB962C8B-B14F-4D97-AF65-F5344CB8AC3E}">
        <p14:creationId xmlns:p14="http://schemas.microsoft.com/office/powerpoint/2010/main" val="2090806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B5835-C61F-492A-9959-C250AA0E777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178A33A-4C82-4B4F-B0BD-B90B70BCD758}"/>
              </a:ext>
            </a:extLst>
          </p:cNvPr>
          <p:cNvSpPr>
            <a:spLocks noGrp="1"/>
          </p:cNvSpPr>
          <p:nvPr>
            <p:ph type="dt" sz="half" idx="10"/>
          </p:nvPr>
        </p:nvSpPr>
        <p:spPr/>
        <p:txBody>
          <a:bodyPr/>
          <a:lstStyle/>
          <a:p>
            <a:fld id="{563B0AB7-41D9-483F-BA43-CA3B707B799C}" type="datetimeFigureOut">
              <a:rPr lang="en-GB" smtClean="0"/>
              <a:t>03/03/2021</a:t>
            </a:fld>
            <a:endParaRPr lang="en-GB"/>
          </a:p>
        </p:txBody>
      </p:sp>
      <p:sp>
        <p:nvSpPr>
          <p:cNvPr id="4" name="Footer Placeholder 3">
            <a:extLst>
              <a:ext uri="{FF2B5EF4-FFF2-40B4-BE49-F238E27FC236}">
                <a16:creationId xmlns:a16="http://schemas.microsoft.com/office/drawing/2014/main" id="{17A5FECD-9529-4973-945D-53787907768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35706EF-1E70-4C93-B25B-549337C0D643}"/>
              </a:ext>
            </a:extLst>
          </p:cNvPr>
          <p:cNvSpPr>
            <a:spLocks noGrp="1"/>
          </p:cNvSpPr>
          <p:nvPr>
            <p:ph type="sldNum" sz="quarter" idx="12"/>
          </p:nvPr>
        </p:nvSpPr>
        <p:spPr/>
        <p:txBody>
          <a:bodyPr/>
          <a:lstStyle/>
          <a:p>
            <a:fld id="{0AFF8271-4704-479F-88EF-35D012002F9F}" type="slidenum">
              <a:rPr lang="en-GB" smtClean="0"/>
              <a:t>‹#›</a:t>
            </a:fld>
            <a:endParaRPr lang="en-GB"/>
          </a:p>
        </p:txBody>
      </p:sp>
    </p:spTree>
    <p:extLst>
      <p:ext uri="{BB962C8B-B14F-4D97-AF65-F5344CB8AC3E}">
        <p14:creationId xmlns:p14="http://schemas.microsoft.com/office/powerpoint/2010/main" val="3552842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9A388-0758-4D5D-A3F0-2193A3C13B7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7F1713-EFF5-43BF-8FF1-4C63095ACA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B1DF3E-4FAC-4749-81D7-8F42C44C9FEC}"/>
              </a:ext>
            </a:extLst>
          </p:cNvPr>
          <p:cNvSpPr>
            <a:spLocks noGrp="1"/>
          </p:cNvSpPr>
          <p:nvPr>
            <p:ph type="dt" sz="half" idx="10"/>
          </p:nvPr>
        </p:nvSpPr>
        <p:spPr/>
        <p:txBody>
          <a:bodyPr/>
          <a:lstStyle/>
          <a:p>
            <a:fld id="{AE214B2C-890B-4FCB-8E94-6B43844AA8AD}" type="datetimeFigureOut">
              <a:rPr lang="en-GB" smtClean="0"/>
              <a:t>03/03/2021</a:t>
            </a:fld>
            <a:endParaRPr lang="en-GB"/>
          </a:p>
        </p:txBody>
      </p:sp>
      <p:sp>
        <p:nvSpPr>
          <p:cNvPr id="5" name="Footer Placeholder 4">
            <a:extLst>
              <a:ext uri="{FF2B5EF4-FFF2-40B4-BE49-F238E27FC236}">
                <a16:creationId xmlns:a16="http://schemas.microsoft.com/office/drawing/2014/main" id="{5299DB15-BD3F-4071-AABC-75B63E1118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5A6B05-85E0-4B34-A63E-D95E9749AB98}"/>
              </a:ext>
            </a:extLst>
          </p:cNvPr>
          <p:cNvSpPr>
            <a:spLocks noGrp="1"/>
          </p:cNvSpPr>
          <p:nvPr>
            <p:ph type="sldNum" sz="quarter" idx="12"/>
          </p:nvPr>
        </p:nvSpPr>
        <p:spPr/>
        <p:txBody>
          <a:bodyPr/>
          <a:lstStyle/>
          <a:p>
            <a:fld id="{0349A74C-0CE5-4C20-99DC-863C4ECC590B}" type="slidenum">
              <a:rPr lang="en-GB" smtClean="0"/>
              <a:t>‹#›</a:t>
            </a:fld>
            <a:endParaRPr lang="en-GB"/>
          </a:p>
        </p:txBody>
      </p:sp>
    </p:spTree>
    <p:extLst>
      <p:ext uri="{BB962C8B-B14F-4D97-AF65-F5344CB8AC3E}">
        <p14:creationId xmlns:p14="http://schemas.microsoft.com/office/powerpoint/2010/main" val="1847277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778B7A-92ED-4689-8B0B-E468B032AD8F}"/>
              </a:ext>
            </a:extLst>
          </p:cNvPr>
          <p:cNvSpPr>
            <a:spLocks noGrp="1"/>
          </p:cNvSpPr>
          <p:nvPr>
            <p:ph type="dt" sz="half" idx="10"/>
          </p:nvPr>
        </p:nvSpPr>
        <p:spPr/>
        <p:txBody>
          <a:bodyPr/>
          <a:lstStyle/>
          <a:p>
            <a:fld id="{563B0AB7-41D9-483F-BA43-CA3B707B799C}" type="datetimeFigureOut">
              <a:rPr lang="en-GB" smtClean="0"/>
              <a:t>03/03/2021</a:t>
            </a:fld>
            <a:endParaRPr lang="en-GB"/>
          </a:p>
        </p:txBody>
      </p:sp>
      <p:sp>
        <p:nvSpPr>
          <p:cNvPr id="3" name="Footer Placeholder 2">
            <a:extLst>
              <a:ext uri="{FF2B5EF4-FFF2-40B4-BE49-F238E27FC236}">
                <a16:creationId xmlns:a16="http://schemas.microsoft.com/office/drawing/2014/main" id="{6F9CD0CF-B632-4D02-983C-855927DAB15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31B883D-E4D6-4211-9E07-2A68436BF9EC}"/>
              </a:ext>
            </a:extLst>
          </p:cNvPr>
          <p:cNvSpPr>
            <a:spLocks noGrp="1"/>
          </p:cNvSpPr>
          <p:nvPr>
            <p:ph type="sldNum" sz="quarter" idx="12"/>
          </p:nvPr>
        </p:nvSpPr>
        <p:spPr/>
        <p:txBody>
          <a:bodyPr/>
          <a:lstStyle/>
          <a:p>
            <a:fld id="{0AFF8271-4704-479F-88EF-35D012002F9F}" type="slidenum">
              <a:rPr lang="en-GB" smtClean="0"/>
              <a:t>‹#›</a:t>
            </a:fld>
            <a:endParaRPr lang="en-GB"/>
          </a:p>
        </p:txBody>
      </p:sp>
    </p:spTree>
    <p:extLst>
      <p:ext uri="{BB962C8B-B14F-4D97-AF65-F5344CB8AC3E}">
        <p14:creationId xmlns:p14="http://schemas.microsoft.com/office/powerpoint/2010/main" val="4195661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AF3A-3FBA-4229-87CA-11B49B466B2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758CA71-8A28-40B6-916C-91A121E5149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F8A5528-35A3-401D-A25F-202FC5268AD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17C18E1-4F69-4283-9EEC-25ECF6FB5D01}"/>
              </a:ext>
            </a:extLst>
          </p:cNvPr>
          <p:cNvSpPr>
            <a:spLocks noGrp="1"/>
          </p:cNvSpPr>
          <p:nvPr>
            <p:ph type="dt" sz="half" idx="10"/>
          </p:nvPr>
        </p:nvSpPr>
        <p:spPr/>
        <p:txBody>
          <a:bodyPr/>
          <a:lstStyle/>
          <a:p>
            <a:fld id="{563B0AB7-41D9-483F-BA43-CA3B707B799C}" type="datetimeFigureOut">
              <a:rPr lang="en-GB" smtClean="0"/>
              <a:t>03/03/2021</a:t>
            </a:fld>
            <a:endParaRPr lang="en-GB"/>
          </a:p>
        </p:txBody>
      </p:sp>
      <p:sp>
        <p:nvSpPr>
          <p:cNvPr id="6" name="Footer Placeholder 5">
            <a:extLst>
              <a:ext uri="{FF2B5EF4-FFF2-40B4-BE49-F238E27FC236}">
                <a16:creationId xmlns:a16="http://schemas.microsoft.com/office/drawing/2014/main" id="{7AAEA77E-6C0B-450A-BD0E-8349A190FC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0AAFCD-724A-4277-BAA2-93241AA0955E}"/>
              </a:ext>
            </a:extLst>
          </p:cNvPr>
          <p:cNvSpPr>
            <a:spLocks noGrp="1"/>
          </p:cNvSpPr>
          <p:nvPr>
            <p:ph type="sldNum" sz="quarter" idx="12"/>
          </p:nvPr>
        </p:nvSpPr>
        <p:spPr/>
        <p:txBody>
          <a:bodyPr/>
          <a:lstStyle/>
          <a:p>
            <a:fld id="{0AFF8271-4704-479F-88EF-35D012002F9F}" type="slidenum">
              <a:rPr lang="en-GB" smtClean="0"/>
              <a:t>‹#›</a:t>
            </a:fld>
            <a:endParaRPr lang="en-GB"/>
          </a:p>
        </p:txBody>
      </p:sp>
    </p:spTree>
    <p:extLst>
      <p:ext uri="{BB962C8B-B14F-4D97-AF65-F5344CB8AC3E}">
        <p14:creationId xmlns:p14="http://schemas.microsoft.com/office/powerpoint/2010/main" val="1831579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46C9F-A75D-4F4B-92E8-7EE5D0F1C39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3569967-E647-428A-8C34-6B70B6AD77E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8F5DCAD8-6596-4191-8E30-F4CB2BC1C04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F15B6629-82A3-4AE6-88F0-874003611773}"/>
              </a:ext>
            </a:extLst>
          </p:cNvPr>
          <p:cNvSpPr>
            <a:spLocks noGrp="1"/>
          </p:cNvSpPr>
          <p:nvPr>
            <p:ph type="dt" sz="half" idx="10"/>
          </p:nvPr>
        </p:nvSpPr>
        <p:spPr/>
        <p:txBody>
          <a:bodyPr/>
          <a:lstStyle/>
          <a:p>
            <a:fld id="{563B0AB7-41D9-483F-BA43-CA3B707B799C}" type="datetimeFigureOut">
              <a:rPr lang="en-GB" smtClean="0"/>
              <a:t>03/03/2021</a:t>
            </a:fld>
            <a:endParaRPr lang="en-GB"/>
          </a:p>
        </p:txBody>
      </p:sp>
      <p:sp>
        <p:nvSpPr>
          <p:cNvPr id="6" name="Footer Placeholder 5">
            <a:extLst>
              <a:ext uri="{FF2B5EF4-FFF2-40B4-BE49-F238E27FC236}">
                <a16:creationId xmlns:a16="http://schemas.microsoft.com/office/drawing/2014/main" id="{BFEAED28-3551-4161-93F8-EB76619A04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BCB6B28-20A5-46B6-BC82-BD9B1B29062E}"/>
              </a:ext>
            </a:extLst>
          </p:cNvPr>
          <p:cNvSpPr>
            <a:spLocks noGrp="1"/>
          </p:cNvSpPr>
          <p:nvPr>
            <p:ph type="sldNum" sz="quarter" idx="12"/>
          </p:nvPr>
        </p:nvSpPr>
        <p:spPr/>
        <p:txBody>
          <a:bodyPr/>
          <a:lstStyle/>
          <a:p>
            <a:fld id="{0AFF8271-4704-479F-88EF-35D012002F9F}" type="slidenum">
              <a:rPr lang="en-GB" smtClean="0"/>
              <a:t>‹#›</a:t>
            </a:fld>
            <a:endParaRPr lang="en-GB"/>
          </a:p>
        </p:txBody>
      </p:sp>
    </p:spTree>
    <p:extLst>
      <p:ext uri="{BB962C8B-B14F-4D97-AF65-F5344CB8AC3E}">
        <p14:creationId xmlns:p14="http://schemas.microsoft.com/office/powerpoint/2010/main" val="31882564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98EC5-8BD7-4E40-85D1-F03E9068EB8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1AA4FC0-4E02-4DFA-9DB3-76D375C568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79DAA8-A56C-4D46-BB94-A5512980EFA6}"/>
              </a:ext>
            </a:extLst>
          </p:cNvPr>
          <p:cNvSpPr>
            <a:spLocks noGrp="1"/>
          </p:cNvSpPr>
          <p:nvPr>
            <p:ph type="dt" sz="half" idx="10"/>
          </p:nvPr>
        </p:nvSpPr>
        <p:spPr/>
        <p:txBody>
          <a:bodyPr/>
          <a:lstStyle/>
          <a:p>
            <a:fld id="{563B0AB7-41D9-483F-BA43-CA3B707B799C}" type="datetimeFigureOut">
              <a:rPr lang="en-GB" smtClean="0"/>
              <a:t>03/03/2021</a:t>
            </a:fld>
            <a:endParaRPr lang="en-GB"/>
          </a:p>
        </p:txBody>
      </p:sp>
      <p:sp>
        <p:nvSpPr>
          <p:cNvPr id="5" name="Footer Placeholder 4">
            <a:extLst>
              <a:ext uri="{FF2B5EF4-FFF2-40B4-BE49-F238E27FC236}">
                <a16:creationId xmlns:a16="http://schemas.microsoft.com/office/drawing/2014/main" id="{CDF444CC-9D0B-4FE8-A1B6-D7472DCB47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F01E77-C1BA-410E-92C4-4952F613E2E1}"/>
              </a:ext>
            </a:extLst>
          </p:cNvPr>
          <p:cNvSpPr>
            <a:spLocks noGrp="1"/>
          </p:cNvSpPr>
          <p:nvPr>
            <p:ph type="sldNum" sz="quarter" idx="12"/>
          </p:nvPr>
        </p:nvSpPr>
        <p:spPr/>
        <p:txBody>
          <a:bodyPr/>
          <a:lstStyle/>
          <a:p>
            <a:fld id="{0AFF8271-4704-479F-88EF-35D012002F9F}" type="slidenum">
              <a:rPr lang="en-GB" smtClean="0"/>
              <a:t>‹#›</a:t>
            </a:fld>
            <a:endParaRPr lang="en-GB"/>
          </a:p>
        </p:txBody>
      </p:sp>
    </p:spTree>
    <p:extLst>
      <p:ext uri="{BB962C8B-B14F-4D97-AF65-F5344CB8AC3E}">
        <p14:creationId xmlns:p14="http://schemas.microsoft.com/office/powerpoint/2010/main" val="3253839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1150EE-53B3-437D-8626-D1BB2A80771E}"/>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C9DBA59-B44C-44F9-9020-E7A822C7DA7B}"/>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07FE02-F4D7-4D04-B605-7EDBA0037630}"/>
              </a:ext>
            </a:extLst>
          </p:cNvPr>
          <p:cNvSpPr>
            <a:spLocks noGrp="1"/>
          </p:cNvSpPr>
          <p:nvPr>
            <p:ph type="dt" sz="half" idx="10"/>
          </p:nvPr>
        </p:nvSpPr>
        <p:spPr/>
        <p:txBody>
          <a:bodyPr/>
          <a:lstStyle/>
          <a:p>
            <a:fld id="{563B0AB7-41D9-483F-BA43-CA3B707B799C}" type="datetimeFigureOut">
              <a:rPr lang="en-GB" smtClean="0"/>
              <a:t>03/03/2021</a:t>
            </a:fld>
            <a:endParaRPr lang="en-GB"/>
          </a:p>
        </p:txBody>
      </p:sp>
      <p:sp>
        <p:nvSpPr>
          <p:cNvPr id="5" name="Footer Placeholder 4">
            <a:extLst>
              <a:ext uri="{FF2B5EF4-FFF2-40B4-BE49-F238E27FC236}">
                <a16:creationId xmlns:a16="http://schemas.microsoft.com/office/drawing/2014/main" id="{9E31F387-9E50-4B21-B4F5-C45FB05E6A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C19863-A627-48F7-B55C-B17482DE02E2}"/>
              </a:ext>
            </a:extLst>
          </p:cNvPr>
          <p:cNvSpPr>
            <a:spLocks noGrp="1"/>
          </p:cNvSpPr>
          <p:nvPr>
            <p:ph type="sldNum" sz="quarter" idx="12"/>
          </p:nvPr>
        </p:nvSpPr>
        <p:spPr/>
        <p:txBody>
          <a:bodyPr/>
          <a:lstStyle/>
          <a:p>
            <a:fld id="{0AFF8271-4704-479F-88EF-35D012002F9F}" type="slidenum">
              <a:rPr lang="en-GB" smtClean="0"/>
              <a:t>‹#›</a:t>
            </a:fld>
            <a:endParaRPr lang="en-GB"/>
          </a:p>
        </p:txBody>
      </p:sp>
    </p:spTree>
    <p:extLst>
      <p:ext uri="{BB962C8B-B14F-4D97-AF65-F5344CB8AC3E}">
        <p14:creationId xmlns:p14="http://schemas.microsoft.com/office/powerpoint/2010/main" val="21012543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454708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09713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09"/>
            <a:ext cx="38862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60882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63665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70155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9664C-5F03-46E0-987D-F5339A1252AE}"/>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BC09C7A-0181-480A-9AA8-4E6FC9A584E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15C71D-DCF3-4A6A-A5E5-BE849D4FD459}"/>
              </a:ext>
            </a:extLst>
          </p:cNvPr>
          <p:cNvSpPr>
            <a:spLocks noGrp="1"/>
          </p:cNvSpPr>
          <p:nvPr>
            <p:ph type="dt" sz="half" idx="10"/>
          </p:nvPr>
        </p:nvSpPr>
        <p:spPr/>
        <p:txBody>
          <a:bodyPr/>
          <a:lstStyle/>
          <a:p>
            <a:fld id="{AE214B2C-890B-4FCB-8E94-6B43844AA8AD}" type="datetimeFigureOut">
              <a:rPr lang="en-GB" smtClean="0"/>
              <a:t>03/03/2021</a:t>
            </a:fld>
            <a:endParaRPr lang="en-GB"/>
          </a:p>
        </p:txBody>
      </p:sp>
      <p:sp>
        <p:nvSpPr>
          <p:cNvPr id="5" name="Footer Placeholder 4">
            <a:extLst>
              <a:ext uri="{FF2B5EF4-FFF2-40B4-BE49-F238E27FC236}">
                <a16:creationId xmlns:a16="http://schemas.microsoft.com/office/drawing/2014/main" id="{545E4A50-07F3-4227-8CD6-AA071A1E21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7DDF38-69DC-4069-997E-0C50BD41695D}"/>
              </a:ext>
            </a:extLst>
          </p:cNvPr>
          <p:cNvSpPr>
            <a:spLocks noGrp="1"/>
          </p:cNvSpPr>
          <p:nvPr>
            <p:ph type="sldNum" sz="quarter" idx="12"/>
          </p:nvPr>
        </p:nvSpPr>
        <p:spPr/>
        <p:txBody>
          <a:bodyPr/>
          <a:lstStyle/>
          <a:p>
            <a:fld id="{0349A74C-0CE5-4C20-99DC-863C4ECC590B}" type="slidenum">
              <a:rPr lang="en-GB" smtClean="0"/>
              <a:t>‹#›</a:t>
            </a:fld>
            <a:endParaRPr lang="en-GB"/>
          </a:p>
        </p:txBody>
      </p:sp>
    </p:spTree>
    <p:extLst>
      <p:ext uri="{BB962C8B-B14F-4D97-AF65-F5344CB8AC3E}">
        <p14:creationId xmlns:p14="http://schemas.microsoft.com/office/powerpoint/2010/main" val="35964250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8949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5138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82034"/>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956734"/>
            <a:ext cx="1504157" cy="31273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40479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0"/>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3578225"/>
            <a:ext cx="27432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9355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683262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2"/>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2"/>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923634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452438" y="1186481"/>
            <a:ext cx="8239125" cy="467390"/>
          </a:xfrm>
          <a:prstGeom prst="rect">
            <a:avLst/>
          </a:prstGeom>
        </p:spPr>
        <p:txBody>
          <a:bodyPr lIns="45719" tIns="45719" rIns="45719" bIns="45719"/>
          <a:lstStyle>
            <a:lvl1pPr marL="0" indent="0" defTabSz="309563">
              <a:lnSpc>
                <a:spcPct val="100000"/>
              </a:lnSpc>
              <a:spcBef>
                <a:spcPts val="0"/>
              </a:spcBef>
              <a:buSzTx/>
              <a:buNone/>
              <a:defRPr sz="2063"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61783365"/>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5" name="Image"/>
          <p:cNvSpPr>
            <a:spLocks noGrp="1"/>
          </p:cNvSpPr>
          <p:nvPr>
            <p:ph type="pic" sz="half" idx="13"/>
          </p:nvPr>
        </p:nvSpPr>
        <p:spPr>
          <a:xfrm>
            <a:off x="4937243" y="476250"/>
            <a:ext cx="3571875" cy="5734050"/>
          </a:xfrm>
          <a:prstGeom prst="rect">
            <a:avLst/>
          </a:prstGeom>
        </p:spPr>
        <p:txBody>
          <a:bodyPr lIns="91439" tIns="45719" rIns="91439" bIns="45719" anchor="t">
            <a:noAutofit/>
          </a:bodyPr>
          <a:lstStyle/>
          <a:p>
            <a:r>
              <a:rPr lang="en-GB"/>
              <a:t>Click icon to add picture</a:t>
            </a:r>
            <a:endParaRPr/>
          </a:p>
        </p:txBody>
      </p:sp>
      <p:sp>
        <p:nvSpPr>
          <p:cNvPr id="46" name="Title Text"/>
          <p:cNvSpPr txBox="1">
            <a:spLocks noGrp="1"/>
          </p:cNvSpPr>
          <p:nvPr>
            <p:ph type="title" hasCustomPrompt="1"/>
          </p:nvPr>
        </p:nvSpPr>
        <p:spPr>
          <a:xfrm>
            <a:off x="619125" y="476250"/>
            <a:ext cx="3833813" cy="2774950"/>
          </a:xfrm>
          <a:prstGeom prst="rect">
            <a:avLst/>
          </a:prstGeom>
        </p:spPr>
        <p:txBody>
          <a:bodyPr anchor="b"/>
          <a:lstStyle>
            <a:lvl1pPr>
              <a:defRPr sz="3150">
                <a:solidFill>
                  <a:srgbClr val="002060"/>
                </a:solidFill>
              </a:defRPr>
            </a:lvl1pPr>
          </a:lstStyle>
          <a:p>
            <a:r>
              <a:rPr dirty="0"/>
              <a:t>Title Text</a:t>
            </a:r>
          </a:p>
        </p:txBody>
      </p:sp>
      <p:sp>
        <p:nvSpPr>
          <p:cNvPr id="47" name="Body Level One…"/>
          <p:cNvSpPr txBox="1">
            <a:spLocks noGrp="1"/>
          </p:cNvSpPr>
          <p:nvPr>
            <p:ph type="body" sz="quarter" idx="1" hasCustomPrompt="1"/>
          </p:nvPr>
        </p:nvSpPr>
        <p:spPr>
          <a:xfrm>
            <a:off x="619125" y="3263900"/>
            <a:ext cx="3833813" cy="2863850"/>
          </a:xfrm>
          <a:prstGeom prst="rect">
            <a:avLst/>
          </a:prstGeom>
        </p:spPr>
        <p:txBody>
          <a:bodyPr anchor="t"/>
          <a:lstStyle>
            <a:lvl1pPr marL="0" indent="0">
              <a:spcBef>
                <a:spcPts val="0"/>
              </a:spcBef>
              <a:buSzTx/>
              <a:buNone/>
              <a:defRPr sz="2025">
                <a:solidFill>
                  <a:srgbClr val="002060"/>
                </a:solidFill>
              </a:defRPr>
            </a:lvl1pPr>
            <a:lvl2pPr marL="0" indent="0">
              <a:spcBef>
                <a:spcPts val="0"/>
              </a:spcBef>
              <a:buSzTx/>
              <a:buNone/>
              <a:defRPr sz="2025">
                <a:solidFill>
                  <a:srgbClr val="002060"/>
                </a:solidFill>
              </a:defRPr>
            </a:lvl2pPr>
            <a:lvl3pPr marL="0" indent="0">
              <a:spcBef>
                <a:spcPts val="0"/>
              </a:spcBef>
              <a:buSzTx/>
              <a:buNone/>
              <a:defRPr sz="2025">
                <a:solidFill>
                  <a:srgbClr val="002060"/>
                </a:solidFill>
              </a:defRPr>
            </a:lvl3pPr>
            <a:lvl4pPr marL="0" indent="0">
              <a:spcBef>
                <a:spcPts val="0"/>
              </a:spcBef>
              <a:buSzTx/>
              <a:buNone/>
              <a:defRPr sz="2025">
                <a:solidFill>
                  <a:srgbClr val="002060"/>
                </a:solidFill>
              </a:defRPr>
            </a:lvl4pPr>
            <a:lvl5pPr marL="0" indent="0">
              <a:spcBef>
                <a:spcPts val="0"/>
              </a:spcBef>
              <a:buSzTx/>
              <a:buNone/>
              <a:defRPr sz="2025">
                <a:solidFill>
                  <a:srgbClr val="002060"/>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rPr lang="en-GB" smtClean="0"/>
              <a:t>‹#›</a:t>
            </a:fld>
            <a:endParaRPr lang="en-GB" dirty="0"/>
          </a:p>
        </p:txBody>
      </p:sp>
    </p:spTree>
    <p:extLst>
      <p:ext uri="{BB962C8B-B14F-4D97-AF65-F5344CB8AC3E}">
        <p14:creationId xmlns:p14="http://schemas.microsoft.com/office/powerpoint/2010/main" val="2881393500"/>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1_Title &amp; Bullets">
    <p:spTree>
      <p:nvGrpSpPr>
        <p:cNvPr id="1" name=""/>
        <p:cNvGrpSpPr/>
        <p:nvPr/>
      </p:nvGrpSpPr>
      <p:grpSpPr>
        <a:xfrm>
          <a:off x="0" y="0"/>
          <a:ext cx="0" cy="0"/>
          <a:chOff x="0" y="0"/>
          <a:chExt cx="0" cy="0"/>
        </a:xfrm>
      </p:grpSpPr>
      <p:sp>
        <p:nvSpPr>
          <p:cNvPr id="62" name="Title Text"/>
          <p:cNvSpPr txBox="1">
            <a:spLocks noGrp="1"/>
          </p:cNvSpPr>
          <p:nvPr>
            <p:ph type="title" hasCustomPrompt="1"/>
          </p:nvPr>
        </p:nvSpPr>
        <p:spPr>
          <a:xfrm>
            <a:off x="633413" y="647700"/>
            <a:ext cx="7877175" cy="1143000"/>
          </a:xfrm>
          <a:prstGeom prst="rect">
            <a:avLst/>
          </a:prstGeom>
        </p:spPr>
        <p:txBody>
          <a:bodyPr/>
          <a:lstStyle>
            <a:lvl1pPr>
              <a:defRPr>
                <a:solidFill>
                  <a:srgbClr val="002060"/>
                </a:solidFill>
              </a:defRPr>
            </a:lvl1pPr>
          </a:lstStyle>
          <a:p>
            <a:r>
              <a:rPr dirty="0"/>
              <a:t>Title Text</a:t>
            </a:r>
          </a:p>
        </p:txBody>
      </p:sp>
      <p:sp>
        <p:nvSpPr>
          <p:cNvPr id="63" name="Body Level One…"/>
          <p:cNvSpPr txBox="1">
            <a:spLocks noGrp="1"/>
          </p:cNvSpPr>
          <p:nvPr>
            <p:ph type="body" idx="1" hasCustomPrompt="1"/>
          </p:nvPr>
        </p:nvSpPr>
        <p:spPr>
          <a:prstGeom prst="rect">
            <a:avLst/>
          </a:prstGeom>
        </p:spPr>
        <p:txBody>
          <a:bodyPr/>
          <a:lstStyle>
            <a:lvl1pPr>
              <a:defRPr sz="1800">
                <a:solidFill>
                  <a:srgbClr val="002060"/>
                </a:solidFill>
              </a:defRPr>
            </a:lvl1pPr>
            <a:lvl2pPr>
              <a:defRPr sz="1800">
                <a:solidFill>
                  <a:srgbClr val="002060"/>
                </a:solidFill>
              </a:defRPr>
            </a:lvl2pPr>
            <a:lvl3pPr>
              <a:defRPr sz="1800">
                <a:solidFill>
                  <a:srgbClr val="002060"/>
                </a:solidFill>
              </a:defRPr>
            </a:lvl3pPr>
            <a:lvl4pPr>
              <a:defRPr sz="1800">
                <a:solidFill>
                  <a:srgbClr val="002060"/>
                </a:solidFill>
              </a:defRPr>
            </a:lvl4pPr>
            <a:lvl5pPr>
              <a:defRPr sz="1800">
                <a:solidFill>
                  <a:srgbClr val="002060"/>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4" name="Slide Number"/>
          <p:cNvSpPr txBox="1">
            <a:spLocks noGrp="1"/>
          </p:cNvSpPr>
          <p:nvPr>
            <p:ph type="sldNum" sz="quarter" idx="2"/>
          </p:nvPr>
        </p:nvSpPr>
        <p:spPr>
          <a:prstGeom prst="rect">
            <a:avLst/>
          </a:prstGeom>
        </p:spPr>
        <p:txBody>
          <a:bodyPr/>
          <a:lstStyle/>
          <a:p>
            <a:fld id="{1EA23435-732C-5B48-A970-EAF067F5E5B4}" type="slidenum">
              <a:rPr lang="en-US" smtClean="0"/>
              <a:t>‹#›</a:t>
            </a:fld>
            <a:endParaRPr lang="en-US"/>
          </a:p>
        </p:txBody>
      </p:sp>
    </p:spTree>
    <p:extLst>
      <p:ext uri="{BB962C8B-B14F-4D97-AF65-F5344CB8AC3E}">
        <p14:creationId xmlns:p14="http://schemas.microsoft.com/office/powerpoint/2010/main" val="413660046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F9C31-B9A4-4845-B119-59707C2DA82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1758C3-DF80-4FA4-A246-A8BEBF1FB17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26F1ED3-DDB4-4820-B1AD-3ADB4195F1D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686F6F2-5EC8-418D-BD92-A4409461523A}"/>
              </a:ext>
            </a:extLst>
          </p:cNvPr>
          <p:cNvSpPr>
            <a:spLocks noGrp="1"/>
          </p:cNvSpPr>
          <p:nvPr>
            <p:ph type="dt" sz="half" idx="10"/>
          </p:nvPr>
        </p:nvSpPr>
        <p:spPr/>
        <p:txBody>
          <a:bodyPr/>
          <a:lstStyle/>
          <a:p>
            <a:fld id="{AE214B2C-890B-4FCB-8E94-6B43844AA8AD}" type="datetimeFigureOut">
              <a:rPr lang="en-GB" smtClean="0"/>
              <a:t>03/03/2021</a:t>
            </a:fld>
            <a:endParaRPr lang="en-GB"/>
          </a:p>
        </p:txBody>
      </p:sp>
      <p:sp>
        <p:nvSpPr>
          <p:cNvPr id="6" name="Footer Placeholder 5">
            <a:extLst>
              <a:ext uri="{FF2B5EF4-FFF2-40B4-BE49-F238E27FC236}">
                <a16:creationId xmlns:a16="http://schemas.microsoft.com/office/drawing/2014/main" id="{DD5BE861-DAC8-470E-9582-0142A18393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3D9B80-35F7-4A99-90A3-962ECA175C4E}"/>
              </a:ext>
            </a:extLst>
          </p:cNvPr>
          <p:cNvSpPr>
            <a:spLocks noGrp="1"/>
          </p:cNvSpPr>
          <p:nvPr>
            <p:ph type="sldNum" sz="quarter" idx="12"/>
          </p:nvPr>
        </p:nvSpPr>
        <p:spPr/>
        <p:txBody>
          <a:bodyPr/>
          <a:lstStyle/>
          <a:p>
            <a:fld id="{0349A74C-0CE5-4C20-99DC-863C4ECC590B}" type="slidenum">
              <a:rPr lang="en-GB" smtClean="0"/>
              <a:t>‹#›</a:t>
            </a:fld>
            <a:endParaRPr lang="en-GB"/>
          </a:p>
        </p:txBody>
      </p:sp>
    </p:spTree>
    <p:extLst>
      <p:ext uri="{BB962C8B-B14F-4D97-AF65-F5344CB8AC3E}">
        <p14:creationId xmlns:p14="http://schemas.microsoft.com/office/powerpoint/2010/main" val="1277701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11BBA-5347-423A-9965-AEAE631C0F4B}"/>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CE52B7-F5DA-43DD-B1BD-2EDF0B62D38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A94ED85-67A4-497D-9248-3B61DF597A2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D4D4120-B28A-4A28-AE3D-BC06D6AF32D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F4D27F6-6A88-47E5-9051-C0B78A837A3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3B978CE-2F1F-44A9-89E4-5EF2595F9835}"/>
              </a:ext>
            </a:extLst>
          </p:cNvPr>
          <p:cNvSpPr>
            <a:spLocks noGrp="1"/>
          </p:cNvSpPr>
          <p:nvPr>
            <p:ph type="dt" sz="half" idx="10"/>
          </p:nvPr>
        </p:nvSpPr>
        <p:spPr/>
        <p:txBody>
          <a:bodyPr/>
          <a:lstStyle/>
          <a:p>
            <a:fld id="{AE214B2C-890B-4FCB-8E94-6B43844AA8AD}" type="datetimeFigureOut">
              <a:rPr lang="en-GB" smtClean="0"/>
              <a:t>03/03/2021</a:t>
            </a:fld>
            <a:endParaRPr lang="en-GB"/>
          </a:p>
        </p:txBody>
      </p:sp>
      <p:sp>
        <p:nvSpPr>
          <p:cNvPr id="8" name="Footer Placeholder 7">
            <a:extLst>
              <a:ext uri="{FF2B5EF4-FFF2-40B4-BE49-F238E27FC236}">
                <a16:creationId xmlns:a16="http://schemas.microsoft.com/office/drawing/2014/main" id="{5EA2B5EF-F9DE-4F96-8177-50788DEA905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ED9218A-9804-413F-BE7C-67697D60F33B}"/>
              </a:ext>
            </a:extLst>
          </p:cNvPr>
          <p:cNvSpPr>
            <a:spLocks noGrp="1"/>
          </p:cNvSpPr>
          <p:nvPr>
            <p:ph type="sldNum" sz="quarter" idx="12"/>
          </p:nvPr>
        </p:nvSpPr>
        <p:spPr/>
        <p:txBody>
          <a:bodyPr/>
          <a:lstStyle/>
          <a:p>
            <a:fld id="{0349A74C-0CE5-4C20-99DC-863C4ECC590B}" type="slidenum">
              <a:rPr lang="en-GB" smtClean="0"/>
              <a:t>‹#›</a:t>
            </a:fld>
            <a:endParaRPr lang="en-GB"/>
          </a:p>
        </p:txBody>
      </p:sp>
    </p:spTree>
    <p:extLst>
      <p:ext uri="{BB962C8B-B14F-4D97-AF65-F5344CB8AC3E}">
        <p14:creationId xmlns:p14="http://schemas.microsoft.com/office/powerpoint/2010/main" val="63238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DE7F1-00C3-4141-9252-23CDF25F58A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4C9A349-7EDA-4131-B43F-EB8AF1AAE6C7}"/>
              </a:ext>
            </a:extLst>
          </p:cNvPr>
          <p:cNvSpPr>
            <a:spLocks noGrp="1"/>
          </p:cNvSpPr>
          <p:nvPr>
            <p:ph type="dt" sz="half" idx="10"/>
          </p:nvPr>
        </p:nvSpPr>
        <p:spPr/>
        <p:txBody>
          <a:bodyPr/>
          <a:lstStyle/>
          <a:p>
            <a:fld id="{AE214B2C-890B-4FCB-8E94-6B43844AA8AD}" type="datetimeFigureOut">
              <a:rPr lang="en-GB" smtClean="0"/>
              <a:t>03/03/2021</a:t>
            </a:fld>
            <a:endParaRPr lang="en-GB"/>
          </a:p>
        </p:txBody>
      </p:sp>
      <p:sp>
        <p:nvSpPr>
          <p:cNvPr id="4" name="Footer Placeholder 3">
            <a:extLst>
              <a:ext uri="{FF2B5EF4-FFF2-40B4-BE49-F238E27FC236}">
                <a16:creationId xmlns:a16="http://schemas.microsoft.com/office/drawing/2014/main" id="{D2B6FEFB-6AEA-4FB8-A020-E9F12238ADE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49F686C-D81A-49C1-8F6B-71C140373A33}"/>
              </a:ext>
            </a:extLst>
          </p:cNvPr>
          <p:cNvSpPr>
            <a:spLocks noGrp="1"/>
          </p:cNvSpPr>
          <p:nvPr>
            <p:ph type="sldNum" sz="quarter" idx="12"/>
          </p:nvPr>
        </p:nvSpPr>
        <p:spPr/>
        <p:txBody>
          <a:bodyPr/>
          <a:lstStyle/>
          <a:p>
            <a:fld id="{0349A74C-0CE5-4C20-99DC-863C4ECC590B}" type="slidenum">
              <a:rPr lang="en-GB" smtClean="0"/>
              <a:t>‹#›</a:t>
            </a:fld>
            <a:endParaRPr lang="en-GB"/>
          </a:p>
        </p:txBody>
      </p:sp>
    </p:spTree>
    <p:extLst>
      <p:ext uri="{BB962C8B-B14F-4D97-AF65-F5344CB8AC3E}">
        <p14:creationId xmlns:p14="http://schemas.microsoft.com/office/powerpoint/2010/main" val="2234391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8998F1-AD00-4A4E-80B2-5B5FC67C3ABB}"/>
              </a:ext>
            </a:extLst>
          </p:cNvPr>
          <p:cNvSpPr>
            <a:spLocks noGrp="1"/>
          </p:cNvSpPr>
          <p:nvPr>
            <p:ph type="dt" sz="half" idx="10"/>
          </p:nvPr>
        </p:nvSpPr>
        <p:spPr/>
        <p:txBody>
          <a:bodyPr/>
          <a:lstStyle/>
          <a:p>
            <a:fld id="{AE214B2C-890B-4FCB-8E94-6B43844AA8AD}" type="datetimeFigureOut">
              <a:rPr lang="en-GB" smtClean="0"/>
              <a:t>03/03/2021</a:t>
            </a:fld>
            <a:endParaRPr lang="en-GB"/>
          </a:p>
        </p:txBody>
      </p:sp>
      <p:sp>
        <p:nvSpPr>
          <p:cNvPr id="3" name="Footer Placeholder 2">
            <a:extLst>
              <a:ext uri="{FF2B5EF4-FFF2-40B4-BE49-F238E27FC236}">
                <a16:creationId xmlns:a16="http://schemas.microsoft.com/office/drawing/2014/main" id="{146F7EE2-4591-466B-8EB4-E566D687606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37A34F2-D3D2-4665-BAA7-62570E8829D8}"/>
              </a:ext>
            </a:extLst>
          </p:cNvPr>
          <p:cNvSpPr>
            <a:spLocks noGrp="1"/>
          </p:cNvSpPr>
          <p:nvPr>
            <p:ph type="sldNum" sz="quarter" idx="12"/>
          </p:nvPr>
        </p:nvSpPr>
        <p:spPr/>
        <p:txBody>
          <a:bodyPr/>
          <a:lstStyle/>
          <a:p>
            <a:fld id="{0349A74C-0CE5-4C20-99DC-863C4ECC590B}" type="slidenum">
              <a:rPr lang="en-GB" smtClean="0"/>
              <a:t>‹#›</a:t>
            </a:fld>
            <a:endParaRPr lang="en-GB"/>
          </a:p>
        </p:txBody>
      </p:sp>
    </p:spTree>
    <p:extLst>
      <p:ext uri="{BB962C8B-B14F-4D97-AF65-F5344CB8AC3E}">
        <p14:creationId xmlns:p14="http://schemas.microsoft.com/office/powerpoint/2010/main" val="1906663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BB6D4-7B66-4161-88D6-A8AEFCD0314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2F32798-6AC7-4F30-AA26-28F3A16B1E8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129ADA7-2E8A-4FC8-A3EA-3D6729791D9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931A51A-5DF3-478D-BFCE-9558258D0E21}"/>
              </a:ext>
            </a:extLst>
          </p:cNvPr>
          <p:cNvSpPr>
            <a:spLocks noGrp="1"/>
          </p:cNvSpPr>
          <p:nvPr>
            <p:ph type="dt" sz="half" idx="10"/>
          </p:nvPr>
        </p:nvSpPr>
        <p:spPr/>
        <p:txBody>
          <a:bodyPr/>
          <a:lstStyle/>
          <a:p>
            <a:fld id="{AE214B2C-890B-4FCB-8E94-6B43844AA8AD}" type="datetimeFigureOut">
              <a:rPr lang="en-GB" smtClean="0"/>
              <a:t>03/03/2021</a:t>
            </a:fld>
            <a:endParaRPr lang="en-GB"/>
          </a:p>
        </p:txBody>
      </p:sp>
      <p:sp>
        <p:nvSpPr>
          <p:cNvPr id="6" name="Footer Placeholder 5">
            <a:extLst>
              <a:ext uri="{FF2B5EF4-FFF2-40B4-BE49-F238E27FC236}">
                <a16:creationId xmlns:a16="http://schemas.microsoft.com/office/drawing/2014/main" id="{D02CC7B5-0DB0-4551-A0AE-E901C50C91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3BF903-96B3-4213-AB9A-D52B8F295FD3}"/>
              </a:ext>
            </a:extLst>
          </p:cNvPr>
          <p:cNvSpPr>
            <a:spLocks noGrp="1"/>
          </p:cNvSpPr>
          <p:nvPr>
            <p:ph type="sldNum" sz="quarter" idx="12"/>
          </p:nvPr>
        </p:nvSpPr>
        <p:spPr/>
        <p:txBody>
          <a:bodyPr/>
          <a:lstStyle/>
          <a:p>
            <a:fld id="{0349A74C-0CE5-4C20-99DC-863C4ECC590B}" type="slidenum">
              <a:rPr lang="en-GB" smtClean="0"/>
              <a:t>‹#›</a:t>
            </a:fld>
            <a:endParaRPr lang="en-GB"/>
          </a:p>
        </p:txBody>
      </p:sp>
    </p:spTree>
    <p:extLst>
      <p:ext uri="{BB962C8B-B14F-4D97-AF65-F5344CB8AC3E}">
        <p14:creationId xmlns:p14="http://schemas.microsoft.com/office/powerpoint/2010/main" val="971658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3C1C3-2D99-4579-B2BF-8916873987B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925CE5F-C427-4196-99EC-E65EF4DD9B2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41BDF6A5-8F75-41D2-82D1-072965A297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CC9028D-2FAE-4AE0-A5F5-C98D5D7D0E0D}"/>
              </a:ext>
            </a:extLst>
          </p:cNvPr>
          <p:cNvSpPr>
            <a:spLocks noGrp="1"/>
          </p:cNvSpPr>
          <p:nvPr>
            <p:ph type="dt" sz="half" idx="10"/>
          </p:nvPr>
        </p:nvSpPr>
        <p:spPr/>
        <p:txBody>
          <a:bodyPr/>
          <a:lstStyle/>
          <a:p>
            <a:fld id="{AE214B2C-890B-4FCB-8E94-6B43844AA8AD}" type="datetimeFigureOut">
              <a:rPr lang="en-GB" smtClean="0"/>
              <a:t>03/03/2021</a:t>
            </a:fld>
            <a:endParaRPr lang="en-GB"/>
          </a:p>
        </p:txBody>
      </p:sp>
      <p:sp>
        <p:nvSpPr>
          <p:cNvPr id="6" name="Footer Placeholder 5">
            <a:extLst>
              <a:ext uri="{FF2B5EF4-FFF2-40B4-BE49-F238E27FC236}">
                <a16:creationId xmlns:a16="http://schemas.microsoft.com/office/drawing/2014/main" id="{9EFB61FD-574F-4459-9968-BA428B34AA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CFEC7E-676B-4D9C-AA09-F77EEE344604}"/>
              </a:ext>
            </a:extLst>
          </p:cNvPr>
          <p:cNvSpPr>
            <a:spLocks noGrp="1"/>
          </p:cNvSpPr>
          <p:nvPr>
            <p:ph type="sldNum" sz="quarter" idx="12"/>
          </p:nvPr>
        </p:nvSpPr>
        <p:spPr/>
        <p:txBody>
          <a:bodyPr/>
          <a:lstStyle/>
          <a:p>
            <a:fld id="{0349A74C-0CE5-4C20-99DC-863C4ECC590B}" type="slidenum">
              <a:rPr lang="en-GB" smtClean="0"/>
              <a:t>‹#›</a:t>
            </a:fld>
            <a:endParaRPr lang="en-GB"/>
          </a:p>
        </p:txBody>
      </p:sp>
    </p:spTree>
    <p:extLst>
      <p:ext uri="{BB962C8B-B14F-4D97-AF65-F5344CB8AC3E}">
        <p14:creationId xmlns:p14="http://schemas.microsoft.com/office/powerpoint/2010/main" val="2189575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2F874A-B192-4AFE-8415-F937CECB4A3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4CE93B8-F3DE-4726-9C4F-D2A954D1E6E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8D0F77-AFFB-427B-B33E-5B582A8513C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E214B2C-890B-4FCB-8E94-6B43844AA8AD}" type="datetimeFigureOut">
              <a:rPr lang="en-GB" smtClean="0"/>
              <a:t>03/03/2021</a:t>
            </a:fld>
            <a:endParaRPr lang="en-GB"/>
          </a:p>
        </p:txBody>
      </p:sp>
      <p:sp>
        <p:nvSpPr>
          <p:cNvPr id="5" name="Footer Placeholder 4">
            <a:extLst>
              <a:ext uri="{FF2B5EF4-FFF2-40B4-BE49-F238E27FC236}">
                <a16:creationId xmlns:a16="http://schemas.microsoft.com/office/drawing/2014/main" id="{6BF61C2A-46F3-49F7-A510-51AC2DA0C28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D8614CA-ACFB-46FC-91C3-EE8389EFD23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349A74C-0CE5-4C20-99DC-863C4ECC590B}" type="slidenum">
              <a:rPr lang="en-GB" smtClean="0"/>
              <a:t>‹#›</a:t>
            </a:fld>
            <a:endParaRPr lang="en-GB"/>
          </a:p>
        </p:txBody>
      </p:sp>
    </p:spTree>
    <p:extLst>
      <p:ext uri="{BB962C8B-B14F-4D97-AF65-F5344CB8AC3E}">
        <p14:creationId xmlns:p14="http://schemas.microsoft.com/office/powerpoint/2010/main" val="118071505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806" r:id="rId12"/>
    <p:sldLayoutId id="2147483807"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4243D6-A7B9-4E2B-952B-D9A00A454AF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DACA8E-F033-4566-8D35-75DF4F98B1E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6F3C18-97C2-4074-8639-CBF01601A89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63B0AB7-41D9-483F-BA43-CA3B707B799C}" type="datetimeFigureOut">
              <a:rPr lang="en-GB" smtClean="0"/>
              <a:t>03/03/2021</a:t>
            </a:fld>
            <a:endParaRPr lang="en-GB"/>
          </a:p>
        </p:txBody>
      </p:sp>
      <p:sp>
        <p:nvSpPr>
          <p:cNvPr id="5" name="Footer Placeholder 4">
            <a:extLst>
              <a:ext uri="{FF2B5EF4-FFF2-40B4-BE49-F238E27FC236}">
                <a16:creationId xmlns:a16="http://schemas.microsoft.com/office/drawing/2014/main" id="{28F890F4-9A5C-45C4-A316-EFC31A68ECF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4EB87AF-A983-4D38-ACB5-FE19BD0D6F5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AFF8271-4704-479F-88EF-35D012002F9F}" type="slidenum">
              <a:rPr lang="en-GB" smtClean="0"/>
              <a:t>‹#›</a:t>
            </a:fld>
            <a:endParaRPr lang="en-GB"/>
          </a:p>
        </p:txBody>
      </p:sp>
    </p:spTree>
    <p:extLst>
      <p:ext uri="{BB962C8B-B14F-4D97-AF65-F5344CB8AC3E}">
        <p14:creationId xmlns:p14="http://schemas.microsoft.com/office/powerpoint/2010/main" val="4047287279"/>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0"/>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67"/>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3/3/21</a:t>
            </a:fld>
            <a:endParaRPr lang="en-US"/>
          </a:p>
        </p:txBody>
      </p:sp>
      <p:sp>
        <p:nvSpPr>
          <p:cNvPr id="5" name="Footer Placeholder 4"/>
          <p:cNvSpPr>
            <a:spLocks noGrp="1"/>
          </p:cNvSpPr>
          <p:nvPr>
            <p:ph type="ftr" sz="quarter" idx="3"/>
          </p:nvPr>
        </p:nvSpPr>
        <p:spPr>
          <a:xfrm>
            <a:off x="1562100" y="4237567"/>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4237567"/>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36812771"/>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8" r:id="rId13"/>
    <p:sldLayoutId id="2147483809" r:id="rId14"/>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31.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36.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7.xml"/><Relationship Id="rId5" Type="http://schemas.openxmlformats.org/officeDocument/2006/relationships/image" Target="../media/image3.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7.xml"/><Relationship Id="rId5" Type="http://schemas.openxmlformats.org/officeDocument/2006/relationships/image" Target="../media/image3.jpe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customXml" Target="../ink/ink1.xml"/><Relationship Id="rId7" Type="http://schemas.openxmlformats.org/officeDocument/2006/relationships/customXml" Target="../ink/ink4.xml"/><Relationship Id="rId2" Type="http://schemas.openxmlformats.org/officeDocument/2006/relationships/notesSlide" Target="../notesSlides/notesSlide16.xml"/><Relationship Id="rId1" Type="http://schemas.openxmlformats.org/officeDocument/2006/relationships/slideLayout" Target="../slideLayouts/slideLayout26.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15.png"/><Relationship Id="rId9"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38.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38.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38.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7.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7.xml"/><Relationship Id="rId5" Type="http://schemas.openxmlformats.org/officeDocument/2006/relationships/image" Target="../media/image3.jpeg"/><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38.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2762" b="33753"/>
          <a:stretch/>
        </p:blipFill>
        <p:spPr>
          <a:xfrm>
            <a:off x="0" y="1"/>
            <a:ext cx="2492122" cy="725714"/>
          </a:xfrm>
          <a:prstGeom prst="rect">
            <a:avLst/>
          </a:prstGeom>
        </p:spPr>
      </p:pic>
      <p:sp>
        <p:nvSpPr>
          <p:cNvPr id="2" name="Title 1"/>
          <p:cNvSpPr>
            <a:spLocks noGrp="1"/>
          </p:cNvSpPr>
          <p:nvPr>
            <p:ph type="ctrTitle"/>
          </p:nvPr>
        </p:nvSpPr>
        <p:spPr/>
        <p:txBody>
          <a:bodyPr>
            <a:noAutofit/>
          </a:bodyPr>
          <a:lstStyle/>
          <a:p>
            <a:br>
              <a:rPr lang="en-GB" sz="6000" dirty="0">
                <a:latin typeface="Century Gothic" panose="020B0502020202020204" pitchFamily="34" charset="0"/>
              </a:rPr>
            </a:br>
            <a:r>
              <a:rPr lang="en-GB" sz="6000" dirty="0">
                <a:latin typeface="Century Gothic" panose="020B0502020202020204" pitchFamily="34" charset="0"/>
              </a:rPr>
              <a:t>					</a:t>
            </a:r>
            <a:br>
              <a:rPr lang="en-GB" sz="6000" dirty="0">
                <a:latin typeface="Century Gothic" panose="020B0502020202020204" pitchFamily="34" charset="0"/>
              </a:rPr>
            </a:br>
            <a:r>
              <a:rPr lang="en-GB" sz="6000" dirty="0">
                <a:latin typeface="Century Gothic" panose="020B0502020202020204" pitchFamily="34" charset="0"/>
              </a:rPr>
              <a:t>RCEM Curriculum</a:t>
            </a:r>
          </a:p>
        </p:txBody>
      </p:sp>
      <p:sp>
        <p:nvSpPr>
          <p:cNvPr id="3" name="Subtitle 2"/>
          <p:cNvSpPr>
            <a:spLocks noGrp="1"/>
          </p:cNvSpPr>
          <p:nvPr>
            <p:ph type="subTitle" idx="1"/>
          </p:nvPr>
        </p:nvSpPr>
        <p:spPr/>
        <p:txBody>
          <a:bodyPr>
            <a:normAutofit/>
          </a:bodyPr>
          <a:lstStyle/>
          <a:p>
            <a:r>
              <a:rPr lang="en-GB" sz="2400" dirty="0">
                <a:latin typeface="Century Gothic" panose="020B0502020202020204" pitchFamily="34" charset="0"/>
              </a:rPr>
              <a:t>Dr Jason Long</a:t>
            </a:r>
          </a:p>
          <a:p>
            <a:r>
              <a:rPr lang="en-GB" sz="2400" dirty="0">
                <a:latin typeface="Century Gothic" panose="020B0502020202020204" pitchFamily="34" charset="0"/>
              </a:rPr>
              <a:t>Consultant in EM, Glasgow</a:t>
            </a:r>
          </a:p>
          <a:p>
            <a:endParaRPr lang="en-GB" sz="2400" dirty="0"/>
          </a:p>
        </p:txBody>
      </p:sp>
      <p:sp>
        <p:nvSpPr>
          <p:cNvPr id="5" name="Subtitle 2">
            <a:extLst>
              <a:ext uri="{FF2B5EF4-FFF2-40B4-BE49-F238E27FC236}">
                <a16:creationId xmlns:a16="http://schemas.microsoft.com/office/drawing/2014/main" id="{CA33F0BE-D01F-42B4-BF0D-FF105EBD1E44}"/>
              </a:ext>
            </a:extLst>
          </p:cNvPr>
          <p:cNvSpPr txBox="1">
            <a:spLocks/>
          </p:cNvSpPr>
          <p:nvPr/>
        </p:nvSpPr>
        <p:spPr>
          <a:xfrm>
            <a:off x="2358013" y="3694113"/>
            <a:ext cx="9144000" cy="1655762"/>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en-GB" dirty="0">
              <a:latin typeface="Century Gothic" panose="020B0502020202020204" pitchFamily="34" charset="0"/>
            </a:endParaRPr>
          </a:p>
        </p:txBody>
      </p:sp>
    </p:spTree>
    <p:extLst>
      <p:ext uri="{BB962C8B-B14F-4D97-AF65-F5344CB8AC3E}">
        <p14:creationId xmlns:p14="http://schemas.microsoft.com/office/powerpoint/2010/main" val="1785026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1">
            <a:extLst>
              <a:ext uri="{FF2B5EF4-FFF2-40B4-BE49-F238E27FC236}">
                <a16:creationId xmlns:a16="http://schemas.microsoft.com/office/drawing/2014/main" id="{0D4B7743-784D-45DA-8045-3DB3A773627A}"/>
              </a:ext>
            </a:extLst>
          </p:cNvPr>
          <p:cNvPicPr>
            <a:picLocks noChangeAspect="1"/>
          </p:cNvPicPr>
          <p:nvPr/>
        </p:nvPicPr>
        <p:blipFill rotWithShape="1">
          <a:blip r:embed="rId3"/>
          <a:srcRect t="9515"/>
          <a:stretch/>
        </p:blipFill>
        <p:spPr>
          <a:xfrm>
            <a:off x="-7253" y="-6348"/>
            <a:ext cx="1524000" cy="474027"/>
          </a:xfrm>
          <a:prstGeom prst="rect">
            <a:avLst/>
          </a:prstGeom>
        </p:spPr>
      </p:pic>
      <p:pic>
        <p:nvPicPr>
          <p:cNvPr id="9" name="Picture 53">
            <a:extLst>
              <a:ext uri="{FF2B5EF4-FFF2-40B4-BE49-F238E27FC236}">
                <a16:creationId xmlns:a16="http://schemas.microsoft.com/office/drawing/2014/main" id="{AE7B71D2-8FA2-4E80-B1B4-206C7B9CD6A9}"/>
              </a:ext>
            </a:extLst>
          </p:cNvPr>
          <p:cNvPicPr>
            <a:picLocks noChangeAspect="1"/>
          </p:cNvPicPr>
          <p:nvPr/>
        </p:nvPicPr>
        <p:blipFill>
          <a:blip r:embed="rId4"/>
          <a:srcRect/>
          <a:stretch>
            <a:fillRect/>
          </a:stretch>
        </p:blipFill>
        <p:spPr>
          <a:xfrm>
            <a:off x="7831233" y="6406420"/>
            <a:ext cx="1296728" cy="448992"/>
          </a:xfrm>
          <a:prstGeom prst="rect">
            <a:avLst/>
          </a:prstGeom>
        </p:spPr>
      </p:pic>
      <p:graphicFrame>
        <p:nvGraphicFramePr>
          <p:cNvPr id="5" name="Content Placeholder 3">
            <a:extLst>
              <a:ext uri="{FF2B5EF4-FFF2-40B4-BE49-F238E27FC236}">
                <a16:creationId xmlns:a16="http://schemas.microsoft.com/office/drawing/2014/main" id="{91502E7A-50CC-4B95-817F-DAA7E932CA18}"/>
              </a:ext>
            </a:extLst>
          </p:cNvPr>
          <p:cNvGraphicFramePr>
            <a:graphicFrameLocks/>
          </p:cNvGraphicFramePr>
          <p:nvPr>
            <p:extLst>
              <p:ext uri="{D42A27DB-BD31-4B8C-83A1-F6EECF244321}">
                <p14:modId xmlns:p14="http://schemas.microsoft.com/office/powerpoint/2010/main" val="2507052797"/>
              </p:ext>
            </p:extLst>
          </p:nvPr>
        </p:nvGraphicFramePr>
        <p:xfrm>
          <a:off x="357051" y="467679"/>
          <a:ext cx="8239701" cy="6161935"/>
        </p:xfrm>
        <a:graphic>
          <a:graphicData uri="http://schemas.openxmlformats.org/drawingml/2006/table">
            <a:tbl>
              <a:tblPr firstRow="1" firstCol="1" bandRow="1"/>
              <a:tblGrid>
                <a:gridCol w="2592277">
                  <a:extLst>
                    <a:ext uri="{9D8B030D-6E8A-4147-A177-3AD203B41FA5}">
                      <a16:colId xmlns:a16="http://schemas.microsoft.com/office/drawing/2014/main" val="3683702481"/>
                    </a:ext>
                  </a:extLst>
                </a:gridCol>
                <a:gridCol w="536147">
                  <a:extLst>
                    <a:ext uri="{9D8B030D-6E8A-4147-A177-3AD203B41FA5}">
                      <a16:colId xmlns:a16="http://schemas.microsoft.com/office/drawing/2014/main" val="681636187"/>
                    </a:ext>
                  </a:extLst>
                </a:gridCol>
                <a:gridCol w="512454">
                  <a:extLst>
                    <a:ext uri="{9D8B030D-6E8A-4147-A177-3AD203B41FA5}">
                      <a16:colId xmlns:a16="http://schemas.microsoft.com/office/drawing/2014/main" val="2894019384"/>
                    </a:ext>
                  </a:extLst>
                </a:gridCol>
                <a:gridCol w="525089">
                  <a:extLst>
                    <a:ext uri="{9D8B030D-6E8A-4147-A177-3AD203B41FA5}">
                      <a16:colId xmlns:a16="http://schemas.microsoft.com/office/drawing/2014/main" val="2866038226"/>
                    </a:ext>
                  </a:extLst>
                </a:gridCol>
                <a:gridCol w="850171">
                  <a:extLst>
                    <a:ext uri="{9D8B030D-6E8A-4147-A177-3AD203B41FA5}">
                      <a16:colId xmlns:a16="http://schemas.microsoft.com/office/drawing/2014/main" val="3868030911"/>
                    </a:ext>
                  </a:extLst>
                </a:gridCol>
                <a:gridCol w="235073">
                  <a:extLst>
                    <a:ext uri="{9D8B030D-6E8A-4147-A177-3AD203B41FA5}">
                      <a16:colId xmlns:a16="http://schemas.microsoft.com/office/drawing/2014/main" val="392466666"/>
                    </a:ext>
                  </a:extLst>
                </a:gridCol>
                <a:gridCol w="1023832">
                  <a:extLst>
                    <a:ext uri="{9D8B030D-6E8A-4147-A177-3AD203B41FA5}">
                      <a16:colId xmlns:a16="http://schemas.microsoft.com/office/drawing/2014/main" val="2399753203"/>
                    </a:ext>
                  </a:extLst>
                </a:gridCol>
                <a:gridCol w="234000">
                  <a:extLst>
                    <a:ext uri="{9D8B030D-6E8A-4147-A177-3AD203B41FA5}">
                      <a16:colId xmlns:a16="http://schemas.microsoft.com/office/drawing/2014/main" val="4089951905"/>
                    </a:ext>
                  </a:extLst>
                </a:gridCol>
                <a:gridCol w="498886">
                  <a:extLst>
                    <a:ext uri="{9D8B030D-6E8A-4147-A177-3AD203B41FA5}">
                      <a16:colId xmlns:a16="http://schemas.microsoft.com/office/drawing/2014/main" val="2649991340"/>
                    </a:ext>
                  </a:extLst>
                </a:gridCol>
                <a:gridCol w="498886">
                  <a:extLst>
                    <a:ext uri="{9D8B030D-6E8A-4147-A177-3AD203B41FA5}">
                      <a16:colId xmlns:a16="http://schemas.microsoft.com/office/drawing/2014/main" val="2780795472"/>
                    </a:ext>
                  </a:extLst>
                </a:gridCol>
                <a:gridCol w="498886">
                  <a:extLst>
                    <a:ext uri="{9D8B030D-6E8A-4147-A177-3AD203B41FA5}">
                      <a16:colId xmlns:a16="http://schemas.microsoft.com/office/drawing/2014/main" val="2519765076"/>
                    </a:ext>
                  </a:extLst>
                </a:gridCol>
                <a:gridCol w="234000">
                  <a:extLst>
                    <a:ext uri="{9D8B030D-6E8A-4147-A177-3AD203B41FA5}">
                      <a16:colId xmlns:a16="http://schemas.microsoft.com/office/drawing/2014/main" val="1463909673"/>
                    </a:ext>
                  </a:extLst>
                </a:gridCol>
              </a:tblGrid>
              <a:tr h="1085310">
                <a:tc>
                  <a:txBody>
                    <a:bodyPr/>
                    <a:lstStyle/>
                    <a:p>
                      <a:pPr algn="l" fontAlgn="t">
                        <a:spcBef>
                          <a:spcPts val="0"/>
                        </a:spcBef>
                        <a:spcAft>
                          <a:spcPts val="0"/>
                        </a:spcAft>
                      </a:pPr>
                      <a:r>
                        <a:rPr lang="en-US" sz="1100" b="0" i="0" u="none" strike="noStrike" dirty="0">
                          <a:effectLst/>
                          <a:latin typeface="Times New Roman" panose="02020603050405020304" pitchFamily="18" charset="0"/>
                          <a:ea typeface="Arial Unicode MS" panose="020B0604020202020204" pitchFamily="34" charset="-128"/>
                        </a:rPr>
                        <a:t> </a:t>
                      </a:r>
                      <a:endParaRPr lang="en-US" sz="1100" b="0" i="0" u="none" strike="noStrike" dirty="0">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gridSpan="5">
                  <a:txBody>
                    <a:bodyPr/>
                    <a:lstStyle/>
                    <a:p>
                      <a:pPr algn="l" fontAlgn="t">
                        <a:lnSpc>
                          <a:spcPct val="107000"/>
                        </a:lnSpc>
                        <a:spcBef>
                          <a:spcPts val="0"/>
                        </a:spcBef>
                        <a:spcAft>
                          <a:spcPts val="800"/>
                        </a:spcAft>
                      </a:pPr>
                      <a:r>
                        <a:rPr lang="en-US" sz="1100" b="1" i="0" u="none" strike="noStrike" dirty="0">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Core:</a:t>
                      </a:r>
                      <a:endParaRPr lang="en-US" sz="1100" b="0" i="0" u="none" strike="noStrike" dirty="0">
                        <a:effectLst/>
                        <a:latin typeface="Arial" panose="020B0604020202020204" pitchFamily="34" charset="0"/>
                      </a:endParaRPr>
                    </a:p>
                    <a:p>
                      <a:pPr algn="l" fontAlgn="t">
                        <a:lnSpc>
                          <a:spcPct val="107000"/>
                        </a:lnSpc>
                        <a:spcBef>
                          <a:spcPts val="0"/>
                        </a:spcBef>
                        <a:spcAft>
                          <a:spcPts val="800"/>
                        </a:spcAft>
                      </a:pPr>
                      <a:r>
                        <a:rPr lang="en-US" sz="900" b="1" i="0" u="none" strike="noStrike" dirty="0">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ACCS: 6 months covering each of </a:t>
                      </a:r>
                      <a:r>
                        <a:rPr lang="en-US" sz="900" b="1" i="0" u="none" strike="noStrike" dirty="0" err="1">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anaesthetics</a:t>
                      </a:r>
                      <a:r>
                        <a:rPr lang="en-US" sz="900" b="1" i="0" u="none" strike="noStrike" dirty="0">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acute medicine, intensive care medicine and emergency medicine. Can be worked in any order. SLOs reviewed in each post. Entrustment level required by end of ACCS</a:t>
                      </a:r>
                      <a:endParaRPr lang="en-US" sz="900" b="0" i="0" u="none" strike="noStrike" dirty="0">
                        <a:effectLst/>
                        <a:latin typeface="Arial" panose="020B0604020202020204" pitchFamily="34" charset="0"/>
                      </a:endParaRPr>
                    </a:p>
                  </a:txBody>
                  <a:tcPr marL="48572" marR="48572" marT="24286" marB="242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2">
                  <a:txBody>
                    <a:bodyPr/>
                    <a:lstStyle/>
                    <a:p>
                      <a:pPr algn="l" fontAlgn="t">
                        <a:lnSpc>
                          <a:spcPct val="107000"/>
                        </a:lnSpc>
                        <a:spcBef>
                          <a:spcPts val="0"/>
                        </a:spcBef>
                        <a:spcAft>
                          <a:spcPts val="800"/>
                        </a:spcAft>
                      </a:pPr>
                      <a:r>
                        <a:rPr lang="en-US" sz="900" b="1"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Intermediate: paediatric emergency medicine, leadership roles, support wider EM team</a:t>
                      </a:r>
                      <a:endParaRPr lang="en-US" sz="900" b="0" i="0" u="none" strike="noStrike">
                        <a:effectLst/>
                        <a:latin typeface="Arial" panose="020B0604020202020204" pitchFamily="34" charset="0"/>
                      </a:endParaRPr>
                    </a:p>
                  </a:txBody>
                  <a:tcPr marL="48572" marR="48572" marT="24286" marB="242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hMerge="1">
                  <a:txBody>
                    <a:bodyPr/>
                    <a:lstStyle/>
                    <a:p>
                      <a:endParaRPr lang="en-GB"/>
                    </a:p>
                  </a:txBody>
                  <a:tcPr/>
                </a:tc>
                <a:tc gridSpan="4">
                  <a:txBody>
                    <a:bodyPr/>
                    <a:lstStyle/>
                    <a:p>
                      <a:pPr algn="l" fontAlgn="t">
                        <a:lnSpc>
                          <a:spcPct val="107000"/>
                        </a:lnSpc>
                        <a:spcBef>
                          <a:spcPts val="0"/>
                        </a:spcBef>
                        <a:spcAft>
                          <a:spcPts val="800"/>
                        </a:spcAft>
                      </a:pPr>
                      <a:r>
                        <a:rPr lang="en-US" sz="900" b="1" i="0" u="none" strike="noStrike" dirty="0">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Higher Specialty Training:</a:t>
                      </a:r>
                      <a:endParaRPr lang="en-US" sz="900" b="0" i="0" u="none" strike="noStrike" dirty="0">
                        <a:effectLst/>
                        <a:latin typeface="Arial" panose="020B0604020202020204" pitchFamily="34" charset="0"/>
                      </a:endParaRPr>
                    </a:p>
                    <a:p>
                      <a:pPr algn="l" fontAlgn="t">
                        <a:lnSpc>
                          <a:spcPct val="107000"/>
                        </a:lnSpc>
                        <a:spcBef>
                          <a:spcPts val="0"/>
                        </a:spcBef>
                        <a:spcAft>
                          <a:spcPts val="800"/>
                        </a:spcAft>
                      </a:pPr>
                      <a:r>
                        <a:rPr lang="en-US" sz="900" b="1" i="0" u="none" strike="noStrike" dirty="0">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leading, EPIC, delivering challenging cases, management and administration toolkit, research, supervision and teaching</a:t>
                      </a:r>
                      <a:endParaRPr lang="en-US" sz="900" b="0" i="0" u="none" strike="noStrike" dirty="0">
                        <a:effectLst/>
                        <a:latin typeface="Arial" panose="020B0604020202020204" pitchFamily="34" charset="0"/>
                      </a:endParaRPr>
                    </a:p>
                  </a:txBody>
                  <a:tcPr marL="48572" marR="48572" marT="24286" marB="242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13510677"/>
                  </a:ext>
                </a:extLst>
              </a:tr>
              <a:tr h="290077">
                <a:tc>
                  <a:txBody>
                    <a:bodyPr/>
                    <a:lstStyle/>
                    <a:p>
                      <a:pPr algn="l" fontAlgn="t">
                        <a:lnSpc>
                          <a:spcPct val="107000"/>
                        </a:lnSpc>
                        <a:spcBef>
                          <a:spcPts val="0"/>
                        </a:spcBef>
                        <a:spcAft>
                          <a:spcPts val="800"/>
                        </a:spcAft>
                      </a:pPr>
                      <a:r>
                        <a:rPr lang="en-US" sz="1100" b="1" i="1" u="none" strike="noStrike" dirty="0">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Clinical SLOs</a:t>
                      </a:r>
                      <a:endParaRPr lang="en-US" sz="1100" b="0" i="0" u="none" strike="noStrike" dirty="0">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lnSpc>
                          <a:spcPct val="107000"/>
                        </a:lnSpc>
                        <a:spcBef>
                          <a:spcPts val="0"/>
                        </a:spcBef>
                        <a:spcAft>
                          <a:spcPts val="800"/>
                        </a:spcAft>
                      </a:pPr>
                      <a:r>
                        <a:rPr lang="en-US" sz="1100" b="1"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EM</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lnSpc>
                          <a:spcPct val="107000"/>
                        </a:lnSpc>
                        <a:spcBef>
                          <a:spcPts val="0"/>
                        </a:spcBef>
                        <a:spcAft>
                          <a:spcPts val="800"/>
                        </a:spcAft>
                      </a:pPr>
                      <a:r>
                        <a:rPr lang="en-US" sz="1100" b="1"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IM</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lnSpc>
                          <a:spcPct val="107000"/>
                        </a:lnSpc>
                        <a:spcBef>
                          <a:spcPts val="0"/>
                        </a:spcBef>
                        <a:spcAft>
                          <a:spcPts val="800"/>
                        </a:spcAft>
                      </a:pPr>
                      <a:r>
                        <a:rPr lang="en-US" sz="1100" b="1"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An</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lnSpc>
                          <a:spcPct val="107000"/>
                        </a:lnSpc>
                        <a:spcBef>
                          <a:spcPts val="0"/>
                        </a:spcBef>
                        <a:spcAft>
                          <a:spcPts val="800"/>
                        </a:spcAft>
                      </a:pPr>
                      <a:r>
                        <a:rPr lang="en-US" sz="1100" b="1"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ICM</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spcBef>
                          <a:spcPts val="0"/>
                        </a:spcBef>
                        <a:spcAft>
                          <a:spcPts val="0"/>
                        </a:spcAft>
                      </a:pPr>
                      <a:r>
                        <a:rPr lang="en-US" sz="1100" b="0" i="0" u="none" strike="noStrike" dirty="0">
                          <a:effectLst/>
                          <a:latin typeface="Times New Roman" panose="02020603050405020304" pitchFamily="18" charset="0"/>
                          <a:ea typeface="Arial Unicode MS" panose="020B0604020202020204" pitchFamily="34" charset="-128"/>
                        </a:rPr>
                        <a:t> </a:t>
                      </a:r>
                      <a:endParaRPr lang="en-US" sz="1100" b="0" i="0" u="none" strike="noStrike" dirty="0">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2077"/>
                    </a:solidFill>
                  </a:tcPr>
                </a:tc>
                <a:tc>
                  <a:txBody>
                    <a:bodyPr/>
                    <a:lstStyle/>
                    <a:p>
                      <a:pPr algn="l" fontAlgn="t">
                        <a:lnSpc>
                          <a:spcPct val="107000"/>
                        </a:lnSpc>
                        <a:spcBef>
                          <a:spcPts val="0"/>
                        </a:spcBef>
                        <a:spcAft>
                          <a:spcPts val="800"/>
                        </a:spcAft>
                      </a:pPr>
                      <a:r>
                        <a:rPr lang="en-US" sz="900" b="1" i="0" u="none" strike="noStrike" dirty="0">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Intermediate </a:t>
                      </a:r>
                      <a:endParaRPr lang="en-US" sz="900" b="0" i="0" u="none" strike="noStrike" dirty="0">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spcBef>
                          <a:spcPts val="0"/>
                        </a:spcBef>
                        <a:spcAft>
                          <a:spcPts val="0"/>
                        </a:spcAft>
                      </a:pPr>
                      <a:r>
                        <a:rPr lang="en-US" sz="1100" b="0" i="0" u="none" strike="noStrike" dirty="0">
                          <a:effectLst/>
                          <a:latin typeface="Times New Roman" panose="02020603050405020304" pitchFamily="18" charset="0"/>
                          <a:ea typeface="Arial Unicode MS" panose="020B0604020202020204" pitchFamily="34" charset="-128"/>
                        </a:rPr>
                        <a:t> </a:t>
                      </a:r>
                      <a:endParaRPr lang="en-US" sz="1100" b="0" i="0" u="none" strike="noStrike" dirty="0">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2077"/>
                    </a:solidFill>
                  </a:tcPr>
                </a:tc>
                <a:tc>
                  <a:txBody>
                    <a:bodyPr/>
                    <a:lstStyle/>
                    <a:p>
                      <a:pPr algn="l" fontAlgn="t">
                        <a:lnSpc>
                          <a:spcPct val="107000"/>
                        </a:lnSpc>
                        <a:spcBef>
                          <a:spcPts val="0"/>
                        </a:spcBef>
                        <a:spcAft>
                          <a:spcPts val="800"/>
                        </a:spcAft>
                      </a:pPr>
                      <a:r>
                        <a:rPr lang="en-US" sz="1100" b="1"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ST4</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lnSpc>
                          <a:spcPct val="107000"/>
                        </a:lnSpc>
                        <a:spcBef>
                          <a:spcPts val="0"/>
                        </a:spcBef>
                        <a:spcAft>
                          <a:spcPts val="800"/>
                        </a:spcAft>
                      </a:pPr>
                      <a:r>
                        <a:rPr lang="en-US" sz="1100" b="1"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ST5</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lnSpc>
                          <a:spcPct val="107000"/>
                        </a:lnSpc>
                        <a:spcBef>
                          <a:spcPts val="0"/>
                        </a:spcBef>
                        <a:spcAft>
                          <a:spcPts val="800"/>
                        </a:spcAft>
                      </a:pPr>
                      <a:r>
                        <a:rPr lang="en-US" sz="1100" b="1"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ST6</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spcBef>
                          <a:spcPts val="0"/>
                        </a:spcBef>
                        <a:spcAft>
                          <a:spcPts val="0"/>
                        </a:spcAft>
                      </a:pPr>
                      <a:r>
                        <a:rPr lang="en-US" sz="1100" b="0" i="0" u="none" strike="noStrike" dirty="0">
                          <a:effectLst/>
                          <a:latin typeface="Times New Roman" panose="02020603050405020304" pitchFamily="18" charset="0"/>
                          <a:ea typeface="Arial Unicode MS" panose="020B0604020202020204" pitchFamily="34" charset="-128"/>
                        </a:rPr>
                        <a:t> </a:t>
                      </a:r>
                      <a:endParaRPr lang="en-US" sz="1100" b="0" i="0" u="none" strike="noStrike" dirty="0">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2077"/>
                    </a:solidFill>
                  </a:tcPr>
                </a:tc>
                <a:extLst>
                  <a:ext uri="{0D108BD9-81ED-4DB2-BD59-A6C34878D82A}">
                    <a16:rowId xmlns:a16="http://schemas.microsoft.com/office/drawing/2014/main" val="1363141509"/>
                  </a:ext>
                </a:extLst>
              </a:tr>
              <a:tr h="496612">
                <a:tc>
                  <a:txBody>
                    <a:bodyPr/>
                    <a:lstStyle/>
                    <a:p>
                      <a:pPr algn="l" fontAlgn="t">
                        <a:lnSpc>
                          <a:spcPct val="107000"/>
                        </a:lnSpc>
                        <a:spcBef>
                          <a:spcPts val="0"/>
                        </a:spcBef>
                        <a:spcAft>
                          <a:spcPts val="800"/>
                        </a:spcAft>
                      </a:pPr>
                      <a:r>
                        <a:rPr lang="en-US" sz="1100" b="1" i="0" u="none" strike="noStrike" dirty="0">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Care for physiologically stable patients attending the ED across the full range complexity</a:t>
                      </a:r>
                      <a:endParaRPr lang="en-US" sz="1100" b="0" i="0" u="none" strike="noStrike" dirty="0">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lnSpc>
                          <a:spcPct val="107000"/>
                        </a:lnSpc>
                        <a:spcBef>
                          <a:spcPts val="0"/>
                        </a:spcBef>
                        <a:spcAft>
                          <a:spcPts val="800"/>
                        </a:spcAft>
                      </a:pPr>
                      <a:r>
                        <a:rPr lang="en-US" sz="1100" b="0"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2b</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lnSpc>
                          <a:spcPct val="107000"/>
                        </a:lnSpc>
                        <a:spcBef>
                          <a:spcPts val="0"/>
                        </a:spcBef>
                        <a:spcAft>
                          <a:spcPts val="800"/>
                        </a:spcAft>
                      </a:pPr>
                      <a:r>
                        <a:rPr lang="en-US" sz="1100" b="0"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2b</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spcBef>
                          <a:spcPts val="0"/>
                        </a:spcBef>
                        <a:spcAft>
                          <a:spcPts val="0"/>
                        </a:spcAft>
                      </a:pPr>
                      <a:r>
                        <a:rPr lang="en-US" sz="1100" b="0" i="0" u="none" strike="noStrike">
                          <a:effectLst/>
                          <a:latin typeface="Times New Roman" panose="02020603050405020304" pitchFamily="18" charset="0"/>
                          <a:ea typeface="Arial Unicode MS" panose="020B0604020202020204" pitchFamily="34" charset="-128"/>
                        </a:rPr>
                        <a:t> </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spcBef>
                          <a:spcPts val="0"/>
                        </a:spcBef>
                        <a:spcAft>
                          <a:spcPts val="0"/>
                        </a:spcAft>
                      </a:pPr>
                      <a:r>
                        <a:rPr lang="en-US" sz="1100" b="0" i="0" u="none" strike="noStrike">
                          <a:effectLst/>
                          <a:latin typeface="Times New Roman" panose="02020603050405020304" pitchFamily="18" charset="0"/>
                          <a:ea typeface="Arial Unicode MS" panose="020B0604020202020204" pitchFamily="34" charset="-128"/>
                        </a:rPr>
                        <a:t> </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spcBef>
                          <a:spcPts val="0"/>
                        </a:spcBef>
                        <a:spcAft>
                          <a:spcPts val="0"/>
                        </a:spcAft>
                      </a:pPr>
                      <a:r>
                        <a:rPr lang="en-US" sz="1100" b="0" i="0" u="none" strike="noStrike" dirty="0">
                          <a:effectLst/>
                          <a:latin typeface="Times New Roman" panose="02020603050405020304" pitchFamily="18" charset="0"/>
                          <a:ea typeface="Arial Unicode MS" panose="020B0604020202020204" pitchFamily="34" charset="-128"/>
                        </a:rPr>
                        <a:t> </a:t>
                      </a:r>
                      <a:endParaRPr lang="en-US" sz="1100" b="0" i="0" u="none" strike="noStrike" dirty="0">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2077"/>
                    </a:solidFill>
                  </a:tcPr>
                </a:tc>
                <a:tc>
                  <a:txBody>
                    <a:bodyPr/>
                    <a:lstStyle/>
                    <a:p>
                      <a:pPr algn="l" fontAlgn="t">
                        <a:lnSpc>
                          <a:spcPct val="107000"/>
                        </a:lnSpc>
                        <a:spcBef>
                          <a:spcPts val="0"/>
                        </a:spcBef>
                        <a:spcAft>
                          <a:spcPts val="800"/>
                        </a:spcAft>
                      </a:pPr>
                      <a:r>
                        <a:rPr lang="en-US" sz="1100" b="1"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3</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spcBef>
                          <a:spcPts val="0"/>
                        </a:spcBef>
                        <a:spcAft>
                          <a:spcPts val="0"/>
                        </a:spcAft>
                      </a:pPr>
                      <a:r>
                        <a:rPr lang="en-US" sz="1100" b="0" i="0" u="none" strike="noStrike" dirty="0">
                          <a:effectLst/>
                          <a:latin typeface="Times New Roman" panose="02020603050405020304" pitchFamily="18" charset="0"/>
                          <a:ea typeface="Arial Unicode MS" panose="020B0604020202020204" pitchFamily="34" charset="-128"/>
                        </a:rPr>
                        <a:t> </a:t>
                      </a:r>
                      <a:endParaRPr lang="en-US" sz="1100" b="0" i="0" u="none" strike="noStrike" dirty="0">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2077"/>
                    </a:solidFill>
                  </a:tcPr>
                </a:tc>
                <a:tc>
                  <a:txBody>
                    <a:bodyPr/>
                    <a:lstStyle/>
                    <a:p>
                      <a:pPr algn="l" fontAlgn="t">
                        <a:lnSpc>
                          <a:spcPct val="107000"/>
                        </a:lnSpc>
                        <a:spcBef>
                          <a:spcPts val="0"/>
                        </a:spcBef>
                        <a:spcAft>
                          <a:spcPts val="800"/>
                        </a:spcAft>
                      </a:pPr>
                      <a:r>
                        <a:rPr lang="en-US" sz="1100" b="1"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lnSpc>
                          <a:spcPct val="107000"/>
                        </a:lnSpc>
                        <a:spcBef>
                          <a:spcPts val="0"/>
                        </a:spcBef>
                        <a:spcAft>
                          <a:spcPts val="800"/>
                        </a:spcAft>
                      </a:pPr>
                      <a:r>
                        <a:rPr lang="en-US" sz="1100" b="1"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lnSpc>
                          <a:spcPct val="107000"/>
                        </a:lnSpc>
                        <a:spcBef>
                          <a:spcPts val="0"/>
                        </a:spcBef>
                        <a:spcAft>
                          <a:spcPts val="800"/>
                        </a:spcAft>
                      </a:pPr>
                      <a:r>
                        <a:rPr lang="en-US" sz="1100" b="1"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4</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spcBef>
                          <a:spcPts val="0"/>
                        </a:spcBef>
                        <a:spcAft>
                          <a:spcPts val="0"/>
                        </a:spcAft>
                      </a:pPr>
                      <a:r>
                        <a:rPr lang="en-US" sz="1100" b="0" i="0" u="none" strike="noStrike" dirty="0">
                          <a:effectLst/>
                          <a:latin typeface="Times New Roman" panose="02020603050405020304" pitchFamily="18" charset="0"/>
                          <a:ea typeface="Arial Unicode MS" panose="020B0604020202020204" pitchFamily="34" charset="-128"/>
                        </a:rPr>
                        <a:t> </a:t>
                      </a:r>
                      <a:endParaRPr lang="en-US" sz="1100" b="0" i="0" u="none" strike="noStrike" dirty="0">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2077"/>
                    </a:solidFill>
                  </a:tcPr>
                </a:tc>
                <a:extLst>
                  <a:ext uri="{0D108BD9-81ED-4DB2-BD59-A6C34878D82A}">
                    <a16:rowId xmlns:a16="http://schemas.microsoft.com/office/drawing/2014/main" val="3561580962"/>
                  </a:ext>
                </a:extLst>
              </a:tr>
              <a:tr h="254137">
                <a:tc>
                  <a:txBody>
                    <a:bodyPr/>
                    <a:lstStyle/>
                    <a:p>
                      <a:pPr algn="l" fontAlgn="t">
                        <a:lnSpc>
                          <a:spcPct val="107000"/>
                        </a:lnSpc>
                        <a:spcBef>
                          <a:spcPts val="0"/>
                        </a:spcBef>
                        <a:spcAft>
                          <a:spcPts val="800"/>
                        </a:spcAft>
                      </a:pPr>
                      <a:r>
                        <a:rPr lang="en-US" sz="1100" b="1" i="0" u="none" strike="noStrike" dirty="0">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Answer clinical questions</a:t>
                      </a:r>
                      <a:endParaRPr lang="en-US" sz="1100" b="0" i="0" u="none" strike="noStrike" dirty="0">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lnSpc>
                          <a:spcPct val="107000"/>
                        </a:lnSpc>
                        <a:spcBef>
                          <a:spcPts val="0"/>
                        </a:spcBef>
                        <a:spcAft>
                          <a:spcPts val="800"/>
                        </a:spcAft>
                      </a:pPr>
                      <a:r>
                        <a:rPr lang="en-US" sz="1100" b="0"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2a</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lnSpc>
                          <a:spcPct val="107000"/>
                        </a:lnSpc>
                        <a:spcBef>
                          <a:spcPts val="0"/>
                        </a:spcBef>
                        <a:spcAft>
                          <a:spcPts val="800"/>
                        </a:spcAft>
                      </a:pPr>
                      <a:r>
                        <a:rPr lang="en-US" sz="1100" b="0"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2a</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spcBef>
                          <a:spcPts val="0"/>
                        </a:spcBef>
                        <a:spcAft>
                          <a:spcPts val="0"/>
                        </a:spcAft>
                      </a:pPr>
                      <a:r>
                        <a:rPr lang="en-US" sz="1100" b="0" i="0" u="none" strike="noStrike">
                          <a:effectLst/>
                          <a:latin typeface="Times New Roman" panose="02020603050405020304" pitchFamily="18" charset="0"/>
                          <a:ea typeface="Arial Unicode MS" panose="020B0604020202020204" pitchFamily="34" charset="-128"/>
                        </a:rPr>
                        <a:t> </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spcBef>
                          <a:spcPts val="0"/>
                        </a:spcBef>
                        <a:spcAft>
                          <a:spcPts val="0"/>
                        </a:spcAft>
                      </a:pPr>
                      <a:r>
                        <a:rPr lang="en-US" sz="1100" b="0" i="0" u="none" strike="noStrike">
                          <a:effectLst/>
                          <a:latin typeface="Times New Roman" panose="02020603050405020304" pitchFamily="18" charset="0"/>
                          <a:ea typeface="Arial Unicode MS" panose="020B0604020202020204" pitchFamily="34" charset="-128"/>
                        </a:rPr>
                        <a:t> </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spcBef>
                          <a:spcPts val="0"/>
                        </a:spcBef>
                        <a:spcAft>
                          <a:spcPts val="0"/>
                        </a:spcAft>
                      </a:pPr>
                      <a:r>
                        <a:rPr lang="en-US" sz="1100" b="0" i="0" u="none" strike="noStrike" dirty="0">
                          <a:effectLst/>
                          <a:latin typeface="Times New Roman" panose="02020603050405020304" pitchFamily="18" charset="0"/>
                          <a:ea typeface="Arial Unicode MS" panose="020B0604020202020204" pitchFamily="34" charset="-128"/>
                        </a:rPr>
                        <a:t> </a:t>
                      </a:r>
                      <a:endParaRPr lang="en-US" sz="1100" b="0" i="0" u="none" strike="noStrike" dirty="0">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2077"/>
                    </a:solidFill>
                  </a:tcPr>
                </a:tc>
                <a:tc>
                  <a:txBody>
                    <a:bodyPr/>
                    <a:lstStyle/>
                    <a:p>
                      <a:pPr algn="l" fontAlgn="t">
                        <a:lnSpc>
                          <a:spcPct val="107000"/>
                        </a:lnSpc>
                        <a:spcBef>
                          <a:spcPts val="0"/>
                        </a:spcBef>
                        <a:spcAft>
                          <a:spcPts val="800"/>
                        </a:spcAft>
                      </a:pPr>
                      <a:r>
                        <a:rPr lang="en-US" sz="1100" b="1"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3</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spcBef>
                          <a:spcPts val="0"/>
                        </a:spcBef>
                        <a:spcAft>
                          <a:spcPts val="0"/>
                        </a:spcAft>
                      </a:pPr>
                      <a:r>
                        <a:rPr lang="en-US" sz="1100" b="0" i="0" u="none" strike="noStrike" dirty="0">
                          <a:effectLst/>
                          <a:latin typeface="Times New Roman" panose="02020603050405020304" pitchFamily="18" charset="0"/>
                          <a:ea typeface="Arial Unicode MS" panose="020B0604020202020204" pitchFamily="34" charset="-128"/>
                        </a:rPr>
                        <a:t> </a:t>
                      </a:r>
                      <a:endParaRPr lang="en-US" sz="1100" b="0" i="0" u="none" strike="noStrike" dirty="0">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2077"/>
                    </a:solidFill>
                  </a:tcPr>
                </a:tc>
                <a:tc>
                  <a:txBody>
                    <a:bodyPr/>
                    <a:lstStyle/>
                    <a:p>
                      <a:pPr algn="l" fontAlgn="t">
                        <a:lnSpc>
                          <a:spcPct val="107000"/>
                        </a:lnSpc>
                        <a:spcBef>
                          <a:spcPts val="0"/>
                        </a:spcBef>
                        <a:spcAft>
                          <a:spcPts val="800"/>
                        </a:spcAft>
                      </a:pPr>
                      <a:r>
                        <a:rPr lang="en-US" sz="1100" b="1"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lnSpc>
                          <a:spcPct val="107000"/>
                        </a:lnSpc>
                        <a:spcBef>
                          <a:spcPts val="0"/>
                        </a:spcBef>
                        <a:spcAft>
                          <a:spcPts val="800"/>
                        </a:spcAft>
                      </a:pPr>
                      <a:r>
                        <a:rPr lang="en-US" sz="1100" b="1"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lnSpc>
                          <a:spcPct val="107000"/>
                        </a:lnSpc>
                        <a:spcBef>
                          <a:spcPts val="0"/>
                        </a:spcBef>
                        <a:spcAft>
                          <a:spcPts val="800"/>
                        </a:spcAft>
                      </a:pPr>
                      <a:r>
                        <a:rPr lang="en-US" sz="1100" b="1"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4</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spcBef>
                          <a:spcPts val="0"/>
                        </a:spcBef>
                        <a:spcAft>
                          <a:spcPts val="0"/>
                        </a:spcAft>
                      </a:pPr>
                      <a:r>
                        <a:rPr lang="en-US" sz="1100" b="0" i="0" u="none" strike="noStrike" dirty="0">
                          <a:effectLst/>
                          <a:latin typeface="Times New Roman" panose="02020603050405020304" pitchFamily="18" charset="0"/>
                          <a:ea typeface="Arial Unicode MS" panose="020B0604020202020204" pitchFamily="34" charset="-128"/>
                        </a:rPr>
                        <a:t> </a:t>
                      </a:r>
                      <a:endParaRPr lang="en-US" sz="1100" b="0" i="0" u="none" strike="noStrike" dirty="0">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2077"/>
                    </a:solidFill>
                  </a:tcPr>
                </a:tc>
                <a:extLst>
                  <a:ext uri="{0D108BD9-81ED-4DB2-BD59-A6C34878D82A}">
                    <a16:rowId xmlns:a16="http://schemas.microsoft.com/office/drawing/2014/main" val="2174402231"/>
                  </a:ext>
                </a:extLst>
              </a:tr>
              <a:tr h="254137">
                <a:tc>
                  <a:txBody>
                    <a:bodyPr/>
                    <a:lstStyle/>
                    <a:p>
                      <a:pPr algn="l" fontAlgn="t">
                        <a:lnSpc>
                          <a:spcPct val="107000"/>
                        </a:lnSpc>
                        <a:spcBef>
                          <a:spcPts val="0"/>
                        </a:spcBef>
                        <a:spcAft>
                          <a:spcPts val="800"/>
                        </a:spcAft>
                      </a:pPr>
                      <a:r>
                        <a:rPr lang="en-US" sz="1100" b="1" i="0" u="none" strike="noStrike" dirty="0">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Resuscitate and </a:t>
                      </a:r>
                      <a:r>
                        <a:rPr lang="en-US" sz="1100" b="1" i="0" u="none" strike="noStrike" dirty="0" err="1">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stabilise</a:t>
                      </a:r>
                      <a:endParaRPr lang="en-US" sz="1100" b="0" i="0" u="none" strike="noStrike" dirty="0">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ctr">
                        <a:lnSpc>
                          <a:spcPct val="107000"/>
                        </a:lnSpc>
                        <a:spcBef>
                          <a:spcPts val="0"/>
                        </a:spcBef>
                        <a:spcAft>
                          <a:spcPts val="800"/>
                        </a:spcAft>
                      </a:pPr>
                      <a:r>
                        <a:rPr lang="en-US" sz="1100" b="0"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2b</a:t>
                      </a:r>
                      <a:endParaRPr lang="en-US" sz="1100" b="0" i="0" u="none" strike="noStrike">
                        <a:effectLst/>
                        <a:latin typeface="Arial" panose="020B0604020202020204" pitchFamily="34" charset="0"/>
                      </a:endParaRPr>
                    </a:p>
                  </a:txBody>
                  <a:tcPr marL="26984" marR="26984" marT="26984" marB="2698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ctr">
                        <a:lnSpc>
                          <a:spcPct val="107000"/>
                        </a:lnSpc>
                        <a:spcBef>
                          <a:spcPts val="0"/>
                        </a:spcBef>
                        <a:spcAft>
                          <a:spcPts val="800"/>
                        </a:spcAft>
                      </a:pPr>
                      <a:r>
                        <a:rPr lang="en-US" sz="1100" b="0"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2b</a:t>
                      </a:r>
                      <a:endParaRPr lang="en-US" sz="1100" b="0" i="0" u="none" strike="noStrike">
                        <a:effectLst/>
                        <a:latin typeface="Arial" panose="020B0604020202020204" pitchFamily="34" charset="0"/>
                      </a:endParaRPr>
                    </a:p>
                  </a:txBody>
                  <a:tcPr marL="26984" marR="26984" marT="26984" marB="2698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ctr">
                        <a:lnSpc>
                          <a:spcPct val="107000"/>
                        </a:lnSpc>
                        <a:spcBef>
                          <a:spcPts val="0"/>
                        </a:spcBef>
                        <a:spcAft>
                          <a:spcPts val="800"/>
                        </a:spcAft>
                      </a:pPr>
                      <a:r>
                        <a:rPr lang="en-US" sz="1100" b="0"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2b</a:t>
                      </a:r>
                      <a:endParaRPr lang="en-US" sz="1100" b="0" i="0" u="none" strike="noStrike">
                        <a:effectLst/>
                        <a:latin typeface="Arial" panose="020B0604020202020204" pitchFamily="34" charset="0"/>
                      </a:endParaRPr>
                    </a:p>
                  </a:txBody>
                  <a:tcPr marL="26984" marR="26984" marT="26984" marB="2698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ctr">
                        <a:lnSpc>
                          <a:spcPct val="107000"/>
                        </a:lnSpc>
                        <a:spcBef>
                          <a:spcPts val="0"/>
                        </a:spcBef>
                        <a:spcAft>
                          <a:spcPts val="800"/>
                        </a:spcAft>
                      </a:pPr>
                      <a:r>
                        <a:rPr lang="en-US" sz="1100" b="0"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2b</a:t>
                      </a:r>
                      <a:endParaRPr lang="en-US" sz="1100" b="0" i="0" u="none" strike="noStrike">
                        <a:effectLst/>
                        <a:latin typeface="Arial" panose="020B0604020202020204" pitchFamily="34" charset="0"/>
                      </a:endParaRPr>
                    </a:p>
                  </a:txBody>
                  <a:tcPr marL="26984" marR="26984" marT="26984" marB="2698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spcBef>
                          <a:spcPts val="0"/>
                        </a:spcBef>
                        <a:spcAft>
                          <a:spcPts val="0"/>
                        </a:spcAft>
                      </a:pPr>
                      <a:r>
                        <a:rPr lang="en-US" sz="1100" b="0" i="0" u="none" strike="noStrike" dirty="0">
                          <a:effectLst/>
                          <a:latin typeface="Times New Roman" panose="02020603050405020304" pitchFamily="18" charset="0"/>
                          <a:ea typeface="Arial Unicode MS" panose="020B0604020202020204" pitchFamily="34" charset="-128"/>
                        </a:rPr>
                        <a:t> </a:t>
                      </a:r>
                      <a:endParaRPr lang="en-US" sz="1100" b="0" i="0" u="none" strike="noStrike" dirty="0">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2077"/>
                    </a:solidFill>
                  </a:tcPr>
                </a:tc>
                <a:tc>
                  <a:txBody>
                    <a:bodyPr/>
                    <a:lstStyle/>
                    <a:p>
                      <a:pPr algn="l" fontAlgn="t">
                        <a:lnSpc>
                          <a:spcPct val="107000"/>
                        </a:lnSpc>
                        <a:spcBef>
                          <a:spcPts val="0"/>
                        </a:spcBef>
                        <a:spcAft>
                          <a:spcPts val="800"/>
                        </a:spcAft>
                      </a:pPr>
                      <a:r>
                        <a:rPr lang="en-US" sz="1100" b="1"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3</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spcBef>
                          <a:spcPts val="0"/>
                        </a:spcBef>
                        <a:spcAft>
                          <a:spcPts val="0"/>
                        </a:spcAft>
                      </a:pPr>
                      <a:r>
                        <a:rPr lang="en-US" sz="1100" b="0" i="0" u="none" strike="noStrike" dirty="0">
                          <a:effectLst/>
                          <a:latin typeface="Times New Roman" panose="02020603050405020304" pitchFamily="18" charset="0"/>
                          <a:ea typeface="Arial Unicode MS" panose="020B0604020202020204" pitchFamily="34" charset="-128"/>
                        </a:rPr>
                        <a:t> </a:t>
                      </a:r>
                      <a:endParaRPr lang="en-US" sz="1100" b="0" i="0" u="none" strike="noStrike" dirty="0">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2077"/>
                    </a:solidFill>
                  </a:tcPr>
                </a:tc>
                <a:tc>
                  <a:txBody>
                    <a:bodyPr/>
                    <a:lstStyle/>
                    <a:p>
                      <a:pPr algn="l" fontAlgn="t">
                        <a:lnSpc>
                          <a:spcPct val="107000"/>
                        </a:lnSpc>
                        <a:spcBef>
                          <a:spcPts val="0"/>
                        </a:spcBef>
                        <a:spcAft>
                          <a:spcPts val="800"/>
                        </a:spcAft>
                      </a:pPr>
                      <a:r>
                        <a:rPr lang="en-US" sz="1100" b="1"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lnSpc>
                          <a:spcPct val="107000"/>
                        </a:lnSpc>
                        <a:spcBef>
                          <a:spcPts val="0"/>
                        </a:spcBef>
                        <a:spcAft>
                          <a:spcPts val="800"/>
                        </a:spcAft>
                      </a:pPr>
                      <a:r>
                        <a:rPr lang="en-US" sz="1100" b="1"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lnSpc>
                          <a:spcPct val="107000"/>
                        </a:lnSpc>
                        <a:spcBef>
                          <a:spcPts val="0"/>
                        </a:spcBef>
                        <a:spcAft>
                          <a:spcPts val="800"/>
                        </a:spcAft>
                      </a:pPr>
                      <a:r>
                        <a:rPr lang="en-US" sz="1100" b="1"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4</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spcBef>
                          <a:spcPts val="0"/>
                        </a:spcBef>
                        <a:spcAft>
                          <a:spcPts val="0"/>
                        </a:spcAft>
                      </a:pPr>
                      <a:r>
                        <a:rPr lang="en-US" sz="1100" b="0" i="0" u="none" strike="noStrike" dirty="0">
                          <a:effectLst/>
                          <a:latin typeface="Times New Roman" panose="02020603050405020304" pitchFamily="18" charset="0"/>
                          <a:ea typeface="Arial Unicode MS" panose="020B0604020202020204" pitchFamily="34" charset="-128"/>
                        </a:rPr>
                        <a:t> </a:t>
                      </a:r>
                      <a:endParaRPr lang="en-US" sz="1100" b="0" i="0" u="none" strike="noStrike" dirty="0">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2077"/>
                    </a:solidFill>
                  </a:tcPr>
                </a:tc>
                <a:extLst>
                  <a:ext uri="{0D108BD9-81ED-4DB2-BD59-A6C34878D82A}">
                    <a16:rowId xmlns:a16="http://schemas.microsoft.com/office/drawing/2014/main" val="388415855"/>
                  </a:ext>
                </a:extLst>
              </a:tr>
              <a:tr h="254137">
                <a:tc>
                  <a:txBody>
                    <a:bodyPr/>
                    <a:lstStyle/>
                    <a:p>
                      <a:pPr algn="l" fontAlgn="t">
                        <a:lnSpc>
                          <a:spcPct val="107000"/>
                        </a:lnSpc>
                        <a:spcBef>
                          <a:spcPts val="0"/>
                        </a:spcBef>
                        <a:spcAft>
                          <a:spcPts val="800"/>
                        </a:spcAft>
                      </a:pPr>
                      <a:r>
                        <a:rPr lang="en-US" sz="1100" b="1" i="0" u="none" strike="noStrike" dirty="0">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Care for an injured patient</a:t>
                      </a:r>
                      <a:endParaRPr lang="en-US" sz="1100" b="0" i="0" u="none" strike="noStrike" dirty="0">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ctr">
                        <a:lnSpc>
                          <a:spcPct val="107000"/>
                        </a:lnSpc>
                        <a:spcBef>
                          <a:spcPts val="0"/>
                        </a:spcBef>
                        <a:spcAft>
                          <a:spcPts val="800"/>
                        </a:spcAft>
                      </a:pPr>
                      <a:r>
                        <a:rPr lang="en-US" sz="1100" b="0"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2b</a:t>
                      </a:r>
                      <a:endParaRPr lang="en-US" sz="1100" b="0" i="0" u="none" strike="noStrike">
                        <a:effectLst/>
                        <a:latin typeface="Arial" panose="020B0604020202020204" pitchFamily="34" charset="0"/>
                      </a:endParaRPr>
                    </a:p>
                  </a:txBody>
                  <a:tcPr marL="26984" marR="26984" marT="26984" marB="2698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ctr">
                        <a:spcBef>
                          <a:spcPts val="0"/>
                        </a:spcBef>
                        <a:spcAft>
                          <a:spcPts val="0"/>
                        </a:spcAft>
                      </a:pPr>
                      <a:r>
                        <a:rPr lang="en-US" sz="1100" b="0" i="0" u="none" strike="noStrike">
                          <a:effectLst/>
                          <a:latin typeface="Times New Roman" panose="02020603050405020304" pitchFamily="18" charset="0"/>
                          <a:ea typeface="Arial Unicode MS" panose="020B0604020202020204" pitchFamily="34" charset="-128"/>
                        </a:rPr>
                        <a:t> </a:t>
                      </a:r>
                      <a:endParaRPr lang="en-US" sz="1100" b="0" i="0" u="none" strike="noStrike">
                        <a:effectLst/>
                        <a:latin typeface="Arial" panose="020B0604020202020204" pitchFamily="34" charset="0"/>
                      </a:endParaRPr>
                    </a:p>
                  </a:txBody>
                  <a:tcPr marL="26984" marR="26984" marT="26984" marB="2698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ctr">
                        <a:spcBef>
                          <a:spcPts val="0"/>
                        </a:spcBef>
                        <a:spcAft>
                          <a:spcPts val="0"/>
                        </a:spcAft>
                      </a:pPr>
                      <a:r>
                        <a:rPr lang="en-US" sz="1100" b="0" i="0" u="none" strike="noStrike">
                          <a:effectLst/>
                          <a:latin typeface="Times New Roman" panose="02020603050405020304" pitchFamily="18" charset="0"/>
                          <a:ea typeface="Arial Unicode MS" panose="020B0604020202020204" pitchFamily="34" charset="-128"/>
                        </a:rPr>
                        <a:t> </a:t>
                      </a:r>
                      <a:endParaRPr lang="en-US" sz="1100" b="0" i="0" u="none" strike="noStrike">
                        <a:effectLst/>
                        <a:latin typeface="Arial" panose="020B0604020202020204" pitchFamily="34" charset="0"/>
                      </a:endParaRPr>
                    </a:p>
                  </a:txBody>
                  <a:tcPr marL="26984" marR="26984" marT="26984" marB="2698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ctr">
                        <a:spcBef>
                          <a:spcPts val="0"/>
                        </a:spcBef>
                        <a:spcAft>
                          <a:spcPts val="0"/>
                        </a:spcAft>
                      </a:pPr>
                      <a:r>
                        <a:rPr lang="en-US" sz="1100" b="0" i="0" u="none" strike="noStrike">
                          <a:effectLst/>
                          <a:latin typeface="Times New Roman" panose="02020603050405020304" pitchFamily="18" charset="0"/>
                          <a:ea typeface="Arial Unicode MS" panose="020B0604020202020204" pitchFamily="34" charset="-128"/>
                        </a:rPr>
                        <a:t> </a:t>
                      </a:r>
                      <a:endParaRPr lang="en-US" sz="1100" b="0" i="0" u="none" strike="noStrike">
                        <a:effectLst/>
                        <a:latin typeface="Arial" panose="020B0604020202020204" pitchFamily="34" charset="0"/>
                      </a:endParaRPr>
                    </a:p>
                  </a:txBody>
                  <a:tcPr marL="26984" marR="26984" marT="26984" marB="2698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spcBef>
                          <a:spcPts val="0"/>
                        </a:spcBef>
                        <a:spcAft>
                          <a:spcPts val="0"/>
                        </a:spcAft>
                      </a:pPr>
                      <a:r>
                        <a:rPr lang="en-US" sz="1100" b="0" i="0" u="none" strike="noStrike" dirty="0">
                          <a:effectLst/>
                          <a:latin typeface="Times New Roman" panose="02020603050405020304" pitchFamily="18" charset="0"/>
                          <a:ea typeface="Arial Unicode MS" panose="020B0604020202020204" pitchFamily="34" charset="-128"/>
                        </a:rPr>
                        <a:t> </a:t>
                      </a:r>
                      <a:endParaRPr lang="en-US" sz="1100" b="0" i="0" u="none" strike="noStrike" dirty="0">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2077"/>
                    </a:solidFill>
                  </a:tcPr>
                </a:tc>
                <a:tc>
                  <a:txBody>
                    <a:bodyPr/>
                    <a:lstStyle/>
                    <a:p>
                      <a:pPr algn="l" fontAlgn="t">
                        <a:lnSpc>
                          <a:spcPct val="107000"/>
                        </a:lnSpc>
                        <a:spcBef>
                          <a:spcPts val="0"/>
                        </a:spcBef>
                        <a:spcAft>
                          <a:spcPts val="800"/>
                        </a:spcAft>
                      </a:pPr>
                      <a:r>
                        <a:rPr lang="en-US" sz="1100" b="1"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3</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spcBef>
                          <a:spcPts val="0"/>
                        </a:spcBef>
                        <a:spcAft>
                          <a:spcPts val="0"/>
                        </a:spcAft>
                      </a:pPr>
                      <a:r>
                        <a:rPr lang="en-US" sz="1100" b="0" i="0" u="none" strike="noStrike">
                          <a:effectLst/>
                          <a:latin typeface="Times New Roman" panose="02020603050405020304" pitchFamily="18" charset="0"/>
                          <a:ea typeface="Arial Unicode MS" panose="020B0604020202020204" pitchFamily="34" charset="-128"/>
                        </a:rPr>
                        <a:t> </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2077"/>
                    </a:solidFill>
                  </a:tcPr>
                </a:tc>
                <a:tc>
                  <a:txBody>
                    <a:bodyPr/>
                    <a:lstStyle/>
                    <a:p>
                      <a:pPr algn="l" fontAlgn="t">
                        <a:lnSpc>
                          <a:spcPct val="107000"/>
                        </a:lnSpc>
                        <a:spcBef>
                          <a:spcPts val="0"/>
                        </a:spcBef>
                        <a:spcAft>
                          <a:spcPts val="800"/>
                        </a:spcAft>
                      </a:pPr>
                      <a:r>
                        <a:rPr lang="en-US" sz="1100" b="1"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lnSpc>
                          <a:spcPct val="107000"/>
                        </a:lnSpc>
                        <a:spcBef>
                          <a:spcPts val="0"/>
                        </a:spcBef>
                        <a:spcAft>
                          <a:spcPts val="800"/>
                        </a:spcAft>
                      </a:pPr>
                      <a:r>
                        <a:rPr lang="en-US" sz="1100" b="1"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lnSpc>
                          <a:spcPct val="107000"/>
                        </a:lnSpc>
                        <a:spcBef>
                          <a:spcPts val="0"/>
                        </a:spcBef>
                        <a:spcAft>
                          <a:spcPts val="800"/>
                        </a:spcAft>
                      </a:pPr>
                      <a:r>
                        <a:rPr lang="en-US" sz="1100" b="1"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4</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spcBef>
                          <a:spcPts val="0"/>
                        </a:spcBef>
                        <a:spcAft>
                          <a:spcPts val="0"/>
                        </a:spcAft>
                      </a:pPr>
                      <a:r>
                        <a:rPr lang="en-US" sz="1100" b="0" i="0" u="none" strike="noStrike">
                          <a:effectLst/>
                          <a:latin typeface="Times New Roman" panose="02020603050405020304" pitchFamily="18" charset="0"/>
                          <a:ea typeface="Arial Unicode MS" panose="020B0604020202020204" pitchFamily="34" charset="-128"/>
                        </a:rPr>
                        <a:t> </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2077"/>
                    </a:solidFill>
                  </a:tcPr>
                </a:tc>
                <a:extLst>
                  <a:ext uri="{0D108BD9-81ED-4DB2-BD59-A6C34878D82A}">
                    <a16:rowId xmlns:a16="http://schemas.microsoft.com/office/drawing/2014/main" val="918063568"/>
                  </a:ext>
                </a:extLst>
              </a:tr>
              <a:tr h="254137">
                <a:tc>
                  <a:txBody>
                    <a:bodyPr/>
                    <a:lstStyle/>
                    <a:p>
                      <a:pPr algn="l" fontAlgn="t">
                        <a:lnSpc>
                          <a:spcPct val="107000"/>
                        </a:lnSpc>
                        <a:spcBef>
                          <a:spcPts val="0"/>
                        </a:spcBef>
                        <a:spcAft>
                          <a:spcPts val="800"/>
                        </a:spcAft>
                      </a:pPr>
                      <a:r>
                        <a:rPr lang="en-US" sz="1100" b="1" i="0" u="none" strike="noStrike" dirty="0">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Care for children in the ED</a:t>
                      </a:r>
                      <a:endParaRPr lang="en-US" sz="1100" b="0" i="0" u="none" strike="noStrike" dirty="0">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spcBef>
                          <a:spcPts val="0"/>
                        </a:spcBef>
                        <a:spcAft>
                          <a:spcPts val="0"/>
                        </a:spcAft>
                      </a:pPr>
                      <a:r>
                        <a:rPr lang="en-US" sz="1100" b="0" i="0" u="none" strike="noStrike">
                          <a:effectLst/>
                          <a:latin typeface="Times New Roman" panose="02020603050405020304" pitchFamily="18" charset="0"/>
                          <a:ea typeface="Arial Unicode MS" panose="020B0604020202020204" pitchFamily="34" charset="-128"/>
                        </a:rPr>
                        <a:t> </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1100" b="0" i="0" u="none" strike="noStrike">
                          <a:effectLst/>
                          <a:latin typeface="Times New Roman" panose="02020603050405020304" pitchFamily="18" charset="0"/>
                          <a:ea typeface="Arial Unicode MS" panose="020B0604020202020204" pitchFamily="34" charset="-128"/>
                        </a:rPr>
                        <a:t> </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1100" b="0" i="0" u="none" strike="noStrike">
                          <a:effectLst/>
                          <a:latin typeface="Times New Roman" panose="02020603050405020304" pitchFamily="18" charset="0"/>
                          <a:ea typeface="Arial Unicode MS" panose="020B0604020202020204" pitchFamily="34" charset="-128"/>
                        </a:rPr>
                        <a:t> </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1100" b="0" i="0" u="none" strike="noStrike">
                          <a:effectLst/>
                          <a:latin typeface="Times New Roman" panose="02020603050405020304" pitchFamily="18" charset="0"/>
                          <a:ea typeface="Arial Unicode MS" panose="020B0604020202020204" pitchFamily="34" charset="-128"/>
                        </a:rPr>
                        <a:t> </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1100" b="0" i="0" u="none" strike="noStrike" dirty="0">
                          <a:effectLst/>
                          <a:latin typeface="Times New Roman" panose="02020603050405020304" pitchFamily="18" charset="0"/>
                          <a:ea typeface="Arial Unicode MS" panose="020B0604020202020204" pitchFamily="34" charset="-128"/>
                        </a:rPr>
                        <a:t> </a:t>
                      </a:r>
                      <a:endParaRPr lang="en-US" sz="1100" b="0" i="0" u="none" strike="noStrike" dirty="0">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2077"/>
                    </a:solidFill>
                  </a:tcPr>
                </a:tc>
                <a:tc>
                  <a:txBody>
                    <a:bodyPr/>
                    <a:lstStyle/>
                    <a:p>
                      <a:pPr algn="l" fontAlgn="t">
                        <a:lnSpc>
                          <a:spcPct val="107000"/>
                        </a:lnSpc>
                        <a:spcBef>
                          <a:spcPts val="0"/>
                        </a:spcBef>
                        <a:spcAft>
                          <a:spcPts val="800"/>
                        </a:spcAft>
                      </a:pPr>
                      <a:r>
                        <a:rPr lang="en-US" sz="1100" b="1"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3</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spcBef>
                          <a:spcPts val="0"/>
                        </a:spcBef>
                        <a:spcAft>
                          <a:spcPts val="0"/>
                        </a:spcAft>
                      </a:pPr>
                      <a:r>
                        <a:rPr lang="en-US" sz="1100" b="0" i="0" u="none" strike="noStrike" dirty="0">
                          <a:effectLst/>
                          <a:latin typeface="Times New Roman" panose="02020603050405020304" pitchFamily="18" charset="0"/>
                          <a:ea typeface="Arial Unicode MS" panose="020B0604020202020204" pitchFamily="34" charset="-128"/>
                        </a:rPr>
                        <a:t> </a:t>
                      </a:r>
                      <a:endParaRPr lang="en-US" sz="1100" b="0" i="0" u="none" strike="noStrike" dirty="0">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2077"/>
                    </a:solidFill>
                  </a:tcPr>
                </a:tc>
                <a:tc>
                  <a:txBody>
                    <a:bodyPr/>
                    <a:lstStyle/>
                    <a:p>
                      <a:pPr algn="l" fontAlgn="t">
                        <a:lnSpc>
                          <a:spcPct val="107000"/>
                        </a:lnSpc>
                        <a:spcBef>
                          <a:spcPts val="0"/>
                        </a:spcBef>
                        <a:spcAft>
                          <a:spcPts val="800"/>
                        </a:spcAft>
                      </a:pPr>
                      <a:r>
                        <a:rPr lang="en-US" sz="1100" b="1"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lnSpc>
                          <a:spcPct val="107000"/>
                        </a:lnSpc>
                        <a:spcBef>
                          <a:spcPts val="0"/>
                        </a:spcBef>
                        <a:spcAft>
                          <a:spcPts val="800"/>
                        </a:spcAft>
                      </a:pPr>
                      <a:r>
                        <a:rPr lang="en-US" sz="1100" b="1"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lnSpc>
                          <a:spcPct val="107000"/>
                        </a:lnSpc>
                        <a:spcBef>
                          <a:spcPts val="0"/>
                        </a:spcBef>
                        <a:spcAft>
                          <a:spcPts val="800"/>
                        </a:spcAft>
                      </a:pPr>
                      <a:r>
                        <a:rPr lang="en-US" sz="1100" b="1"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4</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spcBef>
                          <a:spcPts val="0"/>
                        </a:spcBef>
                        <a:spcAft>
                          <a:spcPts val="0"/>
                        </a:spcAft>
                      </a:pPr>
                      <a:r>
                        <a:rPr lang="en-US" sz="1100" b="0" i="0" u="none" strike="noStrike" dirty="0">
                          <a:effectLst/>
                          <a:latin typeface="Times New Roman" panose="02020603050405020304" pitchFamily="18" charset="0"/>
                          <a:ea typeface="Arial Unicode MS" panose="020B0604020202020204" pitchFamily="34" charset="-128"/>
                        </a:rPr>
                        <a:t> </a:t>
                      </a:r>
                      <a:endParaRPr lang="en-US" sz="1100" b="0" i="0" u="none" strike="noStrike" dirty="0">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2077"/>
                    </a:solidFill>
                  </a:tcPr>
                </a:tc>
                <a:extLst>
                  <a:ext uri="{0D108BD9-81ED-4DB2-BD59-A6C34878D82A}">
                    <a16:rowId xmlns:a16="http://schemas.microsoft.com/office/drawing/2014/main" val="602253523"/>
                  </a:ext>
                </a:extLst>
              </a:tr>
              <a:tr h="254137">
                <a:tc>
                  <a:txBody>
                    <a:bodyPr/>
                    <a:lstStyle/>
                    <a:p>
                      <a:pPr algn="l" fontAlgn="t">
                        <a:lnSpc>
                          <a:spcPct val="107000"/>
                        </a:lnSpc>
                        <a:spcBef>
                          <a:spcPts val="0"/>
                        </a:spcBef>
                        <a:spcAft>
                          <a:spcPts val="800"/>
                        </a:spcAft>
                      </a:pPr>
                      <a:r>
                        <a:rPr lang="en-US" sz="1100" b="1"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Deliver key procedural skills</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gridSpan="4">
                  <a:txBody>
                    <a:bodyPr/>
                    <a:lstStyle/>
                    <a:p>
                      <a:pPr algn="l" fontAlgn="t">
                        <a:lnSpc>
                          <a:spcPct val="107000"/>
                        </a:lnSpc>
                        <a:spcBef>
                          <a:spcPts val="0"/>
                        </a:spcBef>
                        <a:spcAft>
                          <a:spcPts val="800"/>
                        </a:spcAft>
                      </a:pPr>
                      <a:r>
                        <a:rPr lang="en-US" sz="1100" b="0"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Refer to Clinical ACCS LO 5 table</a:t>
                      </a:r>
                      <a:endParaRPr lang="en-US" sz="1100" b="0" i="0" u="none" strike="noStrike">
                        <a:effectLst/>
                        <a:latin typeface="Arial" panose="020B0604020202020204" pitchFamily="34" charset="0"/>
                      </a:endParaRPr>
                    </a:p>
                  </a:txBody>
                  <a:tcPr marL="48572" marR="48572" marT="24286" marB="242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t">
                        <a:spcBef>
                          <a:spcPts val="0"/>
                        </a:spcBef>
                        <a:spcAft>
                          <a:spcPts val="0"/>
                        </a:spcAft>
                      </a:pPr>
                      <a:r>
                        <a:rPr lang="en-US" sz="1100" b="0" i="0" u="none" strike="noStrike" dirty="0">
                          <a:effectLst/>
                          <a:latin typeface="Times New Roman" panose="02020603050405020304" pitchFamily="18" charset="0"/>
                          <a:ea typeface="Arial Unicode MS" panose="020B0604020202020204" pitchFamily="34" charset="-128"/>
                        </a:rPr>
                        <a:t> </a:t>
                      </a:r>
                      <a:endParaRPr lang="en-US" sz="1100" b="0" i="0" u="none" strike="noStrike" dirty="0">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2077"/>
                    </a:solidFill>
                  </a:tcPr>
                </a:tc>
                <a:tc>
                  <a:txBody>
                    <a:bodyPr/>
                    <a:lstStyle/>
                    <a:p>
                      <a:pPr algn="l" fontAlgn="t">
                        <a:lnSpc>
                          <a:spcPct val="107000"/>
                        </a:lnSpc>
                        <a:spcBef>
                          <a:spcPts val="0"/>
                        </a:spcBef>
                        <a:spcAft>
                          <a:spcPts val="800"/>
                        </a:spcAft>
                      </a:pPr>
                      <a:r>
                        <a:rPr lang="en-US" sz="1100" b="1"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3</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spcBef>
                          <a:spcPts val="0"/>
                        </a:spcBef>
                        <a:spcAft>
                          <a:spcPts val="0"/>
                        </a:spcAft>
                      </a:pPr>
                      <a:r>
                        <a:rPr lang="en-US" sz="1100" b="0" i="0" u="none" strike="noStrike" dirty="0">
                          <a:effectLst/>
                          <a:latin typeface="Times New Roman" panose="02020603050405020304" pitchFamily="18" charset="0"/>
                          <a:ea typeface="Arial Unicode MS" panose="020B0604020202020204" pitchFamily="34" charset="-128"/>
                        </a:rPr>
                        <a:t> </a:t>
                      </a:r>
                      <a:endParaRPr lang="en-US" sz="1100" b="0" i="0" u="none" strike="noStrike" dirty="0">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2077"/>
                    </a:solidFill>
                  </a:tcPr>
                </a:tc>
                <a:tc>
                  <a:txBody>
                    <a:bodyPr/>
                    <a:lstStyle/>
                    <a:p>
                      <a:pPr algn="l" fontAlgn="t">
                        <a:lnSpc>
                          <a:spcPct val="107000"/>
                        </a:lnSpc>
                        <a:spcBef>
                          <a:spcPts val="0"/>
                        </a:spcBef>
                        <a:spcAft>
                          <a:spcPts val="800"/>
                        </a:spcAft>
                      </a:pPr>
                      <a:r>
                        <a:rPr lang="en-US" sz="1100" b="1"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lnSpc>
                          <a:spcPct val="107000"/>
                        </a:lnSpc>
                        <a:spcBef>
                          <a:spcPts val="0"/>
                        </a:spcBef>
                        <a:spcAft>
                          <a:spcPts val="800"/>
                        </a:spcAft>
                      </a:pPr>
                      <a:r>
                        <a:rPr lang="en-US" sz="1100" b="1"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lnSpc>
                          <a:spcPct val="107000"/>
                        </a:lnSpc>
                        <a:spcBef>
                          <a:spcPts val="0"/>
                        </a:spcBef>
                        <a:spcAft>
                          <a:spcPts val="800"/>
                        </a:spcAft>
                      </a:pPr>
                      <a:r>
                        <a:rPr lang="en-US" sz="1100" b="1"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4</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spcBef>
                          <a:spcPts val="0"/>
                        </a:spcBef>
                        <a:spcAft>
                          <a:spcPts val="0"/>
                        </a:spcAft>
                      </a:pPr>
                      <a:r>
                        <a:rPr lang="en-US" sz="1100" b="0" i="0" u="none" strike="noStrike" dirty="0">
                          <a:effectLst/>
                          <a:latin typeface="Times New Roman" panose="02020603050405020304" pitchFamily="18" charset="0"/>
                          <a:ea typeface="Arial Unicode MS" panose="020B0604020202020204" pitchFamily="34" charset="-128"/>
                        </a:rPr>
                        <a:t> </a:t>
                      </a:r>
                      <a:endParaRPr lang="en-US" sz="1100" b="0" i="0" u="none" strike="noStrike" dirty="0">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2077"/>
                    </a:solidFill>
                  </a:tcPr>
                </a:tc>
                <a:extLst>
                  <a:ext uri="{0D108BD9-81ED-4DB2-BD59-A6C34878D82A}">
                    <a16:rowId xmlns:a16="http://schemas.microsoft.com/office/drawing/2014/main" val="1537119691"/>
                  </a:ext>
                </a:extLst>
              </a:tr>
              <a:tr h="367534">
                <a:tc>
                  <a:txBody>
                    <a:bodyPr/>
                    <a:lstStyle/>
                    <a:p>
                      <a:pPr algn="l" fontAlgn="t">
                        <a:lnSpc>
                          <a:spcPct val="107000"/>
                        </a:lnSpc>
                        <a:spcBef>
                          <a:spcPts val="0"/>
                        </a:spcBef>
                        <a:spcAft>
                          <a:spcPts val="800"/>
                        </a:spcAft>
                      </a:pPr>
                      <a:r>
                        <a:rPr lang="en-US" sz="1100" b="1"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Deal with complex situations in the workplace</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ctr">
                        <a:lnSpc>
                          <a:spcPct val="107000"/>
                        </a:lnSpc>
                        <a:spcBef>
                          <a:spcPts val="0"/>
                        </a:spcBef>
                        <a:spcAft>
                          <a:spcPts val="800"/>
                        </a:spcAft>
                      </a:pPr>
                      <a:r>
                        <a:rPr lang="en-US" sz="1100" b="0"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2a</a:t>
                      </a:r>
                      <a:endParaRPr lang="en-US" sz="1100" b="0" i="0" u="none" strike="noStrike">
                        <a:effectLst/>
                        <a:latin typeface="Arial" panose="020B0604020202020204" pitchFamily="34" charset="0"/>
                      </a:endParaRPr>
                    </a:p>
                  </a:txBody>
                  <a:tcPr marL="26984" marR="26984" marT="26984" marB="2698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ctr">
                        <a:lnSpc>
                          <a:spcPct val="107000"/>
                        </a:lnSpc>
                        <a:spcBef>
                          <a:spcPts val="0"/>
                        </a:spcBef>
                        <a:spcAft>
                          <a:spcPts val="800"/>
                        </a:spcAft>
                      </a:pPr>
                      <a:r>
                        <a:rPr lang="en-US" sz="1100" b="0"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2a</a:t>
                      </a:r>
                      <a:endParaRPr lang="en-US" sz="1100" b="0" i="0" u="none" strike="noStrike">
                        <a:effectLst/>
                        <a:latin typeface="Arial" panose="020B0604020202020204" pitchFamily="34" charset="0"/>
                      </a:endParaRPr>
                    </a:p>
                  </a:txBody>
                  <a:tcPr marL="26984" marR="26984" marT="26984" marB="2698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ctr">
                        <a:lnSpc>
                          <a:spcPct val="107000"/>
                        </a:lnSpc>
                        <a:spcBef>
                          <a:spcPts val="0"/>
                        </a:spcBef>
                        <a:spcAft>
                          <a:spcPts val="800"/>
                        </a:spcAft>
                      </a:pPr>
                      <a:r>
                        <a:rPr lang="en-US" sz="1100" b="0"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2a</a:t>
                      </a:r>
                      <a:endParaRPr lang="en-US" sz="1100" b="0" i="0" u="none" strike="noStrike">
                        <a:effectLst/>
                        <a:latin typeface="Arial" panose="020B0604020202020204" pitchFamily="34" charset="0"/>
                      </a:endParaRPr>
                    </a:p>
                  </a:txBody>
                  <a:tcPr marL="26984" marR="26984" marT="26984" marB="2698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ctr">
                        <a:lnSpc>
                          <a:spcPct val="107000"/>
                        </a:lnSpc>
                        <a:spcBef>
                          <a:spcPts val="0"/>
                        </a:spcBef>
                        <a:spcAft>
                          <a:spcPts val="800"/>
                        </a:spcAft>
                      </a:pPr>
                      <a:r>
                        <a:rPr lang="en-US" sz="1100" b="0"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2a</a:t>
                      </a:r>
                      <a:endParaRPr lang="en-US" sz="1100" b="0" i="0" u="none" strike="noStrike">
                        <a:effectLst/>
                        <a:latin typeface="Arial" panose="020B0604020202020204" pitchFamily="34" charset="0"/>
                      </a:endParaRPr>
                    </a:p>
                  </a:txBody>
                  <a:tcPr marL="26984" marR="26984" marT="26984" marB="2698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spcBef>
                          <a:spcPts val="0"/>
                        </a:spcBef>
                        <a:spcAft>
                          <a:spcPts val="0"/>
                        </a:spcAft>
                      </a:pPr>
                      <a:r>
                        <a:rPr lang="en-US" sz="1100" b="0" i="0" u="none" strike="noStrike" dirty="0">
                          <a:effectLst/>
                          <a:latin typeface="Times New Roman" panose="02020603050405020304" pitchFamily="18" charset="0"/>
                          <a:ea typeface="Arial Unicode MS" panose="020B0604020202020204" pitchFamily="34" charset="-128"/>
                        </a:rPr>
                        <a:t> </a:t>
                      </a:r>
                      <a:endParaRPr lang="en-US" sz="1100" b="0" i="0" u="none" strike="noStrike" dirty="0">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2077"/>
                    </a:solidFill>
                  </a:tcPr>
                </a:tc>
                <a:tc>
                  <a:txBody>
                    <a:bodyPr/>
                    <a:lstStyle/>
                    <a:p>
                      <a:pPr algn="l" fontAlgn="t">
                        <a:lnSpc>
                          <a:spcPct val="107000"/>
                        </a:lnSpc>
                        <a:spcBef>
                          <a:spcPts val="0"/>
                        </a:spcBef>
                        <a:spcAft>
                          <a:spcPts val="800"/>
                        </a:spcAft>
                      </a:pPr>
                      <a:r>
                        <a:rPr lang="en-US" sz="1100" b="1"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3</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spcBef>
                          <a:spcPts val="0"/>
                        </a:spcBef>
                        <a:spcAft>
                          <a:spcPts val="0"/>
                        </a:spcAft>
                      </a:pPr>
                      <a:r>
                        <a:rPr lang="en-US" sz="1100" b="0" i="0" u="none" strike="noStrike" dirty="0">
                          <a:effectLst/>
                          <a:latin typeface="Times New Roman" panose="02020603050405020304" pitchFamily="18" charset="0"/>
                          <a:ea typeface="Arial Unicode MS" panose="020B0604020202020204" pitchFamily="34" charset="-128"/>
                        </a:rPr>
                        <a:t> </a:t>
                      </a:r>
                      <a:endParaRPr lang="en-US" sz="1100" b="0" i="0" u="none" strike="noStrike" dirty="0">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2077"/>
                    </a:solidFill>
                  </a:tcPr>
                </a:tc>
                <a:tc>
                  <a:txBody>
                    <a:bodyPr/>
                    <a:lstStyle/>
                    <a:p>
                      <a:pPr algn="l" fontAlgn="t">
                        <a:lnSpc>
                          <a:spcPct val="107000"/>
                        </a:lnSpc>
                        <a:spcBef>
                          <a:spcPts val="0"/>
                        </a:spcBef>
                        <a:spcAft>
                          <a:spcPts val="800"/>
                        </a:spcAft>
                      </a:pPr>
                      <a:r>
                        <a:rPr lang="en-US" sz="1100" b="1"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lnSpc>
                          <a:spcPct val="107000"/>
                        </a:lnSpc>
                        <a:spcBef>
                          <a:spcPts val="0"/>
                        </a:spcBef>
                        <a:spcAft>
                          <a:spcPts val="800"/>
                        </a:spcAft>
                      </a:pPr>
                      <a:r>
                        <a:rPr lang="en-US" sz="1100" b="1"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lnSpc>
                          <a:spcPct val="107000"/>
                        </a:lnSpc>
                        <a:spcBef>
                          <a:spcPts val="0"/>
                        </a:spcBef>
                        <a:spcAft>
                          <a:spcPts val="800"/>
                        </a:spcAft>
                      </a:pPr>
                      <a:r>
                        <a:rPr lang="en-US" sz="1100" b="1"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4</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spcBef>
                          <a:spcPts val="0"/>
                        </a:spcBef>
                        <a:spcAft>
                          <a:spcPts val="0"/>
                        </a:spcAft>
                      </a:pPr>
                      <a:r>
                        <a:rPr lang="en-US" sz="1100" b="0" i="0" u="none" strike="noStrike" dirty="0">
                          <a:effectLst/>
                          <a:latin typeface="Times New Roman" panose="02020603050405020304" pitchFamily="18" charset="0"/>
                          <a:ea typeface="Arial Unicode MS" panose="020B0604020202020204" pitchFamily="34" charset="-128"/>
                        </a:rPr>
                        <a:t> </a:t>
                      </a:r>
                      <a:endParaRPr lang="en-US" sz="1100" b="0" i="0" u="none" strike="noStrike" dirty="0">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2077"/>
                    </a:solidFill>
                  </a:tcPr>
                </a:tc>
                <a:extLst>
                  <a:ext uri="{0D108BD9-81ED-4DB2-BD59-A6C34878D82A}">
                    <a16:rowId xmlns:a16="http://schemas.microsoft.com/office/drawing/2014/main" val="144122709"/>
                  </a:ext>
                </a:extLst>
              </a:tr>
              <a:tr h="254137">
                <a:tc>
                  <a:txBody>
                    <a:bodyPr/>
                    <a:lstStyle/>
                    <a:p>
                      <a:pPr algn="l" fontAlgn="t">
                        <a:lnSpc>
                          <a:spcPct val="107000"/>
                        </a:lnSpc>
                        <a:spcBef>
                          <a:spcPts val="0"/>
                        </a:spcBef>
                        <a:spcAft>
                          <a:spcPts val="800"/>
                        </a:spcAft>
                      </a:pPr>
                      <a:r>
                        <a:rPr lang="en-US" sz="1100" b="1" i="0" u="none" strike="noStrike" dirty="0">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Lead the ED shift</a:t>
                      </a:r>
                      <a:endParaRPr lang="en-US" sz="1100" b="0" i="0" u="none" strike="noStrike" dirty="0">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spcBef>
                          <a:spcPts val="0"/>
                        </a:spcBef>
                        <a:spcAft>
                          <a:spcPts val="0"/>
                        </a:spcAft>
                      </a:pPr>
                      <a:r>
                        <a:rPr lang="en-US" sz="1100" b="0" i="0" u="none" strike="noStrike">
                          <a:effectLst/>
                          <a:latin typeface="Times New Roman" panose="02020603050405020304" pitchFamily="18" charset="0"/>
                          <a:ea typeface="Arial Unicode MS" panose="020B0604020202020204" pitchFamily="34" charset="-128"/>
                        </a:rPr>
                        <a:t> </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1100" b="0" i="0" u="none" strike="noStrike">
                          <a:effectLst/>
                          <a:latin typeface="Times New Roman" panose="02020603050405020304" pitchFamily="18" charset="0"/>
                          <a:ea typeface="Arial Unicode MS" panose="020B0604020202020204" pitchFamily="34" charset="-128"/>
                        </a:rPr>
                        <a:t> </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1100" b="0" i="0" u="none" strike="noStrike">
                          <a:effectLst/>
                          <a:latin typeface="Times New Roman" panose="02020603050405020304" pitchFamily="18" charset="0"/>
                          <a:ea typeface="Arial Unicode MS" panose="020B0604020202020204" pitchFamily="34" charset="-128"/>
                        </a:rPr>
                        <a:t> </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1100" b="0" i="0" u="none" strike="noStrike">
                          <a:effectLst/>
                          <a:latin typeface="Times New Roman" panose="02020603050405020304" pitchFamily="18" charset="0"/>
                          <a:ea typeface="Arial Unicode MS" panose="020B0604020202020204" pitchFamily="34" charset="-128"/>
                        </a:rPr>
                        <a:t> </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1100" b="0" i="0" u="none" strike="noStrike">
                          <a:effectLst/>
                          <a:latin typeface="Times New Roman" panose="02020603050405020304" pitchFamily="18" charset="0"/>
                          <a:ea typeface="Arial Unicode MS" panose="020B0604020202020204" pitchFamily="34" charset="-128"/>
                        </a:rPr>
                        <a:t> </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2077"/>
                    </a:solidFill>
                  </a:tcPr>
                </a:tc>
                <a:tc>
                  <a:txBody>
                    <a:bodyPr/>
                    <a:lstStyle/>
                    <a:p>
                      <a:pPr algn="l" fontAlgn="t">
                        <a:lnSpc>
                          <a:spcPct val="107000"/>
                        </a:lnSpc>
                        <a:spcBef>
                          <a:spcPts val="0"/>
                        </a:spcBef>
                        <a:spcAft>
                          <a:spcPts val="800"/>
                        </a:spcAft>
                      </a:pPr>
                      <a:r>
                        <a:rPr lang="en-US" sz="1100" b="1"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3</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spcBef>
                          <a:spcPts val="0"/>
                        </a:spcBef>
                        <a:spcAft>
                          <a:spcPts val="0"/>
                        </a:spcAft>
                      </a:pPr>
                      <a:r>
                        <a:rPr lang="en-US" sz="1100" b="0" i="0" u="none" strike="noStrike" dirty="0">
                          <a:effectLst/>
                          <a:latin typeface="Times New Roman" panose="02020603050405020304" pitchFamily="18" charset="0"/>
                          <a:ea typeface="Arial Unicode MS" panose="020B0604020202020204" pitchFamily="34" charset="-128"/>
                        </a:rPr>
                        <a:t> </a:t>
                      </a:r>
                      <a:endParaRPr lang="en-US" sz="1100" b="0" i="0" u="none" strike="noStrike" dirty="0">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2077"/>
                    </a:solidFill>
                  </a:tcPr>
                </a:tc>
                <a:tc>
                  <a:txBody>
                    <a:bodyPr/>
                    <a:lstStyle/>
                    <a:p>
                      <a:pPr algn="l" fontAlgn="t">
                        <a:lnSpc>
                          <a:spcPct val="107000"/>
                        </a:lnSpc>
                        <a:spcBef>
                          <a:spcPts val="0"/>
                        </a:spcBef>
                        <a:spcAft>
                          <a:spcPts val="800"/>
                        </a:spcAft>
                      </a:pPr>
                      <a:r>
                        <a:rPr lang="en-US" sz="1100" b="1" i="0" u="none" strike="noStrike" dirty="0">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t>
                      </a:r>
                      <a:endParaRPr lang="en-US" sz="1100" b="0" i="0" u="none" strike="noStrike" dirty="0">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lnSpc>
                          <a:spcPct val="107000"/>
                        </a:lnSpc>
                        <a:spcBef>
                          <a:spcPts val="0"/>
                        </a:spcBef>
                        <a:spcAft>
                          <a:spcPts val="800"/>
                        </a:spcAft>
                      </a:pPr>
                      <a:r>
                        <a:rPr lang="en-US" sz="1100" b="1"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lnSpc>
                          <a:spcPct val="107000"/>
                        </a:lnSpc>
                        <a:spcBef>
                          <a:spcPts val="0"/>
                        </a:spcBef>
                        <a:spcAft>
                          <a:spcPts val="800"/>
                        </a:spcAft>
                      </a:pPr>
                      <a:r>
                        <a:rPr lang="en-US" sz="1100" b="1"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4</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spcBef>
                          <a:spcPts val="0"/>
                        </a:spcBef>
                        <a:spcAft>
                          <a:spcPts val="0"/>
                        </a:spcAft>
                      </a:pPr>
                      <a:r>
                        <a:rPr lang="en-US" sz="1100" b="0" i="0" u="none" strike="noStrike" dirty="0">
                          <a:effectLst/>
                          <a:latin typeface="Times New Roman" panose="02020603050405020304" pitchFamily="18" charset="0"/>
                          <a:ea typeface="Arial Unicode MS" panose="020B0604020202020204" pitchFamily="34" charset="-128"/>
                        </a:rPr>
                        <a:t> </a:t>
                      </a:r>
                      <a:endParaRPr lang="en-US" sz="1100" b="0" i="0" u="none" strike="noStrike" dirty="0">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2077"/>
                    </a:solidFill>
                  </a:tcPr>
                </a:tc>
                <a:extLst>
                  <a:ext uri="{0D108BD9-81ED-4DB2-BD59-A6C34878D82A}">
                    <a16:rowId xmlns:a16="http://schemas.microsoft.com/office/drawing/2014/main" val="715975049"/>
                  </a:ext>
                </a:extLst>
              </a:tr>
              <a:tr h="254137">
                <a:tc>
                  <a:txBody>
                    <a:bodyPr/>
                    <a:lstStyle/>
                    <a:p>
                      <a:pPr algn="l" fontAlgn="t">
                        <a:lnSpc>
                          <a:spcPct val="107000"/>
                        </a:lnSpc>
                        <a:spcBef>
                          <a:spcPts val="0"/>
                        </a:spcBef>
                        <a:spcAft>
                          <a:spcPts val="800"/>
                        </a:spcAft>
                      </a:pPr>
                      <a:r>
                        <a:rPr lang="en-US" sz="1100" b="1" i="0" u="none" strike="noStrike" dirty="0">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Provide basic </a:t>
                      </a:r>
                      <a:r>
                        <a:rPr lang="en-US" sz="1100" b="1" i="0" u="none" strike="noStrike" dirty="0" err="1">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anaesthetic</a:t>
                      </a:r>
                      <a:r>
                        <a:rPr lang="en-US" sz="1100" b="1" i="0" u="none" strike="noStrike" dirty="0">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care (ACCS)</a:t>
                      </a:r>
                      <a:endParaRPr lang="en-US" sz="1100" b="0" i="0" u="none" strike="noStrike" dirty="0">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ctr">
                        <a:spcBef>
                          <a:spcPts val="0"/>
                        </a:spcBef>
                        <a:spcAft>
                          <a:spcPts val="0"/>
                        </a:spcAft>
                      </a:pPr>
                      <a:r>
                        <a:rPr lang="en-US" sz="1100" b="0" i="0" u="none" strike="noStrike">
                          <a:effectLst/>
                          <a:latin typeface="Times New Roman" panose="02020603050405020304" pitchFamily="18" charset="0"/>
                          <a:ea typeface="Arial Unicode MS" panose="020B0604020202020204" pitchFamily="34" charset="-128"/>
                        </a:rPr>
                        <a:t> </a:t>
                      </a:r>
                      <a:endParaRPr lang="en-US" sz="1100" b="0" i="0" u="none" strike="noStrike">
                        <a:effectLst/>
                        <a:latin typeface="Arial" panose="020B0604020202020204" pitchFamily="34" charset="0"/>
                      </a:endParaRPr>
                    </a:p>
                  </a:txBody>
                  <a:tcPr marL="26984" marR="26984" marT="26984" marB="2698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ctr">
                        <a:spcBef>
                          <a:spcPts val="0"/>
                        </a:spcBef>
                        <a:spcAft>
                          <a:spcPts val="0"/>
                        </a:spcAft>
                      </a:pPr>
                      <a:r>
                        <a:rPr lang="en-US" sz="1100" b="0" i="0" u="none" strike="noStrike">
                          <a:effectLst/>
                          <a:latin typeface="Times New Roman" panose="02020603050405020304" pitchFamily="18" charset="0"/>
                          <a:ea typeface="Arial Unicode MS" panose="020B0604020202020204" pitchFamily="34" charset="-128"/>
                        </a:rPr>
                        <a:t> </a:t>
                      </a:r>
                      <a:endParaRPr lang="en-US" sz="1100" b="0" i="0" u="none" strike="noStrike">
                        <a:effectLst/>
                        <a:latin typeface="Arial" panose="020B0604020202020204" pitchFamily="34" charset="0"/>
                      </a:endParaRPr>
                    </a:p>
                  </a:txBody>
                  <a:tcPr marL="26984" marR="26984" marT="26984" marB="2698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ctr">
                        <a:lnSpc>
                          <a:spcPct val="107000"/>
                        </a:lnSpc>
                        <a:spcBef>
                          <a:spcPts val="0"/>
                        </a:spcBef>
                        <a:spcAft>
                          <a:spcPts val="800"/>
                        </a:spcAft>
                      </a:pPr>
                      <a:r>
                        <a:rPr lang="en-US" sz="1100" b="0"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2b</a:t>
                      </a:r>
                      <a:endParaRPr lang="en-US" sz="1100" b="0" i="0" u="none" strike="noStrike">
                        <a:effectLst/>
                        <a:latin typeface="Arial" panose="020B0604020202020204" pitchFamily="34" charset="0"/>
                      </a:endParaRPr>
                    </a:p>
                  </a:txBody>
                  <a:tcPr marL="26984" marR="26984" marT="26984" marB="2698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ctr">
                        <a:spcBef>
                          <a:spcPts val="0"/>
                        </a:spcBef>
                        <a:spcAft>
                          <a:spcPts val="0"/>
                        </a:spcAft>
                      </a:pPr>
                      <a:r>
                        <a:rPr lang="en-US" sz="1100" b="0" i="0" u="none" strike="noStrike">
                          <a:effectLst/>
                          <a:latin typeface="Times New Roman" panose="02020603050405020304" pitchFamily="18" charset="0"/>
                          <a:ea typeface="Arial Unicode MS" panose="020B0604020202020204" pitchFamily="34" charset="-128"/>
                        </a:rPr>
                        <a:t> </a:t>
                      </a:r>
                      <a:endParaRPr lang="en-US" sz="1100" b="0" i="0" u="none" strike="noStrike">
                        <a:effectLst/>
                        <a:latin typeface="Arial" panose="020B0604020202020204" pitchFamily="34" charset="0"/>
                      </a:endParaRPr>
                    </a:p>
                  </a:txBody>
                  <a:tcPr marL="26984" marR="26984" marT="26984" marB="2698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spcBef>
                          <a:spcPts val="0"/>
                        </a:spcBef>
                        <a:spcAft>
                          <a:spcPts val="0"/>
                        </a:spcAft>
                      </a:pPr>
                      <a:r>
                        <a:rPr lang="en-US" sz="1100" b="0" i="0" u="none" strike="noStrike" dirty="0">
                          <a:effectLst/>
                          <a:latin typeface="Times New Roman" panose="02020603050405020304" pitchFamily="18" charset="0"/>
                          <a:ea typeface="Arial Unicode MS" panose="020B0604020202020204" pitchFamily="34" charset="-128"/>
                        </a:rPr>
                        <a:t> </a:t>
                      </a:r>
                      <a:endParaRPr lang="en-US" sz="1100" b="0" i="0" u="none" strike="noStrike" dirty="0">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2077"/>
                    </a:solidFill>
                  </a:tcPr>
                </a:tc>
                <a:tc>
                  <a:txBody>
                    <a:bodyPr/>
                    <a:lstStyle/>
                    <a:p>
                      <a:pPr algn="l" fontAlgn="t">
                        <a:spcBef>
                          <a:spcPts val="0"/>
                        </a:spcBef>
                        <a:spcAft>
                          <a:spcPts val="0"/>
                        </a:spcAft>
                      </a:pPr>
                      <a:r>
                        <a:rPr lang="en-US" sz="1100" b="0" i="0" u="none" strike="noStrike">
                          <a:effectLst/>
                          <a:latin typeface="Times New Roman" panose="02020603050405020304" pitchFamily="18" charset="0"/>
                          <a:ea typeface="Arial Unicode MS" panose="020B0604020202020204" pitchFamily="34" charset="-128"/>
                        </a:rPr>
                        <a:t> </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1100" b="0" i="0" u="none" strike="noStrike" dirty="0">
                          <a:effectLst/>
                          <a:latin typeface="Times New Roman" panose="02020603050405020304" pitchFamily="18" charset="0"/>
                          <a:ea typeface="Arial Unicode MS" panose="020B0604020202020204" pitchFamily="34" charset="-128"/>
                        </a:rPr>
                        <a:t> </a:t>
                      </a:r>
                      <a:endParaRPr lang="en-US" sz="1100" b="0" i="0" u="none" strike="noStrike" dirty="0">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2077"/>
                    </a:solidFill>
                  </a:tcPr>
                </a:tc>
                <a:tc>
                  <a:txBody>
                    <a:bodyPr/>
                    <a:lstStyle/>
                    <a:p>
                      <a:pPr algn="l" fontAlgn="t">
                        <a:spcBef>
                          <a:spcPts val="0"/>
                        </a:spcBef>
                        <a:spcAft>
                          <a:spcPts val="0"/>
                        </a:spcAft>
                      </a:pPr>
                      <a:r>
                        <a:rPr lang="en-US" sz="1100" b="0" i="0" u="none" strike="noStrike">
                          <a:effectLst/>
                          <a:latin typeface="Times New Roman" panose="02020603050405020304" pitchFamily="18" charset="0"/>
                          <a:ea typeface="Arial Unicode MS" panose="020B0604020202020204" pitchFamily="34" charset="-128"/>
                        </a:rPr>
                        <a:t> </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1100" b="0" i="0" u="none" strike="noStrike">
                          <a:effectLst/>
                          <a:latin typeface="Times New Roman" panose="02020603050405020304" pitchFamily="18" charset="0"/>
                          <a:ea typeface="Arial Unicode MS" panose="020B0604020202020204" pitchFamily="34" charset="-128"/>
                        </a:rPr>
                        <a:t> </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1100" b="0" i="0" u="none" strike="noStrike">
                          <a:effectLst/>
                          <a:latin typeface="Times New Roman" panose="02020603050405020304" pitchFamily="18" charset="0"/>
                          <a:ea typeface="Arial Unicode MS" panose="020B0604020202020204" pitchFamily="34" charset="-128"/>
                        </a:rPr>
                        <a:t> </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1100" b="0" i="0" u="none" strike="noStrike" dirty="0">
                          <a:effectLst/>
                          <a:latin typeface="Times New Roman" panose="02020603050405020304" pitchFamily="18" charset="0"/>
                          <a:ea typeface="Arial Unicode MS" panose="020B0604020202020204" pitchFamily="34" charset="-128"/>
                        </a:rPr>
                        <a:t> </a:t>
                      </a:r>
                      <a:endParaRPr lang="en-US" sz="1100" b="0" i="0" u="none" strike="noStrike" dirty="0">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2077"/>
                    </a:solidFill>
                  </a:tcPr>
                </a:tc>
                <a:extLst>
                  <a:ext uri="{0D108BD9-81ED-4DB2-BD59-A6C34878D82A}">
                    <a16:rowId xmlns:a16="http://schemas.microsoft.com/office/drawing/2014/main" val="1274987957"/>
                  </a:ext>
                </a:extLst>
              </a:tr>
              <a:tr h="367534">
                <a:tc>
                  <a:txBody>
                    <a:bodyPr/>
                    <a:lstStyle/>
                    <a:p>
                      <a:pPr algn="l" fontAlgn="t">
                        <a:lnSpc>
                          <a:spcPct val="107000"/>
                        </a:lnSpc>
                        <a:spcBef>
                          <a:spcPts val="0"/>
                        </a:spcBef>
                        <a:spcAft>
                          <a:spcPts val="800"/>
                        </a:spcAft>
                      </a:pPr>
                      <a:r>
                        <a:rPr lang="en-US" sz="1100" b="1" i="0" u="none" strike="noStrike" dirty="0">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Manage patients with organ dysfunction and failure (ACCS)</a:t>
                      </a:r>
                      <a:endParaRPr lang="en-US" sz="1100" b="0" i="0" u="none" strike="noStrike" dirty="0">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ctr">
                        <a:spcBef>
                          <a:spcPts val="0"/>
                        </a:spcBef>
                        <a:spcAft>
                          <a:spcPts val="0"/>
                        </a:spcAft>
                      </a:pPr>
                      <a:r>
                        <a:rPr lang="en-US" sz="1100" b="0" i="0" u="none" strike="noStrike">
                          <a:effectLst/>
                          <a:latin typeface="Times New Roman" panose="02020603050405020304" pitchFamily="18" charset="0"/>
                          <a:ea typeface="Arial Unicode MS" panose="020B0604020202020204" pitchFamily="34" charset="-128"/>
                        </a:rPr>
                        <a:t> </a:t>
                      </a:r>
                      <a:endParaRPr lang="en-US" sz="1100" b="0" i="0" u="none" strike="noStrike">
                        <a:effectLst/>
                        <a:latin typeface="Arial" panose="020B0604020202020204" pitchFamily="34" charset="0"/>
                      </a:endParaRPr>
                    </a:p>
                  </a:txBody>
                  <a:tcPr marL="26984" marR="26984" marT="26984" marB="2698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ctr">
                        <a:spcBef>
                          <a:spcPts val="0"/>
                        </a:spcBef>
                        <a:spcAft>
                          <a:spcPts val="0"/>
                        </a:spcAft>
                      </a:pPr>
                      <a:r>
                        <a:rPr lang="en-US" sz="1100" b="0" i="0" u="none" strike="noStrike">
                          <a:effectLst/>
                          <a:latin typeface="Times New Roman" panose="02020603050405020304" pitchFamily="18" charset="0"/>
                          <a:ea typeface="Arial Unicode MS" panose="020B0604020202020204" pitchFamily="34" charset="-128"/>
                        </a:rPr>
                        <a:t> </a:t>
                      </a:r>
                      <a:endParaRPr lang="en-US" sz="1100" b="0" i="0" u="none" strike="noStrike">
                        <a:effectLst/>
                        <a:latin typeface="Arial" panose="020B0604020202020204" pitchFamily="34" charset="0"/>
                      </a:endParaRPr>
                    </a:p>
                  </a:txBody>
                  <a:tcPr marL="26984" marR="26984" marT="26984" marB="2698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ctr">
                        <a:spcBef>
                          <a:spcPts val="0"/>
                        </a:spcBef>
                        <a:spcAft>
                          <a:spcPts val="0"/>
                        </a:spcAft>
                      </a:pPr>
                      <a:r>
                        <a:rPr lang="en-US" sz="1100" b="0" i="0" u="none" strike="noStrike">
                          <a:effectLst/>
                          <a:latin typeface="Times New Roman" panose="02020603050405020304" pitchFamily="18" charset="0"/>
                          <a:ea typeface="Arial Unicode MS" panose="020B0604020202020204" pitchFamily="34" charset="-128"/>
                        </a:rPr>
                        <a:t> </a:t>
                      </a:r>
                      <a:endParaRPr lang="en-US" sz="1100" b="0" i="0" u="none" strike="noStrike">
                        <a:effectLst/>
                        <a:latin typeface="Arial" panose="020B0604020202020204" pitchFamily="34" charset="0"/>
                      </a:endParaRPr>
                    </a:p>
                  </a:txBody>
                  <a:tcPr marL="26984" marR="26984" marT="26984" marB="2698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ctr">
                        <a:lnSpc>
                          <a:spcPct val="107000"/>
                        </a:lnSpc>
                        <a:spcBef>
                          <a:spcPts val="0"/>
                        </a:spcBef>
                        <a:spcAft>
                          <a:spcPts val="800"/>
                        </a:spcAft>
                      </a:pPr>
                      <a:r>
                        <a:rPr lang="en-US" sz="1100" b="0" i="0" u="none" strike="noStrike">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2a</a:t>
                      </a:r>
                      <a:endParaRPr lang="en-US" sz="1100" b="0" i="0" u="none" strike="noStrike">
                        <a:effectLst/>
                        <a:latin typeface="Arial" panose="020B0604020202020204" pitchFamily="34" charset="0"/>
                      </a:endParaRPr>
                    </a:p>
                  </a:txBody>
                  <a:tcPr marL="26984" marR="26984" marT="26984" marB="26984"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spcBef>
                          <a:spcPts val="0"/>
                        </a:spcBef>
                        <a:spcAft>
                          <a:spcPts val="0"/>
                        </a:spcAft>
                      </a:pPr>
                      <a:r>
                        <a:rPr lang="en-US" sz="1100" b="0" i="0" u="none" strike="noStrike" dirty="0">
                          <a:effectLst/>
                          <a:latin typeface="Times New Roman" panose="02020603050405020304" pitchFamily="18" charset="0"/>
                          <a:ea typeface="Arial Unicode MS" panose="020B0604020202020204" pitchFamily="34" charset="-128"/>
                        </a:rPr>
                        <a:t> </a:t>
                      </a:r>
                      <a:endParaRPr lang="en-US" sz="1100" b="0" i="0" u="none" strike="noStrike" dirty="0">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2077"/>
                    </a:solidFill>
                  </a:tcPr>
                </a:tc>
                <a:tc>
                  <a:txBody>
                    <a:bodyPr/>
                    <a:lstStyle/>
                    <a:p>
                      <a:pPr algn="l" fontAlgn="t">
                        <a:spcBef>
                          <a:spcPts val="0"/>
                        </a:spcBef>
                        <a:spcAft>
                          <a:spcPts val="0"/>
                        </a:spcAft>
                      </a:pPr>
                      <a:r>
                        <a:rPr lang="en-US" sz="1100" b="0" i="0" u="none" strike="noStrike">
                          <a:effectLst/>
                          <a:latin typeface="Times New Roman" panose="02020603050405020304" pitchFamily="18" charset="0"/>
                          <a:ea typeface="Arial Unicode MS" panose="020B0604020202020204" pitchFamily="34" charset="-128"/>
                        </a:rPr>
                        <a:t> </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1100" b="0" i="0" u="none" strike="noStrike">
                          <a:effectLst/>
                          <a:latin typeface="Times New Roman" panose="02020603050405020304" pitchFamily="18" charset="0"/>
                          <a:ea typeface="Arial Unicode MS" panose="020B0604020202020204" pitchFamily="34" charset="-128"/>
                        </a:rPr>
                        <a:t> </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2077"/>
                    </a:solidFill>
                  </a:tcPr>
                </a:tc>
                <a:tc>
                  <a:txBody>
                    <a:bodyPr/>
                    <a:lstStyle/>
                    <a:p>
                      <a:pPr algn="l" fontAlgn="t">
                        <a:spcBef>
                          <a:spcPts val="0"/>
                        </a:spcBef>
                        <a:spcAft>
                          <a:spcPts val="0"/>
                        </a:spcAft>
                      </a:pPr>
                      <a:r>
                        <a:rPr lang="en-US" sz="1100" b="0" i="0" u="none" strike="noStrike">
                          <a:effectLst/>
                          <a:latin typeface="Times New Roman" panose="02020603050405020304" pitchFamily="18" charset="0"/>
                          <a:ea typeface="Arial Unicode MS" panose="020B0604020202020204" pitchFamily="34" charset="-128"/>
                        </a:rPr>
                        <a:t> </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1100" b="0" i="0" u="none" strike="noStrike">
                          <a:effectLst/>
                          <a:latin typeface="Times New Roman" panose="02020603050405020304" pitchFamily="18" charset="0"/>
                          <a:ea typeface="Arial Unicode MS" panose="020B0604020202020204" pitchFamily="34" charset="-128"/>
                        </a:rPr>
                        <a:t> </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1100" b="0" i="0" u="none" strike="noStrike">
                          <a:effectLst/>
                          <a:latin typeface="Times New Roman" panose="02020603050405020304" pitchFamily="18" charset="0"/>
                          <a:ea typeface="Arial Unicode MS" panose="020B0604020202020204" pitchFamily="34" charset="-128"/>
                        </a:rPr>
                        <a:t> </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t">
                        <a:spcBef>
                          <a:spcPts val="0"/>
                        </a:spcBef>
                        <a:spcAft>
                          <a:spcPts val="0"/>
                        </a:spcAft>
                      </a:pPr>
                      <a:r>
                        <a:rPr lang="en-US" sz="1100" b="0" i="0" u="none" strike="noStrike" dirty="0">
                          <a:effectLst/>
                          <a:latin typeface="Times New Roman" panose="02020603050405020304" pitchFamily="18" charset="0"/>
                          <a:ea typeface="Arial Unicode MS" panose="020B0604020202020204" pitchFamily="34" charset="-128"/>
                        </a:rPr>
                        <a:t> </a:t>
                      </a:r>
                      <a:endParaRPr lang="en-US" sz="1100" b="0" i="0" u="none" strike="noStrike" dirty="0">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2077"/>
                    </a:solidFill>
                  </a:tcPr>
                </a:tc>
                <a:extLst>
                  <a:ext uri="{0D108BD9-81ED-4DB2-BD59-A6C34878D82A}">
                    <a16:rowId xmlns:a16="http://schemas.microsoft.com/office/drawing/2014/main" val="175296728"/>
                  </a:ext>
                </a:extLst>
              </a:tr>
              <a:tr h="290077">
                <a:tc>
                  <a:txBody>
                    <a:bodyPr/>
                    <a:lstStyle/>
                    <a:p>
                      <a:pPr algn="l" fontAlgn="t">
                        <a:lnSpc>
                          <a:spcPct val="107000"/>
                        </a:lnSpc>
                        <a:spcBef>
                          <a:spcPts val="0"/>
                        </a:spcBef>
                        <a:spcAft>
                          <a:spcPts val="800"/>
                        </a:spcAft>
                      </a:pPr>
                      <a:r>
                        <a:rPr lang="en-US" sz="1100" b="1" i="1" u="none" strike="noStrike" dirty="0">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Supporting SLOs</a:t>
                      </a:r>
                      <a:endParaRPr lang="en-US" sz="1100" b="0" i="0" u="none" strike="noStrike" dirty="0">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spcBef>
                          <a:spcPts val="0"/>
                        </a:spcBef>
                        <a:spcAft>
                          <a:spcPts val="0"/>
                        </a:spcAft>
                      </a:pPr>
                      <a:r>
                        <a:rPr lang="en-US" sz="1100" b="0" i="0" u="none" strike="noStrike">
                          <a:effectLst/>
                          <a:latin typeface="Times New Roman" panose="02020603050405020304" pitchFamily="18" charset="0"/>
                          <a:ea typeface="Arial Unicode MS" panose="020B0604020202020204" pitchFamily="34" charset="-128"/>
                        </a:rPr>
                        <a:t> </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spcBef>
                          <a:spcPts val="0"/>
                        </a:spcBef>
                        <a:spcAft>
                          <a:spcPts val="0"/>
                        </a:spcAft>
                      </a:pPr>
                      <a:r>
                        <a:rPr lang="en-US" sz="1100" b="0" i="0" u="none" strike="noStrike">
                          <a:effectLst/>
                          <a:latin typeface="Times New Roman" panose="02020603050405020304" pitchFamily="18" charset="0"/>
                          <a:ea typeface="Arial Unicode MS" panose="020B0604020202020204" pitchFamily="34" charset="-128"/>
                        </a:rPr>
                        <a:t> </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spcBef>
                          <a:spcPts val="0"/>
                        </a:spcBef>
                        <a:spcAft>
                          <a:spcPts val="0"/>
                        </a:spcAft>
                      </a:pPr>
                      <a:r>
                        <a:rPr lang="en-US" sz="1100" b="0" i="0" u="none" strike="noStrike">
                          <a:effectLst/>
                          <a:latin typeface="Times New Roman" panose="02020603050405020304" pitchFamily="18" charset="0"/>
                          <a:ea typeface="Arial Unicode MS" panose="020B0604020202020204" pitchFamily="34" charset="-128"/>
                        </a:rPr>
                        <a:t> </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spcBef>
                          <a:spcPts val="0"/>
                        </a:spcBef>
                        <a:spcAft>
                          <a:spcPts val="0"/>
                        </a:spcAft>
                      </a:pPr>
                      <a:r>
                        <a:rPr lang="en-US" sz="1100" b="0" i="0" u="none" strike="noStrike">
                          <a:effectLst/>
                          <a:latin typeface="Times New Roman" panose="02020603050405020304" pitchFamily="18" charset="0"/>
                          <a:ea typeface="Arial Unicode MS" panose="020B0604020202020204" pitchFamily="34" charset="-128"/>
                        </a:rPr>
                        <a:t> </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spcBef>
                          <a:spcPts val="0"/>
                        </a:spcBef>
                        <a:spcAft>
                          <a:spcPts val="0"/>
                        </a:spcAft>
                      </a:pPr>
                      <a:r>
                        <a:rPr lang="en-US" sz="1100" b="0" i="0" u="none" strike="noStrike" dirty="0">
                          <a:effectLst/>
                          <a:latin typeface="Times New Roman" panose="02020603050405020304" pitchFamily="18" charset="0"/>
                          <a:ea typeface="Arial Unicode MS" panose="020B0604020202020204" pitchFamily="34" charset="-128"/>
                        </a:rPr>
                        <a:t> </a:t>
                      </a:r>
                      <a:endParaRPr lang="en-US" sz="1100" b="0" i="0" u="none" strike="noStrike" dirty="0">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2077"/>
                    </a:solidFill>
                  </a:tcPr>
                </a:tc>
                <a:tc>
                  <a:txBody>
                    <a:bodyPr/>
                    <a:lstStyle/>
                    <a:p>
                      <a:pPr algn="l" fontAlgn="t">
                        <a:spcBef>
                          <a:spcPts val="0"/>
                        </a:spcBef>
                        <a:spcAft>
                          <a:spcPts val="0"/>
                        </a:spcAft>
                      </a:pPr>
                      <a:r>
                        <a:rPr lang="en-US" sz="1100" b="0" i="0" u="none" strike="noStrike">
                          <a:effectLst/>
                          <a:latin typeface="Times New Roman" panose="02020603050405020304" pitchFamily="18" charset="0"/>
                          <a:ea typeface="Arial Unicode MS" panose="020B0604020202020204" pitchFamily="34" charset="-128"/>
                        </a:rPr>
                        <a:t> </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rowSpan="5">
                  <a:txBody>
                    <a:bodyPr/>
                    <a:lstStyle/>
                    <a:p>
                      <a:pPr algn="l" fontAlgn="t">
                        <a:spcBef>
                          <a:spcPts val="0"/>
                        </a:spcBef>
                        <a:spcAft>
                          <a:spcPts val="0"/>
                        </a:spcAft>
                      </a:pPr>
                      <a:r>
                        <a:rPr lang="en-US" sz="1100" b="0" i="0" u="none" strike="noStrike" dirty="0">
                          <a:effectLst/>
                          <a:latin typeface="Times New Roman" panose="02020603050405020304" pitchFamily="18" charset="0"/>
                          <a:ea typeface="Arial Unicode MS" panose="020B0604020202020204" pitchFamily="34" charset="-128"/>
                        </a:rPr>
                        <a:t> </a:t>
                      </a:r>
                      <a:endParaRPr lang="en-US" sz="1100" b="0" i="0" u="none" strike="noStrike" dirty="0">
                        <a:effectLst/>
                        <a:latin typeface="Arial" panose="020B0604020202020204" pitchFamily="34" charset="0"/>
                      </a:endParaRPr>
                    </a:p>
                  </a:txBody>
                  <a:tcPr marL="48572" marR="48572" marT="24286" marB="242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2077"/>
                    </a:solidFill>
                  </a:tcPr>
                </a:tc>
                <a:tc>
                  <a:txBody>
                    <a:bodyPr/>
                    <a:lstStyle/>
                    <a:p>
                      <a:pPr algn="l" fontAlgn="t">
                        <a:spcBef>
                          <a:spcPts val="0"/>
                        </a:spcBef>
                        <a:spcAft>
                          <a:spcPts val="0"/>
                        </a:spcAft>
                      </a:pPr>
                      <a:r>
                        <a:rPr lang="en-US" sz="1100" b="0" i="0" u="none" strike="noStrike">
                          <a:effectLst/>
                          <a:latin typeface="Times New Roman" panose="02020603050405020304" pitchFamily="18" charset="0"/>
                          <a:ea typeface="Arial Unicode MS" panose="020B0604020202020204" pitchFamily="34" charset="-128"/>
                        </a:rPr>
                        <a:t> </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spcBef>
                          <a:spcPts val="0"/>
                        </a:spcBef>
                        <a:spcAft>
                          <a:spcPts val="0"/>
                        </a:spcAft>
                      </a:pPr>
                      <a:r>
                        <a:rPr lang="en-US" sz="1100" b="0" i="0" u="none" strike="noStrike">
                          <a:effectLst/>
                          <a:latin typeface="Times New Roman" panose="02020603050405020304" pitchFamily="18" charset="0"/>
                          <a:ea typeface="Arial Unicode MS" panose="020B0604020202020204" pitchFamily="34" charset="-128"/>
                        </a:rPr>
                        <a:t> </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spcBef>
                          <a:spcPts val="0"/>
                        </a:spcBef>
                        <a:spcAft>
                          <a:spcPts val="0"/>
                        </a:spcAft>
                      </a:pPr>
                      <a:r>
                        <a:rPr lang="en-US" sz="1100" b="0" i="0" u="none" strike="noStrike">
                          <a:effectLst/>
                          <a:latin typeface="Times New Roman" panose="02020603050405020304" pitchFamily="18" charset="0"/>
                          <a:ea typeface="Arial Unicode MS" panose="020B0604020202020204" pitchFamily="34" charset="-128"/>
                        </a:rPr>
                        <a:t> </a:t>
                      </a:r>
                      <a:endParaRPr lang="en-US" sz="1100" b="0" i="0" u="none" strike="noStrike">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DD4E9"/>
                    </a:solidFill>
                  </a:tcPr>
                </a:tc>
                <a:tc>
                  <a:txBody>
                    <a:bodyPr/>
                    <a:lstStyle/>
                    <a:p>
                      <a:pPr algn="l" fontAlgn="t">
                        <a:spcBef>
                          <a:spcPts val="0"/>
                        </a:spcBef>
                        <a:spcAft>
                          <a:spcPts val="0"/>
                        </a:spcAft>
                      </a:pPr>
                      <a:r>
                        <a:rPr lang="en-US" sz="1100" b="0" i="0" u="none" strike="noStrike" dirty="0">
                          <a:effectLst/>
                          <a:latin typeface="Times New Roman" panose="02020603050405020304" pitchFamily="18" charset="0"/>
                          <a:ea typeface="Arial Unicode MS" panose="020B0604020202020204" pitchFamily="34" charset="-128"/>
                        </a:rPr>
                        <a:t> </a:t>
                      </a:r>
                      <a:endParaRPr lang="en-US" sz="1100" b="0" i="0" u="none" strike="noStrike" dirty="0">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2077"/>
                    </a:solidFill>
                  </a:tcPr>
                </a:tc>
                <a:extLst>
                  <a:ext uri="{0D108BD9-81ED-4DB2-BD59-A6C34878D82A}">
                    <a16:rowId xmlns:a16="http://schemas.microsoft.com/office/drawing/2014/main" val="1137400775"/>
                  </a:ext>
                </a:extLst>
              </a:tr>
              <a:tr h="254137">
                <a:tc>
                  <a:txBody>
                    <a:bodyPr/>
                    <a:lstStyle/>
                    <a:p>
                      <a:pPr algn="l" fontAlgn="t">
                        <a:lnSpc>
                          <a:spcPct val="107000"/>
                        </a:lnSpc>
                        <a:spcBef>
                          <a:spcPts val="0"/>
                        </a:spcBef>
                        <a:spcAft>
                          <a:spcPts val="800"/>
                        </a:spcAft>
                      </a:pPr>
                      <a:r>
                        <a:rPr lang="en-US" sz="1100" b="1" i="0" u="none" strike="noStrike" dirty="0">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Teach and supervise</a:t>
                      </a:r>
                      <a:endParaRPr lang="en-US" sz="1100" b="0" i="0" u="none" strike="noStrike" dirty="0">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rowSpan="4" gridSpan="4">
                  <a:txBody>
                    <a:bodyPr/>
                    <a:lstStyle/>
                    <a:p>
                      <a:pPr algn="ctr" fontAlgn="t">
                        <a:lnSpc>
                          <a:spcPct val="107000"/>
                        </a:lnSpc>
                        <a:spcBef>
                          <a:spcPts val="0"/>
                        </a:spcBef>
                        <a:spcAft>
                          <a:spcPts val="800"/>
                        </a:spcAft>
                      </a:pPr>
                      <a:r>
                        <a:rPr lang="en-US" sz="1100" b="0" i="1" u="none" strike="noStrike" dirty="0">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ES report</a:t>
                      </a:r>
                      <a:endParaRPr lang="en-US" sz="1100" b="0" i="0" u="none" strike="noStrike" dirty="0">
                        <a:effectLst/>
                        <a:latin typeface="Arial" panose="020B0604020202020204" pitchFamily="34" charset="0"/>
                      </a:endParaRPr>
                    </a:p>
                  </a:txBody>
                  <a:tcPr marL="48572" marR="48572" marT="24286" marB="242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rowSpan="4" hMerge="1">
                  <a:txBody>
                    <a:bodyPr/>
                    <a:lstStyle/>
                    <a:p>
                      <a:endParaRPr lang="en-GB"/>
                    </a:p>
                  </a:txBody>
                  <a:tcPr/>
                </a:tc>
                <a:tc rowSpan="4" hMerge="1">
                  <a:txBody>
                    <a:bodyPr/>
                    <a:lstStyle/>
                    <a:p>
                      <a:endParaRPr lang="en-GB"/>
                    </a:p>
                  </a:txBody>
                  <a:tcPr/>
                </a:tc>
                <a:tc rowSpan="4" hMerge="1">
                  <a:txBody>
                    <a:bodyPr/>
                    <a:lstStyle/>
                    <a:p>
                      <a:endParaRPr lang="en-GB"/>
                    </a:p>
                  </a:txBody>
                  <a:tcPr/>
                </a:tc>
                <a:tc rowSpan="4">
                  <a:txBody>
                    <a:bodyPr/>
                    <a:lstStyle/>
                    <a:p>
                      <a:pPr algn="l" fontAlgn="t">
                        <a:spcBef>
                          <a:spcPts val="0"/>
                        </a:spcBef>
                        <a:spcAft>
                          <a:spcPts val="0"/>
                        </a:spcAft>
                      </a:pPr>
                      <a:r>
                        <a:rPr lang="en-US" sz="1100" b="0" i="0" u="none" strike="noStrike" dirty="0">
                          <a:effectLst/>
                          <a:latin typeface="Times New Roman" panose="02020603050405020304" pitchFamily="18" charset="0"/>
                          <a:ea typeface="Arial Unicode MS" panose="020B0604020202020204" pitchFamily="34" charset="-128"/>
                        </a:rPr>
                        <a:t> </a:t>
                      </a:r>
                      <a:endParaRPr lang="en-US" sz="1100" b="0" i="0" u="none" strike="noStrike" dirty="0">
                        <a:effectLst/>
                        <a:latin typeface="Arial" panose="020B0604020202020204" pitchFamily="34" charset="0"/>
                      </a:endParaRPr>
                    </a:p>
                  </a:txBody>
                  <a:tcPr marL="48572" marR="48572" marT="24286" marB="242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2077"/>
                    </a:solidFill>
                  </a:tcPr>
                </a:tc>
                <a:tc rowSpan="4">
                  <a:txBody>
                    <a:bodyPr/>
                    <a:lstStyle/>
                    <a:p>
                      <a:pPr algn="l" fontAlgn="t">
                        <a:lnSpc>
                          <a:spcPct val="107000"/>
                        </a:lnSpc>
                        <a:spcBef>
                          <a:spcPts val="0"/>
                        </a:spcBef>
                        <a:spcAft>
                          <a:spcPts val="800"/>
                        </a:spcAft>
                      </a:pPr>
                      <a:r>
                        <a:rPr lang="en-US" sz="1100" b="0" i="1" u="none" strike="noStrike" dirty="0">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ES report</a:t>
                      </a:r>
                      <a:endParaRPr lang="en-US" sz="1100" b="0" i="0" u="none" strike="noStrike" dirty="0">
                        <a:effectLst/>
                        <a:latin typeface="Arial" panose="020B0604020202020204" pitchFamily="34" charset="0"/>
                      </a:endParaRPr>
                    </a:p>
                  </a:txBody>
                  <a:tcPr marL="48572" marR="48572" marT="24286" marB="242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vMerge="1">
                  <a:txBody>
                    <a:bodyPr/>
                    <a:lstStyle/>
                    <a:p>
                      <a:endParaRPr lang="en-GB"/>
                    </a:p>
                  </a:txBody>
                  <a:tcPr/>
                </a:tc>
                <a:tc rowSpan="4" gridSpan="3">
                  <a:txBody>
                    <a:bodyPr/>
                    <a:lstStyle/>
                    <a:p>
                      <a:pPr algn="l" fontAlgn="t">
                        <a:lnSpc>
                          <a:spcPct val="107000"/>
                        </a:lnSpc>
                        <a:spcBef>
                          <a:spcPts val="0"/>
                        </a:spcBef>
                        <a:spcAft>
                          <a:spcPts val="800"/>
                        </a:spcAft>
                      </a:pPr>
                      <a:r>
                        <a:rPr lang="en-US" sz="1100" b="0" i="1" u="none" strike="noStrike" dirty="0">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 ES Report</a:t>
                      </a:r>
                      <a:endParaRPr lang="en-US" sz="1100" b="0" i="0" u="none" strike="noStrike" dirty="0">
                        <a:effectLst/>
                        <a:latin typeface="Arial" panose="020B0604020202020204" pitchFamily="34" charset="0"/>
                      </a:endParaRPr>
                    </a:p>
                  </a:txBody>
                  <a:tcPr marL="48572" marR="48572" marT="24286" marB="242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rowSpan="4" hMerge="1">
                  <a:txBody>
                    <a:bodyPr/>
                    <a:lstStyle/>
                    <a:p>
                      <a:endParaRPr lang="en-GB"/>
                    </a:p>
                  </a:txBody>
                  <a:tcPr/>
                </a:tc>
                <a:tc rowSpan="4" hMerge="1">
                  <a:txBody>
                    <a:bodyPr/>
                    <a:lstStyle/>
                    <a:p>
                      <a:endParaRPr lang="en-GB"/>
                    </a:p>
                  </a:txBody>
                  <a:tcPr/>
                </a:tc>
                <a:tc>
                  <a:txBody>
                    <a:bodyPr/>
                    <a:lstStyle/>
                    <a:p>
                      <a:pPr algn="l" fontAlgn="t">
                        <a:spcBef>
                          <a:spcPts val="0"/>
                        </a:spcBef>
                        <a:spcAft>
                          <a:spcPts val="0"/>
                        </a:spcAft>
                      </a:pPr>
                      <a:r>
                        <a:rPr lang="en-US" sz="1100" b="0" i="0" u="none" strike="noStrike" dirty="0">
                          <a:effectLst/>
                          <a:latin typeface="Times New Roman" panose="02020603050405020304" pitchFamily="18" charset="0"/>
                          <a:ea typeface="Arial Unicode MS" panose="020B0604020202020204" pitchFamily="34" charset="-128"/>
                        </a:rPr>
                        <a:t> </a:t>
                      </a:r>
                      <a:endParaRPr lang="en-US" sz="1100" b="0" i="0" u="none" strike="noStrike" dirty="0">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2077"/>
                    </a:solidFill>
                  </a:tcPr>
                </a:tc>
                <a:extLst>
                  <a:ext uri="{0D108BD9-81ED-4DB2-BD59-A6C34878D82A}">
                    <a16:rowId xmlns:a16="http://schemas.microsoft.com/office/drawing/2014/main" val="4144822981"/>
                  </a:ext>
                </a:extLst>
              </a:tr>
              <a:tr h="254137">
                <a:tc>
                  <a:txBody>
                    <a:bodyPr/>
                    <a:lstStyle/>
                    <a:p>
                      <a:pPr algn="l" fontAlgn="t">
                        <a:lnSpc>
                          <a:spcPct val="107000"/>
                        </a:lnSpc>
                        <a:spcBef>
                          <a:spcPts val="0"/>
                        </a:spcBef>
                        <a:spcAft>
                          <a:spcPts val="800"/>
                        </a:spcAft>
                      </a:pPr>
                      <a:r>
                        <a:rPr lang="en-US" sz="1100" b="1" i="0" u="none" strike="noStrike" dirty="0">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Participate in research</a:t>
                      </a:r>
                      <a:endParaRPr lang="en-US" sz="1100" b="0" i="0" u="none" strike="noStrike" dirty="0">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algn="l" fontAlgn="t">
                        <a:spcBef>
                          <a:spcPts val="0"/>
                        </a:spcBef>
                        <a:spcAft>
                          <a:spcPts val="0"/>
                        </a:spcAft>
                      </a:pPr>
                      <a:r>
                        <a:rPr lang="en-US" sz="1100" b="0" i="0" u="none" strike="noStrike" dirty="0">
                          <a:effectLst/>
                          <a:latin typeface="Times New Roman" panose="02020603050405020304" pitchFamily="18" charset="0"/>
                          <a:ea typeface="Arial Unicode MS" panose="020B0604020202020204" pitchFamily="34" charset="-128"/>
                        </a:rPr>
                        <a:t> </a:t>
                      </a:r>
                      <a:endParaRPr lang="en-US" sz="1100" b="0" i="0" u="none" strike="noStrike" dirty="0">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2077"/>
                    </a:solidFill>
                  </a:tcPr>
                </a:tc>
                <a:extLst>
                  <a:ext uri="{0D108BD9-81ED-4DB2-BD59-A6C34878D82A}">
                    <a16:rowId xmlns:a16="http://schemas.microsoft.com/office/drawing/2014/main" val="4023091077"/>
                  </a:ext>
                </a:extLst>
              </a:tr>
              <a:tr h="254137">
                <a:tc>
                  <a:txBody>
                    <a:bodyPr/>
                    <a:lstStyle/>
                    <a:p>
                      <a:pPr algn="l" fontAlgn="t">
                        <a:lnSpc>
                          <a:spcPct val="107000"/>
                        </a:lnSpc>
                        <a:spcBef>
                          <a:spcPts val="0"/>
                        </a:spcBef>
                        <a:spcAft>
                          <a:spcPts val="800"/>
                        </a:spcAft>
                      </a:pPr>
                      <a:r>
                        <a:rPr lang="en-US" sz="1100" b="1" i="0" u="none" strike="noStrike" dirty="0">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Patient safety &amp; quality improvement </a:t>
                      </a:r>
                      <a:endParaRPr lang="en-US" sz="1100" b="0" i="0" u="none" strike="noStrike" dirty="0">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algn="l" fontAlgn="t">
                        <a:spcBef>
                          <a:spcPts val="0"/>
                        </a:spcBef>
                        <a:spcAft>
                          <a:spcPts val="0"/>
                        </a:spcAft>
                      </a:pPr>
                      <a:r>
                        <a:rPr lang="en-US" sz="1100" b="0" i="0" u="none" strike="noStrike" dirty="0">
                          <a:effectLst/>
                          <a:latin typeface="Times New Roman" panose="02020603050405020304" pitchFamily="18" charset="0"/>
                          <a:ea typeface="Arial Unicode MS" panose="020B0604020202020204" pitchFamily="34" charset="-128"/>
                        </a:rPr>
                        <a:t> </a:t>
                      </a:r>
                      <a:endParaRPr lang="en-US" sz="1100" b="0" i="0" u="none" strike="noStrike" dirty="0">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2077"/>
                    </a:solidFill>
                  </a:tcPr>
                </a:tc>
                <a:extLst>
                  <a:ext uri="{0D108BD9-81ED-4DB2-BD59-A6C34878D82A}">
                    <a16:rowId xmlns:a16="http://schemas.microsoft.com/office/drawing/2014/main" val="2807941131"/>
                  </a:ext>
                </a:extLst>
              </a:tr>
              <a:tr h="254137">
                <a:tc>
                  <a:txBody>
                    <a:bodyPr/>
                    <a:lstStyle/>
                    <a:p>
                      <a:pPr algn="l" fontAlgn="t">
                        <a:lnSpc>
                          <a:spcPct val="107000"/>
                        </a:lnSpc>
                        <a:spcBef>
                          <a:spcPts val="0"/>
                        </a:spcBef>
                        <a:spcAft>
                          <a:spcPts val="800"/>
                        </a:spcAft>
                      </a:pPr>
                      <a:r>
                        <a:rPr lang="en-US" sz="1100" b="1" i="0" u="none" strike="noStrike" dirty="0">
                          <a:ln>
                            <a:noFill/>
                          </a:ln>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Lead, manage, administer</a:t>
                      </a:r>
                      <a:endParaRPr lang="en-US" sz="1100" b="0" i="0" u="none" strike="noStrike" dirty="0">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9"/>
                    </a:solidFill>
                  </a:tcPr>
                </a:tc>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gridSpan="3"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algn="l" fontAlgn="t">
                        <a:spcBef>
                          <a:spcPts val="0"/>
                        </a:spcBef>
                        <a:spcAft>
                          <a:spcPts val="0"/>
                        </a:spcAft>
                      </a:pPr>
                      <a:r>
                        <a:rPr lang="en-US" sz="1100" b="0" i="0" u="none" strike="noStrike" dirty="0">
                          <a:effectLst/>
                          <a:latin typeface="Times New Roman" panose="02020603050405020304" pitchFamily="18" charset="0"/>
                          <a:ea typeface="Arial Unicode MS" panose="020B0604020202020204" pitchFamily="34" charset="-128"/>
                        </a:rPr>
                        <a:t> </a:t>
                      </a:r>
                      <a:endParaRPr lang="en-US" sz="1100" b="0" i="0" u="none" strike="noStrike" dirty="0">
                        <a:effectLst/>
                        <a:latin typeface="Arial" panose="020B0604020202020204" pitchFamily="34" charset="0"/>
                      </a:endParaRPr>
                    </a:p>
                  </a:txBody>
                  <a:tcPr marL="26984" marR="26984" marT="26984" marB="2698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2077"/>
                    </a:solidFill>
                  </a:tcPr>
                </a:tc>
                <a:extLst>
                  <a:ext uri="{0D108BD9-81ED-4DB2-BD59-A6C34878D82A}">
                    <a16:rowId xmlns:a16="http://schemas.microsoft.com/office/drawing/2014/main" val="213574903"/>
                  </a:ext>
                </a:extLst>
              </a:tr>
            </a:tbl>
          </a:graphicData>
        </a:graphic>
      </p:graphicFrame>
      <p:sp>
        <p:nvSpPr>
          <p:cNvPr id="11" name="Title 1">
            <a:extLst>
              <a:ext uri="{FF2B5EF4-FFF2-40B4-BE49-F238E27FC236}">
                <a16:creationId xmlns:a16="http://schemas.microsoft.com/office/drawing/2014/main" id="{A973D009-13BB-4916-A35B-5C147D6B99B1}"/>
              </a:ext>
            </a:extLst>
          </p:cNvPr>
          <p:cNvSpPr txBox="1">
            <a:spLocks/>
          </p:cNvSpPr>
          <p:nvPr/>
        </p:nvSpPr>
        <p:spPr>
          <a:xfrm>
            <a:off x="1520376" y="-364813"/>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2400" dirty="0">
                <a:solidFill>
                  <a:srgbClr val="6D2077"/>
                </a:solidFill>
                <a:latin typeface="Century Gothic" panose="020B0502020202020204" pitchFamily="34" charset="0"/>
              </a:rPr>
              <a:t>Thresholds in Training</a:t>
            </a:r>
          </a:p>
        </p:txBody>
      </p:sp>
    </p:spTree>
    <p:extLst>
      <p:ext uri="{BB962C8B-B14F-4D97-AF65-F5344CB8AC3E}">
        <p14:creationId xmlns:p14="http://schemas.microsoft.com/office/powerpoint/2010/main" val="1141313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0A3B3595-02BF-4DFB-A8C6-FB1E29454800}"/>
              </a:ext>
            </a:extLst>
          </p:cNvPr>
          <p:cNvGraphicFramePr>
            <a:graphicFrameLocks noGrp="1"/>
          </p:cNvGraphicFramePr>
          <p:nvPr>
            <p:ph idx="1"/>
            <p:extLst>
              <p:ext uri="{D42A27DB-BD31-4B8C-83A1-F6EECF244321}">
                <p14:modId xmlns:p14="http://schemas.microsoft.com/office/powerpoint/2010/main" val="2015903076"/>
              </p:ext>
            </p:extLst>
          </p:nvPr>
        </p:nvGraphicFramePr>
        <p:xfrm>
          <a:off x="189451" y="804077"/>
          <a:ext cx="8765097" cy="4690983"/>
        </p:xfrm>
        <a:graphic>
          <a:graphicData uri="http://schemas.openxmlformats.org/drawingml/2006/table">
            <a:tbl>
              <a:tblPr firstRow="1" firstCol="1" bandRow="1"/>
              <a:tblGrid>
                <a:gridCol w="252959">
                  <a:extLst>
                    <a:ext uri="{9D8B030D-6E8A-4147-A177-3AD203B41FA5}">
                      <a16:colId xmlns:a16="http://schemas.microsoft.com/office/drawing/2014/main" val="2872912737"/>
                    </a:ext>
                  </a:extLst>
                </a:gridCol>
                <a:gridCol w="1141018">
                  <a:extLst>
                    <a:ext uri="{9D8B030D-6E8A-4147-A177-3AD203B41FA5}">
                      <a16:colId xmlns:a16="http://schemas.microsoft.com/office/drawing/2014/main" val="3182554242"/>
                    </a:ext>
                  </a:extLst>
                </a:gridCol>
                <a:gridCol w="491408">
                  <a:extLst>
                    <a:ext uri="{9D8B030D-6E8A-4147-A177-3AD203B41FA5}">
                      <a16:colId xmlns:a16="http://schemas.microsoft.com/office/drawing/2014/main" val="2842460473"/>
                    </a:ext>
                  </a:extLst>
                </a:gridCol>
                <a:gridCol w="491408">
                  <a:extLst>
                    <a:ext uri="{9D8B030D-6E8A-4147-A177-3AD203B41FA5}">
                      <a16:colId xmlns:a16="http://schemas.microsoft.com/office/drawing/2014/main" val="2731709031"/>
                    </a:ext>
                  </a:extLst>
                </a:gridCol>
                <a:gridCol w="491408">
                  <a:extLst>
                    <a:ext uri="{9D8B030D-6E8A-4147-A177-3AD203B41FA5}">
                      <a16:colId xmlns:a16="http://schemas.microsoft.com/office/drawing/2014/main" val="1610658669"/>
                    </a:ext>
                  </a:extLst>
                </a:gridCol>
                <a:gridCol w="491408">
                  <a:extLst>
                    <a:ext uri="{9D8B030D-6E8A-4147-A177-3AD203B41FA5}">
                      <a16:colId xmlns:a16="http://schemas.microsoft.com/office/drawing/2014/main" val="3800953190"/>
                    </a:ext>
                  </a:extLst>
                </a:gridCol>
                <a:gridCol w="491408">
                  <a:extLst>
                    <a:ext uri="{9D8B030D-6E8A-4147-A177-3AD203B41FA5}">
                      <a16:colId xmlns:a16="http://schemas.microsoft.com/office/drawing/2014/main" val="3505430836"/>
                    </a:ext>
                  </a:extLst>
                </a:gridCol>
                <a:gridCol w="491408">
                  <a:extLst>
                    <a:ext uri="{9D8B030D-6E8A-4147-A177-3AD203B41FA5}">
                      <a16:colId xmlns:a16="http://schemas.microsoft.com/office/drawing/2014/main" val="3069876812"/>
                    </a:ext>
                  </a:extLst>
                </a:gridCol>
                <a:gridCol w="491408">
                  <a:extLst>
                    <a:ext uri="{9D8B030D-6E8A-4147-A177-3AD203B41FA5}">
                      <a16:colId xmlns:a16="http://schemas.microsoft.com/office/drawing/2014/main" val="1110277715"/>
                    </a:ext>
                  </a:extLst>
                </a:gridCol>
                <a:gridCol w="491408">
                  <a:extLst>
                    <a:ext uri="{9D8B030D-6E8A-4147-A177-3AD203B41FA5}">
                      <a16:colId xmlns:a16="http://schemas.microsoft.com/office/drawing/2014/main" val="533279676"/>
                    </a:ext>
                  </a:extLst>
                </a:gridCol>
                <a:gridCol w="491408">
                  <a:extLst>
                    <a:ext uri="{9D8B030D-6E8A-4147-A177-3AD203B41FA5}">
                      <a16:colId xmlns:a16="http://schemas.microsoft.com/office/drawing/2014/main" val="3471845307"/>
                    </a:ext>
                  </a:extLst>
                </a:gridCol>
                <a:gridCol w="491408">
                  <a:extLst>
                    <a:ext uri="{9D8B030D-6E8A-4147-A177-3AD203B41FA5}">
                      <a16:colId xmlns:a16="http://schemas.microsoft.com/office/drawing/2014/main" val="4276278266"/>
                    </a:ext>
                  </a:extLst>
                </a:gridCol>
                <a:gridCol w="491408">
                  <a:extLst>
                    <a:ext uri="{9D8B030D-6E8A-4147-A177-3AD203B41FA5}">
                      <a16:colId xmlns:a16="http://schemas.microsoft.com/office/drawing/2014/main" val="3257944711"/>
                    </a:ext>
                  </a:extLst>
                </a:gridCol>
                <a:gridCol w="491408">
                  <a:extLst>
                    <a:ext uri="{9D8B030D-6E8A-4147-A177-3AD203B41FA5}">
                      <a16:colId xmlns:a16="http://schemas.microsoft.com/office/drawing/2014/main" val="3379398943"/>
                    </a:ext>
                  </a:extLst>
                </a:gridCol>
                <a:gridCol w="491408">
                  <a:extLst>
                    <a:ext uri="{9D8B030D-6E8A-4147-A177-3AD203B41FA5}">
                      <a16:colId xmlns:a16="http://schemas.microsoft.com/office/drawing/2014/main" val="4230016577"/>
                    </a:ext>
                  </a:extLst>
                </a:gridCol>
                <a:gridCol w="491408">
                  <a:extLst>
                    <a:ext uri="{9D8B030D-6E8A-4147-A177-3AD203B41FA5}">
                      <a16:colId xmlns:a16="http://schemas.microsoft.com/office/drawing/2014/main" val="512887650"/>
                    </a:ext>
                  </a:extLst>
                </a:gridCol>
                <a:gridCol w="491408">
                  <a:extLst>
                    <a:ext uri="{9D8B030D-6E8A-4147-A177-3AD203B41FA5}">
                      <a16:colId xmlns:a16="http://schemas.microsoft.com/office/drawing/2014/main" val="471253767"/>
                    </a:ext>
                  </a:extLst>
                </a:gridCol>
              </a:tblGrid>
              <a:tr h="1397354">
                <a:tc>
                  <a:txBody>
                    <a:bodyPr/>
                    <a:lstStyle/>
                    <a:p>
                      <a:pP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Specialty Learning outcome </a:t>
                      </a:r>
                      <a:endParaRPr lang="en-GB"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MRCEM Primary</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36062"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MRCEM Intermediate</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36062"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MRCEM OSCE</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36062"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FRCEM Final SBA</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36062"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FRCEM Final OSCE</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36062"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Faculty Educational Governance (FEG) statement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36062"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CDE9"/>
                    </a:solidFill>
                  </a:tcPr>
                </a:tc>
                <a:tc>
                  <a:txBody>
                    <a:bodyPr/>
                    <a:lstStyle/>
                    <a:p>
                      <a:pPr algn="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Educational Supervisor STR</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36062"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CDE9"/>
                    </a:solidFill>
                  </a:tcPr>
                </a:tc>
                <a:tc>
                  <a:txBody>
                    <a:bodyPr/>
                    <a:lstStyle/>
                    <a:p>
                      <a:pPr algn="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MSF</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36062"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ELSE</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36062"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CBD</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36062"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Mini CEX</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36062"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DOPS</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36062"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r">
                        <a:lnSpc>
                          <a:spcPct val="107000"/>
                        </a:lnSpc>
                        <a:spcAft>
                          <a:spcPts val="800"/>
                        </a:spcAft>
                      </a:pPr>
                      <a:r>
                        <a:rPr lang="en-GB" sz="6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Portfolio (incl. logbook, </a:t>
                      </a:r>
                      <a:r>
                        <a:rPr lang="en-GB" sz="600" dirty="0" err="1">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RCEMLearning</a:t>
                      </a:r>
                      <a:r>
                        <a:rPr lang="en-GB" sz="6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ACCS/RCEM App, reflection, management portfolio, research, QI)</a:t>
                      </a:r>
                      <a:endParaRPr lang="en-GB" sz="6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36062"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r">
                        <a:lnSpc>
                          <a:spcPct val="107000"/>
                        </a:lnSpc>
                        <a:spcAft>
                          <a:spcPts val="800"/>
                        </a:spcAft>
                      </a:pPr>
                      <a:r>
                        <a:rPr lang="en-GB" sz="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QIPAT</a:t>
                      </a:r>
                      <a:endParaRPr lang="en-GB"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36062"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r">
                        <a:lnSpc>
                          <a:spcPct val="107000"/>
                        </a:lnSpc>
                        <a:spcAft>
                          <a:spcPts val="800"/>
                        </a:spcAft>
                      </a:pPr>
                      <a:r>
                        <a:rPr lang="en-GB" sz="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Teaching assessment tool </a:t>
                      </a:r>
                      <a:endParaRPr lang="en-GB"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36062"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extLst>
                  <a:ext uri="{0D108BD9-81ED-4DB2-BD59-A6C34878D82A}">
                    <a16:rowId xmlns:a16="http://schemas.microsoft.com/office/drawing/2014/main" val="856052257"/>
                  </a:ext>
                </a:extLst>
              </a:tr>
              <a:tr h="273959">
                <a:tc>
                  <a:txBody>
                    <a:bodyPr/>
                    <a:lstStyle/>
                    <a:p>
                      <a:pPr algn="r">
                        <a:lnSpc>
                          <a:spcPct val="107000"/>
                        </a:lnSpc>
                        <a:spcAft>
                          <a:spcPts val="800"/>
                        </a:spcAft>
                      </a:pPr>
                      <a:r>
                        <a:rPr lang="en-GB" sz="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1</a:t>
                      </a:r>
                      <a:endParaRPr lang="en-GB"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Complex stable patient</a:t>
                      </a:r>
                      <a:endParaRPr lang="en-GB"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CDE9"/>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CDE9"/>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extLst>
                  <a:ext uri="{0D108BD9-81ED-4DB2-BD59-A6C34878D82A}">
                    <a16:rowId xmlns:a16="http://schemas.microsoft.com/office/drawing/2014/main" val="2531160675"/>
                  </a:ext>
                </a:extLst>
              </a:tr>
              <a:tr h="211719">
                <a:tc>
                  <a:txBody>
                    <a:bodyPr/>
                    <a:lstStyle/>
                    <a:p>
                      <a:pPr algn="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2</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Answering questions</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CDE9"/>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CDE9"/>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extLst>
                  <a:ext uri="{0D108BD9-81ED-4DB2-BD59-A6C34878D82A}">
                    <a16:rowId xmlns:a16="http://schemas.microsoft.com/office/drawing/2014/main" val="685924797"/>
                  </a:ext>
                </a:extLst>
              </a:tr>
              <a:tr h="211719">
                <a:tc>
                  <a:txBody>
                    <a:bodyPr/>
                    <a:lstStyle/>
                    <a:p>
                      <a:pPr algn="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3</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Resus</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CDE9"/>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CDE9"/>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extLst>
                  <a:ext uri="{0D108BD9-81ED-4DB2-BD59-A6C34878D82A}">
                    <a16:rowId xmlns:a16="http://schemas.microsoft.com/office/drawing/2014/main" val="754749009"/>
                  </a:ext>
                </a:extLst>
              </a:tr>
              <a:tr h="211719">
                <a:tc>
                  <a:txBody>
                    <a:bodyPr/>
                    <a:lstStyle/>
                    <a:p>
                      <a:pPr algn="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4</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Injured patient</a:t>
                      </a:r>
                      <a:endParaRPr lang="en-GB"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CDE9"/>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CDE9"/>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extLst>
                  <a:ext uri="{0D108BD9-81ED-4DB2-BD59-A6C34878D82A}">
                    <a16:rowId xmlns:a16="http://schemas.microsoft.com/office/drawing/2014/main" val="1780844116"/>
                  </a:ext>
                </a:extLst>
              </a:tr>
              <a:tr h="211719">
                <a:tc>
                  <a:txBody>
                    <a:bodyPr/>
                    <a:lstStyle/>
                    <a:p>
                      <a:pPr algn="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5</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PEM</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CDE9"/>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CDE9"/>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extLst>
                  <a:ext uri="{0D108BD9-81ED-4DB2-BD59-A6C34878D82A}">
                    <a16:rowId xmlns:a16="http://schemas.microsoft.com/office/drawing/2014/main" val="3910439661"/>
                  </a:ext>
                </a:extLst>
              </a:tr>
              <a:tr h="288413">
                <a:tc>
                  <a:txBody>
                    <a:bodyPr/>
                    <a:lstStyle/>
                    <a:p>
                      <a:pPr algn="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6</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Procedural skills</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CDE9"/>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CDE9"/>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extLst>
                  <a:ext uri="{0D108BD9-81ED-4DB2-BD59-A6C34878D82A}">
                    <a16:rowId xmlns:a16="http://schemas.microsoft.com/office/drawing/2014/main" val="1569112412"/>
                  </a:ext>
                </a:extLst>
              </a:tr>
              <a:tr h="273959">
                <a:tc>
                  <a:txBody>
                    <a:bodyPr/>
                    <a:lstStyle/>
                    <a:p>
                      <a:pPr algn="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7</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Complex &amp; challenging situations</a:t>
                      </a:r>
                      <a:endParaRPr lang="en-GB"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CDE9"/>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CDE9"/>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extLst>
                  <a:ext uri="{0D108BD9-81ED-4DB2-BD59-A6C34878D82A}">
                    <a16:rowId xmlns:a16="http://schemas.microsoft.com/office/drawing/2014/main" val="1525191679"/>
                  </a:ext>
                </a:extLst>
              </a:tr>
              <a:tr h="211719">
                <a:tc>
                  <a:txBody>
                    <a:bodyPr/>
                    <a:lstStyle/>
                    <a:p>
                      <a:pPr algn="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8</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EPIC</a:t>
                      </a:r>
                      <a:endParaRPr lang="en-GB"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CDE9"/>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CDE9"/>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extLst>
                  <a:ext uri="{0D108BD9-81ED-4DB2-BD59-A6C34878D82A}">
                    <a16:rowId xmlns:a16="http://schemas.microsoft.com/office/drawing/2014/main" val="987559390"/>
                  </a:ext>
                </a:extLst>
              </a:tr>
              <a:tr h="273959">
                <a:tc>
                  <a:txBody>
                    <a:bodyPr/>
                    <a:lstStyle/>
                    <a:p>
                      <a:pPr algn="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9</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Educate and Supervise</a:t>
                      </a:r>
                      <a:endParaRPr lang="en-GB"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CDE9"/>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CDE9"/>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extLst>
                  <a:ext uri="{0D108BD9-81ED-4DB2-BD59-A6C34878D82A}">
                    <a16:rowId xmlns:a16="http://schemas.microsoft.com/office/drawing/2014/main" val="2709325649"/>
                  </a:ext>
                </a:extLst>
              </a:tr>
              <a:tr h="288413">
                <a:tc>
                  <a:txBody>
                    <a:bodyPr/>
                    <a:lstStyle/>
                    <a:p>
                      <a:pPr algn="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10</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14475" marR="14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Research</a:t>
                      </a:r>
                      <a:endParaRPr lang="en-GB"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CDE9"/>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CDE9"/>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extLst>
                  <a:ext uri="{0D108BD9-81ED-4DB2-BD59-A6C34878D82A}">
                    <a16:rowId xmlns:a16="http://schemas.microsoft.com/office/drawing/2014/main" val="1171407947"/>
                  </a:ext>
                </a:extLst>
              </a:tr>
              <a:tr h="288413">
                <a:tc>
                  <a:txBody>
                    <a:bodyPr/>
                    <a:lstStyle/>
                    <a:p>
                      <a:pPr algn="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11</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14475" marR="14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Patient safety &amp; QI</a:t>
                      </a:r>
                      <a:endParaRPr lang="en-GB"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CDE9"/>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CDE9"/>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extLst>
                  <a:ext uri="{0D108BD9-81ED-4DB2-BD59-A6C34878D82A}">
                    <a16:rowId xmlns:a16="http://schemas.microsoft.com/office/drawing/2014/main" val="1960839656"/>
                  </a:ext>
                </a:extLst>
              </a:tr>
              <a:tr h="273959">
                <a:tc>
                  <a:txBody>
                    <a:bodyPr/>
                    <a:lstStyle/>
                    <a:p>
                      <a:pPr algn="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12</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14475" marR="144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Lead, manage &amp; administer</a:t>
                      </a:r>
                      <a:endParaRPr lang="en-GB"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CDE9"/>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CDE9"/>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extLst>
                  <a:ext uri="{0D108BD9-81ED-4DB2-BD59-A6C34878D82A}">
                    <a16:rowId xmlns:a16="http://schemas.microsoft.com/office/drawing/2014/main" val="2781525180"/>
                  </a:ext>
                </a:extLst>
              </a:tr>
              <a:tr h="273959">
                <a:tc>
                  <a:txBody>
                    <a:bodyPr/>
                    <a:lstStyle/>
                    <a:p>
                      <a:pPr>
                        <a:lnSpc>
                          <a:spcPct val="107000"/>
                        </a:lnSpc>
                        <a:spcAft>
                          <a:spcPts val="800"/>
                        </a:spcAft>
                      </a:pPr>
                      <a:r>
                        <a:rPr lang="en-GB" sz="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Basic sciences syllabus</a:t>
                      </a:r>
                      <a:endParaRPr lang="en-GB"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CDE9"/>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CDE9"/>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tc>
                  <a:txBody>
                    <a:bodyPr/>
                    <a:lstStyle/>
                    <a:p>
                      <a:pPr algn="ctr">
                        <a:lnSpc>
                          <a:spcPct val="107000"/>
                        </a:lnSpc>
                        <a:spcAft>
                          <a:spcPts val="800"/>
                        </a:spcAft>
                      </a:pPr>
                      <a:r>
                        <a:rPr lang="en-GB" sz="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27427" marR="2742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extLst>
                  <a:ext uri="{0D108BD9-81ED-4DB2-BD59-A6C34878D82A}">
                    <a16:rowId xmlns:a16="http://schemas.microsoft.com/office/drawing/2014/main" val="2218926660"/>
                  </a:ext>
                </a:extLst>
              </a:tr>
            </a:tbl>
          </a:graphicData>
        </a:graphic>
      </p:graphicFrame>
      <p:graphicFrame>
        <p:nvGraphicFramePr>
          <p:cNvPr id="12" name="Table 11">
            <a:extLst>
              <a:ext uri="{FF2B5EF4-FFF2-40B4-BE49-F238E27FC236}">
                <a16:creationId xmlns:a16="http://schemas.microsoft.com/office/drawing/2014/main" id="{D18990FC-8F8D-46F7-814E-BEEFB2DAB355}"/>
              </a:ext>
            </a:extLst>
          </p:cNvPr>
          <p:cNvGraphicFramePr>
            <a:graphicFrameLocks noGrp="1"/>
          </p:cNvGraphicFramePr>
          <p:nvPr>
            <p:extLst>
              <p:ext uri="{D42A27DB-BD31-4B8C-83A1-F6EECF244321}">
                <p14:modId xmlns:p14="http://schemas.microsoft.com/office/powerpoint/2010/main" val="2322822072"/>
              </p:ext>
            </p:extLst>
          </p:nvPr>
        </p:nvGraphicFramePr>
        <p:xfrm>
          <a:off x="362856" y="5638513"/>
          <a:ext cx="8450673" cy="279204"/>
        </p:xfrm>
        <a:graphic>
          <a:graphicData uri="http://schemas.openxmlformats.org/drawingml/2006/table">
            <a:tbl>
              <a:tblPr firstRow="1" firstCol="1" bandRow="1"/>
              <a:tblGrid>
                <a:gridCol w="232737">
                  <a:extLst>
                    <a:ext uri="{9D8B030D-6E8A-4147-A177-3AD203B41FA5}">
                      <a16:colId xmlns:a16="http://schemas.microsoft.com/office/drawing/2014/main" val="552981058"/>
                    </a:ext>
                  </a:extLst>
                </a:gridCol>
                <a:gridCol w="1101580">
                  <a:extLst>
                    <a:ext uri="{9D8B030D-6E8A-4147-A177-3AD203B41FA5}">
                      <a16:colId xmlns:a16="http://schemas.microsoft.com/office/drawing/2014/main" val="614578424"/>
                    </a:ext>
                  </a:extLst>
                </a:gridCol>
                <a:gridCol w="2372119">
                  <a:extLst>
                    <a:ext uri="{9D8B030D-6E8A-4147-A177-3AD203B41FA5}">
                      <a16:colId xmlns:a16="http://schemas.microsoft.com/office/drawing/2014/main" val="1391619095"/>
                    </a:ext>
                  </a:extLst>
                </a:gridCol>
                <a:gridCol w="948847">
                  <a:extLst>
                    <a:ext uri="{9D8B030D-6E8A-4147-A177-3AD203B41FA5}">
                      <a16:colId xmlns:a16="http://schemas.microsoft.com/office/drawing/2014/main" val="2092951372"/>
                    </a:ext>
                  </a:extLst>
                </a:gridCol>
                <a:gridCol w="3795390">
                  <a:extLst>
                    <a:ext uri="{9D8B030D-6E8A-4147-A177-3AD203B41FA5}">
                      <a16:colId xmlns:a16="http://schemas.microsoft.com/office/drawing/2014/main" val="2153575642"/>
                    </a:ext>
                  </a:extLst>
                </a:gridCol>
              </a:tblGrid>
              <a:tr h="279204">
                <a:tc>
                  <a:txBody>
                    <a:bodyPr/>
                    <a:lstStyle/>
                    <a:p>
                      <a:pP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nSpc>
                          <a:spcPct val="107000"/>
                        </a:lnSpc>
                        <a:spcAft>
                          <a:spcPts val="800"/>
                        </a:spcAft>
                      </a:pPr>
                      <a:r>
                        <a:rPr lang="en-GB" sz="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Key</a:t>
                      </a:r>
                      <a:endParaRPr lang="en-GB"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Exams</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5DD"/>
                    </a:solidFill>
                  </a:tcPr>
                </a:tc>
                <a:tc>
                  <a:txBody>
                    <a:bodyPr/>
                    <a:lstStyle/>
                    <a:p>
                      <a:pPr algn="ctr">
                        <a:lnSpc>
                          <a:spcPct val="107000"/>
                        </a:lnSpc>
                        <a:spcAft>
                          <a:spcPts val="800"/>
                        </a:spcAft>
                      </a:pPr>
                      <a:r>
                        <a:rPr lang="en-GB" sz="80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Summative</a:t>
                      </a:r>
                      <a:endParaRPr lang="en-GB" sz="80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CDE9"/>
                    </a:solidFill>
                  </a:tcPr>
                </a:tc>
                <a:tc>
                  <a:txBody>
                    <a:bodyPr/>
                    <a:lstStyle/>
                    <a:p>
                      <a:pPr algn="ctr">
                        <a:lnSpc>
                          <a:spcPct val="107000"/>
                        </a:lnSpc>
                        <a:spcAft>
                          <a:spcPts val="800"/>
                        </a:spcAft>
                      </a:pPr>
                      <a:r>
                        <a:rPr lang="en-GB" sz="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All formative</a:t>
                      </a:r>
                      <a:endParaRPr lang="en-GB" sz="8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E7F3"/>
                    </a:solidFill>
                  </a:tcPr>
                </a:tc>
                <a:extLst>
                  <a:ext uri="{0D108BD9-81ED-4DB2-BD59-A6C34878D82A}">
                    <a16:rowId xmlns:a16="http://schemas.microsoft.com/office/drawing/2014/main" val="1005837095"/>
                  </a:ext>
                </a:extLst>
              </a:tr>
            </a:tbl>
          </a:graphicData>
        </a:graphic>
      </p:graphicFrame>
      <p:sp>
        <p:nvSpPr>
          <p:cNvPr id="3" name="Title 1">
            <a:extLst>
              <a:ext uri="{FF2B5EF4-FFF2-40B4-BE49-F238E27FC236}">
                <a16:creationId xmlns:a16="http://schemas.microsoft.com/office/drawing/2014/main" id="{018A1ADE-9271-4816-AA3A-C6AFD59B30DD}"/>
              </a:ext>
            </a:extLst>
          </p:cNvPr>
          <p:cNvSpPr txBox="1">
            <a:spLocks/>
          </p:cNvSpPr>
          <p:nvPr/>
        </p:nvSpPr>
        <p:spPr>
          <a:xfrm>
            <a:off x="1487719" y="-352937"/>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2400" dirty="0">
                <a:solidFill>
                  <a:srgbClr val="6D2077"/>
                </a:solidFill>
                <a:latin typeface="Century Gothic" panose="020B0502020202020204" pitchFamily="34" charset="0"/>
              </a:rPr>
              <a:t>Blueprint</a:t>
            </a:r>
          </a:p>
        </p:txBody>
      </p:sp>
      <p:pic>
        <p:nvPicPr>
          <p:cNvPr id="14" name="Picture 11">
            <a:extLst>
              <a:ext uri="{FF2B5EF4-FFF2-40B4-BE49-F238E27FC236}">
                <a16:creationId xmlns:a16="http://schemas.microsoft.com/office/drawing/2014/main" id="{43FA7BCA-890E-4241-A97E-F5BE271E82D8}"/>
              </a:ext>
            </a:extLst>
          </p:cNvPr>
          <p:cNvPicPr>
            <a:picLocks noChangeAspect="1"/>
          </p:cNvPicPr>
          <p:nvPr/>
        </p:nvPicPr>
        <p:blipFill rotWithShape="1">
          <a:blip r:embed="rId3"/>
          <a:srcRect t="9515"/>
          <a:stretch/>
        </p:blipFill>
        <p:spPr>
          <a:xfrm>
            <a:off x="-7253" y="-6348"/>
            <a:ext cx="1524000" cy="474027"/>
          </a:xfrm>
          <a:prstGeom prst="rect">
            <a:avLst/>
          </a:prstGeom>
        </p:spPr>
      </p:pic>
      <p:pic>
        <p:nvPicPr>
          <p:cNvPr id="16" name="Picture 53">
            <a:extLst>
              <a:ext uri="{FF2B5EF4-FFF2-40B4-BE49-F238E27FC236}">
                <a16:creationId xmlns:a16="http://schemas.microsoft.com/office/drawing/2014/main" id="{448F52EE-D712-4572-898D-74B0CA2FB641}"/>
              </a:ext>
            </a:extLst>
          </p:cNvPr>
          <p:cNvPicPr>
            <a:picLocks noChangeAspect="1"/>
          </p:cNvPicPr>
          <p:nvPr/>
        </p:nvPicPr>
        <p:blipFill>
          <a:blip r:embed="rId4"/>
          <a:srcRect/>
          <a:stretch>
            <a:fillRect/>
          </a:stretch>
        </p:blipFill>
        <p:spPr>
          <a:xfrm>
            <a:off x="7831233" y="6406420"/>
            <a:ext cx="1296728" cy="448992"/>
          </a:xfrm>
          <a:prstGeom prst="rect">
            <a:avLst/>
          </a:prstGeom>
        </p:spPr>
      </p:pic>
    </p:spTree>
    <p:extLst>
      <p:ext uri="{BB962C8B-B14F-4D97-AF65-F5344CB8AC3E}">
        <p14:creationId xmlns:p14="http://schemas.microsoft.com/office/powerpoint/2010/main" val="3536835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9"/>
          <p:cNvSpPr/>
          <p:nvPr/>
        </p:nvSpPr>
        <p:spPr>
          <a:xfrm>
            <a:off x="1541244" y="4041067"/>
            <a:ext cx="3857986" cy="411226"/>
          </a:xfrm>
          <a:prstGeom prst="rect">
            <a:avLst/>
          </a:prstGeom>
          <a:solidFill>
            <a:srgbClr val="6D2077">
              <a:alpha val="29803"/>
            </a:srgbClr>
          </a:solidFill>
        </p:spPr>
      </p:sp>
      <p:sp>
        <p:nvSpPr>
          <p:cNvPr id="10" name="AutoShape 10"/>
          <p:cNvSpPr/>
          <p:nvPr/>
        </p:nvSpPr>
        <p:spPr>
          <a:xfrm>
            <a:off x="1541244" y="4899256"/>
            <a:ext cx="3857986" cy="411226"/>
          </a:xfrm>
          <a:prstGeom prst="rect">
            <a:avLst/>
          </a:prstGeom>
          <a:solidFill>
            <a:srgbClr val="371E4A">
              <a:alpha val="29803"/>
            </a:srgbClr>
          </a:solidFill>
        </p:spPr>
      </p:sp>
      <p:sp>
        <p:nvSpPr>
          <p:cNvPr id="15" name="TextBox 15"/>
          <p:cNvSpPr txBox="1"/>
          <p:nvPr/>
        </p:nvSpPr>
        <p:spPr>
          <a:xfrm>
            <a:off x="2322335" y="4141206"/>
            <a:ext cx="2150599" cy="444865"/>
          </a:xfrm>
          <a:prstGeom prst="rect">
            <a:avLst/>
          </a:prstGeom>
        </p:spPr>
        <p:txBody>
          <a:bodyPr lIns="0" tIns="0" rIns="0" bIns="0" rtlCol="0" anchor="t">
            <a:spAutoFit/>
          </a:bodyPr>
          <a:lstStyle/>
          <a:p>
            <a:pPr defTabSz="457200">
              <a:lnSpc>
                <a:spcPts val="1806"/>
              </a:lnSpc>
              <a:spcBef>
                <a:spcPct val="0"/>
              </a:spcBef>
            </a:pPr>
            <a:r>
              <a:rPr lang="en-US" sz="1400" spc="55" dirty="0">
                <a:solidFill>
                  <a:srgbClr val="25282A"/>
                </a:solidFill>
                <a:latin typeface="Glacial Indifference"/>
              </a:rPr>
              <a:t>MRCEM Intermediate SBA</a:t>
            </a:r>
          </a:p>
        </p:txBody>
      </p:sp>
      <p:sp>
        <p:nvSpPr>
          <p:cNvPr id="16" name="TextBox 16"/>
          <p:cNvSpPr txBox="1"/>
          <p:nvPr/>
        </p:nvSpPr>
        <p:spPr>
          <a:xfrm>
            <a:off x="2872235" y="4984282"/>
            <a:ext cx="1998199" cy="214033"/>
          </a:xfrm>
          <a:prstGeom prst="rect">
            <a:avLst/>
          </a:prstGeom>
        </p:spPr>
        <p:txBody>
          <a:bodyPr lIns="0" tIns="0" rIns="0" bIns="0" rtlCol="0" anchor="t">
            <a:spAutoFit/>
          </a:bodyPr>
          <a:lstStyle/>
          <a:p>
            <a:pPr defTabSz="457200">
              <a:lnSpc>
                <a:spcPts val="1806"/>
              </a:lnSpc>
              <a:spcBef>
                <a:spcPct val="0"/>
              </a:spcBef>
            </a:pPr>
            <a:r>
              <a:rPr lang="en-US" sz="1400" spc="55">
                <a:solidFill>
                  <a:srgbClr val="25282A"/>
                </a:solidFill>
                <a:latin typeface="Glacial Indifference"/>
              </a:rPr>
              <a:t>MRCEM OSCE</a:t>
            </a:r>
          </a:p>
        </p:txBody>
      </p:sp>
      <p:sp>
        <p:nvSpPr>
          <p:cNvPr id="22" name="TextBox 22"/>
          <p:cNvSpPr txBox="1"/>
          <p:nvPr/>
        </p:nvSpPr>
        <p:spPr>
          <a:xfrm>
            <a:off x="7185942" y="4141206"/>
            <a:ext cx="1617937" cy="214033"/>
          </a:xfrm>
          <a:prstGeom prst="rect">
            <a:avLst/>
          </a:prstGeom>
        </p:spPr>
        <p:txBody>
          <a:bodyPr lIns="0" tIns="0" rIns="0" bIns="0" rtlCol="0" anchor="t">
            <a:spAutoFit/>
          </a:bodyPr>
          <a:lstStyle/>
          <a:p>
            <a:pPr defTabSz="457200">
              <a:lnSpc>
                <a:spcPts val="1806"/>
              </a:lnSpc>
              <a:spcBef>
                <a:spcPct val="0"/>
              </a:spcBef>
            </a:pPr>
            <a:r>
              <a:rPr lang="en-US" sz="1400" spc="55">
                <a:solidFill>
                  <a:srgbClr val="25282A"/>
                </a:solidFill>
                <a:latin typeface="Glacial Indifference"/>
              </a:rPr>
              <a:t>FRCEM SBA</a:t>
            </a:r>
          </a:p>
        </p:txBody>
      </p:sp>
      <p:sp>
        <p:nvSpPr>
          <p:cNvPr id="23" name="AutoShape 23"/>
          <p:cNvSpPr/>
          <p:nvPr/>
        </p:nvSpPr>
        <p:spPr>
          <a:xfrm>
            <a:off x="6736125" y="4899256"/>
            <a:ext cx="2030024" cy="411226"/>
          </a:xfrm>
          <a:prstGeom prst="rect">
            <a:avLst/>
          </a:prstGeom>
          <a:solidFill>
            <a:srgbClr val="371E4A">
              <a:alpha val="60000"/>
            </a:srgbClr>
          </a:solidFill>
        </p:spPr>
      </p:sp>
      <p:sp>
        <p:nvSpPr>
          <p:cNvPr id="24" name="TextBox 24"/>
          <p:cNvSpPr txBox="1"/>
          <p:nvPr/>
        </p:nvSpPr>
        <p:spPr>
          <a:xfrm>
            <a:off x="7185942" y="4985806"/>
            <a:ext cx="1617937" cy="214033"/>
          </a:xfrm>
          <a:prstGeom prst="rect">
            <a:avLst/>
          </a:prstGeom>
        </p:spPr>
        <p:txBody>
          <a:bodyPr lIns="0" tIns="0" rIns="0" bIns="0" rtlCol="0" anchor="t">
            <a:spAutoFit/>
          </a:bodyPr>
          <a:lstStyle/>
          <a:p>
            <a:pPr defTabSz="457200">
              <a:lnSpc>
                <a:spcPts val="1806"/>
              </a:lnSpc>
              <a:spcBef>
                <a:spcPct val="0"/>
              </a:spcBef>
            </a:pPr>
            <a:r>
              <a:rPr lang="en-US" sz="1400" spc="55">
                <a:solidFill>
                  <a:srgbClr val="25282A"/>
                </a:solidFill>
                <a:latin typeface="Glacial Indifference"/>
              </a:rPr>
              <a:t>FRCEM OSCE</a:t>
            </a:r>
          </a:p>
        </p:txBody>
      </p:sp>
      <p:sp>
        <p:nvSpPr>
          <p:cNvPr id="25" name="AutoShape 25"/>
          <p:cNvSpPr/>
          <p:nvPr/>
        </p:nvSpPr>
        <p:spPr>
          <a:xfrm>
            <a:off x="2123012" y="1621063"/>
            <a:ext cx="1330180" cy="407231"/>
          </a:xfrm>
          <a:prstGeom prst="rect">
            <a:avLst/>
          </a:prstGeom>
          <a:solidFill>
            <a:srgbClr val="6D2077"/>
          </a:solidFill>
        </p:spPr>
      </p:sp>
      <p:sp>
        <p:nvSpPr>
          <p:cNvPr id="26" name="TextBox 26"/>
          <p:cNvSpPr txBox="1"/>
          <p:nvPr/>
        </p:nvSpPr>
        <p:spPr>
          <a:xfrm>
            <a:off x="2164871" y="1710233"/>
            <a:ext cx="1617937" cy="179344"/>
          </a:xfrm>
          <a:prstGeom prst="rect">
            <a:avLst/>
          </a:prstGeom>
        </p:spPr>
        <p:txBody>
          <a:bodyPr lIns="0" tIns="0" rIns="0" bIns="0" rtlCol="0" anchor="t">
            <a:spAutoFit/>
          </a:bodyPr>
          <a:lstStyle/>
          <a:p>
            <a:pPr defTabSz="457200">
              <a:lnSpc>
                <a:spcPts val="1548"/>
              </a:lnSpc>
              <a:spcBef>
                <a:spcPct val="0"/>
              </a:spcBef>
            </a:pPr>
            <a:r>
              <a:rPr lang="en-US" sz="1200" spc="47">
                <a:solidFill>
                  <a:srgbClr val="FFFFFF"/>
                </a:solidFill>
                <a:latin typeface="Glacial Indifference"/>
              </a:rPr>
              <a:t>Progression point</a:t>
            </a:r>
          </a:p>
        </p:txBody>
      </p:sp>
      <p:sp>
        <p:nvSpPr>
          <p:cNvPr id="27" name="AutoShape 27"/>
          <p:cNvSpPr/>
          <p:nvPr/>
        </p:nvSpPr>
        <p:spPr>
          <a:xfrm>
            <a:off x="4827479" y="1613605"/>
            <a:ext cx="1330180" cy="407231"/>
          </a:xfrm>
          <a:prstGeom prst="rect">
            <a:avLst/>
          </a:prstGeom>
          <a:solidFill>
            <a:srgbClr val="6D2077"/>
          </a:solidFill>
        </p:spPr>
      </p:sp>
      <p:sp>
        <p:nvSpPr>
          <p:cNvPr id="28" name="TextBox 28"/>
          <p:cNvSpPr txBox="1"/>
          <p:nvPr/>
        </p:nvSpPr>
        <p:spPr>
          <a:xfrm>
            <a:off x="4870433" y="1720412"/>
            <a:ext cx="1617937" cy="179344"/>
          </a:xfrm>
          <a:prstGeom prst="rect">
            <a:avLst/>
          </a:prstGeom>
        </p:spPr>
        <p:txBody>
          <a:bodyPr lIns="0" tIns="0" rIns="0" bIns="0" rtlCol="0" anchor="t">
            <a:spAutoFit/>
          </a:bodyPr>
          <a:lstStyle/>
          <a:p>
            <a:pPr defTabSz="457200">
              <a:lnSpc>
                <a:spcPts val="1548"/>
              </a:lnSpc>
              <a:spcBef>
                <a:spcPct val="0"/>
              </a:spcBef>
            </a:pPr>
            <a:r>
              <a:rPr lang="en-US" sz="1200" spc="47">
                <a:solidFill>
                  <a:srgbClr val="FFFFFF"/>
                </a:solidFill>
                <a:latin typeface="Glacial Indifference"/>
              </a:rPr>
              <a:t>Progression point</a:t>
            </a:r>
          </a:p>
        </p:txBody>
      </p:sp>
      <p:sp>
        <p:nvSpPr>
          <p:cNvPr id="29" name="AutoShape 29"/>
          <p:cNvSpPr/>
          <p:nvPr/>
        </p:nvSpPr>
        <p:spPr>
          <a:xfrm>
            <a:off x="346925" y="3183923"/>
            <a:ext cx="1019632" cy="416209"/>
          </a:xfrm>
          <a:prstGeom prst="rect">
            <a:avLst/>
          </a:prstGeom>
          <a:solidFill>
            <a:srgbClr val="D9D9D9"/>
          </a:solidFill>
        </p:spPr>
      </p:sp>
      <p:sp>
        <p:nvSpPr>
          <p:cNvPr id="30" name="AutoShape 30"/>
          <p:cNvSpPr/>
          <p:nvPr/>
        </p:nvSpPr>
        <p:spPr>
          <a:xfrm>
            <a:off x="2987734" y="3183923"/>
            <a:ext cx="2388638" cy="416209"/>
          </a:xfrm>
          <a:prstGeom prst="rect">
            <a:avLst/>
          </a:prstGeom>
          <a:solidFill>
            <a:srgbClr val="D9D9D9">
              <a:alpha val="60000"/>
            </a:srgbClr>
          </a:solidFill>
        </p:spPr>
      </p:sp>
      <p:sp>
        <p:nvSpPr>
          <p:cNvPr id="31" name="AutoShape 31"/>
          <p:cNvSpPr/>
          <p:nvPr/>
        </p:nvSpPr>
        <p:spPr>
          <a:xfrm>
            <a:off x="5588914" y="3183923"/>
            <a:ext cx="956606" cy="416209"/>
          </a:xfrm>
          <a:prstGeom prst="rect">
            <a:avLst/>
          </a:prstGeom>
          <a:solidFill>
            <a:srgbClr val="D9D9D9">
              <a:alpha val="29803"/>
            </a:srgbClr>
          </a:solidFill>
        </p:spPr>
      </p:sp>
      <p:sp>
        <p:nvSpPr>
          <p:cNvPr id="32" name="AutoShape 32"/>
          <p:cNvSpPr/>
          <p:nvPr/>
        </p:nvSpPr>
        <p:spPr>
          <a:xfrm>
            <a:off x="7847273" y="3183923"/>
            <a:ext cx="956606" cy="416209"/>
          </a:xfrm>
          <a:prstGeom prst="rect">
            <a:avLst/>
          </a:prstGeom>
          <a:solidFill>
            <a:srgbClr val="D9D9D9">
              <a:alpha val="29803"/>
            </a:srgbClr>
          </a:solidFill>
        </p:spPr>
      </p:sp>
      <p:sp>
        <p:nvSpPr>
          <p:cNvPr id="33" name="AutoShape 33"/>
          <p:cNvSpPr/>
          <p:nvPr/>
        </p:nvSpPr>
        <p:spPr>
          <a:xfrm>
            <a:off x="6689518" y="3183923"/>
            <a:ext cx="956606" cy="416209"/>
          </a:xfrm>
          <a:prstGeom prst="rect">
            <a:avLst/>
          </a:prstGeom>
          <a:solidFill>
            <a:srgbClr val="D9D9D9">
              <a:alpha val="29803"/>
            </a:srgbClr>
          </a:solidFill>
        </p:spPr>
      </p:sp>
      <p:sp>
        <p:nvSpPr>
          <p:cNvPr id="34" name="AutoShape 34"/>
          <p:cNvSpPr/>
          <p:nvPr/>
        </p:nvSpPr>
        <p:spPr>
          <a:xfrm>
            <a:off x="1561249" y="3183923"/>
            <a:ext cx="1019632" cy="416209"/>
          </a:xfrm>
          <a:prstGeom prst="rect">
            <a:avLst/>
          </a:prstGeom>
          <a:solidFill>
            <a:srgbClr val="D9D9D9"/>
          </a:solidFill>
        </p:spPr>
      </p:sp>
      <p:sp>
        <p:nvSpPr>
          <p:cNvPr id="35" name="TextBox 35"/>
          <p:cNvSpPr txBox="1"/>
          <p:nvPr/>
        </p:nvSpPr>
        <p:spPr>
          <a:xfrm>
            <a:off x="3955910" y="3271441"/>
            <a:ext cx="1617937" cy="214033"/>
          </a:xfrm>
          <a:prstGeom prst="rect">
            <a:avLst/>
          </a:prstGeom>
        </p:spPr>
        <p:txBody>
          <a:bodyPr lIns="0" tIns="0" rIns="0" bIns="0" rtlCol="0" anchor="t">
            <a:spAutoFit/>
          </a:bodyPr>
          <a:lstStyle/>
          <a:p>
            <a:pPr defTabSz="457200">
              <a:lnSpc>
                <a:spcPts val="1806"/>
              </a:lnSpc>
              <a:spcBef>
                <a:spcPct val="0"/>
              </a:spcBef>
            </a:pPr>
            <a:r>
              <a:rPr lang="en-US" sz="1400" spc="55">
                <a:solidFill>
                  <a:srgbClr val="25282A"/>
                </a:solidFill>
                <a:latin typeface="Glacial Indifference"/>
              </a:rPr>
              <a:t>ST3</a:t>
            </a:r>
          </a:p>
        </p:txBody>
      </p:sp>
      <p:sp>
        <p:nvSpPr>
          <p:cNvPr id="36" name="TextBox 36"/>
          <p:cNvSpPr txBox="1"/>
          <p:nvPr/>
        </p:nvSpPr>
        <p:spPr>
          <a:xfrm>
            <a:off x="686175" y="3261916"/>
            <a:ext cx="1617937" cy="214033"/>
          </a:xfrm>
          <a:prstGeom prst="rect">
            <a:avLst/>
          </a:prstGeom>
        </p:spPr>
        <p:txBody>
          <a:bodyPr lIns="0" tIns="0" rIns="0" bIns="0" rtlCol="0" anchor="t">
            <a:spAutoFit/>
          </a:bodyPr>
          <a:lstStyle/>
          <a:p>
            <a:pPr defTabSz="457200">
              <a:lnSpc>
                <a:spcPts val="1806"/>
              </a:lnSpc>
              <a:spcBef>
                <a:spcPct val="0"/>
              </a:spcBef>
            </a:pPr>
            <a:r>
              <a:rPr lang="en-US" sz="1400" spc="55">
                <a:solidFill>
                  <a:srgbClr val="25282A"/>
                </a:solidFill>
                <a:latin typeface="Glacial Indifference"/>
              </a:rPr>
              <a:t>CT1</a:t>
            </a:r>
          </a:p>
        </p:txBody>
      </p:sp>
      <p:sp>
        <p:nvSpPr>
          <p:cNvPr id="37" name="TextBox 37"/>
          <p:cNvSpPr txBox="1"/>
          <p:nvPr/>
        </p:nvSpPr>
        <p:spPr>
          <a:xfrm>
            <a:off x="1860883" y="3271441"/>
            <a:ext cx="1617937" cy="214033"/>
          </a:xfrm>
          <a:prstGeom prst="rect">
            <a:avLst/>
          </a:prstGeom>
        </p:spPr>
        <p:txBody>
          <a:bodyPr lIns="0" tIns="0" rIns="0" bIns="0" rtlCol="0" anchor="t">
            <a:spAutoFit/>
          </a:bodyPr>
          <a:lstStyle/>
          <a:p>
            <a:pPr defTabSz="457200">
              <a:lnSpc>
                <a:spcPts val="1806"/>
              </a:lnSpc>
              <a:spcBef>
                <a:spcPct val="0"/>
              </a:spcBef>
            </a:pPr>
            <a:r>
              <a:rPr lang="en-US" sz="1400" spc="55">
                <a:solidFill>
                  <a:srgbClr val="25282A"/>
                </a:solidFill>
                <a:latin typeface="Glacial Indifference"/>
              </a:rPr>
              <a:t>CT2</a:t>
            </a:r>
          </a:p>
        </p:txBody>
      </p:sp>
      <p:sp>
        <p:nvSpPr>
          <p:cNvPr id="38" name="TextBox 38"/>
          <p:cNvSpPr txBox="1"/>
          <p:nvPr/>
        </p:nvSpPr>
        <p:spPr>
          <a:xfrm>
            <a:off x="5901898" y="3271441"/>
            <a:ext cx="1617937" cy="214033"/>
          </a:xfrm>
          <a:prstGeom prst="rect">
            <a:avLst/>
          </a:prstGeom>
        </p:spPr>
        <p:txBody>
          <a:bodyPr lIns="0" tIns="0" rIns="0" bIns="0" rtlCol="0" anchor="t">
            <a:spAutoFit/>
          </a:bodyPr>
          <a:lstStyle/>
          <a:p>
            <a:pPr defTabSz="457200">
              <a:lnSpc>
                <a:spcPts val="1806"/>
              </a:lnSpc>
              <a:spcBef>
                <a:spcPct val="0"/>
              </a:spcBef>
            </a:pPr>
            <a:r>
              <a:rPr lang="en-US" sz="1400" spc="55">
                <a:solidFill>
                  <a:srgbClr val="25282A"/>
                </a:solidFill>
                <a:latin typeface="Glacial Indifference"/>
              </a:rPr>
              <a:t>ST4</a:t>
            </a:r>
          </a:p>
        </p:txBody>
      </p:sp>
      <p:sp>
        <p:nvSpPr>
          <p:cNvPr id="39" name="TextBox 39"/>
          <p:cNvSpPr txBox="1"/>
          <p:nvPr/>
        </p:nvSpPr>
        <p:spPr>
          <a:xfrm>
            <a:off x="7038305" y="3271441"/>
            <a:ext cx="1617937" cy="214033"/>
          </a:xfrm>
          <a:prstGeom prst="rect">
            <a:avLst/>
          </a:prstGeom>
        </p:spPr>
        <p:txBody>
          <a:bodyPr lIns="0" tIns="0" rIns="0" bIns="0" rtlCol="0" anchor="t">
            <a:spAutoFit/>
          </a:bodyPr>
          <a:lstStyle/>
          <a:p>
            <a:pPr defTabSz="457200">
              <a:lnSpc>
                <a:spcPts val="1806"/>
              </a:lnSpc>
              <a:spcBef>
                <a:spcPct val="0"/>
              </a:spcBef>
            </a:pPr>
            <a:r>
              <a:rPr lang="en-US" sz="1400" spc="55">
                <a:solidFill>
                  <a:srgbClr val="25282A"/>
                </a:solidFill>
                <a:latin typeface="Glacial Indifference"/>
              </a:rPr>
              <a:t>ST5</a:t>
            </a:r>
          </a:p>
        </p:txBody>
      </p:sp>
      <p:sp>
        <p:nvSpPr>
          <p:cNvPr id="40" name="TextBox 40"/>
          <p:cNvSpPr txBox="1"/>
          <p:nvPr/>
        </p:nvSpPr>
        <p:spPr>
          <a:xfrm>
            <a:off x="8138817" y="3271441"/>
            <a:ext cx="1617937" cy="214033"/>
          </a:xfrm>
          <a:prstGeom prst="rect">
            <a:avLst/>
          </a:prstGeom>
        </p:spPr>
        <p:txBody>
          <a:bodyPr lIns="0" tIns="0" rIns="0" bIns="0" rtlCol="0" anchor="t">
            <a:spAutoFit/>
          </a:bodyPr>
          <a:lstStyle/>
          <a:p>
            <a:pPr defTabSz="457200">
              <a:lnSpc>
                <a:spcPts val="1806"/>
              </a:lnSpc>
              <a:spcBef>
                <a:spcPct val="0"/>
              </a:spcBef>
            </a:pPr>
            <a:r>
              <a:rPr lang="en-US" sz="1400" spc="55" dirty="0">
                <a:solidFill>
                  <a:srgbClr val="25282A"/>
                </a:solidFill>
                <a:latin typeface="Glacial Indifference"/>
              </a:rPr>
              <a:t>ST6</a:t>
            </a:r>
          </a:p>
        </p:txBody>
      </p:sp>
      <p:sp>
        <p:nvSpPr>
          <p:cNvPr id="41" name="AutoShape 41"/>
          <p:cNvSpPr/>
          <p:nvPr/>
        </p:nvSpPr>
        <p:spPr>
          <a:xfrm>
            <a:off x="6736125" y="4056180"/>
            <a:ext cx="2030024" cy="411226"/>
          </a:xfrm>
          <a:prstGeom prst="rect">
            <a:avLst/>
          </a:prstGeom>
          <a:solidFill>
            <a:srgbClr val="6D2077">
              <a:alpha val="49803"/>
            </a:srgbClr>
          </a:solidFill>
        </p:spPr>
      </p:sp>
      <p:sp>
        <p:nvSpPr>
          <p:cNvPr id="42" name="AutoShape 42"/>
          <p:cNvSpPr/>
          <p:nvPr/>
        </p:nvSpPr>
        <p:spPr>
          <a:xfrm>
            <a:off x="346925" y="4041068"/>
            <a:ext cx="1019632" cy="1269414"/>
          </a:xfrm>
          <a:prstGeom prst="rect">
            <a:avLst/>
          </a:prstGeom>
          <a:solidFill>
            <a:srgbClr val="77206D">
              <a:alpha val="70000"/>
            </a:srgbClr>
          </a:solidFill>
        </p:spPr>
      </p:sp>
      <p:sp>
        <p:nvSpPr>
          <p:cNvPr id="43" name="TextBox 43"/>
          <p:cNvSpPr txBox="1"/>
          <p:nvPr/>
        </p:nvSpPr>
        <p:spPr>
          <a:xfrm>
            <a:off x="421359" y="4532694"/>
            <a:ext cx="1129898" cy="359073"/>
          </a:xfrm>
          <a:prstGeom prst="rect">
            <a:avLst/>
          </a:prstGeom>
        </p:spPr>
        <p:txBody>
          <a:bodyPr lIns="0" tIns="0" rIns="0" bIns="0" rtlCol="0" anchor="t">
            <a:spAutoFit/>
          </a:bodyPr>
          <a:lstStyle/>
          <a:p>
            <a:pPr defTabSz="457200">
              <a:lnSpc>
                <a:spcPts val="1355"/>
              </a:lnSpc>
            </a:pPr>
            <a:r>
              <a:rPr lang="en-US" sz="1300" spc="41" dirty="0">
                <a:solidFill>
                  <a:srgbClr val="FFFFFF"/>
                </a:solidFill>
                <a:latin typeface="Glacial Indifference"/>
              </a:rPr>
              <a:t>MRCEM </a:t>
            </a:r>
          </a:p>
          <a:p>
            <a:pPr defTabSz="457200">
              <a:lnSpc>
                <a:spcPts val="1355"/>
              </a:lnSpc>
              <a:spcBef>
                <a:spcPct val="0"/>
              </a:spcBef>
            </a:pPr>
            <a:r>
              <a:rPr lang="en-US" sz="1300" spc="41" dirty="0">
                <a:solidFill>
                  <a:srgbClr val="FFFFFF"/>
                </a:solidFill>
                <a:latin typeface="Glacial Indifference"/>
              </a:rPr>
              <a:t>Primary SBA</a:t>
            </a:r>
          </a:p>
        </p:txBody>
      </p:sp>
      <p:sp>
        <p:nvSpPr>
          <p:cNvPr id="52" name="AutoShape 2">
            <a:extLst>
              <a:ext uri="{FF2B5EF4-FFF2-40B4-BE49-F238E27FC236}">
                <a16:creationId xmlns:a16="http://schemas.microsoft.com/office/drawing/2014/main" id="{19CA0E77-627F-4866-9005-67EAD96FFBA0}"/>
              </a:ext>
            </a:extLst>
          </p:cNvPr>
          <p:cNvSpPr/>
          <p:nvPr/>
        </p:nvSpPr>
        <p:spPr>
          <a:xfrm>
            <a:off x="346925" y="2214784"/>
            <a:ext cx="5138985" cy="670051"/>
          </a:xfrm>
          <a:prstGeom prst="rect">
            <a:avLst/>
          </a:prstGeom>
          <a:solidFill>
            <a:srgbClr val="D9D9D9">
              <a:alpha val="60000"/>
            </a:srgbClr>
          </a:solidFill>
        </p:spPr>
      </p:sp>
      <p:sp>
        <p:nvSpPr>
          <p:cNvPr id="53" name="AutoShape 3">
            <a:extLst>
              <a:ext uri="{FF2B5EF4-FFF2-40B4-BE49-F238E27FC236}">
                <a16:creationId xmlns:a16="http://schemas.microsoft.com/office/drawing/2014/main" id="{50225DD1-8B05-4DEE-BBB5-420A7113AB0C}"/>
              </a:ext>
            </a:extLst>
          </p:cNvPr>
          <p:cNvSpPr/>
          <p:nvPr/>
        </p:nvSpPr>
        <p:spPr>
          <a:xfrm>
            <a:off x="346925" y="2214784"/>
            <a:ext cx="2388638" cy="670051"/>
          </a:xfrm>
          <a:prstGeom prst="rect">
            <a:avLst/>
          </a:prstGeom>
          <a:solidFill>
            <a:srgbClr val="D9D9D9"/>
          </a:solidFill>
        </p:spPr>
      </p:sp>
      <p:sp>
        <p:nvSpPr>
          <p:cNvPr id="54" name="TextBox 4">
            <a:extLst>
              <a:ext uri="{FF2B5EF4-FFF2-40B4-BE49-F238E27FC236}">
                <a16:creationId xmlns:a16="http://schemas.microsoft.com/office/drawing/2014/main" id="{224E89FB-FD97-4967-B40D-67B91CF103C3}"/>
              </a:ext>
            </a:extLst>
          </p:cNvPr>
          <p:cNvSpPr txBox="1"/>
          <p:nvPr/>
        </p:nvSpPr>
        <p:spPr>
          <a:xfrm>
            <a:off x="1213956" y="2424460"/>
            <a:ext cx="1617937" cy="214033"/>
          </a:xfrm>
          <a:prstGeom prst="rect">
            <a:avLst/>
          </a:prstGeom>
        </p:spPr>
        <p:txBody>
          <a:bodyPr lIns="0" tIns="0" rIns="0" bIns="0" rtlCol="0" anchor="t">
            <a:spAutoFit/>
          </a:bodyPr>
          <a:lstStyle/>
          <a:p>
            <a:pPr defTabSz="457200">
              <a:lnSpc>
                <a:spcPts val="1806"/>
              </a:lnSpc>
              <a:spcBef>
                <a:spcPct val="0"/>
              </a:spcBef>
            </a:pPr>
            <a:r>
              <a:rPr lang="en-US" sz="1400" spc="55">
                <a:solidFill>
                  <a:srgbClr val="6D2077"/>
                </a:solidFill>
                <a:latin typeface="Glacial Indifference"/>
              </a:rPr>
              <a:t>ACCS</a:t>
            </a:r>
          </a:p>
        </p:txBody>
      </p:sp>
      <p:grpSp>
        <p:nvGrpSpPr>
          <p:cNvPr id="55" name="Group 5">
            <a:extLst>
              <a:ext uri="{FF2B5EF4-FFF2-40B4-BE49-F238E27FC236}">
                <a16:creationId xmlns:a16="http://schemas.microsoft.com/office/drawing/2014/main" id="{47CAB2A0-0F29-419D-A229-2190DBCFC665}"/>
              </a:ext>
            </a:extLst>
          </p:cNvPr>
          <p:cNvGrpSpPr/>
          <p:nvPr/>
        </p:nvGrpSpPr>
        <p:grpSpPr>
          <a:xfrm rot="-8100000">
            <a:off x="2516315" y="2313807"/>
            <a:ext cx="473591" cy="472833"/>
            <a:chOff x="0" y="0"/>
            <a:chExt cx="6350000" cy="6339840"/>
          </a:xfrm>
        </p:grpSpPr>
        <p:sp>
          <p:nvSpPr>
            <p:cNvPr id="56" name="Freeform 6">
              <a:extLst>
                <a:ext uri="{FF2B5EF4-FFF2-40B4-BE49-F238E27FC236}">
                  <a16:creationId xmlns:a16="http://schemas.microsoft.com/office/drawing/2014/main" id="{626AA2C0-61D9-4112-BC19-29C9E44E6C5C}"/>
                </a:ext>
              </a:extLst>
            </p:cNvPr>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6D2077"/>
            </a:solidFill>
          </p:spPr>
        </p:sp>
      </p:grpSp>
      <p:sp>
        <p:nvSpPr>
          <p:cNvPr id="59" name="AutoShape 12">
            <a:extLst>
              <a:ext uri="{FF2B5EF4-FFF2-40B4-BE49-F238E27FC236}">
                <a16:creationId xmlns:a16="http://schemas.microsoft.com/office/drawing/2014/main" id="{E2703B1F-1236-4808-ACD4-77B9FD9EC0E1}"/>
              </a:ext>
            </a:extLst>
          </p:cNvPr>
          <p:cNvSpPr/>
          <p:nvPr/>
        </p:nvSpPr>
        <p:spPr>
          <a:xfrm>
            <a:off x="5484875" y="2214666"/>
            <a:ext cx="3319037" cy="670169"/>
          </a:xfrm>
          <a:prstGeom prst="rect">
            <a:avLst/>
          </a:prstGeom>
          <a:solidFill>
            <a:srgbClr val="D9D9D9">
              <a:alpha val="29803"/>
            </a:srgbClr>
          </a:solidFill>
        </p:spPr>
      </p:sp>
      <p:sp>
        <p:nvSpPr>
          <p:cNvPr id="60" name="TextBox 13">
            <a:extLst>
              <a:ext uri="{FF2B5EF4-FFF2-40B4-BE49-F238E27FC236}">
                <a16:creationId xmlns:a16="http://schemas.microsoft.com/office/drawing/2014/main" id="{7AFF1FC9-A061-4F3D-AA9F-246ACA73930C}"/>
              </a:ext>
            </a:extLst>
          </p:cNvPr>
          <p:cNvSpPr txBox="1"/>
          <p:nvPr/>
        </p:nvSpPr>
        <p:spPr>
          <a:xfrm>
            <a:off x="3706786" y="2429223"/>
            <a:ext cx="1830435" cy="214033"/>
          </a:xfrm>
          <a:prstGeom prst="rect">
            <a:avLst/>
          </a:prstGeom>
        </p:spPr>
        <p:txBody>
          <a:bodyPr lIns="0" tIns="0" rIns="0" bIns="0" rtlCol="0" anchor="t">
            <a:spAutoFit/>
          </a:bodyPr>
          <a:lstStyle/>
          <a:p>
            <a:pPr defTabSz="457200">
              <a:lnSpc>
                <a:spcPts val="1806"/>
              </a:lnSpc>
              <a:spcBef>
                <a:spcPct val="0"/>
              </a:spcBef>
            </a:pPr>
            <a:r>
              <a:rPr lang="en-US" sz="1400" spc="55">
                <a:solidFill>
                  <a:srgbClr val="6D2077"/>
                </a:solidFill>
                <a:latin typeface="Glacial Indifference"/>
              </a:rPr>
              <a:t>Intermediate</a:t>
            </a:r>
          </a:p>
        </p:txBody>
      </p:sp>
      <p:grpSp>
        <p:nvGrpSpPr>
          <p:cNvPr id="61" name="Group 14">
            <a:extLst>
              <a:ext uri="{FF2B5EF4-FFF2-40B4-BE49-F238E27FC236}">
                <a16:creationId xmlns:a16="http://schemas.microsoft.com/office/drawing/2014/main" id="{C5D3629C-6688-4B8E-96BA-4171C397447F}"/>
              </a:ext>
            </a:extLst>
          </p:cNvPr>
          <p:cNvGrpSpPr/>
          <p:nvPr/>
        </p:nvGrpSpPr>
        <p:grpSpPr>
          <a:xfrm rot="-8100000">
            <a:off x="5264041" y="2314977"/>
            <a:ext cx="468671" cy="467921"/>
            <a:chOff x="0" y="0"/>
            <a:chExt cx="6350000" cy="6339840"/>
          </a:xfrm>
        </p:grpSpPr>
        <p:sp>
          <p:nvSpPr>
            <p:cNvPr id="62" name="Freeform 15">
              <a:extLst>
                <a:ext uri="{FF2B5EF4-FFF2-40B4-BE49-F238E27FC236}">
                  <a16:creationId xmlns:a16="http://schemas.microsoft.com/office/drawing/2014/main" id="{ADC39F7E-54BF-4933-AECB-C03387B4094E}"/>
                </a:ext>
              </a:extLst>
            </p:cNvPr>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6D2077"/>
            </a:solidFill>
          </p:spPr>
        </p:sp>
      </p:grpSp>
      <p:sp>
        <p:nvSpPr>
          <p:cNvPr id="67" name="TextBox 35">
            <a:extLst>
              <a:ext uri="{FF2B5EF4-FFF2-40B4-BE49-F238E27FC236}">
                <a16:creationId xmlns:a16="http://schemas.microsoft.com/office/drawing/2014/main" id="{3FFAF4F1-9E84-4D84-90F9-547DB5839D5C}"/>
              </a:ext>
            </a:extLst>
          </p:cNvPr>
          <p:cNvSpPr txBox="1"/>
          <p:nvPr/>
        </p:nvSpPr>
        <p:spPr>
          <a:xfrm>
            <a:off x="6171946" y="2419477"/>
            <a:ext cx="2291653" cy="214033"/>
          </a:xfrm>
          <a:prstGeom prst="rect">
            <a:avLst/>
          </a:prstGeom>
        </p:spPr>
        <p:txBody>
          <a:bodyPr lIns="0" tIns="0" rIns="0" bIns="0" rtlCol="0" anchor="t">
            <a:spAutoFit/>
          </a:bodyPr>
          <a:lstStyle/>
          <a:p>
            <a:pPr defTabSz="457200">
              <a:lnSpc>
                <a:spcPts val="1806"/>
              </a:lnSpc>
              <a:spcBef>
                <a:spcPct val="0"/>
              </a:spcBef>
            </a:pPr>
            <a:r>
              <a:rPr lang="en-US" sz="1400" spc="55">
                <a:solidFill>
                  <a:srgbClr val="6D2077"/>
                </a:solidFill>
                <a:latin typeface="Glacial Indifference"/>
              </a:rPr>
              <a:t>Higher Specialty Training</a:t>
            </a:r>
          </a:p>
        </p:txBody>
      </p:sp>
      <p:pic>
        <p:nvPicPr>
          <p:cNvPr id="2" name="Picture 53">
            <a:extLst>
              <a:ext uri="{FF2B5EF4-FFF2-40B4-BE49-F238E27FC236}">
                <a16:creationId xmlns:a16="http://schemas.microsoft.com/office/drawing/2014/main" id="{C254240F-61AD-4619-9634-AE777A1D1A13}"/>
              </a:ext>
            </a:extLst>
          </p:cNvPr>
          <p:cNvPicPr>
            <a:picLocks noChangeAspect="1"/>
          </p:cNvPicPr>
          <p:nvPr/>
        </p:nvPicPr>
        <p:blipFill>
          <a:blip r:embed="rId3"/>
          <a:srcRect/>
          <a:stretch>
            <a:fillRect/>
          </a:stretch>
        </p:blipFill>
        <p:spPr>
          <a:xfrm>
            <a:off x="7853001" y="6399162"/>
            <a:ext cx="1296728" cy="448992"/>
          </a:xfrm>
          <a:prstGeom prst="rect">
            <a:avLst/>
          </a:prstGeom>
        </p:spPr>
      </p:pic>
      <p:sp>
        <p:nvSpPr>
          <p:cNvPr id="3" name="Title 1">
            <a:extLst>
              <a:ext uri="{FF2B5EF4-FFF2-40B4-BE49-F238E27FC236}">
                <a16:creationId xmlns:a16="http://schemas.microsoft.com/office/drawing/2014/main" id="{CD27968C-8408-4282-9FC8-F0BF18973051}"/>
              </a:ext>
            </a:extLst>
          </p:cNvPr>
          <p:cNvSpPr txBox="1">
            <a:spLocks/>
          </p:cNvSpPr>
          <p:nvPr/>
        </p:nvSpPr>
        <p:spPr>
          <a:xfrm>
            <a:off x="1453066" y="-318713"/>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2400" dirty="0">
                <a:solidFill>
                  <a:srgbClr val="6D2077"/>
                </a:solidFill>
                <a:latin typeface="Century Gothic" panose="020B0502020202020204" pitchFamily="34" charset="0"/>
              </a:rPr>
              <a:t>Examinations pathway from August 2021</a:t>
            </a:r>
          </a:p>
        </p:txBody>
      </p:sp>
      <p:pic>
        <p:nvPicPr>
          <p:cNvPr id="4" name="Picture 11">
            <a:extLst>
              <a:ext uri="{FF2B5EF4-FFF2-40B4-BE49-F238E27FC236}">
                <a16:creationId xmlns:a16="http://schemas.microsoft.com/office/drawing/2014/main" id="{78868E84-65D9-41F9-B423-66F063514EAA}"/>
              </a:ext>
            </a:extLst>
          </p:cNvPr>
          <p:cNvPicPr>
            <a:picLocks noChangeAspect="1"/>
          </p:cNvPicPr>
          <p:nvPr/>
        </p:nvPicPr>
        <p:blipFill rotWithShape="1">
          <a:blip r:embed="rId4"/>
          <a:srcRect t="9515"/>
          <a:stretch/>
        </p:blipFill>
        <p:spPr>
          <a:xfrm>
            <a:off x="-7253" y="-6348"/>
            <a:ext cx="1524000" cy="474027"/>
          </a:xfrm>
          <a:prstGeom prst="rect">
            <a:avLst/>
          </a:prstGeom>
        </p:spPr>
      </p:pic>
      <p:pic>
        <p:nvPicPr>
          <p:cNvPr id="5" name="Picture 53">
            <a:extLst>
              <a:ext uri="{FF2B5EF4-FFF2-40B4-BE49-F238E27FC236}">
                <a16:creationId xmlns:a16="http://schemas.microsoft.com/office/drawing/2014/main" id="{5188C797-E268-47FD-8EF0-059BED8CE6F1}"/>
              </a:ext>
            </a:extLst>
          </p:cNvPr>
          <p:cNvPicPr>
            <a:picLocks noChangeAspect="1"/>
          </p:cNvPicPr>
          <p:nvPr/>
        </p:nvPicPr>
        <p:blipFill>
          <a:blip r:embed="rId3"/>
          <a:srcRect/>
          <a:stretch>
            <a:fillRect/>
          </a:stretch>
        </p:blipFill>
        <p:spPr>
          <a:xfrm>
            <a:off x="7831233" y="6406420"/>
            <a:ext cx="1296728" cy="44899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DA1123-B89D-4B6F-A9AC-CDD81D349CDB}"/>
              </a:ext>
            </a:extLst>
          </p:cNvPr>
          <p:cNvSpPr txBox="1">
            <a:spLocks/>
          </p:cNvSpPr>
          <p:nvPr/>
        </p:nvSpPr>
        <p:spPr>
          <a:xfrm>
            <a:off x="1520376" y="-364813"/>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2400" dirty="0">
                <a:solidFill>
                  <a:srgbClr val="6D2077"/>
                </a:solidFill>
                <a:latin typeface="Century Gothic" panose="020B0502020202020204" pitchFamily="34" charset="0"/>
              </a:rPr>
              <a:t>Transition</a:t>
            </a:r>
          </a:p>
        </p:txBody>
      </p:sp>
      <p:pic>
        <p:nvPicPr>
          <p:cNvPr id="10" name="Picture 11">
            <a:extLst>
              <a:ext uri="{FF2B5EF4-FFF2-40B4-BE49-F238E27FC236}">
                <a16:creationId xmlns:a16="http://schemas.microsoft.com/office/drawing/2014/main" id="{52FC96AA-FB20-4307-8DF9-1AF15601A2B5}"/>
              </a:ext>
            </a:extLst>
          </p:cNvPr>
          <p:cNvPicPr>
            <a:picLocks noChangeAspect="1"/>
          </p:cNvPicPr>
          <p:nvPr/>
        </p:nvPicPr>
        <p:blipFill rotWithShape="1">
          <a:blip r:embed="rId3"/>
          <a:srcRect t="9515"/>
          <a:stretch/>
        </p:blipFill>
        <p:spPr>
          <a:xfrm>
            <a:off x="-7253" y="-6348"/>
            <a:ext cx="1524000" cy="474027"/>
          </a:xfrm>
          <a:prstGeom prst="rect">
            <a:avLst/>
          </a:prstGeom>
        </p:spPr>
      </p:pic>
      <p:pic>
        <p:nvPicPr>
          <p:cNvPr id="12" name="Picture 53">
            <a:extLst>
              <a:ext uri="{FF2B5EF4-FFF2-40B4-BE49-F238E27FC236}">
                <a16:creationId xmlns:a16="http://schemas.microsoft.com/office/drawing/2014/main" id="{E2642B85-DCC8-430A-A9FE-299BBDD84EE1}"/>
              </a:ext>
            </a:extLst>
          </p:cNvPr>
          <p:cNvPicPr>
            <a:picLocks noChangeAspect="1"/>
          </p:cNvPicPr>
          <p:nvPr/>
        </p:nvPicPr>
        <p:blipFill>
          <a:blip r:embed="rId4"/>
          <a:srcRect/>
          <a:stretch>
            <a:fillRect/>
          </a:stretch>
        </p:blipFill>
        <p:spPr>
          <a:xfrm>
            <a:off x="7831233" y="6406420"/>
            <a:ext cx="1296728" cy="448992"/>
          </a:xfrm>
          <a:prstGeom prst="rect">
            <a:avLst/>
          </a:prstGeom>
        </p:spPr>
      </p:pic>
      <p:sp>
        <p:nvSpPr>
          <p:cNvPr id="7" name="Content Placeholder 2">
            <a:extLst>
              <a:ext uri="{FF2B5EF4-FFF2-40B4-BE49-F238E27FC236}">
                <a16:creationId xmlns:a16="http://schemas.microsoft.com/office/drawing/2014/main" id="{072879C6-99FF-430F-B5F4-571D6ED53D21}"/>
              </a:ext>
            </a:extLst>
          </p:cNvPr>
          <p:cNvSpPr>
            <a:spLocks noGrp="1"/>
          </p:cNvSpPr>
          <p:nvPr>
            <p:ph idx="1"/>
          </p:nvPr>
        </p:nvSpPr>
        <p:spPr>
          <a:xfrm>
            <a:off x="592897" y="1070714"/>
            <a:ext cx="7886700" cy="4351338"/>
          </a:xfrm>
        </p:spPr>
        <p:txBody>
          <a:bodyPr>
            <a:normAutofit lnSpcReduction="10000"/>
          </a:bodyPr>
          <a:lstStyle/>
          <a:p>
            <a:r>
              <a:rPr lang="en-GB" dirty="0">
                <a:latin typeface="Century Gothic" panose="020B0502020202020204" pitchFamily="34" charset="0"/>
              </a:rPr>
              <a:t>Any evidence collated by trainees under the existing curriculum will be mapped to link to the 12 Specialty Learning Outcomes described in the 2021 curriculum.</a:t>
            </a:r>
          </a:p>
          <a:p>
            <a:pPr marL="0" indent="0">
              <a:buNone/>
            </a:pPr>
            <a:endParaRPr lang="en-GB" dirty="0">
              <a:latin typeface="Century Gothic" panose="020B0502020202020204" pitchFamily="34" charset="0"/>
            </a:endParaRPr>
          </a:p>
          <a:p>
            <a:pPr marL="0" indent="0">
              <a:buNone/>
            </a:pPr>
            <a:endParaRPr lang="en-GB" dirty="0">
              <a:latin typeface="Century Gothic" panose="020B0502020202020204" pitchFamily="34" charset="0"/>
            </a:endParaRPr>
          </a:p>
          <a:p>
            <a:r>
              <a:rPr lang="en-GB" dirty="0">
                <a:latin typeface="Century Gothic" panose="020B0502020202020204" pitchFamily="34" charset="0"/>
              </a:rPr>
              <a:t>The new curriculum includes guidance that trainees should receive increased amounts of Supporting Professional Activity time to support trainees to develop their skills in the non-clinical specialty learning outcomes. </a:t>
            </a:r>
          </a:p>
          <a:p>
            <a:endParaRPr lang="en-GB" dirty="0">
              <a:latin typeface="Century Gothic" panose="020B0502020202020204" pitchFamily="34" charset="0"/>
            </a:endParaRPr>
          </a:p>
          <a:p>
            <a:endParaRPr lang="en-GB" dirty="0">
              <a:latin typeface="Century Gothic" panose="020B0502020202020204" pitchFamily="34" charset="0"/>
            </a:endParaRPr>
          </a:p>
          <a:p>
            <a:r>
              <a:rPr lang="en-US" sz="1600" dirty="0">
                <a:effectLst/>
                <a:latin typeface="Century Gothic" panose="020B0502020202020204" pitchFamily="34" charset="0"/>
                <a:ea typeface="Times New Roman" panose="02020603050405020304" pitchFamily="18" charset="0"/>
                <a:cs typeface="Times New Roman" panose="02020603050405020304" pitchFamily="18" charset="0"/>
              </a:rPr>
              <a:t>Trainees in </a:t>
            </a:r>
            <a:r>
              <a:rPr lang="en-US" sz="1600" u="sng" dirty="0">
                <a:effectLst/>
                <a:latin typeface="Century Gothic" panose="020B0502020202020204" pitchFamily="34" charset="0"/>
                <a:ea typeface="Times New Roman" panose="02020603050405020304" pitchFamily="18" charset="0"/>
                <a:cs typeface="Times New Roman" panose="02020603050405020304" pitchFamily="18" charset="0"/>
              </a:rPr>
              <a:t>ST6</a:t>
            </a:r>
            <a:r>
              <a:rPr lang="en-US" sz="1600" dirty="0">
                <a:effectLst/>
                <a:latin typeface="Century Gothic" panose="020B0502020202020204" pitchFamily="34" charset="0"/>
                <a:ea typeface="Times New Roman" panose="02020603050405020304" pitchFamily="18" charset="0"/>
                <a:cs typeface="Times New Roman" panose="02020603050405020304" pitchFamily="18" charset="0"/>
              </a:rPr>
              <a:t> who CCT before August 2022 (FTE) or August 2023 (LTFT) are </a:t>
            </a:r>
            <a:r>
              <a:rPr lang="en-US" sz="1800" b="1" dirty="0">
                <a:effectLst/>
                <a:latin typeface="Century Gothic" panose="020B0502020202020204" pitchFamily="34" charset="0"/>
                <a:ea typeface="Times New Roman" panose="02020603050405020304" pitchFamily="18" charset="0"/>
                <a:cs typeface="Times New Roman" panose="02020603050405020304" pitchFamily="18" charset="0"/>
              </a:rPr>
              <a:t>not</a:t>
            </a:r>
            <a:r>
              <a:rPr lang="en-US" sz="1600" dirty="0">
                <a:effectLst/>
                <a:latin typeface="Century Gothic" panose="020B0502020202020204" pitchFamily="34" charset="0"/>
                <a:ea typeface="Times New Roman" panose="02020603050405020304" pitchFamily="18" charset="0"/>
                <a:cs typeface="Times New Roman" panose="02020603050405020304" pitchFamily="18" charset="0"/>
              </a:rPr>
              <a:t> expected to transition to the new curriculum.</a:t>
            </a:r>
          </a:p>
          <a:p>
            <a:endParaRPr lang="en-US" dirty="0">
              <a:latin typeface="Century Gothic" panose="020B0502020202020204" pitchFamily="34" charset="0"/>
              <a:cs typeface="Times New Roman" panose="02020603050405020304" pitchFamily="18" charset="0"/>
            </a:endParaRPr>
          </a:p>
          <a:p>
            <a:r>
              <a:rPr lang="en-US" dirty="0">
                <a:latin typeface="Century Gothic" panose="020B0502020202020204" pitchFamily="34" charset="0"/>
              </a:rPr>
              <a:t>There will be a new </a:t>
            </a:r>
            <a:r>
              <a:rPr lang="en-US" dirty="0" err="1">
                <a:latin typeface="Century Gothic" panose="020B0502020202020204" pitchFamily="34" charset="0"/>
              </a:rPr>
              <a:t>eportfolio</a:t>
            </a:r>
            <a:endParaRPr lang="en-US" dirty="0">
              <a:latin typeface="Century Gothic" panose="020B0502020202020204" pitchFamily="34" charset="0"/>
            </a:endParaRPr>
          </a:p>
          <a:p>
            <a:endParaRPr lang="en-US" dirty="0">
              <a:latin typeface="Century Gothic" panose="020B0502020202020204" pitchFamily="34" charset="0"/>
            </a:endParaRPr>
          </a:p>
          <a:p>
            <a:r>
              <a:rPr lang="en-US" dirty="0">
                <a:latin typeface="Century Gothic" panose="020B0502020202020204" pitchFamily="34" charset="0"/>
              </a:rPr>
              <a:t>Content of the existing curriculum will be transferred to the new </a:t>
            </a:r>
            <a:r>
              <a:rPr lang="en-US" dirty="0" err="1">
                <a:latin typeface="Century Gothic" panose="020B0502020202020204" pitchFamily="34" charset="0"/>
              </a:rPr>
              <a:t>eportfolio</a:t>
            </a:r>
            <a:r>
              <a:rPr lang="en-US" dirty="0">
                <a:latin typeface="Century Gothic" panose="020B0502020202020204" pitchFamily="34" charset="0"/>
              </a:rPr>
              <a:t> to link to the new SLOs (mapping taking place)</a:t>
            </a:r>
          </a:p>
          <a:p>
            <a:endParaRPr lang="en-GB" dirty="0">
              <a:latin typeface="Century Gothic" panose="020B0502020202020204" pitchFamily="34" charset="0"/>
            </a:endParaRPr>
          </a:p>
        </p:txBody>
      </p:sp>
    </p:spTree>
    <p:extLst>
      <p:ext uri="{BB962C8B-B14F-4D97-AF65-F5344CB8AC3E}">
        <p14:creationId xmlns:p14="http://schemas.microsoft.com/office/powerpoint/2010/main" val="3835357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C7F4E-0685-4A4C-AAA5-CB0038CC4308}"/>
              </a:ext>
            </a:extLst>
          </p:cNvPr>
          <p:cNvSpPr>
            <a:spLocks noGrp="1"/>
          </p:cNvSpPr>
          <p:nvPr>
            <p:ph type="title"/>
          </p:nvPr>
        </p:nvSpPr>
        <p:spPr>
          <a:xfrm>
            <a:off x="642486" y="-150335"/>
            <a:ext cx="4114800" cy="762000"/>
          </a:xfrm>
        </p:spPr>
        <p:txBody>
          <a:bodyPr/>
          <a:lstStyle/>
          <a:p>
            <a:r>
              <a:rPr lang="en-US" dirty="0">
                <a:solidFill>
                  <a:srgbClr val="7030A0"/>
                </a:solidFill>
                <a:latin typeface="Century Gothic" panose="020B0502020202020204" pitchFamily="34" charset="0"/>
              </a:rPr>
              <a:t>Transition – ST4</a:t>
            </a:r>
          </a:p>
        </p:txBody>
      </p:sp>
      <p:sp>
        <p:nvSpPr>
          <p:cNvPr id="3" name="Content Placeholder 2">
            <a:extLst>
              <a:ext uri="{FF2B5EF4-FFF2-40B4-BE49-F238E27FC236}">
                <a16:creationId xmlns:a16="http://schemas.microsoft.com/office/drawing/2014/main" id="{5000F4A1-A210-1C43-9784-DD4C39DD2FAB}"/>
              </a:ext>
            </a:extLst>
          </p:cNvPr>
          <p:cNvSpPr>
            <a:spLocks noGrp="1"/>
          </p:cNvSpPr>
          <p:nvPr>
            <p:ph idx="1"/>
          </p:nvPr>
        </p:nvSpPr>
        <p:spPr>
          <a:xfrm>
            <a:off x="642485" y="970547"/>
            <a:ext cx="6942221" cy="3017309"/>
          </a:xfrm>
        </p:spPr>
        <p:txBody>
          <a:bodyPr>
            <a:noAutofit/>
          </a:bodyPr>
          <a:lstStyle/>
          <a:p>
            <a:r>
              <a:rPr lang="en-US" dirty="0">
                <a:latin typeface="Century Gothic" panose="020B0502020202020204" pitchFamily="34" charset="0"/>
              </a:rPr>
              <a:t>Particular attention should be paid to those SLOs that may have had only limited prior assessment:</a:t>
            </a:r>
          </a:p>
          <a:p>
            <a:endParaRPr lang="en-US" dirty="0">
              <a:latin typeface="Century Gothic" panose="020B0502020202020204" pitchFamily="34" charset="0"/>
            </a:endParaRPr>
          </a:p>
          <a:p>
            <a:pPr lvl="1"/>
            <a:r>
              <a:rPr lang="en-US" sz="1600" dirty="0">
                <a:latin typeface="Century Gothic" panose="020B0502020202020204" pitchFamily="34" charset="0"/>
              </a:rPr>
              <a:t>SLO2 – Support the ED team by answering clinical questions and making safe decisions</a:t>
            </a:r>
          </a:p>
          <a:p>
            <a:pPr marL="228600" lvl="1" indent="0">
              <a:buNone/>
            </a:pPr>
            <a:endParaRPr lang="en-US" sz="1600" dirty="0">
              <a:latin typeface="Century Gothic" panose="020B0502020202020204" pitchFamily="34" charset="0"/>
            </a:endParaRPr>
          </a:p>
          <a:p>
            <a:pPr lvl="1"/>
            <a:r>
              <a:rPr lang="en-US" sz="1600" dirty="0">
                <a:latin typeface="Century Gothic" panose="020B0502020202020204" pitchFamily="34" charset="0"/>
              </a:rPr>
              <a:t>SLO7 – Deal with complex and challenging situations in the workplace</a:t>
            </a:r>
          </a:p>
          <a:p>
            <a:pPr marL="228600" lvl="1" indent="0">
              <a:buNone/>
            </a:pPr>
            <a:endParaRPr lang="en-US" sz="1600" dirty="0">
              <a:latin typeface="Century Gothic" panose="020B0502020202020204" pitchFamily="34" charset="0"/>
            </a:endParaRPr>
          </a:p>
          <a:p>
            <a:pPr lvl="1"/>
            <a:r>
              <a:rPr lang="en-US" sz="1600" dirty="0">
                <a:latin typeface="Century Gothic" panose="020B0502020202020204" pitchFamily="34" charset="0"/>
              </a:rPr>
              <a:t>SLO 8 – Lead ED shift</a:t>
            </a:r>
          </a:p>
          <a:p>
            <a:pPr lvl="1"/>
            <a:endParaRPr lang="en-US" sz="1600" dirty="0">
              <a:latin typeface="Century Gothic" panose="020B0502020202020204" pitchFamily="34" charset="0"/>
            </a:endParaRPr>
          </a:p>
          <a:p>
            <a:r>
              <a:rPr lang="en-US" dirty="0">
                <a:latin typeface="Century Gothic" panose="020B0502020202020204" pitchFamily="34" charset="0"/>
              </a:rPr>
              <a:t>SLO 6 – Key procedural skills</a:t>
            </a:r>
          </a:p>
          <a:p>
            <a:pPr marL="0" indent="0">
              <a:buNone/>
            </a:pPr>
            <a:endParaRPr lang="en-US" dirty="0">
              <a:latin typeface="Century Gothic" panose="020B0502020202020204" pitchFamily="34" charset="0"/>
            </a:endParaRPr>
          </a:p>
          <a:p>
            <a:pPr lvl="1"/>
            <a:r>
              <a:rPr lang="en-US" sz="1600" dirty="0">
                <a:latin typeface="Century Gothic" panose="020B0502020202020204" pitchFamily="34" charset="0"/>
              </a:rPr>
              <a:t>Commence logbook</a:t>
            </a:r>
          </a:p>
        </p:txBody>
      </p:sp>
      <p:pic>
        <p:nvPicPr>
          <p:cNvPr id="4" name="Picture 11">
            <a:extLst>
              <a:ext uri="{FF2B5EF4-FFF2-40B4-BE49-F238E27FC236}">
                <a16:creationId xmlns:a16="http://schemas.microsoft.com/office/drawing/2014/main" id="{31040258-4016-EB46-9C5D-4BD86F114B21}"/>
              </a:ext>
            </a:extLst>
          </p:cNvPr>
          <p:cNvPicPr>
            <a:picLocks noChangeAspect="1"/>
          </p:cNvPicPr>
          <p:nvPr/>
        </p:nvPicPr>
        <p:blipFill rotWithShape="1">
          <a:blip r:embed="rId2"/>
          <a:srcRect t="9515"/>
          <a:stretch/>
        </p:blipFill>
        <p:spPr>
          <a:xfrm>
            <a:off x="-7253" y="-6348"/>
            <a:ext cx="1524000" cy="474027"/>
          </a:xfrm>
          <a:prstGeom prst="rect">
            <a:avLst/>
          </a:prstGeom>
        </p:spPr>
      </p:pic>
      <p:pic>
        <p:nvPicPr>
          <p:cNvPr id="5" name="Picture 53">
            <a:extLst>
              <a:ext uri="{FF2B5EF4-FFF2-40B4-BE49-F238E27FC236}">
                <a16:creationId xmlns:a16="http://schemas.microsoft.com/office/drawing/2014/main" id="{0F0C7F88-71E5-2E4C-84D0-AACBCA2BE647}"/>
              </a:ext>
            </a:extLst>
          </p:cNvPr>
          <p:cNvPicPr>
            <a:picLocks noChangeAspect="1"/>
          </p:cNvPicPr>
          <p:nvPr/>
        </p:nvPicPr>
        <p:blipFill>
          <a:blip r:embed="rId3"/>
          <a:srcRect/>
          <a:stretch>
            <a:fillRect/>
          </a:stretch>
        </p:blipFill>
        <p:spPr>
          <a:xfrm>
            <a:off x="7831233" y="6406420"/>
            <a:ext cx="1296728" cy="448992"/>
          </a:xfrm>
          <a:prstGeom prst="rect">
            <a:avLst/>
          </a:prstGeom>
        </p:spPr>
      </p:pic>
    </p:spTree>
    <p:extLst>
      <p:ext uri="{BB962C8B-B14F-4D97-AF65-F5344CB8AC3E}">
        <p14:creationId xmlns:p14="http://schemas.microsoft.com/office/powerpoint/2010/main" val="596490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5D4B9-C4BC-6E49-9A6D-9E4CA8CC5963}"/>
              </a:ext>
            </a:extLst>
          </p:cNvPr>
          <p:cNvSpPr>
            <a:spLocks noGrp="1"/>
          </p:cNvSpPr>
          <p:nvPr>
            <p:ph type="title"/>
          </p:nvPr>
        </p:nvSpPr>
        <p:spPr>
          <a:xfrm>
            <a:off x="754747" y="-150335"/>
            <a:ext cx="4114800" cy="762000"/>
          </a:xfrm>
        </p:spPr>
        <p:txBody>
          <a:bodyPr/>
          <a:lstStyle/>
          <a:p>
            <a:r>
              <a:rPr lang="en-US" dirty="0">
                <a:solidFill>
                  <a:srgbClr val="7030A0"/>
                </a:solidFill>
                <a:latin typeface="Century Gothic" panose="020B0502020202020204" pitchFamily="34" charset="0"/>
              </a:rPr>
              <a:t>Exam Transition</a:t>
            </a:r>
          </a:p>
        </p:txBody>
      </p:sp>
      <p:sp>
        <p:nvSpPr>
          <p:cNvPr id="3" name="Content Placeholder 2">
            <a:extLst>
              <a:ext uri="{FF2B5EF4-FFF2-40B4-BE49-F238E27FC236}">
                <a16:creationId xmlns:a16="http://schemas.microsoft.com/office/drawing/2014/main" id="{4D4C1B96-C105-D84C-B363-285AFC09A7C5}"/>
              </a:ext>
            </a:extLst>
          </p:cNvPr>
          <p:cNvSpPr>
            <a:spLocks noGrp="1"/>
          </p:cNvSpPr>
          <p:nvPr>
            <p:ph idx="1"/>
          </p:nvPr>
        </p:nvSpPr>
        <p:spPr>
          <a:xfrm>
            <a:off x="228600" y="1066800"/>
            <a:ext cx="7943248" cy="3017309"/>
          </a:xfrm>
        </p:spPr>
        <p:txBody>
          <a:bodyPr>
            <a:noAutofit/>
          </a:bodyPr>
          <a:lstStyle/>
          <a:p>
            <a:r>
              <a:rPr lang="en-US" dirty="0">
                <a:latin typeface="Century Gothic" panose="020B0502020202020204" pitchFamily="34" charset="0"/>
              </a:rPr>
              <a:t>Primary MRCEM</a:t>
            </a:r>
          </a:p>
          <a:p>
            <a:pPr lvl="1"/>
            <a:r>
              <a:rPr lang="en-US" sz="1600" dirty="0">
                <a:latin typeface="Century Gothic" panose="020B0502020202020204" pitchFamily="34" charset="0"/>
              </a:rPr>
              <a:t>No change</a:t>
            </a:r>
          </a:p>
          <a:p>
            <a:pPr marL="228600" lvl="1" indent="0">
              <a:buNone/>
            </a:pPr>
            <a:endParaRPr lang="en-US" sz="1600" dirty="0">
              <a:latin typeface="Century Gothic" panose="020B0502020202020204" pitchFamily="34" charset="0"/>
            </a:endParaRPr>
          </a:p>
          <a:p>
            <a:r>
              <a:rPr lang="en-US" dirty="0">
                <a:latin typeface="Century Gothic" panose="020B0502020202020204" pitchFamily="34" charset="0"/>
              </a:rPr>
              <a:t>MRCEM SBA</a:t>
            </a:r>
          </a:p>
          <a:p>
            <a:pPr lvl="1"/>
            <a:r>
              <a:rPr lang="en-US" sz="1600" dirty="0">
                <a:latin typeface="Century Gothic" panose="020B0502020202020204" pitchFamily="34" charset="0"/>
              </a:rPr>
              <a:t>180 questions</a:t>
            </a:r>
          </a:p>
          <a:p>
            <a:pPr lvl="1"/>
            <a:r>
              <a:rPr lang="en-US" sz="1600" dirty="0">
                <a:latin typeface="Century Gothic" panose="020B0502020202020204" pitchFamily="34" charset="0"/>
              </a:rPr>
              <a:t>Existing passes MRCEM B (after 2012) or FRCEM Intermediate SAQ remain valid BUT prior unsuccessful attempts counted</a:t>
            </a:r>
          </a:p>
          <a:p>
            <a:pPr marL="228600" lvl="1" indent="0">
              <a:buNone/>
            </a:pPr>
            <a:endParaRPr lang="en-US" sz="1600" dirty="0">
              <a:latin typeface="Century Gothic" panose="020B0502020202020204" pitchFamily="34" charset="0"/>
            </a:endParaRPr>
          </a:p>
          <a:p>
            <a:r>
              <a:rPr lang="en-US" dirty="0">
                <a:latin typeface="Century Gothic" panose="020B0502020202020204" pitchFamily="34" charset="0"/>
              </a:rPr>
              <a:t>MRCEM OSCE</a:t>
            </a:r>
          </a:p>
          <a:p>
            <a:pPr lvl="1"/>
            <a:r>
              <a:rPr lang="en-US" sz="1600" dirty="0">
                <a:latin typeface="Century Gothic" panose="020B0502020202020204" pitchFamily="34" charset="0"/>
              </a:rPr>
              <a:t>Prior pass in intermediate SJP allows progression to ST4</a:t>
            </a:r>
          </a:p>
          <a:p>
            <a:pPr lvl="1"/>
            <a:r>
              <a:rPr lang="en-US" sz="1600" dirty="0">
                <a:latin typeface="Century Gothic" panose="020B0502020202020204" pitchFamily="34" charset="0"/>
              </a:rPr>
              <a:t>Previous MRCEM OSCE post 2014 passes valid for entry to higher training</a:t>
            </a:r>
          </a:p>
          <a:p>
            <a:pPr lvl="1"/>
            <a:r>
              <a:rPr lang="en-US" sz="1600" dirty="0">
                <a:latin typeface="Century Gothic" panose="020B0502020202020204" pitchFamily="34" charset="0"/>
              </a:rPr>
              <a:t>SJP unsuccessful attempts count</a:t>
            </a:r>
          </a:p>
        </p:txBody>
      </p:sp>
      <p:pic>
        <p:nvPicPr>
          <p:cNvPr id="4" name="Picture 11">
            <a:extLst>
              <a:ext uri="{FF2B5EF4-FFF2-40B4-BE49-F238E27FC236}">
                <a16:creationId xmlns:a16="http://schemas.microsoft.com/office/drawing/2014/main" id="{DEED3ABE-75BE-214C-8F93-EC60F73589FC}"/>
              </a:ext>
            </a:extLst>
          </p:cNvPr>
          <p:cNvPicPr>
            <a:picLocks noChangeAspect="1"/>
          </p:cNvPicPr>
          <p:nvPr/>
        </p:nvPicPr>
        <p:blipFill rotWithShape="1">
          <a:blip r:embed="rId2"/>
          <a:srcRect t="9515"/>
          <a:stretch/>
        </p:blipFill>
        <p:spPr>
          <a:xfrm>
            <a:off x="-7253" y="-6348"/>
            <a:ext cx="1524000" cy="474027"/>
          </a:xfrm>
          <a:prstGeom prst="rect">
            <a:avLst/>
          </a:prstGeom>
        </p:spPr>
      </p:pic>
      <p:pic>
        <p:nvPicPr>
          <p:cNvPr id="5" name="Picture 53">
            <a:extLst>
              <a:ext uri="{FF2B5EF4-FFF2-40B4-BE49-F238E27FC236}">
                <a16:creationId xmlns:a16="http://schemas.microsoft.com/office/drawing/2014/main" id="{56437EC1-0DAF-AD4D-9BC4-A70DEB91AC26}"/>
              </a:ext>
            </a:extLst>
          </p:cNvPr>
          <p:cNvPicPr>
            <a:picLocks noChangeAspect="1"/>
          </p:cNvPicPr>
          <p:nvPr/>
        </p:nvPicPr>
        <p:blipFill>
          <a:blip r:embed="rId3"/>
          <a:srcRect/>
          <a:stretch>
            <a:fillRect/>
          </a:stretch>
        </p:blipFill>
        <p:spPr>
          <a:xfrm>
            <a:off x="7831233" y="6406420"/>
            <a:ext cx="1296728" cy="448992"/>
          </a:xfrm>
          <a:prstGeom prst="rect">
            <a:avLst/>
          </a:prstGeom>
        </p:spPr>
      </p:pic>
    </p:spTree>
    <p:extLst>
      <p:ext uri="{BB962C8B-B14F-4D97-AF65-F5344CB8AC3E}">
        <p14:creationId xmlns:p14="http://schemas.microsoft.com/office/powerpoint/2010/main" val="4128520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A3C96-1AC8-A149-B87A-8AA0150A99AB}"/>
              </a:ext>
            </a:extLst>
          </p:cNvPr>
          <p:cNvSpPr>
            <a:spLocks noGrp="1"/>
          </p:cNvSpPr>
          <p:nvPr>
            <p:ph type="title"/>
          </p:nvPr>
        </p:nvSpPr>
        <p:spPr>
          <a:xfrm>
            <a:off x="754747" y="-150335"/>
            <a:ext cx="4114800" cy="762000"/>
          </a:xfrm>
        </p:spPr>
        <p:txBody>
          <a:bodyPr/>
          <a:lstStyle/>
          <a:p>
            <a:r>
              <a:rPr lang="en-US" dirty="0">
                <a:solidFill>
                  <a:srgbClr val="7030A0"/>
                </a:solidFill>
                <a:latin typeface="Century Gothic" panose="020B0502020202020204" pitchFamily="34" charset="0"/>
              </a:rPr>
              <a:t>Exam Transition</a:t>
            </a:r>
          </a:p>
        </p:txBody>
      </p:sp>
      <p:sp>
        <p:nvSpPr>
          <p:cNvPr id="3" name="Content Placeholder 2">
            <a:extLst>
              <a:ext uri="{FF2B5EF4-FFF2-40B4-BE49-F238E27FC236}">
                <a16:creationId xmlns:a16="http://schemas.microsoft.com/office/drawing/2014/main" id="{89909E4A-E207-A541-8C04-95C08F64CA14}"/>
              </a:ext>
            </a:extLst>
          </p:cNvPr>
          <p:cNvSpPr>
            <a:spLocks noGrp="1"/>
          </p:cNvSpPr>
          <p:nvPr>
            <p:ph idx="1"/>
          </p:nvPr>
        </p:nvSpPr>
        <p:spPr>
          <a:xfrm>
            <a:off x="228599" y="1066800"/>
            <a:ext cx="7856621" cy="4871987"/>
          </a:xfrm>
        </p:spPr>
        <p:txBody>
          <a:bodyPr>
            <a:normAutofit/>
          </a:bodyPr>
          <a:lstStyle/>
          <a:p>
            <a:r>
              <a:rPr lang="en-US" dirty="0">
                <a:latin typeface="Century Gothic" panose="020B0502020202020204" pitchFamily="34" charset="0"/>
              </a:rPr>
              <a:t>FRCEM SBA</a:t>
            </a:r>
          </a:p>
          <a:p>
            <a:pPr lvl="1"/>
            <a:r>
              <a:rPr lang="en-US" sz="1600" dirty="0">
                <a:latin typeface="Century Gothic" panose="020B0502020202020204" pitchFamily="34" charset="0"/>
              </a:rPr>
              <a:t>Can sit after 12 months HST (FTE)</a:t>
            </a:r>
          </a:p>
          <a:p>
            <a:pPr lvl="1"/>
            <a:r>
              <a:rPr lang="en-US" sz="1600" dirty="0">
                <a:latin typeface="Century Gothic" panose="020B0502020202020204" pitchFamily="34" charset="0"/>
              </a:rPr>
              <a:t>Two papers of 90 questions in 2 hours</a:t>
            </a:r>
          </a:p>
          <a:p>
            <a:pPr lvl="1"/>
            <a:endParaRPr lang="en-US" sz="1600" dirty="0">
              <a:latin typeface="Century Gothic" panose="020B0502020202020204" pitchFamily="34" charset="0"/>
            </a:endParaRPr>
          </a:p>
          <a:p>
            <a:r>
              <a:rPr lang="en-US" dirty="0">
                <a:latin typeface="Century Gothic" panose="020B0502020202020204" pitchFamily="34" charset="0"/>
              </a:rPr>
              <a:t>FRCEM OSCE</a:t>
            </a:r>
          </a:p>
          <a:p>
            <a:pPr lvl="1"/>
            <a:r>
              <a:rPr lang="en-US" sz="1600" dirty="0">
                <a:latin typeface="Century Gothic" panose="020B0502020202020204" pitchFamily="34" charset="0"/>
              </a:rPr>
              <a:t>Can sit after 12 months HST</a:t>
            </a:r>
          </a:p>
          <a:p>
            <a:pPr lvl="1"/>
            <a:endParaRPr lang="en-US" sz="1600" dirty="0">
              <a:latin typeface="Century Gothic" panose="020B0502020202020204" pitchFamily="34" charset="0"/>
            </a:endParaRPr>
          </a:p>
          <a:p>
            <a:r>
              <a:rPr lang="en-US" dirty="0">
                <a:latin typeface="Century Gothic" panose="020B0502020202020204" pitchFamily="34" charset="0"/>
              </a:rPr>
              <a:t>Both FRCEM SBA/OSCE change over after August 2021</a:t>
            </a:r>
          </a:p>
          <a:p>
            <a:pPr marL="0" indent="0">
              <a:buNone/>
            </a:pPr>
            <a:endParaRPr lang="en-US" dirty="0">
              <a:latin typeface="Century Gothic" panose="020B0502020202020204" pitchFamily="34" charset="0"/>
            </a:endParaRPr>
          </a:p>
          <a:p>
            <a:r>
              <a:rPr lang="en-US" dirty="0">
                <a:latin typeface="Century Gothic" panose="020B0502020202020204" pitchFamily="34" charset="0"/>
              </a:rPr>
              <a:t>Critical Appraisal</a:t>
            </a:r>
          </a:p>
          <a:p>
            <a:pPr lvl="1"/>
            <a:r>
              <a:rPr lang="en-US" sz="1600" dirty="0">
                <a:latin typeface="Century Gothic" panose="020B0502020202020204" pitchFamily="34" charset="0"/>
              </a:rPr>
              <a:t>Still assessed as part of SLO 10 and FRCEM SBA/OSCE even if passed</a:t>
            </a:r>
          </a:p>
          <a:p>
            <a:pPr lvl="1"/>
            <a:endParaRPr lang="en-US" sz="1600" dirty="0">
              <a:latin typeface="Century Gothic" panose="020B0502020202020204" pitchFamily="34" charset="0"/>
            </a:endParaRPr>
          </a:p>
          <a:p>
            <a:r>
              <a:rPr lang="en-US" dirty="0">
                <a:latin typeface="Century Gothic" panose="020B0502020202020204" pitchFamily="34" charset="0"/>
              </a:rPr>
              <a:t>QIP</a:t>
            </a:r>
          </a:p>
          <a:p>
            <a:pPr lvl="1"/>
            <a:r>
              <a:rPr lang="en-US" sz="1600" dirty="0">
                <a:latin typeface="Century Gothic" panose="020B0502020202020204" pitchFamily="34" charset="0"/>
              </a:rPr>
              <a:t>Pass accepted for completion of training without additional evidence</a:t>
            </a:r>
          </a:p>
          <a:p>
            <a:pPr lvl="1"/>
            <a:endParaRPr lang="en-US" sz="1600" dirty="0"/>
          </a:p>
          <a:p>
            <a:pPr lvl="1"/>
            <a:endParaRPr lang="en-US" sz="1600" dirty="0"/>
          </a:p>
        </p:txBody>
      </p:sp>
      <p:pic>
        <p:nvPicPr>
          <p:cNvPr id="4" name="Picture 11">
            <a:extLst>
              <a:ext uri="{FF2B5EF4-FFF2-40B4-BE49-F238E27FC236}">
                <a16:creationId xmlns:a16="http://schemas.microsoft.com/office/drawing/2014/main" id="{6D5F188B-214D-1C48-973C-0C94F38E8D88}"/>
              </a:ext>
            </a:extLst>
          </p:cNvPr>
          <p:cNvPicPr>
            <a:picLocks noChangeAspect="1"/>
          </p:cNvPicPr>
          <p:nvPr/>
        </p:nvPicPr>
        <p:blipFill rotWithShape="1">
          <a:blip r:embed="rId2"/>
          <a:srcRect t="9515"/>
          <a:stretch/>
        </p:blipFill>
        <p:spPr>
          <a:xfrm>
            <a:off x="-7253" y="-6348"/>
            <a:ext cx="1524000" cy="474027"/>
          </a:xfrm>
          <a:prstGeom prst="rect">
            <a:avLst/>
          </a:prstGeom>
        </p:spPr>
      </p:pic>
      <p:pic>
        <p:nvPicPr>
          <p:cNvPr id="5" name="Picture 53">
            <a:extLst>
              <a:ext uri="{FF2B5EF4-FFF2-40B4-BE49-F238E27FC236}">
                <a16:creationId xmlns:a16="http://schemas.microsoft.com/office/drawing/2014/main" id="{A2E404AF-06B5-3B4A-A310-25C3B28E6F79}"/>
              </a:ext>
            </a:extLst>
          </p:cNvPr>
          <p:cNvPicPr>
            <a:picLocks noChangeAspect="1"/>
          </p:cNvPicPr>
          <p:nvPr/>
        </p:nvPicPr>
        <p:blipFill>
          <a:blip r:embed="rId3"/>
          <a:srcRect/>
          <a:stretch>
            <a:fillRect/>
          </a:stretch>
        </p:blipFill>
        <p:spPr>
          <a:xfrm>
            <a:off x="7831233" y="6406420"/>
            <a:ext cx="1296728" cy="448992"/>
          </a:xfrm>
          <a:prstGeom prst="rect">
            <a:avLst/>
          </a:prstGeom>
        </p:spPr>
      </p:pic>
    </p:spTree>
    <p:extLst>
      <p:ext uri="{BB962C8B-B14F-4D97-AF65-F5344CB8AC3E}">
        <p14:creationId xmlns:p14="http://schemas.microsoft.com/office/powerpoint/2010/main" val="4041535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Critical Progression Points"/>
          <p:cNvSpPr txBox="1">
            <a:spLocks noGrp="1"/>
          </p:cNvSpPr>
          <p:nvPr>
            <p:ph type="title"/>
          </p:nvPr>
        </p:nvSpPr>
        <p:spPr>
          <a:xfrm>
            <a:off x="911994" y="-181531"/>
            <a:ext cx="4114800" cy="762000"/>
          </a:xfrm>
          <a:prstGeom prst="rect">
            <a:avLst/>
          </a:prstGeom>
        </p:spPr>
        <p:txBody>
          <a:bodyPr/>
          <a:lstStyle/>
          <a:p>
            <a:r>
              <a:rPr dirty="0">
                <a:solidFill>
                  <a:srgbClr val="7030A0"/>
                </a:solidFill>
              </a:rPr>
              <a:t>Critical Progression Points</a:t>
            </a:r>
          </a:p>
        </p:txBody>
      </p:sp>
      <p:sp>
        <p:nvSpPr>
          <p:cNvPr id="183" name="Core training - indicative 2 years duration. At the end of this the trainee will be able to identify sick adult patients and resuscitate and stabilise as part of the wider hospital team.…"/>
          <p:cNvSpPr txBox="1">
            <a:spLocks noGrp="1"/>
          </p:cNvSpPr>
          <p:nvPr>
            <p:ph type="body" idx="1"/>
          </p:nvPr>
        </p:nvSpPr>
        <p:spPr>
          <a:xfrm>
            <a:off x="330256" y="2002563"/>
            <a:ext cx="8483489" cy="3096005"/>
          </a:xfrm>
          <a:prstGeom prst="rect">
            <a:avLst/>
          </a:prstGeom>
        </p:spPr>
        <p:txBody>
          <a:bodyPr>
            <a:normAutofit/>
          </a:bodyPr>
          <a:lstStyle/>
          <a:p>
            <a:pPr lvl="1"/>
            <a:r>
              <a:rPr sz="1600" b="1" dirty="0">
                <a:latin typeface="Century Gothic" panose="020B0502020202020204" pitchFamily="34" charset="0"/>
              </a:rPr>
              <a:t>Core training</a:t>
            </a:r>
            <a:r>
              <a:rPr sz="1600" dirty="0">
                <a:latin typeface="Century Gothic" panose="020B0502020202020204" pitchFamily="34" charset="0"/>
              </a:rPr>
              <a:t> - indicative 2 years duration. At the end of this the trainee will be able to identify sick adult patients and resuscitate and </a:t>
            </a:r>
            <a:r>
              <a:rPr sz="1600" dirty="0" err="1">
                <a:latin typeface="Century Gothic" panose="020B0502020202020204" pitchFamily="34" charset="0"/>
              </a:rPr>
              <a:t>stabilise</a:t>
            </a:r>
            <a:r>
              <a:rPr sz="1600" dirty="0">
                <a:latin typeface="Century Gothic" panose="020B0502020202020204" pitchFamily="34" charset="0"/>
              </a:rPr>
              <a:t> as part of the wider hospital team.</a:t>
            </a:r>
            <a:endParaRPr lang="en-GB" sz="1600" dirty="0">
              <a:latin typeface="Century Gothic" panose="020B0502020202020204" pitchFamily="34" charset="0"/>
            </a:endParaRPr>
          </a:p>
          <a:p>
            <a:pPr lvl="1"/>
            <a:endParaRPr sz="1600" dirty="0">
              <a:latin typeface="Century Gothic" panose="020B0502020202020204" pitchFamily="34" charset="0"/>
            </a:endParaRPr>
          </a:p>
          <a:p>
            <a:pPr lvl="1"/>
            <a:r>
              <a:rPr sz="1600" b="1" dirty="0">
                <a:latin typeface="Century Gothic" panose="020B0502020202020204" pitchFamily="34" charset="0"/>
              </a:rPr>
              <a:t>Intermediate training</a:t>
            </a:r>
            <a:r>
              <a:rPr sz="1600" dirty="0">
                <a:latin typeface="Century Gothic" panose="020B0502020202020204" pitchFamily="34" charset="0"/>
              </a:rPr>
              <a:t> - indicative 1 year duration. At completion the trainee will be entrusted to function safely as the most senior clinician overnight.</a:t>
            </a:r>
            <a:endParaRPr lang="en-GB" sz="1600" dirty="0">
              <a:latin typeface="Century Gothic" panose="020B0502020202020204" pitchFamily="34" charset="0"/>
            </a:endParaRPr>
          </a:p>
          <a:p>
            <a:pPr lvl="1"/>
            <a:endParaRPr sz="1600" dirty="0">
              <a:latin typeface="Century Gothic" panose="020B0502020202020204" pitchFamily="34" charset="0"/>
            </a:endParaRPr>
          </a:p>
          <a:p>
            <a:pPr lvl="1"/>
            <a:r>
              <a:rPr sz="1600" b="1" dirty="0">
                <a:latin typeface="Century Gothic" panose="020B0502020202020204" pitchFamily="34" charset="0"/>
              </a:rPr>
              <a:t>Higher training</a:t>
            </a:r>
            <a:r>
              <a:rPr sz="1600" dirty="0">
                <a:latin typeface="Century Gothic" panose="020B0502020202020204" pitchFamily="34" charset="0"/>
              </a:rPr>
              <a:t> - indicative 3 years. Trainees develop further as leaders, refining the skills needed to lead the whole ED shift, as well as dealing with the most challenging cases that may present.</a:t>
            </a:r>
          </a:p>
        </p:txBody>
      </p:sp>
      <p:sp>
        <p:nvSpPr>
          <p:cNvPr id="184" name="Standard EM training is a 6 year programme which has 3 critical progression points"/>
          <p:cNvSpPr txBox="1"/>
          <p:nvPr/>
        </p:nvSpPr>
        <p:spPr>
          <a:xfrm>
            <a:off x="330256" y="1294653"/>
            <a:ext cx="8236228" cy="2600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nchor="ctr">
            <a:spAutoFit/>
          </a:bodyPr>
          <a:lstStyle>
            <a:lvl1pPr algn="l">
              <a:lnSpc>
                <a:spcPct val="90000"/>
              </a:lnSpc>
              <a:spcBef>
                <a:spcPts val="4500"/>
              </a:spcBef>
              <a:defRPr sz="4200" b="1">
                <a:solidFill>
                  <a:srgbClr val="000000"/>
                </a:solidFill>
              </a:defRPr>
            </a:lvl1pPr>
          </a:lstStyle>
          <a:p>
            <a:r>
              <a:rPr sz="1600" dirty="0">
                <a:latin typeface="Century Gothic" panose="020B0502020202020204" pitchFamily="34" charset="0"/>
              </a:rPr>
              <a:t>Standard EM training is a 6 year </a:t>
            </a:r>
            <a:r>
              <a:rPr sz="1600" dirty="0" err="1">
                <a:latin typeface="Century Gothic" panose="020B0502020202020204" pitchFamily="34" charset="0"/>
              </a:rPr>
              <a:t>programme</a:t>
            </a:r>
            <a:r>
              <a:rPr sz="1600" dirty="0">
                <a:latin typeface="Century Gothic" panose="020B0502020202020204" pitchFamily="34" charset="0"/>
              </a:rPr>
              <a:t> which has 3 critical progression points</a:t>
            </a:r>
          </a:p>
        </p:txBody>
      </p:sp>
      <p:pic>
        <p:nvPicPr>
          <p:cNvPr id="5" name="Picture 53">
            <a:extLst>
              <a:ext uri="{FF2B5EF4-FFF2-40B4-BE49-F238E27FC236}">
                <a16:creationId xmlns:a16="http://schemas.microsoft.com/office/drawing/2014/main" id="{4251599E-FD52-415A-80EE-E474B15DB5D1}"/>
              </a:ext>
            </a:extLst>
          </p:cNvPr>
          <p:cNvPicPr>
            <a:picLocks noChangeAspect="1"/>
          </p:cNvPicPr>
          <p:nvPr/>
        </p:nvPicPr>
        <p:blipFill>
          <a:blip r:embed="rId2"/>
          <a:srcRect/>
          <a:stretch>
            <a:fillRect/>
          </a:stretch>
        </p:blipFill>
        <p:spPr>
          <a:xfrm>
            <a:off x="7766091" y="6316428"/>
            <a:ext cx="1290659" cy="446891"/>
          </a:xfrm>
          <a:prstGeom prst="rect">
            <a:avLst/>
          </a:prstGeom>
        </p:spPr>
      </p:pic>
      <p:pic>
        <p:nvPicPr>
          <p:cNvPr id="6" name="Picture 5" descr="A picture containing clipart&#10;&#10;Description automatically generated">
            <a:extLst>
              <a:ext uri="{FF2B5EF4-FFF2-40B4-BE49-F238E27FC236}">
                <a16:creationId xmlns:a16="http://schemas.microsoft.com/office/drawing/2014/main" id="{9E2172B7-89C0-4624-A1B9-D6E6E4E6CB4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436"/>
          <a:stretch/>
        </p:blipFill>
        <p:spPr>
          <a:xfrm>
            <a:off x="0" y="0"/>
            <a:ext cx="1311593" cy="398939"/>
          </a:xfrm>
          <a:prstGeom prst="rect">
            <a:avLst/>
          </a:prstGeom>
        </p:spPr>
      </p:pic>
    </p:spTree>
    <p:extLst>
      <p:ext uri="{BB962C8B-B14F-4D97-AF65-F5344CB8AC3E}">
        <p14:creationId xmlns:p14="http://schemas.microsoft.com/office/powerpoint/2010/main" val="349445150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ARCP process"/>
          <p:cNvSpPr txBox="1">
            <a:spLocks noGrp="1"/>
          </p:cNvSpPr>
          <p:nvPr>
            <p:ph type="title"/>
          </p:nvPr>
        </p:nvSpPr>
        <p:spPr>
          <a:prstGeom prst="rect">
            <a:avLst/>
          </a:prstGeom>
        </p:spPr>
        <p:txBody>
          <a:bodyPr/>
          <a:lstStyle/>
          <a:p>
            <a:r>
              <a:t>ARCP process</a:t>
            </a:r>
          </a:p>
        </p:txBody>
      </p:sp>
      <p:sp>
        <p:nvSpPr>
          <p:cNvPr id="187" name="Rounded Rectangle"/>
          <p:cNvSpPr/>
          <p:nvPr/>
        </p:nvSpPr>
        <p:spPr>
          <a:xfrm>
            <a:off x="3473290" y="1573133"/>
            <a:ext cx="1910351" cy="1195529"/>
          </a:xfrm>
          <a:prstGeom prst="roundRect">
            <a:avLst>
              <a:gd name="adj" fmla="val 12657"/>
            </a:avLst>
          </a:prstGeom>
          <a:solidFill>
            <a:srgbClr val="FFFFFF"/>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188" name="Rounded Rectangle"/>
          <p:cNvSpPr/>
          <p:nvPr/>
        </p:nvSpPr>
        <p:spPr>
          <a:xfrm>
            <a:off x="4834215" y="1193305"/>
            <a:ext cx="2933196" cy="842046"/>
          </a:xfrm>
          <a:prstGeom prst="roundRect">
            <a:avLst>
              <a:gd name="adj" fmla="val 8484"/>
            </a:avLst>
          </a:prstGeom>
          <a:solidFill>
            <a:srgbClr val="FFFFFF"/>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pic>
        <p:nvPicPr>
          <p:cNvPr id="189" name="Screenshot 2021-01-18 at 10.30.41.png" descr="Screenshot 2021-01-18 at 10.30.41.png"/>
          <p:cNvPicPr>
            <a:picLocks noChangeAspect="1"/>
          </p:cNvPicPr>
          <p:nvPr/>
        </p:nvPicPr>
        <p:blipFill>
          <a:blip r:embed="rId2"/>
          <a:stretch>
            <a:fillRect/>
          </a:stretch>
        </p:blipFill>
        <p:spPr>
          <a:xfrm>
            <a:off x="3431401" y="1531336"/>
            <a:ext cx="5353670" cy="4050849"/>
          </a:xfrm>
          <a:prstGeom prst="rect">
            <a:avLst/>
          </a:prstGeom>
          <a:ln w="12700">
            <a:miter lim="400000"/>
          </a:ln>
        </p:spPr>
      </p:pic>
      <p:sp>
        <p:nvSpPr>
          <p:cNvPr id="190" name="There are 3 elements that form the basis of the Educational Supervisors Structured Training Report which in turn is reviewed by the ARCP panel.…"/>
          <p:cNvSpPr txBox="1"/>
          <p:nvPr/>
        </p:nvSpPr>
        <p:spPr>
          <a:xfrm>
            <a:off x="205865" y="2084309"/>
            <a:ext cx="3430388" cy="3455946"/>
          </a:xfrm>
          <a:prstGeom prst="rect">
            <a:avLst/>
          </a:prstGeom>
          <a:ln w="508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 tIns="19050" rIns="19050" bIns="19050" anchor="ctr">
            <a:spAutoFit/>
          </a:bodyPr>
          <a:lstStyle/>
          <a:p>
            <a:pPr marL="2143" indent="-2143" defTabSz="171450">
              <a:defRPr sz="3500" b="1">
                <a:solidFill>
                  <a:srgbClr val="000000"/>
                </a:solidFill>
                <a:uFill>
                  <a:solidFill>
                    <a:srgbClr val="000000"/>
                  </a:solidFill>
                </a:uFill>
                <a:latin typeface="Century Gothic"/>
                <a:ea typeface="Century Gothic"/>
                <a:cs typeface="Century Gothic"/>
                <a:sym typeface="Century Gothic"/>
              </a:defRPr>
            </a:pPr>
            <a:r>
              <a:rPr sz="1313" dirty="0"/>
              <a:t>There are 3 elements that form the basis of the Educational Supervisors Structured Training Report which in turn is reviewed by the ARCP panel. </a:t>
            </a:r>
          </a:p>
          <a:p>
            <a:pPr marL="2143" indent="-2143" defTabSz="171450">
              <a:defRPr>
                <a:solidFill>
                  <a:srgbClr val="000000"/>
                </a:solidFill>
                <a:uFill>
                  <a:solidFill>
                    <a:srgbClr val="000000"/>
                  </a:solidFill>
                </a:uFill>
                <a:latin typeface="Century Gothic"/>
                <a:ea typeface="Century Gothic"/>
                <a:cs typeface="Century Gothic"/>
                <a:sym typeface="Century Gothic"/>
              </a:defRPr>
            </a:pPr>
            <a:endParaRPr sz="675" dirty="0"/>
          </a:p>
          <a:p>
            <a:pPr marL="166688" indent="-166688" defTabSz="171450">
              <a:buSzPct val="100000"/>
              <a:buAutoNum type="arabicPeriod"/>
              <a:defRPr sz="3100">
                <a:solidFill>
                  <a:srgbClr val="000000"/>
                </a:solidFill>
                <a:uFill>
                  <a:solidFill>
                    <a:srgbClr val="000000"/>
                  </a:solidFill>
                </a:uFill>
                <a:latin typeface="Century Gothic"/>
                <a:ea typeface="Century Gothic"/>
                <a:cs typeface="Century Gothic"/>
                <a:sym typeface="Century Gothic"/>
              </a:defRPr>
            </a:pPr>
            <a:r>
              <a:rPr sz="1163" dirty="0"/>
              <a:t>The Educational Supervisor reviews the evidence collated for each of the </a:t>
            </a:r>
            <a:r>
              <a:rPr sz="1163" b="1" dirty="0"/>
              <a:t>Generic/ Supporting SLOs</a:t>
            </a:r>
            <a:r>
              <a:rPr sz="1163" dirty="0"/>
              <a:t> and offers a judgement on progress in these. </a:t>
            </a:r>
          </a:p>
          <a:p>
            <a:pPr marL="2143" indent="-2143" defTabSz="171450">
              <a:defRPr sz="3100">
                <a:solidFill>
                  <a:srgbClr val="000000"/>
                </a:solidFill>
                <a:uFill>
                  <a:solidFill>
                    <a:srgbClr val="000000"/>
                  </a:solidFill>
                </a:uFill>
                <a:latin typeface="Century Gothic"/>
                <a:ea typeface="Century Gothic"/>
                <a:cs typeface="Century Gothic"/>
                <a:sym typeface="Century Gothic"/>
              </a:defRPr>
            </a:pPr>
            <a:endParaRPr sz="1163" dirty="0"/>
          </a:p>
          <a:p>
            <a:pPr marL="166688" indent="-166688" defTabSz="171450">
              <a:buSzPct val="100000"/>
              <a:buAutoNum type="arabicPeriod" startAt="2"/>
              <a:defRPr sz="3100">
                <a:solidFill>
                  <a:srgbClr val="000000"/>
                </a:solidFill>
                <a:uFill>
                  <a:solidFill>
                    <a:srgbClr val="000000"/>
                  </a:solidFill>
                </a:uFill>
                <a:latin typeface="Century Gothic"/>
                <a:ea typeface="Century Gothic"/>
                <a:cs typeface="Century Gothic"/>
                <a:sym typeface="Century Gothic"/>
              </a:defRPr>
            </a:pPr>
            <a:r>
              <a:rPr sz="1163" dirty="0"/>
              <a:t>The Training Faculty will deliver a summative recommendation on each of the </a:t>
            </a:r>
            <a:r>
              <a:rPr sz="1163" b="1" dirty="0"/>
              <a:t>Clinical SLOs.  </a:t>
            </a:r>
            <a:r>
              <a:rPr sz="1163" dirty="0"/>
              <a:t>This is </a:t>
            </a:r>
            <a:r>
              <a:rPr sz="1163" dirty="0" err="1"/>
              <a:t>summarised</a:t>
            </a:r>
            <a:r>
              <a:rPr sz="1163" dirty="0"/>
              <a:t> within a FEG Statement. </a:t>
            </a:r>
          </a:p>
          <a:p>
            <a:pPr marL="2143" indent="-2143" defTabSz="171450">
              <a:defRPr sz="3100">
                <a:solidFill>
                  <a:srgbClr val="000000"/>
                </a:solidFill>
                <a:uFill>
                  <a:solidFill>
                    <a:srgbClr val="000000"/>
                  </a:solidFill>
                </a:uFill>
                <a:latin typeface="Century Gothic"/>
                <a:ea typeface="Century Gothic"/>
                <a:cs typeface="Century Gothic"/>
                <a:sym typeface="Century Gothic"/>
              </a:defRPr>
            </a:pPr>
            <a:endParaRPr sz="1163" dirty="0">
              <a:latin typeface="Times New Roman"/>
              <a:ea typeface="Times New Roman"/>
              <a:cs typeface="Times New Roman"/>
              <a:sym typeface="Times New Roman"/>
            </a:endParaRPr>
          </a:p>
          <a:p>
            <a:pPr marL="166688" indent="-166688" defTabSz="171450">
              <a:buSzPct val="100000"/>
              <a:buAutoNum type="arabicPeriod" startAt="3"/>
              <a:defRPr sz="3100">
                <a:solidFill>
                  <a:srgbClr val="000000"/>
                </a:solidFill>
                <a:uFill>
                  <a:solidFill>
                    <a:srgbClr val="000000"/>
                  </a:solidFill>
                </a:uFill>
                <a:latin typeface="Century Gothic"/>
                <a:ea typeface="Century Gothic"/>
                <a:cs typeface="Century Gothic"/>
                <a:sym typeface="Century Gothic"/>
              </a:defRPr>
            </a:pPr>
            <a:r>
              <a:rPr sz="1163" dirty="0"/>
              <a:t>The Educational Supervisor also reviews WPBAs, Multi-Source Feedback and other relevant data, such as case load, critical incidents, reflections and  log books</a:t>
            </a:r>
          </a:p>
        </p:txBody>
      </p:sp>
      <p:pic>
        <p:nvPicPr>
          <p:cNvPr id="7" name="Picture 53">
            <a:extLst>
              <a:ext uri="{FF2B5EF4-FFF2-40B4-BE49-F238E27FC236}">
                <a16:creationId xmlns:a16="http://schemas.microsoft.com/office/drawing/2014/main" id="{94C9E3FD-CB0A-4C24-9329-24A7F13017CF}"/>
              </a:ext>
            </a:extLst>
          </p:cNvPr>
          <p:cNvPicPr>
            <a:picLocks noChangeAspect="1"/>
          </p:cNvPicPr>
          <p:nvPr/>
        </p:nvPicPr>
        <p:blipFill>
          <a:blip r:embed="rId3"/>
          <a:srcRect/>
          <a:stretch>
            <a:fillRect/>
          </a:stretch>
        </p:blipFill>
        <p:spPr>
          <a:xfrm>
            <a:off x="7767411" y="6316428"/>
            <a:ext cx="1290659" cy="446891"/>
          </a:xfrm>
          <a:prstGeom prst="rect">
            <a:avLst/>
          </a:prstGeom>
        </p:spPr>
      </p:pic>
      <p:pic>
        <p:nvPicPr>
          <p:cNvPr id="8" name="Picture 7" descr="A picture containing clipart&#10;&#10;Description automatically generated">
            <a:extLst>
              <a:ext uri="{FF2B5EF4-FFF2-40B4-BE49-F238E27FC236}">
                <a16:creationId xmlns:a16="http://schemas.microsoft.com/office/drawing/2014/main" id="{95C1291E-FCEA-43C9-9542-53D24869F5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436"/>
          <a:stretch/>
        </p:blipFill>
        <p:spPr>
          <a:xfrm>
            <a:off x="0" y="0"/>
            <a:ext cx="1311593" cy="398939"/>
          </a:xfrm>
          <a:prstGeom prst="rect">
            <a:avLst/>
          </a:prstGeom>
        </p:spPr>
      </p:pic>
    </p:spTree>
    <p:extLst>
      <p:ext uri="{BB962C8B-B14F-4D97-AF65-F5344CB8AC3E}">
        <p14:creationId xmlns:p14="http://schemas.microsoft.com/office/powerpoint/2010/main" val="131585337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271480-07E0-7D48-AEE9-1DC7EA6193D7}"/>
              </a:ext>
            </a:extLst>
          </p:cNvPr>
          <p:cNvSpPr>
            <a:spLocks noGrp="1"/>
          </p:cNvSpPr>
          <p:nvPr>
            <p:ph type="title"/>
          </p:nvPr>
        </p:nvSpPr>
        <p:spPr>
          <a:xfrm>
            <a:off x="149201" y="1178213"/>
            <a:ext cx="3567113" cy="330207"/>
          </a:xfrm>
        </p:spPr>
        <p:txBody>
          <a:bodyPr>
            <a:noAutofit/>
          </a:bodyPr>
          <a:lstStyle/>
          <a:p>
            <a:r>
              <a:rPr lang="en-US" sz="2250" dirty="0"/>
              <a:t>ACCS Clinical LOs</a:t>
            </a:r>
          </a:p>
        </p:txBody>
      </p:sp>
      <p:pic>
        <p:nvPicPr>
          <p:cNvPr id="5" name="Picture 4">
            <a:extLst>
              <a:ext uri="{FF2B5EF4-FFF2-40B4-BE49-F238E27FC236}">
                <a16:creationId xmlns:a16="http://schemas.microsoft.com/office/drawing/2014/main" id="{B5BA8E13-BA4B-0245-981D-8171FD41598D}"/>
              </a:ext>
            </a:extLst>
          </p:cNvPr>
          <p:cNvPicPr>
            <a:picLocks noChangeAspect="1"/>
          </p:cNvPicPr>
          <p:nvPr/>
        </p:nvPicPr>
        <p:blipFill>
          <a:blip r:embed="rId3"/>
          <a:stretch>
            <a:fillRect/>
          </a:stretch>
        </p:blipFill>
        <p:spPr>
          <a:xfrm>
            <a:off x="3248855" y="956902"/>
            <a:ext cx="4252958" cy="4944196"/>
          </a:xfrm>
          <a:prstGeom prst="rect">
            <a:avLst/>
          </a:prstGeom>
        </p:spPr>
      </p:pic>
      <p:sp>
        <p:nvSpPr>
          <p:cNvPr id="13" name="Owal 11">
            <a:extLst>
              <a:ext uri="{FF2B5EF4-FFF2-40B4-BE49-F238E27FC236}">
                <a16:creationId xmlns:a16="http://schemas.microsoft.com/office/drawing/2014/main" id="{B5967A42-445E-4841-85B0-070F8EFEABC0}"/>
              </a:ext>
            </a:extLst>
          </p:cNvPr>
          <p:cNvSpPr/>
          <p:nvPr/>
        </p:nvSpPr>
        <p:spPr>
          <a:xfrm>
            <a:off x="3136562" y="1343317"/>
            <a:ext cx="852275" cy="444662"/>
          </a:xfrm>
          <a:prstGeom prst="ellipse">
            <a:avLst/>
          </a:prstGeom>
          <a:solidFill>
            <a:srgbClr val="FFFC00">
              <a:alpha val="5000"/>
            </a:srgbClr>
          </a:solidFill>
          <a:ln w="108000">
            <a:solidFill>
              <a:srgbClr val="FFFC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GB" sz="675">
              <a:solidFill>
                <a:srgbClr val="FFFC00"/>
              </a:solidFill>
            </a:endParaRPr>
          </a:p>
        </p:txBody>
      </p:sp>
      <p:sp>
        <p:nvSpPr>
          <p:cNvPr id="14" name="Owal 11">
            <a:extLst>
              <a:ext uri="{FF2B5EF4-FFF2-40B4-BE49-F238E27FC236}">
                <a16:creationId xmlns:a16="http://schemas.microsoft.com/office/drawing/2014/main" id="{8FA237B8-6F23-4920-954E-8351A02893D3}"/>
              </a:ext>
            </a:extLst>
          </p:cNvPr>
          <p:cNvSpPr/>
          <p:nvPr/>
        </p:nvSpPr>
        <p:spPr>
          <a:xfrm>
            <a:off x="3202515" y="2563408"/>
            <a:ext cx="720369" cy="373646"/>
          </a:xfrm>
          <a:prstGeom prst="ellipse">
            <a:avLst/>
          </a:prstGeom>
          <a:solidFill>
            <a:srgbClr val="FFFC00">
              <a:alpha val="5000"/>
            </a:srgbClr>
          </a:solidFill>
          <a:ln w="108000">
            <a:solidFill>
              <a:srgbClr val="FFFC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GB" sz="675">
              <a:solidFill>
                <a:srgbClr val="FFFC00"/>
              </a:solidFill>
            </a:endParaRPr>
          </a:p>
        </p:txBody>
      </p:sp>
      <p:sp>
        <p:nvSpPr>
          <p:cNvPr id="15" name="Owal 11">
            <a:extLst>
              <a:ext uri="{FF2B5EF4-FFF2-40B4-BE49-F238E27FC236}">
                <a16:creationId xmlns:a16="http://schemas.microsoft.com/office/drawing/2014/main" id="{01FC435D-7EE9-49A2-92C2-6FCB4450A9A5}"/>
              </a:ext>
            </a:extLst>
          </p:cNvPr>
          <p:cNvSpPr/>
          <p:nvPr/>
        </p:nvSpPr>
        <p:spPr>
          <a:xfrm>
            <a:off x="3202514" y="5089098"/>
            <a:ext cx="579752" cy="323824"/>
          </a:xfrm>
          <a:prstGeom prst="ellipse">
            <a:avLst/>
          </a:prstGeom>
          <a:solidFill>
            <a:srgbClr val="FFFC00">
              <a:alpha val="5000"/>
            </a:srgbClr>
          </a:solidFill>
          <a:ln w="108000">
            <a:solidFill>
              <a:srgbClr val="FFFC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GB" sz="675">
              <a:solidFill>
                <a:srgbClr val="FFFC00"/>
              </a:solidFill>
            </a:endParaRPr>
          </a:p>
        </p:txBody>
      </p:sp>
      <p:pic>
        <p:nvPicPr>
          <p:cNvPr id="7" name="Picture 6" descr="A picture containing clipart&#10;&#10;Description automatically generated">
            <a:extLst>
              <a:ext uri="{FF2B5EF4-FFF2-40B4-BE49-F238E27FC236}">
                <a16:creationId xmlns:a16="http://schemas.microsoft.com/office/drawing/2014/main" id="{F12A9657-6B73-EC49-8231-3AC24F913E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436"/>
          <a:stretch/>
        </p:blipFill>
        <p:spPr>
          <a:xfrm>
            <a:off x="0" y="0"/>
            <a:ext cx="1311593" cy="398939"/>
          </a:xfrm>
          <a:prstGeom prst="rect">
            <a:avLst/>
          </a:prstGeom>
        </p:spPr>
      </p:pic>
      <p:pic>
        <p:nvPicPr>
          <p:cNvPr id="8" name="Picture 53">
            <a:extLst>
              <a:ext uri="{FF2B5EF4-FFF2-40B4-BE49-F238E27FC236}">
                <a16:creationId xmlns:a16="http://schemas.microsoft.com/office/drawing/2014/main" id="{51A89698-3496-8F40-898A-A02EF59D0997}"/>
              </a:ext>
            </a:extLst>
          </p:cNvPr>
          <p:cNvPicPr>
            <a:picLocks noChangeAspect="1"/>
          </p:cNvPicPr>
          <p:nvPr/>
        </p:nvPicPr>
        <p:blipFill>
          <a:blip r:embed="rId5"/>
          <a:srcRect/>
          <a:stretch>
            <a:fillRect/>
          </a:stretch>
        </p:blipFill>
        <p:spPr>
          <a:xfrm>
            <a:off x="7831233" y="6406420"/>
            <a:ext cx="1296728" cy="448992"/>
          </a:xfrm>
          <a:prstGeom prst="rect">
            <a:avLst/>
          </a:prstGeom>
        </p:spPr>
      </p:pic>
    </p:spTree>
    <p:extLst>
      <p:ext uri="{BB962C8B-B14F-4D97-AF65-F5344CB8AC3E}">
        <p14:creationId xmlns:p14="http://schemas.microsoft.com/office/powerpoint/2010/main" val="130320484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3B23-D794-4781-A07E-597FEB1365FC}"/>
              </a:ext>
            </a:extLst>
          </p:cNvPr>
          <p:cNvSpPr>
            <a:spLocks noGrp="1"/>
          </p:cNvSpPr>
          <p:nvPr>
            <p:ph type="title"/>
          </p:nvPr>
        </p:nvSpPr>
        <p:spPr/>
        <p:txBody>
          <a:bodyPr/>
          <a:lstStyle/>
          <a:p>
            <a:r>
              <a:rPr lang="en-GB" dirty="0">
                <a:latin typeface="Century Gothic" panose="020B0502020202020204" pitchFamily="34" charset="0"/>
              </a:rPr>
              <a:t>Aims</a:t>
            </a:r>
          </a:p>
        </p:txBody>
      </p:sp>
      <p:sp>
        <p:nvSpPr>
          <p:cNvPr id="3" name="Content Placeholder 2">
            <a:extLst>
              <a:ext uri="{FF2B5EF4-FFF2-40B4-BE49-F238E27FC236}">
                <a16:creationId xmlns:a16="http://schemas.microsoft.com/office/drawing/2014/main" id="{BB8F5CF2-E30C-41F7-8137-C90C938B8878}"/>
              </a:ext>
            </a:extLst>
          </p:cNvPr>
          <p:cNvSpPr>
            <a:spLocks noGrp="1"/>
          </p:cNvSpPr>
          <p:nvPr>
            <p:ph idx="1"/>
          </p:nvPr>
        </p:nvSpPr>
        <p:spPr/>
        <p:txBody>
          <a:bodyPr/>
          <a:lstStyle/>
          <a:p>
            <a:r>
              <a:rPr lang="en-GB" dirty="0">
                <a:latin typeface="Century Gothic" panose="020B0502020202020204" pitchFamily="34" charset="0"/>
              </a:rPr>
              <a:t>to deliver a new curriculum in line with GMC guidelines (that meets the needs of the specialty, supports the pursuit of excellence and allows learners to flourish)</a:t>
            </a:r>
          </a:p>
          <a:p>
            <a:endParaRPr lang="en-GB" dirty="0">
              <a:latin typeface="Century Gothic" panose="020B0502020202020204" pitchFamily="34" charset="0"/>
            </a:endParaRPr>
          </a:p>
          <a:p>
            <a:r>
              <a:rPr lang="en-GB" dirty="0">
                <a:latin typeface="Century Gothic" panose="020B0502020202020204" pitchFamily="34" charset="0"/>
              </a:rPr>
              <a:t>to feed into ACCS partner curriculum to ensure trainees progress down the pathway smoothly</a:t>
            </a:r>
          </a:p>
        </p:txBody>
      </p:sp>
      <p:pic>
        <p:nvPicPr>
          <p:cNvPr id="5" name="Picture 11">
            <a:extLst>
              <a:ext uri="{FF2B5EF4-FFF2-40B4-BE49-F238E27FC236}">
                <a16:creationId xmlns:a16="http://schemas.microsoft.com/office/drawing/2014/main" id="{8C25D375-C4E6-4A55-A86D-7826DCA8610C}"/>
              </a:ext>
            </a:extLst>
          </p:cNvPr>
          <p:cNvPicPr>
            <a:picLocks noChangeAspect="1"/>
          </p:cNvPicPr>
          <p:nvPr/>
        </p:nvPicPr>
        <p:blipFill rotWithShape="1">
          <a:blip r:embed="rId3"/>
          <a:srcRect t="9515"/>
          <a:stretch/>
        </p:blipFill>
        <p:spPr>
          <a:xfrm>
            <a:off x="1" y="908"/>
            <a:ext cx="1524000" cy="474027"/>
          </a:xfrm>
          <a:prstGeom prst="rect">
            <a:avLst/>
          </a:prstGeom>
        </p:spPr>
      </p:pic>
      <p:pic>
        <p:nvPicPr>
          <p:cNvPr id="7" name="Picture 53">
            <a:extLst>
              <a:ext uri="{FF2B5EF4-FFF2-40B4-BE49-F238E27FC236}">
                <a16:creationId xmlns:a16="http://schemas.microsoft.com/office/drawing/2014/main" id="{334B04E0-DB42-41D8-918B-8956C81E1DD6}"/>
              </a:ext>
            </a:extLst>
          </p:cNvPr>
          <p:cNvPicPr>
            <a:picLocks noChangeAspect="1"/>
          </p:cNvPicPr>
          <p:nvPr/>
        </p:nvPicPr>
        <p:blipFill>
          <a:blip r:embed="rId4"/>
          <a:srcRect/>
          <a:stretch>
            <a:fillRect/>
          </a:stretch>
        </p:blipFill>
        <p:spPr>
          <a:xfrm>
            <a:off x="7853001" y="6399162"/>
            <a:ext cx="1296728" cy="448992"/>
          </a:xfrm>
          <a:prstGeom prst="rect">
            <a:avLst/>
          </a:prstGeom>
        </p:spPr>
      </p:pic>
    </p:spTree>
    <p:extLst>
      <p:ext uri="{BB962C8B-B14F-4D97-AF65-F5344CB8AC3E}">
        <p14:creationId xmlns:p14="http://schemas.microsoft.com/office/powerpoint/2010/main" val="4013230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271480-07E0-7D48-AEE9-1DC7EA6193D7}"/>
              </a:ext>
            </a:extLst>
          </p:cNvPr>
          <p:cNvSpPr>
            <a:spLocks noGrp="1"/>
          </p:cNvSpPr>
          <p:nvPr>
            <p:ph type="title"/>
          </p:nvPr>
        </p:nvSpPr>
        <p:spPr>
          <a:xfrm>
            <a:off x="0" y="582090"/>
            <a:ext cx="3567113" cy="330207"/>
          </a:xfrm>
        </p:spPr>
        <p:txBody>
          <a:bodyPr>
            <a:noAutofit/>
          </a:bodyPr>
          <a:lstStyle/>
          <a:p>
            <a:r>
              <a:rPr lang="en-US" sz="2250" dirty="0"/>
              <a:t>ACCS Clinical LOs</a:t>
            </a:r>
          </a:p>
        </p:txBody>
      </p:sp>
      <p:pic>
        <p:nvPicPr>
          <p:cNvPr id="8" name="Picture 7">
            <a:extLst>
              <a:ext uri="{FF2B5EF4-FFF2-40B4-BE49-F238E27FC236}">
                <a16:creationId xmlns:a16="http://schemas.microsoft.com/office/drawing/2014/main" id="{CC43D50D-A314-4815-9D46-FF0E4294FD92}"/>
              </a:ext>
            </a:extLst>
          </p:cNvPr>
          <p:cNvPicPr>
            <a:picLocks noChangeAspect="1"/>
          </p:cNvPicPr>
          <p:nvPr/>
        </p:nvPicPr>
        <p:blipFill>
          <a:blip r:embed="rId3"/>
          <a:stretch>
            <a:fillRect/>
          </a:stretch>
        </p:blipFill>
        <p:spPr>
          <a:xfrm>
            <a:off x="3128088" y="1974472"/>
            <a:ext cx="4911008" cy="3039566"/>
          </a:xfrm>
          <a:prstGeom prst="rect">
            <a:avLst/>
          </a:prstGeom>
        </p:spPr>
      </p:pic>
      <p:sp>
        <p:nvSpPr>
          <p:cNvPr id="9" name="TextBox 8">
            <a:extLst>
              <a:ext uri="{FF2B5EF4-FFF2-40B4-BE49-F238E27FC236}">
                <a16:creationId xmlns:a16="http://schemas.microsoft.com/office/drawing/2014/main" id="{CAE02B54-09C4-4E87-AF4A-101B3559F968}"/>
              </a:ext>
            </a:extLst>
          </p:cNvPr>
          <p:cNvSpPr txBox="1"/>
          <p:nvPr/>
        </p:nvSpPr>
        <p:spPr>
          <a:xfrm>
            <a:off x="3203805" y="2162227"/>
            <a:ext cx="750042" cy="4539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defTabSz="309563" hangingPunct="0"/>
            <a:r>
              <a:rPr lang="en-US" sz="900" dirty="0">
                <a:solidFill>
                  <a:srgbClr val="000000"/>
                </a:solidFill>
                <a:latin typeface="Helvetica Neue"/>
                <a:ea typeface="Helvetica Neue"/>
                <a:cs typeface="Helvetica Neue"/>
                <a:sym typeface="Helvetica Neue"/>
              </a:rPr>
              <a:t>GPCs</a:t>
            </a:r>
          </a:p>
          <a:p>
            <a:pPr defTabSz="309563" hangingPunct="0"/>
            <a:endParaRPr lang="en-US" sz="900" dirty="0"/>
          </a:p>
          <a:p>
            <a:pPr defTabSz="309563" hangingPunct="0"/>
            <a:r>
              <a:rPr lang="en-US" sz="900" dirty="0">
                <a:solidFill>
                  <a:srgbClr val="000000"/>
                </a:solidFill>
                <a:latin typeface="Helvetica Neue"/>
                <a:ea typeface="Helvetica Neue"/>
                <a:cs typeface="Helvetica Neue"/>
                <a:sym typeface="Helvetica Neue"/>
              </a:rPr>
              <a:t>(continued)</a:t>
            </a:r>
          </a:p>
        </p:txBody>
      </p:sp>
      <p:sp>
        <p:nvSpPr>
          <p:cNvPr id="13" name="Owal 11">
            <a:extLst>
              <a:ext uri="{FF2B5EF4-FFF2-40B4-BE49-F238E27FC236}">
                <a16:creationId xmlns:a16="http://schemas.microsoft.com/office/drawing/2014/main" id="{B5967A42-445E-4841-85B0-070F8EFEABC0}"/>
              </a:ext>
            </a:extLst>
          </p:cNvPr>
          <p:cNvSpPr/>
          <p:nvPr/>
        </p:nvSpPr>
        <p:spPr>
          <a:xfrm>
            <a:off x="2987471" y="3957192"/>
            <a:ext cx="966376" cy="926336"/>
          </a:xfrm>
          <a:prstGeom prst="ellipse">
            <a:avLst/>
          </a:prstGeom>
          <a:solidFill>
            <a:srgbClr val="FFFC00">
              <a:alpha val="5000"/>
            </a:srgbClr>
          </a:solidFill>
          <a:ln w="108000">
            <a:solidFill>
              <a:srgbClr val="FFFC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GB" sz="675">
              <a:solidFill>
                <a:srgbClr val="FFFC00"/>
              </a:solidFill>
            </a:endParaRPr>
          </a:p>
        </p:txBody>
      </p:sp>
      <p:pic>
        <p:nvPicPr>
          <p:cNvPr id="6" name="Picture 5" descr="A picture containing clipart&#10;&#10;Description automatically generated">
            <a:extLst>
              <a:ext uri="{FF2B5EF4-FFF2-40B4-BE49-F238E27FC236}">
                <a16:creationId xmlns:a16="http://schemas.microsoft.com/office/drawing/2014/main" id="{AD8DEE20-07E8-8A4D-9588-D4E250C277A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436"/>
          <a:stretch/>
        </p:blipFill>
        <p:spPr>
          <a:xfrm>
            <a:off x="0" y="0"/>
            <a:ext cx="1311593" cy="398939"/>
          </a:xfrm>
          <a:prstGeom prst="rect">
            <a:avLst/>
          </a:prstGeom>
        </p:spPr>
      </p:pic>
      <p:pic>
        <p:nvPicPr>
          <p:cNvPr id="7" name="Picture 53">
            <a:extLst>
              <a:ext uri="{FF2B5EF4-FFF2-40B4-BE49-F238E27FC236}">
                <a16:creationId xmlns:a16="http://schemas.microsoft.com/office/drawing/2014/main" id="{B33F6623-34D6-884B-8C9B-E3A0760C701F}"/>
              </a:ext>
            </a:extLst>
          </p:cNvPr>
          <p:cNvPicPr>
            <a:picLocks noChangeAspect="1"/>
          </p:cNvPicPr>
          <p:nvPr/>
        </p:nvPicPr>
        <p:blipFill>
          <a:blip r:embed="rId5"/>
          <a:srcRect/>
          <a:stretch>
            <a:fillRect/>
          </a:stretch>
        </p:blipFill>
        <p:spPr>
          <a:xfrm>
            <a:off x="7831233" y="6406420"/>
            <a:ext cx="1296728" cy="448992"/>
          </a:xfrm>
          <a:prstGeom prst="rect">
            <a:avLst/>
          </a:prstGeom>
        </p:spPr>
      </p:pic>
    </p:spTree>
    <p:extLst>
      <p:ext uri="{BB962C8B-B14F-4D97-AF65-F5344CB8AC3E}">
        <p14:creationId xmlns:p14="http://schemas.microsoft.com/office/powerpoint/2010/main" val="415836188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1ACCFD-030C-4481-9BB1-65EE40EE6FED}"/>
              </a:ext>
            </a:extLst>
          </p:cNvPr>
          <p:cNvSpPr>
            <a:spLocks noGrp="1"/>
          </p:cNvSpPr>
          <p:nvPr>
            <p:ph type="title"/>
          </p:nvPr>
        </p:nvSpPr>
        <p:spPr>
          <a:xfrm>
            <a:off x="-966060" y="81002"/>
            <a:ext cx="7886700" cy="236934"/>
          </a:xfrm>
        </p:spPr>
        <p:txBody>
          <a:bodyPr>
            <a:noAutofit/>
          </a:bodyPr>
          <a:lstStyle/>
          <a:p>
            <a:r>
              <a:rPr lang="en-GB" sz="2250" dirty="0"/>
              <a:t>ACCS Procedural Skills</a:t>
            </a:r>
          </a:p>
        </p:txBody>
      </p:sp>
      <mc:AlternateContent xmlns:mc="http://schemas.openxmlformats.org/markup-compatibility/2006">
        <mc:Choice xmlns:p14="http://schemas.microsoft.com/office/powerpoint/2010/main" Requires="p14">
          <p:contentPart p14:bwMode="auto" r:id="rId3">
            <p14:nvContentPartPr>
              <p14:cNvPr id="7" name="Ink 6">
                <a:extLst>
                  <a:ext uri="{FF2B5EF4-FFF2-40B4-BE49-F238E27FC236}">
                    <a16:creationId xmlns:a16="http://schemas.microsoft.com/office/drawing/2014/main" id="{3DF1BDB2-408A-4F83-B80B-173FC0A9DC7C}"/>
                  </a:ext>
                </a:extLst>
              </p14:cNvPr>
              <p14:cNvContentPartPr/>
              <p14:nvPr/>
            </p14:nvContentPartPr>
            <p14:xfrm>
              <a:off x="2977290" y="2862900"/>
              <a:ext cx="270" cy="270"/>
            </p14:xfrm>
          </p:contentPart>
        </mc:Choice>
        <mc:Fallback>
          <p:pic>
            <p:nvPicPr>
              <p:cNvPr id="7" name="Ink 6">
                <a:extLst>
                  <a:ext uri="{FF2B5EF4-FFF2-40B4-BE49-F238E27FC236}">
                    <a16:creationId xmlns:a16="http://schemas.microsoft.com/office/drawing/2014/main" id="{3DF1BDB2-408A-4F83-B80B-173FC0A9DC7C}"/>
                  </a:ext>
                </a:extLst>
              </p:cNvPr>
              <p:cNvPicPr/>
              <p:nvPr/>
            </p:nvPicPr>
            <p:blipFill>
              <a:blip r:embed="rId4"/>
              <a:stretch>
                <a:fillRect/>
              </a:stretch>
            </p:blipFill>
            <p:spPr>
              <a:xfrm>
                <a:off x="2970540" y="2856150"/>
                <a:ext cx="13500" cy="135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 name="Ink 8">
                <a:extLst>
                  <a:ext uri="{FF2B5EF4-FFF2-40B4-BE49-F238E27FC236}">
                    <a16:creationId xmlns:a16="http://schemas.microsoft.com/office/drawing/2014/main" id="{1B7007FB-C9F0-48BE-B98A-3957C962D41E}"/>
                  </a:ext>
                </a:extLst>
              </p14:cNvPr>
              <p14:cNvContentPartPr/>
              <p14:nvPr/>
            </p14:nvContentPartPr>
            <p14:xfrm>
              <a:off x="3326130" y="2834550"/>
              <a:ext cx="270" cy="270"/>
            </p14:xfrm>
          </p:contentPart>
        </mc:Choice>
        <mc:Fallback>
          <p:pic>
            <p:nvPicPr>
              <p:cNvPr id="9" name="Ink 8">
                <a:extLst>
                  <a:ext uri="{FF2B5EF4-FFF2-40B4-BE49-F238E27FC236}">
                    <a16:creationId xmlns:a16="http://schemas.microsoft.com/office/drawing/2014/main" id="{1B7007FB-C9F0-48BE-B98A-3957C962D41E}"/>
                  </a:ext>
                </a:extLst>
              </p:cNvPr>
              <p:cNvPicPr/>
              <p:nvPr/>
            </p:nvPicPr>
            <p:blipFill>
              <a:blip r:embed="rId4"/>
              <a:stretch>
                <a:fillRect/>
              </a:stretch>
            </p:blipFill>
            <p:spPr>
              <a:xfrm>
                <a:off x="3319380" y="2827800"/>
                <a:ext cx="13500" cy="135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Ink 10">
                <a:extLst>
                  <a:ext uri="{FF2B5EF4-FFF2-40B4-BE49-F238E27FC236}">
                    <a16:creationId xmlns:a16="http://schemas.microsoft.com/office/drawing/2014/main" id="{F91EDE4B-0FC0-4680-AA4D-36DDE3DF03D4}"/>
                  </a:ext>
                </a:extLst>
              </p14:cNvPr>
              <p14:cNvContentPartPr/>
              <p14:nvPr/>
            </p14:nvContentPartPr>
            <p14:xfrm>
              <a:off x="3326130" y="2868840"/>
              <a:ext cx="270" cy="270"/>
            </p14:xfrm>
          </p:contentPart>
        </mc:Choice>
        <mc:Fallback>
          <p:pic>
            <p:nvPicPr>
              <p:cNvPr id="11" name="Ink 10">
                <a:extLst>
                  <a:ext uri="{FF2B5EF4-FFF2-40B4-BE49-F238E27FC236}">
                    <a16:creationId xmlns:a16="http://schemas.microsoft.com/office/drawing/2014/main" id="{F91EDE4B-0FC0-4680-AA4D-36DDE3DF03D4}"/>
                  </a:ext>
                </a:extLst>
              </p:cNvPr>
              <p:cNvPicPr/>
              <p:nvPr/>
            </p:nvPicPr>
            <p:blipFill>
              <a:blip r:embed="rId4"/>
              <a:stretch>
                <a:fillRect/>
              </a:stretch>
            </p:blipFill>
            <p:spPr>
              <a:xfrm>
                <a:off x="3319380" y="2862090"/>
                <a:ext cx="13500" cy="135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3" name="Ink 12">
                <a:extLst>
                  <a:ext uri="{FF2B5EF4-FFF2-40B4-BE49-F238E27FC236}">
                    <a16:creationId xmlns:a16="http://schemas.microsoft.com/office/drawing/2014/main" id="{964D4312-3256-43D0-B38B-48FAB844C8C1}"/>
                  </a:ext>
                </a:extLst>
              </p14:cNvPr>
              <p14:cNvContentPartPr/>
              <p14:nvPr/>
            </p14:nvContentPartPr>
            <p14:xfrm>
              <a:off x="3377430" y="2880180"/>
              <a:ext cx="270" cy="270"/>
            </p14:xfrm>
          </p:contentPart>
        </mc:Choice>
        <mc:Fallback>
          <p:pic>
            <p:nvPicPr>
              <p:cNvPr id="13" name="Ink 12">
                <a:extLst>
                  <a:ext uri="{FF2B5EF4-FFF2-40B4-BE49-F238E27FC236}">
                    <a16:creationId xmlns:a16="http://schemas.microsoft.com/office/drawing/2014/main" id="{964D4312-3256-43D0-B38B-48FAB844C8C1}"/>
                  </a:ext>
                </a:extLst>
              </p:cNvPr>
              <p:cNvPicPr/>
              <p:nvPr/>
            </p:nvPicPr>
            <p:blipFill>
              <a:blip r:embed="rId4"/>
              <a:stretch>
                <a:fillRect/>
              </a:stretch>
            </p:blipFill>
            <p:spPr>
              <a:xfrm>
                <a:off x="3370680" y="2873430"/>
                <a:ext cx="13500" cy="13500"/>
              </a:xfrm>
              <a:prstGeom prst="rect">
                <a:avLst/>
              </a:prstGeom>
            </p:spPr>
          </p:pic>
        </mc:Fallback>
      </mc:AlternateContent>
      <p:graphicFrame>
        <p:nvGraphicFramePr>
          <p:cNvPr id="2" name="Table 1">
            <a:extLst>
              <a:ext uri="{FF2B5EF4-FFF2-40B4-BE49-F238E27FC236}">
                <a16:creationId xmlns:a16="http://schemas.microsoft.com/office/drawing/2014/main" id="{B497E500-A617-4DDD-91C4-BD9BB5E2C456}"/>
              </a:ext>
            </a:extLst>
          </p:cNvPr>
          <p:cNvGraphicFramePr>
            <a:graphicFrameLocks noGrp="1"/>
          </p:cNvGraphicFramePr>
          <p:nvPr>
            <p:extLst>
              <p:ext uri="{D42A27DB-BD31-4B8C-83A1-F6EECF244321}">
                <p14:modId xmlns:p14="http://schemas.microsoft.com/office/powerpoint/2010/main" val="3617651527"/>
              </p:ext>
            </p:extLst>
          </p:nvPr>
        </p:nvGraphicFramePr>
        <p:xfrm>
          <a:off x="1519399" y="865008"/>
          <a:ext cx="4785493" cy="5438111"/>
        </p:xfrm>
        <a:graphic>
          <a:graphicData uri="http://schemas.openxmlformats.org/drawingml/2006/table">
            <a:tbl>
              <a:tblPr firstRow="1" firstCol="1" lastRow="1" lastCol="1" bandRow="1" bandCol="1"/>
              <a:tblGrid>
                <a:gridCol w="860732">
                  <a:extLst>
                    <a:ext uri="{9D8B030D-6E8A-4147-A177-3AD203B41FA5}">
                      <a16:colId xmlns:a16="http://schemas.microsoft.com/office/drawing/2014/main" val="2467165944"/>
                    </a:ext>
                  </a:extLst>
                </a:gridCol>
                <a:gridCol w="3924761">
                  <a:extLst>
                    <a:ext uri="{9D8B030D-6E8A-4147-A177-3AD203B41FA5}">
                      <a16:colId xmlns:a16="http://schemas.microsoft.com/office/drawing/2014/main" val="1722869681"/>
                    </a:ext>
                  </a:extLst>
                </a:gridCol>
              </a:tblGrid>
              <a:tr h="271751">
                <a:tc gridSpan="2">
                  <a:txBody>
                    <a:bodyPr/>
                    <a:lstStyle/>
                    <a:p>
                      <a:pPr marL="301625" indent="-229235">
                        <a:spcBef>
                          <a:spcPts val="45"/>
                        </a:spcBef>
                        <a:spcAft>
                          <a:spcPts val="0"/>
                        </a:spcAft>
                      </a:pPr>
                      <a:r>
                        <a:rPr lang="en-US" sz="800" dirty="0">
                          <a:effectLst/>
                          <a:latin typeface="Times New Roman" panose="02020603050405020304" pitchFamily="18" charset="0"/>
                          <a:ea typeface="Century Gothic" panose="020B0502020202020204" pitchFamily="34" charset="0"/>
                          <a:cs typeface="Century Gothic" panose="020B0502020202020204" pitchFamily="34" charset="0"/>
                        </a:rPr>
                        <a:t> </a:t>
                      </a:r>
                      <a:endParaRPr lang="en-GB" sz="8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295275" indent="-229235"/>
                      <a:r>
                        <a:rPr lang="en-US" sz="800" b="1" i="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5. Deliver key ACCS procedural skills</a:t>
                      </a:r>
                      <a:endParaRPr lang="en-GB" sz="8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0C6"/>
                    </a:solidFill>
                  </a:tcPr>
                </a:tc>
                <a:tc hMerge="1">
                  <a:txBody>
                    <a:bodyPr/>
                    <a:lstStyle/>
                    <a:p>
                      <a:endParaRPr lang="en-GB"/>
                    </a:p>
                  </a:txBody>
                  <a:tcPr/>
                </a:tc>
                <a:extLst>
                  <a:ext uri="{0D108BD9-81ED-4DB2-BD59-A6C34878D82A}">
                    <a16:rowId xmlns:a16="http://schemas.microsoft.com/office/drawing/2014/main" val="3218569388"/>
                  </a:ext>
                </a:extLst>
              </a:tr>
              <a:tr h="828675">
                <a:tc>
                  <a:txBody>
                    <a:bodyPr/>
                    <a:lstStyle/>
                    <a:p>
                      <a:pPr marL="66675" indent="-229235" algn="ctr">
                        <a:spcBef>
                          <a:spcPts val="595"/>
                        </a:spcBef>
                        <a:spcAft>
                          <a:spcPts val="0"/>
                        </a:spcAft>
                      </a:pPr>
                      <a:r>
                        <a:rPr lang="en-US" sz="11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Key ACCS</a:t>
                      </a:r>
                      <a:endParaRPr lang="en-GB" sz="11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66675" indent="-229235" algn="ctr">
                        <a:spcBef>
                          <a:spcPts val="25"/>
                        </a:spcBef>
                        <a:spcAft>
                          <a:spcPts val="0"/>
                        </a:spcAft>
                      </a:pPr>
                      <a:r>
                        <a:rPr lang="en-US" sz="11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capabilities</a:t>
                      </a:r>
                      <a:endParaRPr lang="en-GB" sz="11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B"/>
                    </a:solidFill>
                  </a:tcPr>
                </a:tc>
                <a:tc>
                  <a:txBody>
                    <a:bodyPr/>
                    <a:lstStyle/>
                    <a:p>
                      <a:pPr marL="108000" indent="0" algn="l">
                        <a:lnSpc>
                          <a:spcPct val="100000"/>
                        </a:lnSpc>
                        <a:spcBef>
                          <a:spcPts val="595"/>
                        </a:spcBef>
                        <a:spcAft>
                          <a:spcPts val="0"/>
                        </a:spcAft>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At completion of ACCS a trainee:</a:t>
                      </a:r>
                      <a:endParaRPr lang="en-GB" sz="1100" spc="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393750" indent="-285750" algn="l">
                        <a:lnSpc>
                          <a:spcPct val="100000"/>
                        </a:lnSpc>
                        <a:spcBef>
                          <a:spcPts val="595"/>
                        </a:spcBef>
                        <a:spcAft>
                          <a:spcPts val="0"/>
                        </a:spcAft>
                        <a:buSzPct val="100000"/>
                        <a:buFont typeface="Arial" panose="020B0604020202020204" pitchFamily="34" charset="0"/>
                        <a:buChar char="•"/>
                      </a:pPr>
                      <a:r>
                        <a:rPr lang="en-US" sz="1100" spc="-20" dirty="0">
                          <a:effectLst/>
                          <a:latin typeface="Century Gothic" panose="020B0502020202020204" pitchFamily="34" charset="0"/>
                          <a:ea typeface="Symbol" panose="05050102010706020507" pitchFamily="18" charset="2"/>
                          <a:cs typeface="Symbol" panose="05050102010706020507" pitchFamily="18" charset="2"/>
                        </a:rPr>
                        <a:t>Will </a:t>
                      </a:r>
                      <a:r>
                        <a:rPr lang="en-US" sz="1100" spc="10" dirty="0">
                          <a:effectLst/>
                          <a:latin typeface="Century Gothic" panose="020B0502020202020204" pitchFamily="34" charset="0"/>
                          <a:ea typeface="Symbol" panose="05050102010706020507" pitchFamily="18" charset="2"/>
                          <a:cs typeface="Symbol" panose="05050102010706020507" pitchFamily="18" charset="2"/>
                        </a:rPr>
                        <a:t>have </a:t>
                      </a:r>
                      <a:r>
                        <a:rPr lang="en-US" sz="1100" dirty="0">
                          <a:effectLst/>
                          <a:latin typeface="Century Gothic" panose="020B0502020202020204" pitchFamily="34" charset="0"/>
                          <a:ea typeface="Symbol" panose="05050102010706020507" pitchFamily="18" charset="2"/>
                          <a:cs typeface="Symbol" panose="05050102010706020507" pitchFamily="18" charset="2"/>
                        </a:rPr>
                        <a:t>the </a:t>
                      </a:r>
                      <a:r>
                        <a:rPr lang="en-US" sz="1100" spc="-15" dirty="0">
                          <a:effectLst/>
                          <a:latin typeface="Century Gothic" panose="020B0502020202020204" pitchFamily="34" charset="0"/>
                          <a:ea typeface="Symbol" panose="05050102010706020507" pitchFamily="18" charset="2"/>
                          <a:cs typeface="Symbol" panose="05050102010706020507" pitchFamily="18" charset="2"/>
                        </a:rPr>
                        <a:t>clinical </a:t>
                      </a:r>
                      <a:r>
                        <a:rPr lang="en-US" sz="1100" dirty="0">
                          <a:effectLst/>
                          <a:latin typeface="Century Gothic" panose="020B0502020202020204" pitchFamily="34" charset="0"/>
                          <a:ea typeface="Symbol" panose="05050102010706020507" pitchFamily="18" charset="2"/>
                          <a:cs typeface="Symbol" panose="05050102010706020507" pitchFamily="18" charset="2"/>
                        </a:rPr>
                        <a:t>knowledge to </a:t>
                      </a:r>
                      <a:r>
                        <a:rPr lang="en-US" sz="1100" spc="-15" dirty="0">
                          <a:effectLst/>
                          <a:latin typeface="Century Gothic" panose="020B0502020202020204" pitchFamily="34" charset="0"/>
                          <a:ea typeface="Symbol" panose="05050102010706020507" pitchFamily="18" charset="2"/>
                          <a:cs typeface="Symbol" panose="05050102010706020507" pitchFamily="18" charset="2"/>
                        </a:rPr>
                        <a:t>identify </a:t>
                      </a:r>
                      <a:r>
                        <a:rPr lang="en-US" sz="1100" spc="10" dirty="0">
                          <a:effectLst/>
                          <a:latin typeface="Century Gothic" panose="020B0502020202020204" pitchFamily="34" charset="0"/>
                          <a:ea typeface="Symbol" panose="05050102010706020507" pitchFamily="18" charset="2"/>
                          <a:cs typeface="Symbol" panose="05050102010706020507" pitchFamily="18" charset="2"/>
                        </a:rPr>
                        <a:t>when </a:t>
                      </a:r>
                      <a:r>
                        <a:rPr lang="en-US" sz="1100" dirty="0">
                          <a:effectLst/>
                          <a:latin typeface="Century Gothic" panose="020B0502020202020204" pitchFamily="34" charset="0"/>
                          <a:ea typeface="Symbol" panose="05050102010706020507" pitchFamily="18" charset="2"/>
                          <a:cs typeface="Symbol" panose="05050102010706020507" pitchFamily="18" charset="2"/>
                        </a:rPr>
                        <a:t>key practical emergency skills are</a:t>
                      </a:r>
                      <a:r>
                        <a:rPr lang="en-US" sz="1100" spc="25" dirty="0">
                          <a:effectLst/>
                          <a:latin typeface="Century Gothic" panose="020B0502020202020204" pitchFamily="34" charset="0"/>
                          <a:ea typeface="Symbol" panose="05050102010706020507" pitchFamily="18" charset="2"/>
                          <a:cs typeface="Symbol" panose="05050102010706020507" pitchFamily="18" charset="2"/>
                        </a:rPr>
                        <a:t> </a:t>
                      </a:r>
                      <a:r>
                        <a:rPr lang="en-US" sz="1100" dirty="0">
                          <a:effectLst/>
                          <a:latin typeface="Century Gothic" panose="020B0502020202020204" pitchFamily="34" charset="0"/>
                          <a:ea typeface="Symbol" panose="05050102010706020507" pitchFamily="18" charset="2"/>
                          <a:cs typeface="Symbol" panose="05050102010706020507" pitchFamily="18" charset="2"/>
                        </a:rPr>
                        <a:t>indicated</a:t>
                      </a:r>
                      <a:endParaRPr lang="en-GB" sz="1100" dirty="0">
                        <a:effectLst/>
                        <a:latin typeface="Century Gothic" panose="020B0502020202020204" pitchFamily="34" charset="0"/>
                        <a:ea typeface="Symbol" panose="05050102010706020507" pitchFamily="18" charset="2"/>
                        <a:cs typeface="Symbol" panose="05050102010706020507" pitchFamily="18" charset="2"/>
                      </a:endParaRPr>
                    </a:p>
                    <a:p>
                      <a:pPr marL="393750" marR="314325" lvl="0" indent="-285750" algn="l">
                        <a:lnSpc>
                          <a:spcPct val="100000"/>
                        </a:lnSpc>
                        <a:spcBef>
                          <a:spcPts val="25"/>
                        </a:spcBef>
                        <a:spcAft>
                          <a:spcPts val="0"/>
                        </a:spcAft>
                        <a:buSzPct val="100000"/>
                        <a:buFont typeface="Arial" panose="020B0604020202020204" pitchFamily="34" charset="0"/>
                        <a:buChar char="•"/>
                        <a:tabLst>
                          <a:tab pos="300990" algn="l"/>
                          <a:tab pos="301625" algn="l"/>
                        </a:tabLst>
                      </a:pPr>
                      <a:r>
                        <a:rPr lang="en-US" sz="1100" spc="-20" dirty="0">
                          <a:effectLst/>
                          <a:latin typeface="Century Gothic" panose="020B0502020202020204" pitchFamily="34" charset="0"/>
                          <a:ea typeface="Symbol" panose="05050102010706020507" pitchFamily="18" charset="2"/>
                          <a:cs typeface="Symbol" panose="05050102010706020507" pitchFamily="18" charset="2"/>
                        </a:rPr>
                        <a:t>Will </a:t>
                      </a:r>
                      <a:r>
                        <a:rPr lang="en-US" sz="1100" spc="10" dirty="0">
                          <a:effectLst/>
                          <a:latin typeface="Century Gothic" panose="020B0502020202020204" pitchFamily="34" charset="0"/>
                          <a:ea typeface="Symbol" panose="05050102010706020507" pitchFamily="18" charset="2"/>
                          <a:cs typeface="Symbol" panose="05050102010706020507" pitchFamily="18" charset="2"/>
                        </a:rPr>
                        <a:t>have </a:t>
                      </a:r>
                      <a:r>
                        <a:rPr lang="en-US" sz="1100" dirty="0">
                          <a:effectLst/>
                          <a:latin typeface="Century Gothic" panose="020B0502020202020204" pitchFamily="34" charset="0"/>
                          <a:ea typeface="Symbol" panose="05050102010706020507" pitchFamily="18" charset="2"/>
                          <a:cs typeface="Symbol" panose="05050102010706020507" pitchFamily="18" charset="2"/>
                        </a:rPr>
                        <a:t>the knowledge and psychomotor skills to perform the </a:t>
                      </a:r>
                      <a:r>
                        <a:rPr lang="en-US" sz="1100" spc="-15" dirty="0">
                          <a:effectLst/>
                          <a:latin typeface="Century Gothic" panose="020B0502020202020204" pitchFamily="34" charset="0"/>
                          <a:ea typeface="Symbol" panose="05050102010706020507" pitchFamily="18" charset="2"/>
                          <a:cs typeface="Symbol" panose="05050102010706020507" pitchFamily="18" charset="2"/>
                        </a:rPr>
                        <a:t>skill </a:t>
                      </a:r>
                      <a:r>
                        <a:rPr lang="en-US" sz="1100" dirty="0">
                          <a:effectLst/>
                          <a:latin typeface="Century Gothic" panose="020B0502020202020204" pitchFamily="34" charset="0"/>
                          <a:ea typeface="Symbol" panose="05050102010706020507" pitchFamily="18" charset="2"/>
                          <a:cs typeface="Symbol" panose="05050102010706020507" pitchFamily="18" charset="2"/>
                        </a:rPr>
                        <a:t>safely and </a:t>
                      </a:r>
                      <a:r>
                        <a:rPr lang="en-US" sz="1100" spc="-30" dirty="0">
                          <a:effectLst/>
                          <a:latin typeface="Century Gothic" panose="020B0502020202020204" pitchFamily="34" charset="0"/>
                          <a:ea typeface="Symbol" panose="05050102010706020507" pitchFamily="18" charset="2"/>
                          <a:cs typeface="Symbol" panose="05050102010706020507" pitchFamily="18" charset="2"/>
                        </a:rPr>
                        <a:t>in </a:t>
                      </a:r>
                      <a:r>
                        <a:rPr lang="en-US" sz="1100" dirty="0">
                          <a:effectLst/>
                          <a:latin typeface="Century Gothic" panose="020B0502020202020204" pitchFamily="34" charset="0"/>
                          <a:ea typeface="Symbol" panose="05050102010706020507" pitchFamily="18" charset="2"/>
                          <a:cs typeface="Symbol" panose="05050102010706020507" pitchFamily="18" charset="2"/>
                        </a:rPr>
                        <a:t>a timely</a:t>
                      </a:r>
                      <a:r>
                        <a:rPr lang="en-US" sz="1100" spc="120" dirty="0">
                          <a:effectLst/>
                          <a:latin typeface="Century Gothic" panose="020B0502020202020204" pitchFamily="34" charset="0"/>
                          <a:ea typeface="Symbol" panose="05050102010706020507" pitchFamily="18" charset="2"/>
                          <a:cs typeface="Symbol" panose="05050102010706020507" pitchFamily="18" charset="2"/>
                        </a:rPr>
                        <a:t> </a:t>
                      </a:r>
                      <a:r>
                        <a:rPr lang="en-US" sz="1100" dirty="0">
                          <a:effectLst/>
                          <a:latin typeface="Century Gothic" panose="020B0502020202020204" pitchFamily="34" charset="0"/>
                          <a:ea typeface="Symbol" panose="05050102010706020507" pitchFamily="18" charset="2"/>
                          <a:cs typeface="Symbol" panose="05050102010706020507" pitchFamily="18" charset="2"/>
                        </a:rPr>
                        <a:t>fashion</a:t>
                      </a:r>
                      <a:endParaRPr lang="en-GB" sz="1100" dirty="0">
                        <a:effectLst/>
                        <a:latin typeface="Century Gothic" panose="020B0502020202020204" pitchFamily="34" charset="0"/>
                        <a:ea typeface="Symbol" panose="05050102010706020507" pitchFamily="18" charset="2"/>
                        <a:cs typeface="Symbol" panose="05050102010706020507" pitchFamily="18" charset="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7767758"/>
                  </a:ext>
                </a:extLst>
              </a:tr>
              <a:tr h="1645920">
                <a:tc>
                  <a:txBody>
                    <a:bodyPr/>
                    <a:lstStyle/>
                    <a:p>
                      <a:pPr marL="66675" indent="-229235" algn="ctr">
                        <a:spcBef>
                          <a:spcPts val="595"/>
                        </a:spcBef>
                        <a:spcAft>
                          <a:spcPts val="0"/>
                        </a:spcAft>
                      </a:pPr>
                      <a:r>
                        <a:rPr lang="en-US" sz="1200" b="1"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Descriptors</a:t>
                      </a:r>
                      <a:endParaRPr lang="en-GB" sz="12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393750" lvl="0" indent="-285750" algn="l">
                        <a:lnSpc>
                          <a:spcPct val="100000"/>
                        </a:lnSpc>
                        <a:spcBef>
                          <a:spcPts val="595"/>
                        </a:spcBef>
                        <a:buSzPct val="100000"/>
                        <a:buFont typeface="Arial" panose="020B0604020202020204" pitchFamily="34" charset="0"/>
                        <a:buChar char="•"/>
                        <a:tabLst>
                          <a:tab pos="300990" algn="l"/>
                          <a:tab pos="301625" algn="l"/>
                        </a:tabLst>
                      </a:pPr>
                      <a:r>
                        <a:rPr lang="en-US" sz="1200" b="1" dirty="0">
                          <a:solidFill>
                            <a:srgbClr val="000000"/>
                          </a:solidFill>
                          <a:effectLst/>
                          <a:latin typeface="Century Gothic" panose="020B0502020202020204" pitchFamily="34" charset="0"/>
                          <a:ea typeface="Symbol" panose="05050102010706020507" pitchFamily="18" charset="2"/>
                          <a:cs typeface="Symbol" panose="05050102010706020507" pitchFamily="18" charset="2"/>
                        </a:rPr>
                        <a:t>Pleural aspiration of</a:t>
                      </a:r>
                      <a:r>
                        <a:rPr lang="en-US" sz="1200" b="1" spc="30" dirty="0">
                          <a:solidFill>
                            <a:srgbClr val="000000"/>
                          </a:solidFill>
                          <a:effectLst/>
                          <a:latin typeface="Century Gothic" panose="020B0502020202020204" pitchFamily="34" charset="0"/>
                          <a:ea typeface="Symbol" panose="05050102010706020507" pitchFamily="18" charset="2"/>
                          <a:cs typeface="Symbol" panose="05050102010706020507" pitchFamily="18" charset="2"/>
                        </a:rPr>
                        <a:t> </a:t>
                      </a:r>
                      <a:r>
                        <a:rPr lang="en-US" sz="1200" b="1" spc="-15" dirty="0">
                          <a:solidFill>
                            <a:srgbClr val="000000"/>
                          </a:solidFill>
                          <a:effectLst/>
                          <a:latin typeface="Century Gothic" panose="020B0502020202020204" pitchFamily="34" charset="0"/>
                          <a:ea typeface="Symbol" panose="05050102010706020507" pitchFamily="18" charset="2"/>
                          <a:cs typeface="Symbol" panose="05050102010706020507" pitchFamily="18" charset="2"/>
                        </a:rPr>
                        <a:t>air</a:t>
                      </a:r>
                      <a:endParaRPr lang="en-GB" sz="1200" dirty="0">
                        <a:effectLst/>
                        <a:latin typeface="Century Gothic" panose="020B0502020202020204" pitchFamily="34" charset="0"/>
                        <a:ea typeface="Symbol" panose="05050102010706020507" pitchFamily="18" charset="2"/>
                        <a:cs typeface="Symbol" panose="05050102010706020507" pitchFamily="18" charset="2"/>
                      </a:endParaRPr>
                    </a:p>
                    <a:p>
                      <a:pPr marL="393750" lvl="0" indent="-285750" algn="l">
                        <a:lnSpc>
                          <a:spcPct val="100000"/>
                        </a:lnSpc>
                        <a:spcBef>
                          <a:spcPts val="20"/>
                        </a:spcBef>
                        <a:buSzPct val="100000"/>
                        <a:buFont typeface="Arial" panose="020B0604020202020204" pitchFamily="34" charset="0"/>
                        <a:buChar char="•"/>
                        <a:tabLst>
                          <a:tab pos="300990" algn="l"/>
                          <a:tab pos="301625" algn="l"/>
                        </a:tabLst>
                      </a:pPr>
                      <a:r>
                        <a:rPr lang="en-US" sz="1200" b="1" dirty="0">
                          <a:solidFill>
                            <a:srgbClr val="000000"/>
                          </a:solidFill>
                          <a:effectLst/>
                          <a:latin typeface="Century Gothic" panose="020B0502020202020204" pitchFamily="34" charset="0"/>
                          <a:ea typeface="Symbol" panose="05050102010706020507" pitchFamily="18" charset="2"/>
                          <a:cs typeface="Symbol" panose="05050102010706020507" pitchFamily="18" charset="2"/>
                        </a:rPr>
                        <a:t>Chest drain: </a:t>
                      </a:r>
                      <a:r>
                        <a:rPr lang="en-US" sz="1200" b="1" dirty="0" err="1">
                          <a:solidFill>
                            <a:srgbClr val="000000"/>
                          </a:solidFill>
                          <a:effectLst/>
                          <a:latin typeface="Century Gothic" panose="020B0502020202020204" pitchFamily="34" charset="0"/>
                          <a:ea typeface="Symbol" panose="05050102010706020507" pitchFamily="18" charset="2"/>
                          <a:cs typeface="Symbol" panose="05050102010706020507" pitchFamily="18" charset="2"/>
                        </a:rPr>
                        <a:t>Seldinger</a:t>
                      </a:r>
                      <a:r>
                        <a:rPr lang="en-US" sz="1200" b="1" dirty="0">
                          <a:solidFill>
                            <a:srgbClr val="000000"/>
                          </a:solidFill>
                          <a:effectLst/>
                          <a:latin typeface="Century Gothic" panose="020B0502020202020204" pitchFamily="34" charset="0"/>
                          <a:ea typeface="Symbol" panose="05050102010706020507" pitchFamily="18" charset="2"/>
                          <a:cs typeface="Symbol" panose="05050102010706020507" pitchFamily="18" charset="2"/>
                        </a:rPr>
                        <a:t> and open</a:t>
                      </a:r>
                      <a:r>
                        <a:rPr lang="en-US" sz="1200" b="1" spc="35" dirty="0">
                          <a:solidFill>
                            <a:srgbClr val="000000"/>
                          </a:solidFill>
                          <a:effectLst/>
                          <a:latin typeface="Century Gothic" panose="020B0502020202020204" pitchFamily="34" charset="0"/>
                          <a:ea typeface="Symbol" panose="05050102010706020507" pitchFamily="18" charset="2"/>
                          <a:cs typeface="Symbol" panose="05050102010706020507" pitchFamily="18" charset="2"/>
                        </a:rPr>
                        <a:t> </a:t>
                      </a:r>
                      <a:r>
                        <a:rPr lang="en-US" sz="1200" b="1" dirty="0">
                          <a:solidFill>
                            <a:srgbClr val="000000"/>
                          </a:solidFill>
                          <a:effectLst/>
                          <a:latin typeface="Century Gothic" panose="020B0502020202020204" pitchFamily="34" charset="0"/>
                          <a:ea typeface="Symbol" panose="05050102010706020507" pitchFamily="18" charset="2"/>
                          <a:cs typeface="Symbol" panose="05050102010706020507" pitchFamily="18" charset="2"/>
                        </a:rPr>
                        <a:t>technique</a:t>
                      </a:r>
                      <a:endParaRPr lang="en-GB" sz="1200" dirty="0">
                        <a:effectLst/>
                        <a:latin typeface="Century Gothic" panose="020B0502020202020204" pitchFamily="34" charset="0"/>
                        <a:ea typeface="Symbol" panose="05050102010706020507" pitchFamily="18" charset="2"/>
                        <a:cs typeface="Symbol" panose="05050102010706020507" pitchFamily="18" charset="2"/>
                      </a:endParaRPr>
                    </a:p>
                    <a:p>
                      <a:pPr marL="393750" lvl="0" indent="-285750" algn="l">
                        <a:lnSpc>
                          <a:spcPct val="100000"/>
                        </a:lnSpc>
                        <a:buSzPct val="100000"/>
                        <a:buFont typeface="Arial" panose="020B0604020202020204" pitchFamily="34" charset="0"/>
                        <a:buChar char="•"/>
                        <a:tabLst>
                          <a:tab pos="300990" algn="l"/>
                          <a:tab pos="301625" algn="l"/>
                        </a:tabLst>
                      </a:pPr>
                      <a:r>
                        <a:rPr lang="en-US" sz="1200" b="1" dirty="0">
                          <a:solidFill>
                            <a:srgbClr val="000000"/>
                          </a:solidFill>
                          <a:effectLst/>
                          <a:latin typeface="Century Gothic" panose="020B0502020202020204" pitchFamily="34" charset="0"/>
                          <a:ea typeface="Symbol" panose="05050102010706020507" pitchFamily="18" charset="2"/>
                          <a:cs typeface="Symbol" panose="05050102010706020507" pitchFamily="18" charset="2"/>
                        </a:rPr>
                        <a:t>Establish </a:t>
                      </a:r>
                      <a:r>
                        <a:rPr lang="en-US" sz="1200" b="1" spc="-15" dirty="0">
                          <a:solidFill>
                            <a:srgbClr val="000000"/>
                          </a:solidFill>
                          <a:effectLst/>
                          <a:latin typeface="Century Gothic" panose="020B0502020202020204" pitchFamily="34" charset="0"/>
                          <a:ea typeface="Symbol" panose="05050102010706020507" pitchFamily="18" charset="2"/>
                          <a:cs typeface="Symbol" panose="05050102010706020507" pitchFamily="18" charset="2"/>
                        </a:rPr>
                        <a:t>invasiv</a:t>
                      </a:r>
                      <a:r>
                        <a:rPr lang="en-US" sz="1200" b="1" dirty="0">
                          <a:solidFill>
                            <a:srgbClr val="000000"/>
                          </a:solidFill>
                          <a:effectLst/>
                          <a:latin typeface="Century Gothic" panose="020B0502020202020204" pitchFamily="34" charset="0"/>
                          <a:ea typeface="Symbol" panose="05050102010706020507" pitchFamily="18" charset="2"/>
                          <a:cs typeface="Symbol" panose="05050102010706020507" pitchFamily="18" charset="2"/>
                        </a:rPr>
                        <a:t>e monitoring (CVP and </a:t>
                      </a:r>
                      <a:r>
                        <a:rPr lang="en-US" sz="1200" b="1" spc="-20" dirty="0">
                          <a:solidFill>
                            <a:srgbClr val="000000"/>
                          </a:solidFill>
                          <a:effectLst/>
                          <a:latin typeface="Century Gothic" panose="020B0502020202020204" pitchFamily="34" charset="0"/>
                          <a:ea typeface="Symbol" panose="05050102010706020507" pitchFamily="18" charset="2"/>
                          <a:cs typeface="Symbol" panose="05050102010706020507" pitchFamily="18" charset="2"/>
                        </a:rPr>
                        <a:t>Art</a:t>
                      </a:r>
                      <a:r>
                        <a:rPr lang="en-US" sz="1200" b="1" spc="-165" dirty="0">
                          <a:solidFill>
                            <a:srgbClr val="000000"/>
                          </a:solidFill>
                          <a:effectLst/>
                          <a:latin typeface="Century Gothic" panose="020B0502020202020204" pitchFamily="34" charset="0"/>
                          <a:ea typeface="Symbol" panose="05050102010706020507" pitchFamily="18" charset="2"/>
                          <a:cs typeface="Symbol" panose="05050102010706020507" pitchFamily="18" charset="2"/>
                        </a:rPr>
                        <a:t> </a:t>
                      </a:r>
                      <a:r>
                        <a:rPr lang="en-US" sz="1200" b="1" dirty="0">
                          <a:solidFill>
                            <a:srgbClr val="000000"/>
                          </a:solidFill>
                          <a:effectLst/>
                          <a:latin typeface="Century Gothic" panose="020B0502020202020204" pitchFamily="34" charset="0"/>
                          <a:ea typeface="Symbol" panose="05050102010706020507" pitchFamily="18" charset="2"/>
                          <a:cs typeface="Symbol" panose="05050102010706020507" pitchFamily="18" charset="2"/>
                        </a:rPr>
                        <a:t>line)</a:t>
                      </a:r>
                      <a:endParaRPr lang="en-GB" sz="1200" dirty="0">
                        <a:effectLst/>
                        <a:latin typeface="Century Gothic" panose="020B0502020202020204" pitchFamily="34" charset="0"/>
                        <a:ea typeface="Symbol" panose="05050102010706020507" pitchFamily="18" charset="2"/>
                        <a:cs typeface="Symbol" panose="05050102010706020507" pitchFamily="18" charset="2"/>
                      </a:endParaRPr>
                    </a:p>
                    <a:p>
                      <a:pPr marL="393750" lvl="0" indent="-285750" algn="l">
                        <a:lnSpc>
                          <a:spcPct val="100000"/>
                        </a:lnSpc>
                        <a:spcBef>
                          <a:spcPts val="25"/>
                        </a:spcBef>
                        <a:buSzPct val="100000"/>
                        <a:buFont typeface="Arial" panose="020B0604020202020204" pitchFamily="34" charset="0"/>
                        <a:buChar char="•"/>
                        <a:tabLst>
                          <a:tab pos="300990" algn="l"/>
                          <a:tab pos="301625" algn="l"/>
                        </a:tabLst>
                      </a:pPr>
                      <a:r>
                        <a:rPr lang="en-US" sz="1200" b="1" dirty="0">
                          <a:solidFill>
                            <a:srgbClr val="000000"/>
                          </a:solidFill>
                          <a:effectLst/>
                          <a:latin typeface="Century Gothic" panose="020B0502020202020204" pitchFamily="34" charset="0"/>
                          <a:ea typeface="Symbol" panose="05050102010706020507" pitchFamily="18" charset="2"/>
                          <a:cs typeface="Symbol" panose="05050102010706020507" pitchFamily="18" charset="2"/>
                        </a:rPr>
                        <a:t>Vascular access </a:t>
                      </a:r>
                      <a:r>
                        <a:rPr lang="en-US" sz="1200" b="1" spc="-30" dirty="0">
                          <a:solidFill>
                            <a:srgbClr val="000000"/>
                          </a:solidFill>
                          <a:effectLst/>
                          <a:latin typeface="Century Gothic" panose="020B0502020202020204" pitchFamily="34" charset="0"/>
                          <a:ea typeface="Symbol" panose="05050102010706020507" pitchFamily="18" charset="2"/>
                          <a:cs typeface="Symbol" panose="05050102010706020507" pitchFamily="18" charset="2"/>
                        </a:rPr>
                        <a:t>in </a:t>
                      </a:r>
                      <a:r>
                        <a:rPr lang="en-US" sz="1200" b="1" dirty="0">
                          <a:solidFill>
                            <a:srgbClr val="000000"/>
                          </a:solidFill>
                          <a:effectLst/>
                          <a:latin typeface="Century Gothic" panose="020B0502020202020204" pitchFamily="34" charset="0"/>
                          <a:ea typeface="Symbol" panose="05050102010706020507" pitchFamily="18" charset="2"/>
                          <a:cs typeface="Symbol" panose="05050102010706020507" pitchFamily="18" charset="2"/>
                        </a:rPr>
                        <a:t>emergency- IO, femoral</a:t>
                      </a:r>
                      <a:r>
                        <a:rPr lang="en-US" sz="1200" b="1" spc="45" dirty="0">
                          <a:solidFill>
                            <a:srgbClr val="000000"/>
                          </a:solidFill>
                          <a:effectLst/>
                          <a:latin typeface="Century Gothic" panose="020B0502020202020204" pitchFamily="34" charset="0"/>
                          <a:ea typeface="Symbol" panose="05050102010706020507" pitchFamily="18" charset="2"/>
                          <a:cs typeface="Symbol" panose="05050102010706020507" pitchFamily="18" charset="2"/>
                        </a:rPr>
                        <a:t> </a:t>
                      </a:r>
                      <a:r>
                        <a:rPr lang="en-US" sz="1200" b="1" dirty="0">
                          <a:solidFill>
                            <a:srgbClr val="000000"/>
                          </a:solidFill>
                          <a:effectLst/>
                          <a:latin typeface="Century Gothic" panose="020B0502020202020204" pitchFamily="34" charset="0"/>
                          <a:ea typeface="Symbol" panose="05050102010706020507" pitchFamily="18" charset="2"/>
                          <a:cs typeface="Symbol" panose="05050102010706020507" pitchFamily="18" charset="2"/>
                        </a:rPr>
                        <a:t>vein</a:t>
                      </a:r>
                      <a:endParaRPr lang="en-GB" sz="1200" dirty="0">
                        <a:effectLst/>
                        <a:latin typeface="Century Gothic" panose="020B0502020202020204" pitchFamily="34" charset="0"/>
                        <a:ea typeface="Symbol" panose="05050102010706020507" pitchFamily="18" charset="2"/>
                        <a:cs typeface="Symbol" panose="05050102010706020507" pitchFamily="18" charset="2"/>
                      </a:endParaRPr>
                    </a:p>
                    <a:p>
                      <a:pPr marL="393750" lvl="0" indent="-285750" algn="l">
                        <a:lnSpc>
                          <a:spcPct val="100000"/>
                        </a:lnSpc>
                        <a:buSzPct val="100000"/>
                        <a:buFont typeface="Arial" panose="020B0604020202020204" pitchFamily="34" charset="0"/>
                        <a:buChar char="•"/>
                        <a:tabLst>
                          <a:tab pos="300990" algn="l"/>
                          <a:tab pos="301625" algn="l"/>
                        </a:tabLst>
                      </a:pPr>
                      <a:r>
                        <a:rPr lang="en-US" sz="1200" b="1" dirty="0">
                          <a:solidFill>
                            <a:srgbClr val="000000"/>
                          </a:solidFill>
                          <a:effectLst/>
                          <a:latin typeface="Century Gothic" panose="020B0502020202020204" pitchFamily="34" charset="0"/>
                          <a:ea typeface="Symbol" panose="05050102010706020507" pitchFamily="18" charset="2"/>
                          <a:cs typeface="Symbol" panose="05050102010706020507" pitchFamily="18" charset="2"/>
                        </a:rPr>
                        <a:t>Lumbar</a:t>
                      </a:r>
                      <a:r>
                        <a:rPr lang="en-US" sz="1200" b="1" spc="20" dirty="0">
                          <a:solidFill>
                            <a:srgbClr val="000000"/>
                          </a:solidFill>
                          <a:effectLst/>
                          <a:latin typeface="Century Gothic" panose="020B0502020202020204" pitchFamily="34" charset="0"/>
                          <a:ea typeface="Symbol" panose="05050102010706020507" pitchFamily="18" charset="2"/>
                          <a:cs typeface="Symbol" panose="05050102010706020507" pitchFamily="18" charset="2"/>
                        </a:rPr>
                        <a:t> </a:t>
                      </a:r>
                      <a:r>
                        <a:rPr lang="en-US" sz="1200" b="1" dirty="0">
                          <a:solidFill>
                            <a:srgbClr val="000000"/>
                          </a:solidFill>
                          <a:effectLst/>
                          <a:latin typeface="Century Gothic" panose="020B0502020202020204" pitchFamily="34" charset="0"/>
                          <a:ea typeface="Symbol" panose="05050102010706020507" pitchFamily="18" charset="2"/>
                          <a:cs typeface="Symbol" panose="05050102010706020507" pitchFamily="18" charset="2"/>
                        </a:rPr>
                        <a:t>puncture</a:t>
                      </a:r>
                      <a:endParaRPr lang="en-GB" sz="1200" dirty="0">
                        <a:effectLst/>
                        <a:latin typeface="Century Gothic" panose="020B0502020202020204" pitchFamily="34" charset="0"/>
                        <a:ea typeface="Symbol" panose="05050102010706020507" pitchFamily="18" charset="2"/>
                        <a:cs typeface="Symbol" panose="05050102010706020507" pitchFamily="18" charset="2"/>
                      </a:endParaRPr>
                    </a:p>
                    <a:p>
                      <a:pPr marL="393750" lvl="0" indent="-285750" algn="l">
                        <a:lnSpc>
                          <a:spcPct val="100000"/>
                        </a:lnSpc>
                        <a:spcBef>
                          <a:spcPts val="25"/>
                        </a:spcBef>
                        <a:buSzPct val="100000"/>
                        <a:buFont typeface="Arial" panose="020B0604020202020204" pitchFamily="34" charset="0"/>
                        <a:buChar char="•"/>
                        <a:tabLst>
                          <a:tab pos="300990" algn="l"/>
                          <a:tab pos="301625" algn="l"/>
                        </a:tabLst>
                      </a:pPr>
                      <a:r>
                        <a:rPr lang="en-US" sz="1200" b="1" dirty="0">
                          <a:solidFill>
                            <a:srgbClr val="000000"/>
                          </a:solidFill>
                          <a:effectLst/>
                          <a:latin typeface="Century Gothic" panose="020B0502020202020204" pitchFamily="34" charset="0"/>
                          <a:ea typeface="Symbol" panose="05050102010706020507" pitchFamily="18" charset="2"/>
                          <a:cs typeface="Symbol" panose="05050102010706020507" pitchFamily="18" charset="2"/>
                        </a:rPr>
                        <a:t>Fracture/dislocation</a:t>
                      </a:r>
                      <a:r>
                        <a:rPr lang="en-US" sz="1200" b="1" spc="5" dirty="0">
                          <a:solidFill>
                            <a:srgbClr val="000000"/>
                          </a:solidFill>
                          <a:effectLst/>
                          <a:latin typeface="Century Gothic" panose="020B0502020202020204" pitchFamily="34" charset="0"/>
                          <a:ea typeface="Symbol" panose="05050102010706020507" pitchFamily="18" charset="2"/>
                          <a:cs typeface="Symbol" panose="05050102010706020507" pitchFamily="18" charset="2"/>
                        </a:rPr>
                        <a:t> </a:t>
                      </a:r>
                      <a:r>
                        <a:rPr lang="en-US" sz="1200" b="1" dirty="0">
                          <a:solidFill>
                            <a:srgbClr val="000000"/>
                          </a:solidFill>
                          <a:effectLst/>
                          <a:latin typeface="Century Gothic" panose="020B0502020202020204" pitchFamily="34" charset="0"/>
                          <a:ea typeface="Symbol" panose="05050102010706020507" pitchFamily="18" charset="2"/>
                          <a:cs typeface="Symbol" panose="05050102010706020507" pitchFamily="18" charset="2"/>
                        </a:rPr>
                        <a:t>manipulation</a:t>
                      </a:r>
                      <a:endParaRPr lang="en-GB" sz="1200" dirty="0">
                        <a:effectLst/>
                        <a:latin typeface="Century Gothic" panose="020B0502020202020204" pitchFamily="34" charset="0"/>
                        <a:ea typeface="Symbol" panose="05050102010706020507" pitchFamily="18" charset="2"/>
                        <a:cs typeface="Symbol" panose="05050102010706020507" pitchFamily="18" charset="2"/>
                      </a:endParaRPr>
                    </a:p>
                    <a:p>
                      <a:pPr marL="393750" lvl="0" indent="-285750" algn="l">
                        <a:lnSpc>
                          <a:spcPct val="100000"/>
                        </a:lnSpc>
                        <a:buSzPct val="100000"/>
                        <a:buFont typeface="Arial" panose="020B0604020202020204" pitchFamily="34" charset="0"/>
                        <a:buChar char="•"/>
                        <a:tabLst>
                          <a:tab pos="339090" algn="l"/>
                          <a:tab pos="339725" algn="l"/>
                        </a:tabLst>
                      </a:pPr>
                      <a:r>
                        <a:rPr lang="en-US" sz="1200" b="1" dirty="0">
                          <a:solidFill>
                            <a:srgbClr val="000000"/>
                          </a:solidFill>
                          <a:effectLst/>
                          <a:latin typeface="Century Gothic" panose="020B0502020202020204" pitchFamily="34" charset="0"/>
                          <a:ea typeface="Symbol" panose="05050102010706020507" pitchFamily="18" charset="2"/>
                          <a:cs typeface="Symbol" panose="05050102010706020507" pitchFamily="18" charset="2"/>
                        </a:rPr>
                        <a:t>External</a:t>
                      </a:r>
                      <a:r>
                        <a:rPr lang="en-US" sz="1200" b="1" spc="15" dirty="0">
                          <a:solidFill>
                            <a:srgbClr val="000000"/>
                          </a:solidFill>
                          <a:effectLst/>
                          <a:latin typeface="Century Gothic" panose="020B0502020202020204" pitchFamily="34" charset="0"/>
                          <a:ea typeface="Symbol" panose="05050102010706020507" pitchFamily="18" charset="2"/>
                          <a:cs typeface="Symbol" panose="05050102010706020507" pitchFamily="18" charset="2"/>
                        </a:rPr>
                        <a:t> </a:t>
                      </a:r>
                      <a:r>
                        <a:rPr lang="en-US" sz="1200" b="1" spc="-15" dirty="0">
                          <a:solidFill>
                            <a:srgbClr val="000000"/>
                          </a:solidFill>
                          <a:effectLst/>
                          <a:latin typeface="Century Gothic" panose="020B0502020202020204" pitchFamily="34" charset="0"/>
                          <a:ea typeface="Symbol" panose="05050102010706020507" pitchFamily="18" charset="2"/>
                          <a:cs typeface="Symbol" panose="05050102010706020507" pitchFamily="18" charset="2"/>
                        </a:rPr>
                        <a:t>pacing</a:t>
                      </a:r>
                      <a:endParaRPr lang="en-GB" sz="1200" dirty="0">
                        <a:effectLst/>
                        <a:latin typeface="Century Gothic" panose="020B0502020202020204" pitchFamily="34" charset="0"/>
                        <a:ea typeface="Symbol" panose="05050102010706020507" pitchFamily="18" charset="2"/>
                        <a:cs typeface="Symbol" panose="05050102010706020507" pitchFamily="18" charset="2"/>
                      </a:endParaRPr>
                    </a:p>
                    <a:p>
                      <a:pPr marL="393750" lvl="0" indent="-285750" algn="l">
                        <a:lnSpc>
                          <a:spcPct val="100000"/>
                        </a:lnSpc>
                        <a:spcBef>
                          <a:spcPts val="25"/>
                        </a:spcBef>
                        <a:buSzPct val="100000"/>
                        <a:buFont typeface="Arial" panose="020B0604020202020204" pitchFamily="34" charset="0"/>
                        <a:buChar char="•"/>
                        <a:tabLst>
                          <a:tab pos="300990" algn="l"/>
                          <a:tab pos="301625" algn="l"/>
                        </a:tabLst>
                      </a:pPr>
                      <a:r>
                        <a:rPr lang="en-US" sz="1200" b="1" spc="-15" dirty="0">
                          <a:solidFill>
                            <a:srgbClr val="000000"/>
                          </a:solidFill>
                          <a:effectLst/>
                          <a:latin typeface="Century Gothic" panose="020B0502020202020204" pitchFamily="34" charset="0"/>
                          <a:ea typeface="Symbol" panose="05050102010706020507" pitchFamily="18" charset="2"/>
                          <a:cs typeface="Symbol" panose="05050102010706020507" pitchFamily="18" charset="2"/>
                        </a:rPr>
                        <a:t>Point </a:t>
                      </a:r>
                      <a:r>
                        <a:rPr lang="en-US" sz="1200" b="1" dirty="0">
                          <a:solidFill>
                            <a:srgbClr val="000000"/>
                          </a:solidFill>
                          <a:effectLst/>
                          <a:latin typeface="Century Gothic" panose="020B0502020202020204" pitchFamily="34" charset="0"/>
                          <a:ea typeface="Symbol" panose="05050102010706020507" pitchFamily="18" charset="2"/>
                          <a:cs typeface="Symbol" panose="05050102010706020507" pitchFamily="18" charset="2"/>
                        </a:rPr>
                        <a:t>of care ultrasound- Vascular access and Fascia </a:t>
                      </a:r>
                      <a:r>
                        <a:rPr lang="en-US" sz="1200" b="1" dirty="0" err="1">
                          <a:solidFill>
                            <a:srgbClr val="000000"/>
                          </a:solidFill>
                          <a:effectLst/>
                          <a:latin typeface="Century Gothic" panose="020B0502020202020204" pitchFamily="34" charset="0"/>
                          <a:ea typeface="Symbol" panose="05050102010706020507" pitchFamily="18" charset="2"/>
                          <a:cs typeface="Symbol" panose="05050102010706020507" pitchFamily="18" charset="2"/>
                        </a:rPr>
                        <a:t>iliaca</a:t>
                      </a:r>
                      <a:r>
                        <a:rPr lang="en-US" sz="1200" b="1" spc="25" dirty="0">
                          <a:solidFill>
                            <a:srgbClr val="000000"/>
                          </a:solidFill>
                          <a:effectLst/>
                          <a:latin typeface="Century Gothic" panose="020B0502020202020204" pitchFamily="34" charset="0"/>
                          <a:ea typeface="Symbol" panose="05050102010706020507" pitchFamily="18" charset="2"/>
                          <a:cs typeface="Symbol" panose="05050102010706020507" pitchFamily="18" charset="2"/>
                        </a:rPr>
                        <a:t> </a:t>
                      </a:r>
                      <a:r>
                        <a:rPr lang="en-US" sz="1200" b="1" dirty="0">
                          <a:solidFill>
                            <a:srgbClr val="000000"/>
                          </a:solidFill>
                          <a:effectLst/>
                          <a:latin typeface="Century Gothic" panose="020B0502020202020204" pitchFamily="34" charset="0"/>
                          <a:ea typeface="Symbol" panose="05050102010706020507" pitchFamily="18" charset="2"/>
                          <a:cs typeface="Symbol" panose="05050102010706020507" pitchFamily="18" charset="2"/>
                        </a:rPr>
                        <a:t>block</a:t>
                      </a:r>
                      <a:endParaRPr lang="en-GB" sz="1200" dirty="0">
                        <a:effectLst/>
                        <a:latin typeface="Century Gothic" panose="020B0502020202020204" pitchFamily="34" charset="0"/>
                        <a:ea typeface="Symbol" panose="05050102010706020507" pitchFamily="18" charset="2"/>
                        <a:cs typeface="Symbol" panose="05050102010706020507" pitchFamily="18" charset="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3839508005"/>
                  </a:ext>
                </a:extLst>
              </a:tr>
              <a:tr h="973947">
                <a:tc>
                  <a:txBody>
                    <a:bodyPr/>
                    <a:lstStyle/>
                    <a:p>
                      <a:pPr marL="66675" indent="-229235" algn="ctr">
                        <a:spcBef>
                          <a:spcPts val="595"/>
                        </a:spcBef>
                        <a:spcAft>
                          <a:spcPts val="0"/>
                        </a:spcAft>
                      </a:pPr>
                      <a:r>
                        <a:rPr lang="en-U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GPCs</a:t>
                      </a:r>
                      <a:endParaRPr lang="en-GB" sz="11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B"/>
                    </a:solidFill>
                  </a:tcPr>
                </a:tc>
                <a:tc>
                  <a:txBody>
                    <a:bodyPr/>
                    <a:lstStyle/>
                    <a:p>
                      <a:pPr marL="72390" marR="1801495" indent="-229235" algn="l">
                        <a:lnSpc>
                          <a:spcPct val="100000"/>
                        </a:lnSpc>
                        <a:spcBef>
                          <a:spcPts val="595"/>
                        </a:spcBef>
                        <a:spcAft>
                          <a:spcPts val="0"/>
                        </a:spcAft>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 Domain 1: Professional values and </a:t>
                      </a:r>
                      <a:r>
                        <a:rPr lang="en-US" sz="1100" dirty="0" err="1">
                          <a:effectLst/>
                          <a:latin typeface="Century Gothic" panose="020B0502020202020204" pitchFamily="34" charset="0"/>
                          <a:ea typeface="Century Gothic" panose="020B0502020202020204" pitchFamily="34" charset="0"/>
                          <a:cs typeface="Century Gothic" panose="020B0502020202020204" pitchFamily="34" charset="0"/>
                        </a:rPr>
                        <a:t>behaviours</a:t>
                      </a:r>
                      <a:endParaRPr lang="en-US" sz="11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72390" marR="1801495" indent="-229235" algn="l">
                        <a:lnSpc>
                          <a:spcPct val="100000"/>
                        </a:lnSpc>
                        <a:spcBef>
                          <a:spcPts val="595"/>
                        </a:spcBef>
                        <a:spcAft>
                          <a:spcPts val="0"/>
                        </a:spcAft>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 Domain 2: Professional skills</a:t>
                      </a:r>
                      <a:endParaRPr lang="en-GB" sz="11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393750" lvl="0" indent="-285750" algn="l">
                        <a:lnSpc>
                          <a:spcPct val="100000"/>
                        </a:lnSpc>
                        <a:buSzPct val="100000"/>
                        <a:buFont typeface="Arial" panose="020B0604020202020204" pitchFamily="34" charset="0"/>
                        <a:buChar char="•"/>
                        <a:tabLst>
                          <a:tab pos="300990" algn="l"/>
                          <a:tab pos="301625" algn="l"/>
                        </a:tabLst>
                      </a:pPr>
                      <a:r>
                        <a:rPr lang="en-US" sz="1100" dirty="0">
                          <a:effectLst/>
                          <a:latin typeface="Century Gothic" panose="020B0502020202020204" pitchFamily="34" charset="0"/>
                          <a:ea typeface="Symbol" panose="05050102010706020507" pitchFamily="18" charset="2"/>
                          <a:cs typeface="Symbol" panose="05050102010706020507" pitchFamily="18" charset="2"/>
                        </a:rPr>
                        <a:t>practical</a:t>
                      </a:r>
                      <a:r>
                        <a:rPr lang="en-US" sz="1100" spc="15" dirty="0">
                          <a:effectLst/>
                          <a:latin typeface="Century Gothic" panose="020B0502020202020204" pitchFamily="34" charset="0"/>
                          <a:ea typeface="Symbol" panose="05050102010706020507" pitchFamily="18" charset="2"/>
                          <a:cs typeface="Symbol" panose="05050102010706020507" pitchFamily="18" charset="2"/>
                        </a:rPr>
                        <a:t> </a:t>
                      </a:r>
                      <a:r>
                        <a:rPr lang="en-US" sz="1100" dirty="0">
                          <a:effectLst/>
                          <a:latin typeface="Century Gothic" panose="020B0502020202020204" pitchFamily="34" charset="0"/>
                          <a:ea typeface="Symbol" panose="05050102010706020507" pitchFamily="18" charset="2"/>
                          <a:cs typeface="Symbol" panose="05050102010706020507" pitchFamily="18" charset="2"/>
                        </a:rPr>
                        <a:t>skills</a:t>
                      </a:r>
                      <a:endParaRPr lang="en-GB" sz="1100" dirty="0">
                        <a:effectLst/>
                        <a:latin typeface="Century Gothic" panose="020B0502020202020204" pitchFamily="34" charset="0"/>
                        <a:ea typeface="Symbol" panose="05050102010706020507" pitchFamily="18" charset="2"/>
                        <a:cs typeface="Symbol" panose="05050102010706020507" pitchFamily="18" charset="2"/>
                      </a:endParaRPr>
                    </a:p>
                    <a:p>
                      <a:pPr marL="393750" lvl="0" indent="-285750" algn="l">
                        <a:lnSpc>
                          <a:spcPct val="100000"/>
                        </a:lnSpc>
                        <a:spcBef>
                          <a:spcPts val="25"/>
                        </a:spcBef>
                        <a:buSzPct val="100000"/>
                        <a:buFont typeface="Arial" panose="020B0604020202020204" pitchFamily="34" charset="0"/>
                        <a:buChar char="•"/>
                        <a:tabLst>
                          <a:tab pos="300990" algn="l"/>
                          <a:tab pos="301625" algn="l"/>
                        </a:tabLst>
                      </a:pPr>
                      <a:r>
                        <a:rPr lang="en-US" sz="1100" dirty="0">
                          <a:effectLst/>
                          <a:latin typeface="Century Gothic" panose="020B0502020202020204" pitchFamily="34" charset="0"/>
                          <a:ea typeface="Symbol" panose="05050102010706020507" pitchFamily="18" charset="2"/>
                          <a:cs typeface="Symbol" panose="05050102010706020507" pitchFamily="18" charset="2"/>
                        </a:rPr>
                        <a:t>communication and interpersonal</a:t>
                      </a:r>
                      <a:r>
                        <a:rPr lang="en-US" sz="1100" spc="60" dirty="0">
                          <a:effectLst/>
                          <a:latin typeface="Century Gothic" panose="020B0502020202020204" pitchFamily="34" charset="0"/>
                          <a:ea typeface="Symbol" panose="05050102010706020507" pitchFamily="18" charset="2"/>
                          <a:cs typeface="Symbol" panose="05050102010706020507" pitchFamily="18" charset="2"/>
                        </a:rPr>
                        <a:t> </a:t>
                      </a:r>
                      <a:r>
                        <a:rPr lang="en-US" sz="1100" dirty="0">
                          <a:effectLst/>
                          <a:latin typeface="Century Gothic" panose="020B0502020202020204" pitchFamily="34" charset="0"/>
                          <a:ea typeface="Symbol" panose="05050102010706020507" pitchFamily="18" charset="2"/>
                          <a:cs typeface="Symbol" panose="05050102010706020507" pitchFamily="18" charset="2"/>
                        </a:rPr>
                        <a:t>skills</a:t>
                      </a:r>
                      <a:endParaRPr lang="en-GB" sz="1100" dirty="0">
                        <a:effectLst/>
                        <a:latin typeface="Century Gothic" panose="020B0502020202020204" pitchFamily="34" charset="0"/>
                        <a:ea typeface="Symbol" panose="05050102010706020507" pitchFamily="18" charset="2"/>
                        <a:cs typeface="Symbol" panose="05050102010706020507" pitchFamily="18" charset="2"/>
                      </a:endParaRPr>
                    </a:p>
                    <a:p>
                      <a:pPr marL="393750" lvl="0" indent="-285750" algn="l">
                        <a:lnSpc>
                          <a:spcPct val="100000"/>
                        </a:lnSpc>
                        <a:buSzPct val="100000"/>
                        <a:buFont typeface="Arial" panose="020B0604020202020204" pitchFamily="34" charset="0"/>
                        <a:buChar char="•"/>
                        <a:tabLst>
                          <a:tab pos="300990" algn="l"/>
                          <a:tab pos="301625" algn="l"/>
                        </a:tabLst>
                      </a:pPr>
                      <a:r>
                        <a:rPr lang="en-US" sz="1100" dirty="0">
                          <a:effectLst/>
                          <a:latin typeface="Century Gothic" panose="020B0502020202020204" pitchFamily="34" charset="0"/>
                          <a:ea typeface="Symbol" panose="05050102010706020507" pitchFamily="18" charset="2"/>
                          <a:cs typeface="Symbol" panose="05050102010706020507" pitchFamily="18" charset="2"/>
                        </a:rPr>
                        <a:t>dealing with complexity and</a:t>
                      </a:r>
                      <a:r>
                        <a:rPr lang="en-US" sz="1100" spc="15" dirty="0">
                          <a:effectLst/>
                          <a:latin typeface="Century Gothic" panose="020B0502020202020204" pitchFamily="34" charset="0"/>
                          <a:ea typeface="Symbol" panose="05050102010706020507" pitchFamily="18" charset="2"/>
                          <a:cs typeface="Symbol" panose="05050102010706020507" pitchFamily="18" charset="2"/>
                        </a:rPr>
                        <a:t> </a:t>
                      </a:r>
                      <a:r>
                        <a:rPr lang="en-US" sz="1100" dirty="0">
                          <a:effectLst/>
                          <a:latin typeface="Century Gothic" panose="020B0502020202020204" pitchFamily="34" charset="0"/>
                          <a:ea typeface="Symbol" panose="05050102010706020507" pitchFamily="18" charset="2"/>
                          <a:cs typeface="Symbol" panose="05050102010706020507" pitchFamily="18" charset="2"/>
                        </a:rPr>
                        <a:t>uncertainty</a:t>
                      </a:r>
                      <a:endParaRPr lang="en-GB" sz="1100" dirty="0">
                        <a:effectLst/>
                        <a:latin typeface="Century Gothic" panose="020B0502020202020204" pitchFamily="34" charset="0"/>
                        <a:ea typeface="Symbol" panose="05050102010706020507" pitchFamily="18" charset="2"/>
                        <a:cs typeface="Symbol" panose="05050102010706020507" pitchFamily="18" charset="2"/>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9550355"/>
                  </a:ext>
                </a:extLst>
              </a:tr>
              <a:tr h="640080">
                <a:tc>
                  <a:txBody>
                    <a:bodyPr/>
                    <a:lstStyle/>
                    <a:p>
                      <a:pPr marL="66675" marR="207010" indent="-229235" algn="ctr">
                        <a:lnSpc>
                          <a:spcPct val="100000"/>
                        </a:lnSpc>
                        <a:spcBef>
                          <a:spcPts val="590"/>
                        </a:spcBef>
                        <a:spcAft>
                          <a:spcPts val="0"/>
                        </a:spcAft>
                      </a:pPr>
                      <a:r>
                        <a:rPr lang="en-US" sz="11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Evidence to inform decision includes</a:t>
                      </a:r>
                      <a:endParaRPr lang="en-GB" sz="11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B"/>
                    </a:solidFill>
                  </a:tcPr>
                </a:tc>
                <a:tc>
                  <a:txBody>
                    <a:bodyPr/>
                    <a:lstStyle/>
                    <a:p>
                      <a:pPr marL="108000" indent="0" algn="l">
                        <a:lnSpc>
                          <a:spcPct val="100000"/>
                        </a:lnSpc>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DOPs</a:t>
                      </a:r>
                      <a:endParaRPr lang="en-GB" sz="1100" dirty="0">
                        <a:effectLst/>
                        <a:latin typeface="Century Gothic" panose="020B0502020202020204" pitchFamily="34" charset="0"/>
                        <a:ea typeface="Century Gothic" panose="020B0502020202020204" pitchFamily="34" charset="0"/>
                        <a:cs typeface="Century Gothic" panose="020B0502020202020204" pitchFamily="34" charset="0"/>
                      </a:endParaRPr>
                    </a:p>
                    <a:p>
                      <a:pPr marL="108000" marR="3358515" indent="0" algn="l">
                        <a:lnSpc>
                          <a:spcPct val="100000"/>
                        </a:lnSpc>
                        <a:spcAft>
                          <a:spcPts val="0"/>
                        </a:spcAft>
                      </a:pPr>
                      <a:r>
                        <a:rPr lang="en-US" sz="1100" dirty="0">
                          <a:effectLst/>
                          <a:latin typeface="Century Gothic" panose="020B0502020202020204" pitchFamily="34" charset="0"/>
                          <a:ea typeface="Century Gothic" panose="020B0502020202020204" pitchFamily="34" charset="0"/>
                          <a:cs typeface="Century Gothic" panose="020B0502020202020204" pitchFamily="34" charset="0"/>
                        </a:rPr>
                        <a:t>Logbook Entrustment </a:t>
                      </a:r>
                      <a:r>
                        <a:rPr lang="en-US" sz="1100" spc="-25" dirty="0">
                          <a:effectLst/>
                          <a:latin typeface="Century Gothic" panose="020B0502020202020204" pitchFamily="34" charset="0"/>
                          <a:ea typeface="Century Gothic" panose="020B0502020202020204" pitchFamily="34" charset="0"/>
                          <a:cs typeface="Century Gothic" panose="020B0502020202020204" pitchFamily="34" charset="0"/>
                        </a:rPr>
                        <a:t>decision</a:t>
                      </a:r>
                    </a:p>
                    <a:p>
                      <a:pPr marL="108000" marR="3358515" indent="0" algn="l">
                        <a:lnSpc>
                          <a:spcPct val="100000"/>
                        </a:lnSpc>
                        <a:spcAft>
                          <a:spcPts val="0"/>
                        </a:spcAft>
                      </a:pPr>
                      <a:r>
                        <a:rPr lang="en-US" sz="1100" spc="-25" dirty="0">
                          <a:effectLst/>
                          <a:latin typeface="Century Gothic" panose="020B0502020202020204" pitchFamily="34" charset="0"/>
                          <a:ea typeface="Century Gothic" panose="020B0502020202020204" pitchFamily="34" charset="0"/>
                          <a:cs typeface="Century Gothic" panose="020B0502020202020204" pitchFamily="34" charset="0"/>
                        </a:rPr>
                        <a:t>MSF</a:t>
                      </a:r>
                      <a:endParaRPr lang="en-GB" sz="1100" dirty="0">
                        <a:effectLst/>
                        <a:latin typeface="Century Gothic" panose="020B0502020202020204" pitchFamily="34" charset="0"/>
                        <a:ea typeface="Century Gothic" panose="020B0502020202020204" pitchFamily="34" charset="0"/>
                        <a:cs typeface="Century Gothic" panose="020B0502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3510369"/>
                  </a:ext>
                </a:extLst>
              </a:tr>
            </a:tbl>
          </a:graphicData>
        </a:graphic>
      </p:graphicFrame>
      <p:pic>
        <p:nvPicPr>
          <p:cNvPr id="8" name="Picture 7" descr="A picture containing clipart&#10;&#10;Description automatically generated">
            <a:extLst>
              <a:ext uri="{FF2B5EF4-FFF2-40B4-BE49-F238E27FC236}">
                <a16:creationId xmlns:a16="http://schemas.microsoft.com/office/drawing/2014/main" id="{B08A01B5-4907-1849-9C6E-E27C51454DE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1436"/>
          <a:stretch/>
        </p:blipFill>
        <p:spPr>
          <a:xfrm>
            <a:off x="0" y="0"/>
            <a:ext cx="1311593" cy="398939"/>
          </a:xfrm>
          <a:prstGeom prst="rect">
            <a:avLst/>
          </a:prstGeom>
        </p:spPr>
      </p:pic>
      <p:pic>
        <p:nvPicPr>
          <p:cNvPr id="10" name="Picture 53">
            <a:extLst>
              <a:ext uri="{FF2B5EF4-FFF2-40B4-BE49-F238E27FC236}">
                <a16:creationId xmlns:a16="http://schemas.microsoft.com/office/drawing/2014/main" id="{3C943D25-64F3-974A-A7BA-D57CBE0BA8B6}"/>
              </a:ext>
            </a:extLst>
          </p:cNvPr>
          <p:cNvPicPr>
            <a:picLocks noChangeAspect="1"/>
          </p:cNvPicPr>
          <p:nvPr/>
        </p:nvPicPr>
        <p:blipFill>
          <a:blip r:embed="rId9"/>
          <a:srcRect/>
          <a:stretch>
            <a:fillRect/>
          </a:stretch>
        </p:blipFill>
        <p:spPr>
          <a:xfrm>
            <a:off x="7831233" y="6406420"/>
            <a:ext cx="1296728" cy="448992"/>
          </a:xfrm>
          <a:prstGeom prst="rect">
            <a:avLst/>
          </a:prstGeom>
        </p:spPr>
      </p:pic>
    </p:spTree>
    <p:extLst>
      <p:ext uri="{BB962C8B-B14F-4D97-AF65-F5344CB8AC3E}">
        <p14:creationId xmlns:p14="http://schemas.microsoft.com/office/powerpoint/2010/main" val="3687982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30566-C3A4-D14C-AE25-FD7A1DDFD6E0}"/>
              </a:ext>
            </a:extLst>
          </p:cNvPr>
          <p:cNvSpPr>
            <a:spLocks noGrp="1"/>
          </p:cNvSpPr>
          <p:nvPr>
            <p:ph type="title"/>
          </p:nvPr>
        </p:nvSpPr>
        <p:spPr/>
        <p:txBody>
          <a:bodyPr>
            <a:noAutofit/>
          </a:bodyPr>
          <a:lstStyle/>
          <a:p>
            <a:r>
              <a:rPr lang="en-GB" sz="3150" dirty="0"/>
              <a:t>Programme </a:t>
            </a:r>
            <a:br>
              <a:rPr lang="en-GB" sz="3150" dirty="0"/>
            </a:br>
            <a:r>
              <a:rPr lang="en-GB" sz="3150" dirty="0"/>
              <a:t>of assessment</a:t>
            </a:r>
            <a:endParaRPr lang="en-US" sz="3150" dirty="0"/>
          </a:p>
        </p:txBody>
      </p:sp>
      <p:sp>
        <p:nvSpPr>
          <p:cNvPr id="4" name="Flowchart: Alternate Process 3">
            <a:extLst>
              <a:ext uri="{FF2B5EF4-FFF2-40B4-BE49-F238E27FC236}">
                <a16:creationId xmlns:a16="http://schemas.microsoft.com/office/drawing/2014/main" id="{5268F295-C8BF-4D4D-B5E5-D29D4FC72959}"/>
              </a:ext>
            </a:extLst>
          </p:cNvPr>
          <p:cNvSpPr/>
          <p:nvPr/>
        </p:nvSpPr>
        <p:spPr>
          <a:xfrm>
            <a:off x="979226" y="3070861"/>
            <a:ext cx="3449472" cy="171961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19125"/>
            <a:r>
              <a:rPr lang="en-GB" sz="2700" dirty="0">
                <a:solidFill>
                  <a:prstClr val="white"/>
                </a:solidFill>
                <a:latin typeface="Century Gothic"/>
              </a:rPr>
              <a:t>Workplace-based Assessments</a:t>
            </a:r>
          </a:p>
        </p:txBody>
      </p:sp>
      <p:sp>
        <p:nvSpPr>
          <p:cNvPr id="5" name="Flowchart: Alternate Process 5">
            <a:extLst>
              <a:ext uri="{FF2B5EF4-FFF2-40B4-BE49-F238E27FC236}">
                <a16:creationId xmlns:a16="http://schemas.microsoft.com/office/drawing/2014/main" id="{C0510C76-D841-6749-8EA6-76D77DDA5FE0}"/>
              </a:ext>
            </a:extLst>
          </p:cNvPr>
          <p:cNvSpPr/>
          <p:nvPr/>
        </p:nvSpPr>
        <p:spPr>
          <a:xfrm>
            <a:off x="4715303" y="3070860"/>
            <a:ext cx="3449472" cy="171961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19125"/>
            <a:r>
              <a:rPr lang="en-GB" sz="2700" dirty="0">
                <a:solidFill>
                  <a:prstClr val="white"/>
                </a:solidFill>
                <a:latin typeface="Century Gothic"/>
              </a:rPr>
              <a:t>Panel-based Judgements</a:t>
            </a:r>
          </a:p>
        </p:txBody>
      </p:sp>
      <p:pic>
        <p:nvPicPr>
          <p:cNvPr id="6" name="Picture 5" descr="A picture containing clipart&#10;&#10;Description automatically generated">
            <a:extLst>
              <a:ext uri="{FF2B5EF4-FFF2-40B4-BE49-F238E27FC236}">
                <a16:creationId xmlns:a16="http://schemas.microsoft.com/office/drawing/2014/main" id="{B7467EE9-BBD2-1E46-8204-AB3780154B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436"/>
          <a:stretch/>
        </p:blipFill>
        <p:spPr>
          <a:xfrm>
            <a:off x="0" y="0"/>
            <a:ext cx="1311593" cy="398939"/>
          </a:xfrm>
          <a:prstGeom prst="rect">
            <a:avLst/>
          </a:prstGeom>
        </p:spPr>
      </p:pic>
      <p:pic>
        <p:nvPicPr>
          <p:cNvPr id="7" name="Picture 53">
            <a:extLst>
              <a:ext uri="{FF2B5EF4-FFF2-40B4-BE49-F238E27FC236}">
                <a16:creationId xmlns:a16="http://schemas.microsoft.com/office/drawing/2014/main" id="{495A73B1-1A0B-8549-986F-66BE2B6CD94D}"/>
              </a:ext>
            </a:extLst>
          </p:cNvPr>
          <p:cNvPicPr>
            <a:picLocks noChangeAspect="1"/>
          </p:cNvPicPr>
          <p:nvPr/>
        </p:nvPicPr>
        <p:blipFill>
          <a:blip r:embed="rId4"/>
          <a:srcRect/>
          <a:stretch>
            <a:fillRect/>
          </a:stretch>
        </p:blipFill>
        <p:spPr>
          <a:xfrm>
            <a:off x="7831233" y="6406420"/>
            <a:ext cx="1296728" cy="448992"/>
          </a:xfrm>
          <a:prstGeom prst="rect">
            <a:avLst/>
          </a:prstGeom>
        </p:spPr>
      </p:pic>
    </p:spTree>
    <p:extLst>
      <p:ext uri="{BB962C8B-B14F-4D97-AF65-F5344CB8AC3E}">
        <p14:creationId xmlns:p14="http://schemas.microsoft.com/office/powerpoint/2010/main" val="108851535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B3D05FE-4734-EF48-BD4B-1F4051BFDA74}"/>
              </a:ext>
            </a:extLst>
          </p:cNvPr>
          <p:cNvSpPr>
            <a:spLocks noGrp="1"/>
          </p:cNvSpPr>
          <p:nvPr>
            <p:ph type="body" idx="1"/>
          </p:nvPr>
        </p:nvSpPr>
        <p:spPr>
          <a:xfrm>
            <a:off x="633413" y="2390215"/>
            <a:ext cx="7877175" cy="3134285"/>
          </a:xfrm>
        </p:spPr>
        <p:txBody>
          <a:bodyPr>
            <a:normAutofit/>
          </a:bodyPr>
          <a:lstStyle/>
          <a:p>
            <a:r>
              <a:rPr lang="en-GB" dirty="0"/>
              <a:t>No minimum number – curriculum sampling</a:t>
            </a:r>
          </a:p>
          <a:p>
            <a:r>
              <a:rPr lang="en-GB" dirty="0"/>
              <a:t>Move away from tick-box</a:t>
            </a:r>
          </a:p>
          <a:p>
            <a:r>
              <a:rPr lang="en-GB" dirty="0"/>
              <a:t>Anchored to independence, formative</a:t>
            </a:r>
          </a:p>
          <a:p>
            <a:r>
              <a:rPr lang="en-GB" dirty="0"/>
              <a:t>New format using entrustment scale</a:t>
            </a:r>
          </a:p>
          <a:p>
            <a:r>
              <a:rPr lang="en-GB" dirty="0"/>
              <a:t>Developmental feedback</a:t>
            </a:r>
          </a:p>
          <a:p>
            <a:r>
              <a:rPr lang="en-GB" dirty="0"/>
              <a:t>ACAT, CBD, mini-CEX, DOPS, MSF, PS, QIPAT and TO</a:t>
            </a:r>
          </a:p>
        </p:txBody>
      </p:sp>
      <p:sp>
        <p:nvSpPr>
          <p:cNvPr id="5" name="Flowchart: Alternate Process 3">
            <a:extLst>
              <a:ext uri="{FF2B5EF4-FFF2-40B4-BE49-F238E27FC236}">
                <a16:creationId xmlns:a16="http://schemas.microsoft.com/office/drawing/2014/main" id="{1D3649A4-ED45-214B-83FF-BEC2A7364E23}"/>
              </a:ext>
            </a:extLst>
          </p:cNvPr>
          <p:cNvSpPr>
            <a:spLocks noGrp="1"/>
          </p:cNvSpPr>
          <p:nvPr>
            <p:ph type="title"/>
          </p:nvPr>
        </p:nvSpPr>
        <p:spPr>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dirty="0">
                <a:solidFill>
                  <a:schemeClr val="bg1"/>
                </a:solidFill>
              </a:rPr>
              <a:t>Workplace-based Assessments</a:t>
            </a:r>
          </a:p>
        </p:txBody>
      </p:sp>
      <p:pic>
        <p:nvPicPr>
          <p:cNvPr id="4" name="Picture 3" descr="A picture containing clipart&#10;&#10;Description automatically generated">
            <a:extLst>
              <a:ext uri="{FF2B5EF4-FFF2-40B4-BE49-F238E27FC236}">
                <a16:creationId xmlns:a16="http://schemas.microsoft.com/office/drawing/2014/main" id="{EA4E3744-9315-884C-A25E-027CE6D69B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436"/>
          <a:stretch/>
        </p:blipFill>
        <p:spPr>
          <a:xfrm>
            <a:off x="0" y="0"/>
            <a:ext cx="1311593" cy="398939"/>
          </a:xfrm>
          <a:prstGeom prst="rect">
            <a:avLst/>
          </a:prstGeom>
        </p:spPr>
      </p:pic>
      <p:pic>
        <p:nvPicPr>
          <p:cNvPr id="6" name="Picture 53">
            <a:extLst>
              <a:ext uri="{FF2B5EF4-FFF2-40B4-BE49-F238E27FC236}">
                <a16:creationId xmlns:a16="http://schemas.microsoft.com/office/drawing/2014/main" id="{2F73F013-9ACD-E648-A100-376E8BB4523B}"/>
              </a:ext>
            </a:extLst>
          </p:cNvPr>
          <p:cNvPicPr>
            <a:picLocks noChangeAspect="1"/>
          </p:cNvPicPr>
          <p:nvPr/>
        </p:nvPicPr>
        <p:blipFill>
          <a:blip r:embed="rId4"/>
          <a:srcRect/>
          <a:stretch>
            <a:fillRect/>
          </a:stretch>
        </p:blipFill>
        <p:spPr>
          <a:xfrm>
            <a:off x="7831233" y="6406420"/>
            <a:ext cx="1296728" cy="448992"/>
          </a:xfrm>
          <a:prstGeom prst="rect">
            <a:avLst/>
          </a:prstGeom>
        </p:spPr>
      </p:pic>
    </p:spTree>
    <p:extLst>
      <p:ext uri="{BB962C8B-B14F-4D97-AF65-F5344CB8AC3E}">
        <p14:creationId xmlns:p14="http://schemas.microsoft.com/office/powerpoint/2010/main" val="69451114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FE541C4-969F-D44A-BEE6-5DFA9FA95A2E}"/>
              </a:ext>
            </a:extLst>
          </p:cNvPr>
          <p:cNvSpPr>
            <a:spLocks noGrp="1"/>
          </p:cNvSpPr>
          <p:nvPr>
            <p:ph type="body" idx="1"/>
          </p:nvPr>
        </p:nvSpPr>
        <p:spPr>
          <a:xfrm>
            <a:off x="633413" y="2340061"/>
            <a:ext cx="7877175" cy="3184439"/>
          </a:xfrm>
        </p:spPr>
        <p:txBody>
          <a:bodyPr>
            <a:normAutofit/>
          </a:bodyPr>
          <a:lstStyle/>
          <a:p>
            <a:pPr>
              <a:spcBef>
                <a:spcPts val="1763"/>
              </a:spcBef>
              <a:defRPr/>
            </a:pPr>
            <a:r>
              <a:rPr lang="en-GB" dirty="0"/>
              <a:t>Regular, individualised judgement</a:t>
            </a:r>
          </a:p>
          <a:p>
            <a:pPr>
              <a:spcBef>
                <a:spcPts val="1763"/>
              </a:spcBef>
              <a:defRPr/>
            </a:pPr>
            <a:r>
              <a:rPr lang="en-GB" dirty="0"/>
              <a:t>Regulate progression and remediation</a:t>
            </a:r>
          </a:p>
          <a:p>
            <a:pPr>
              <a:spcBef>
                <a:spcPts val="1763"/>
              </a:spcBef>
              <a:defRPr/>
            </a:pPr>
            <a:r>
              <a:rPr lang="en-GB" dirty="0"/>
              <a:t>Faculty provides summative recommendation for each LO</a:t>
            </a:r>
          </a:p>
          <a:p>
            <a:pPr lvl="2">
              <a:spcBef>
                <a:spcPts val="1763"/>
              </a:spcBef>
              <a:defRPr/>
            </a:pPr>
            <a:r>
              <a:rPr lang="en-GB" dirty="0"/>
              <a:t>Faculty Educational Governance statement (FEG) </a:t>
            </a:r>
            <a:r>
              <a:rPr lang="en-GB" i="1" dirty="0"/>
              <a:t>– EM</a:t>
            </a:r>
          </a:p>
          <a:p>
            <a:pPr lvl="2">
              <a:spcBef>
                <a:spcPts val="1763"/>
              </a:spcBef>
              <a:defRPr/>
            </a:pPr>
            <a:r>
              <a:rPr lang="en-GB" dirty="0"/>
              <a:t>Multi-Consultant Report (MCR) </a:t>
            </a:r>
            <a:r>
              <a:rPr lang="en-GB" i="1" dirty="0"/>
              <a:t>– IM, </a:t>
            </a:r>
            <a:r>
              <a:rPr lang="en-GB" i="1" dirty="0" err="1"/>
              <a:t>Anaes</a:t>
            </a:r>
            <a:r>
              <a:rPr lang="en-GB" i="1" dirty="0"/>
              <a:t>, ICM</a:t>
            </a:r>
          </a:p>
          <a:p>
            <a:pPr lvl="2">
              <a:spcBef>
                <a:spcPts val="1763"/>
              </a:spcBef>
              <a:defRPr/>
            </a:pPr>
            <a:r>
              <a:rPr lang="en-GB" dirty="0"/>
              <a:t>Holistic Assessment of Learning Outcome (HALO) </a:t>
            </a:r>
            <a:r>
              <a:rPr lang="en-GB" i="1" dirty="0"/>
              <a:t>- </a:t>
            </a:r>
            <a:r>
              <a:rPr lang="en-GB" i="1" dirty="0" err="1"/>
              <a:t>Anaes</a:t>
            </a:r>
            <a:endParaRPr lang="en-GB" i="1" dirty="0"/>
          </a:p>
        </p:txBody>
      </p:sp>
      <p:sp>
        <p:nvSpPr>
          <p:cNvPr id="4" name="Flowchart: Alternate Process 4">
            <a:extLst>
              <a:ext uri="{FF2B5EF4-FFF2-40B4-BE49-F238E27FC236}">
                <a16:creationId xmlns:a16="http://schemas.microsoft.com/office/drawing/2014/main" id="{028FE354-2285-DF4E-97F9-9617B954E988}"/>
              </a:ext>
            </a:extLst>
          </p:cNvPr>
          <p:cNvSpPr>
            <a:spLocks noGrp="1"/>
          </p:cNvSpPr>
          <p:nvPr>
            <p:ph type="title"/>
          </p:nvPr>
        </p:nvSpPr>
        <p:spPr>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GB" sz="2700" dirty="0">
                <a:solidFill>
                  <a:srgbClr val="FFFFFF"/>
                </a:solidFill>
                <a:latin typeface="Century Gothic"/>
              </a:rPr>
              <a:t>Panel-based Judgements</a:t>
            </a:r>
          </a:p>
        </p:txBody>
      </p:sp>
      <p:pic>
        <p:nvPicPr>
          <p:cNvPr id="5" name="Picture 4" descr="A picture containing clipart&#10;&#10;Description automatically generated">
            <a:extLst>
              <a:ext uri="{FF2B5EF4-FFF2-40B4-BE49-F238E27FC236}">
                <a16:creationId xmlns:a16="http://schemas.microsoft.com/office/drawing/2014/main" id="{4D2460F9-D050-2045-89A5-3D3AC87B8F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436"/>
          <a:stretch/>
        </p:blipFill>
        <p:spPr>
          <a:xfrm>
            <a:off x="0" y="0"/>
            <a:ext cx="1311593" cy="398939"/>
          </a:xfrm>
          <a:prstGeom prst="rect">
            <a:avLst/>
          </a:prstGeom>
        </p:spPr>
      </p:pic>
      <p:pic>
        <p:nvPicPr>
          <p:cNvPr id="6" name="Picture 53">
            <a:extLst>
              <a:ext uri="{FF2B5EF4-FFF2-40B4-BE49-F238E27FC236}">
                <a16:creationId xmlns:a16="http://schemas.microsoft.com/office/drawing/2014/main" id="{EBBA03B3-5B35-804A-A49C-BA0124920DAE}"/>
              </a:ext>
            </a:extLst>
          </p:cNvPr>
          <p:cNvPicPr>
            <a:picLocks noChangeAspect="1"/>
          </p:cNvPicPr>
          <p:nvPr/>
        </p:nvPicPr>
        <p:blipFill>
          <a:blip r:embed="rId4"/>
          <a:srcRect/>
          <a:stretch>
            <a:fillRect/>
          </a:stretch>
        </p:blipFill>
        <p:spPr>
          <a:xfrm>
            <a:off x="7831233" y="6406420"/>
            <a:ext cx="1296728" cy="448992"/>
          </a:xfrm>
          <a:prstGeom prst="rect">
            <a:avLst/>
          </a:prstGeom>
        </p:spPr>
      </p:pic>
    </p:spTree>
    <p:extLst>
      <p:ext uri="{BB962C8B-B14F-4D97-AF65-F5344CB8AC3E}">
        <p14:creationId xmlns:p14="http://schemas.microsoft.com/office/powerpoint/2010/main" val="278272036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547BF2-BA86-EB49-9886-83B2B8E7EFB3}"/>
              </a:ext>
            </a:extLst>
          </p:cNvPr>
          <p:cNvSpPr>
            <a:spLocks noGrp="1"/>
          </p:cNvSpPr>
          <p:nvPr>
            <p:ph type="title"/>
          </p:nvPr>
        </p:nvSpPr>
        <p:spPr>
          <a:xfrm>
            <a:off x="589046" y="2331720"/>
            <a:ext cx="3162280" cy="1913382"/>
          </a:xfrm>
        </p:spPr>
        <p:txBody>
          <a:bodyPr>
            <a:normAutofit/>
          </a:bodyPr>
          <a:lstStyle/>
          <a:p>
            <a:r>
              <a:rPr lang="en-US" sz="2250" dirty="0"/>
              <a:t>ACCS LOs:</a:t>
            </a:r>
            <a:br>
              <a:rPr lang="en-US" sz="2250" dirty="0"/>
            </a:br>
            <a:br>
              <a:rPr lang="en-US" sz="2250" dirty="0"/>
            </a:br>
            <a:r>
              <a:rPr lang="en-US" sz="2250" dirty="0"/>
              <a:t>Entrustment Requirements</a:t>
            </a:r>
            <a:endParaRPr lang="en-US" sz="2250" i="1" dirty="0"/>
          </a:p>
        </p:txBody>
      </p:sp>
      <p:pic>
        <p:nvPicPr>
          <p:cNvPr id="2" name="Picture 1">
            <a:extLst>
              <a:ext uri="{FF2B5EF4-FFF2-40B4-BE49-F238E27FC236}">
                <a16:creationId xmlns:a16="http://schemas.microsoft.com/office/drawing/2014/main" id="{E94B70E7-0F0F-7240-A4EE-A77DEB41DB0D}"/>
              </a:ext>
            </a:extLst>
          </p:cNvPr>
          <p:cNvPicPr>
            <a:picLocks noChangeAspect="1"/>
          </p:cNvPicPr>
          <p:nvPr/>
        </p:nvPicPr>
        <p:blipFill>
          <a:blip r:embed="rId3"/>
          <a:stretch>
            <a:fillRect/>
          </a:stretch>
        </p:blipFill>
        <p:spPr>
          <a:xfrm>
            <a:off x="3070459" y="316580"/>
            <a:ext cx="5409398" cy="6249366"/>
          </a:xfrm>
          <a:prstGeom prst="rect">
            <a:avLst/>
          </a:prstGeom>
        </p:spPr>
      </p:pic>
      <p:pic>
        <p:nvPicPr>
          <p:cNvPr id="4" name="Picture 3" descr="A picture containing clipart&#10;&#10;Description automatically generated">
            <a:extLst>
              <a:ext uri="{FF2B5EF4-FFF2-40B4-BE49-F238E27FC236}">
                <a16:creationId xmlns:a16="http://schemas.microsoft.com/office/drawing/2014/main" id="{E1096D00-7566-8149-9CB2-F2A7AB168DD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436"/>
          <a:stretch/>
        </p:blipFill>
        <p:spPr>
          <a:xfrm>
            <a:off x="0" y="0"/>
            <a:ext cx="1311593" cy="398939"/>
          </a:xfrm>
          <a:prstGeom prst="rect">
            <a:avLst/>
          </a:prstGeom>
        </p:spPr>
      </p:pic>
    </p:spTree>
    <p:extLst>
      <p:ext uri="{BB962C8B-B14F-4D97-AF65-F5344CB8AC3E}">
        <p14:creationId xmlns:p14="http://schemas.microsoft.com/office/powerpoint/2010/main" val="2797141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547BF2-BA86-EB49-9886-83B2B8E7EFB3}"/>
              </a:ext>
            </a:extLst>
          </p:cNvPr>
          <p:cNvSpPr>
            <a:spLocks noGrp="1"/>
          </p:cNvSpPr>
          <p:nvPr>
            <p:ph type="title"/>
          </p:nvPr>
        </p:nvSpPr>
        <p:spPr>
          <a:xfrm>
            <a:off x="589046" y="2331720"/>
            <a:ext cx="3162280" cy="1913382"/>
          </a:xfrm>
        </p:spPr>
        <p:txBody>
          <a:bodyPr>
            <a:normAutofit/>
          </a:bodyPr>
          <a:lstStyle/>
          <a:p>
            <a:r>
              <a:rPr lang="en-US" sz="2250" dirty="0"/>
              <a:t>ACCS Procedural Skills:</a:t>
            </a:r>
            <a:br>
              <a:rPr lang="en-US" sz="2250" dirty="0"/>
            </a:br>
            <a:br>
              <a:rPr lang="en-US" sz="2250" dirty="0"/>
            </a:br>
            <a:r>
              <a:rPr lang="en-US" sz="2250" dirty="0"/>
              <a:t>Entrustment Requirements</a:t>
            </a:r>
            <a:endParaRPr lang="en-US" sz="2250" i="1" dirty="0"/>
          </a:p>
        </p:txBody>
      </p:sp>
      <p:pic>
        <p:nvPicPr>
          <p:cNvPr id="4" name="Picture 3">
            <a:extLst>
              <a:ext uri="{FF2B5EF4-FFF2-40B4-BE49-F238E27FC236}">
                <a16:creationId xmlns:a16="http://schemas.microsoft.com/office/drawing/2014/main" id="{FB7B5F12-0300-CB40-B519-1D89008E4CEF}"/>
              </a:ext>
            </a:extLst>
          </p:cNvPr>
          <p:cNvPicPr>
            <a:picLocks noChangeAspect="1"/>
          </p:cNvPicPr>
          <p:nvPr/>
        </p:nvPicPr>
        <p:blipFill>
          <a:blip r:embed="rId3"/>
          <a:stretch>
            <a:fillRect/>
          </a:stretch>
        </p:blipFill>
        <p:spPr>
          <a:xfrm>
            <a:off x="3643021" y="327259"/>
            <a:ext cx="5221846" cy="5867784"/>
          </a:xfrm>
          <a:prstGeom prst="rect">
            <a:avLst/>
          </a:prstGeom>
        </p:spPr>
      </p:pic>
      <p:pic>
        <p:nvPicPr>
          <p:cNvPr id="5" name="Picture 4" descr="A picture containing clipart&#10;&#10;Description automatically generated">
            <a:extLst>
              <a:ext uri="{FF2B5EF4-FFF2-40B4-BE49-F238E27FC236}">
                <a16:creationId xmlns:a16="http://schemas.microsoft.com/office/drawing/2014/main" id="{67A7D4E6-021D-154E-9386-4C95ED59C8C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436"/>
          <a:stretch/>
        </p:blipFill>
        <p:spPr>
          <a:xfrm>
            <a:off x="0" y="0"/>
            <a:ext cx="1311593" cy="398939"/>
          </a:xfrm>
          <a:prstGeom prst="rect">
            <a:avLst/>
          </a:prstGeom>
        </p:spPr>
      </p:pic>
      <p:pic>
        <p:nvPicPr>
          <p:cNvPr id="6" name="Picture 53">
            <a:extLst>
              <a:ext uri="{FF2B5EF4-FFF2-40B4-BE49-F238E27FC236}">
                <a16:creationId xmlns:a16="http://schemas.microsoft.com/office/drawing/2014/main" id="{C6E42774-CA31-7B46-AB37-255AD8C74C56}"/>
              </a:ext>
            </a:extLst>
          </p:cNvPr>
          <p:cNvPicPr>
            <a:picLocks noChangeAspect="1"/>
          </p:cNvPicPr>
          <p:nvPr/>
        </p:nvPicPr>
        <p:blipFill>
          <a:blip r:embed="rId5"/>
          <a:srcRect/>
          <a:stretch>
            <a:fillRect/>
          </a:stretch>
        </p:blipFill>
        <p:spPr>
          <a:xfrm>
            <a:off x="7831233" y="6406420"/>
            <a:ext cx="1296728" cy="448992"/>
          </a:xfrm>
          <a:prstGeom prst="rect">
            <a:avLst/>
          </a:prstGeom>
        </p:spPr>
      </p:pic>
    </p:spTree>
    <p:extLst>
      <p:ext uri="{BB962C8B-B14F-4D97-AF65-F5344CB8AC3E}">
        <p14:creationId xmlns:p14="http://schemas.microsoft.com/office/powerpoint/2010/main" val="595665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574A2-C4BD-C04A-8C7F-FDF11BE8B10B}"/>
              </a:ext>
            </a:extLst>
          </p:cNvPr>
          <p:cNvSpPr>
            <a:spLocks noGrp="1"/>
          </p:cNvSpPr>
          <p:nvPr>
            <p:ph type="title"/>
          </p:nvPr>
        </p:nvSpPr>
        <p:spPr>
          <a:xfrm>
            <a:off x="0" y="-372031"/>
            <a:ext cx="7877175" cy="1143000"/>
          </a:xfrm>
        </p:spPr>
        <p:txBody>
          <a:bodyPr>
            <a:normAutofit/>
          </a:bodyPr>
          <a:lstStyle/>
          <a:p>
            <a:r>
              <a:rPr lang="en-US" sz="3150" dirty="0">
                <a:solidFill>
                  <a:srgbClr val="7030A0"/>
                </a:solidFill>
              </a:rPr>
              <a:t>ACCS Transition Arrangements</a:t>
            </a:r>
          </a:p>
        </p:txBody>
      </p:sp>
      <p:sp>
        <p:nvSpPr>
          <p:cNvPr id="3" name="Text Placeholder 2">
            <a:extLst>
              <a:ext uri="{FF2B5EF4-FFF2-40B4-BE49-F238E27FC236}">
                <a16:creationId xmlns:a16="http://schemas.microsoft.com/office/drawing/2014/main" id="{9E36D61C-9A8A-6044-AB37-DB6B354A045E}"/>
              </a:ext>
            </a:extLst>
          </p:cNvPr>
          <p:cNvSpPr>
            <a:spLocks noGrp="1"/>
          </p:cNvSpPr>
          <p:nvPr>
            <p:ph type="body" idx="1"/>
          </p:nvPr>
        </p:nvSpPr>
        <p:spPr>
          <a:xfrm>
            <a:off x="228600" y="1066800"/>
            <a:ext cx="7635240" cy="3017309"/>
          </a:xfrm>
        </p:spPr>
        <p:txBody>
          <a:bodyPr>
            <a:normAutofit lnSpcReduction="10000"/>
          </a:bodyPr>
          <a:lstStyle/>
          <a:p>
            <a:r>
              <a:rPr lang="en-US" sz="1600" dirty="0">
                <a:solidFill>
                  <a:schemeClr val="tx1"/>
                </a:solidFill>
                <a:latin typeface="Century Gothic" panose="020B0502020202020204" pitchFamily="34" charset="0"/>
              </a:rPr>
              <a:t>As uncomplicated as possible</a:t>
            </a:r>
          </a:p>
          <a:p>
            <a:endParaRPr lang="en-US" sz="1600" dirty="0">
              <a:solidFill>
                <a:schemeClr val="tx1"/>
              </a:solidFill>
              <a:latin typeface="Century Gothic" panose="020B0502020202020204" pitchFamily="34" charset="0"/>
            </a:endParaRPr>
          </a:p>
          <a:p>
            <a:r>
              <a:rPr lang="en-US" sz="1600" dirty="0">
                <a:solidFill>
                  <a:schemeClr val="tx1"/>
                </a:solidFill>
                <a:latin typeface="Century Gothic" panose="020B0502020202020204" pitchFamily="34" charset="0"/>
              </a:rPr>
              <a:t>Ideally only 1 curriculum at any one time</a:t>
            </a:r>
          </a:p>
          <a:p>
            <a:endParaRPr lang="en-US" sz="1600" dirty="0">
              <a:solidFill>
                <a:schemeClr val="tx1"/>
              </a:solidFill>
              <a:latin typeface="Century Gothic" panose="020B0502020202020204" pitchFamily="34" charset="0"/>
            </a:endParaRPr>
          </a:p>
          <a:p>
            <a:r>
              <a:rPr lang="en-US" sz="1600" dirty="0">
                <a:solidFill>
                  <a:schemeClr val="tx1"/>
                </a:solidFill>
                <a:latin typeface="Century Gothic" panose="020B0502020202020204" pitchFamily="34" charset="0"/>
              </a:rPr>
              <a:t>Aug 2021: All ACCS trainees about to start a module/placement should transition to the new curriculum irrespective how far through ACCS</a:t>
            </a:r>
          </a:p>
          <a:p>
            <a:endParaRPr lang="en-US" sz="1600" dirty="0">
              <a:solidFill>
                <a:schemeClr val="tx1"/>
              </a:solidFill>
              <a:latin typeface="Century Gothic" panose="020B0502020202020204" pitchFamily="34" charset="0"/>
            </a:endParaRPr>
          </a:p>
          <a:p>
            <a:r>
              <a:rPr lang="en-US" sz="1600" dirty="0">
                <a:solidFill>
                  <a:schemeClr val="tx1"/>
                </a:solidFill>
                <a:latin typeface="Century Gothic" panose="020B0502020202020204" pitchFamily="34" charset="0"/>
              </a:rPr>
              <a:t>LTFT, sick leave, OOP &amp; and out-of-sync’: transition at end of current placement, start new module on new curriculum</a:t>
            </a:r>
          </a:p>
          <a:p>
            <a:endParaRPr lang="en-US" sz="1600" dirty="0">
              <a:solidFill>
                <a:schemeClr val="tx1"/>
              </a:solidFill>
              <a:latin typeface="Century Gothic" panose="020B0502020202020204" pitchFamily="34" charset="0"/>
            </a:endParaRPr>
          </a:p>
          <a:p>
            <a:r>
              <a:rPr lang="en-US" sz="1600" dirty="0">
                <a:solidFill>
                  <a:schemeClr val="tx1"/>
                </a:solidFill>
                <a:latin typeface="Century Gothic" panose="020B0502020202020204" pitchFamily="34" charset="0"/>
              </a:rPr>
              <a:t>Room for bespoke local arrangement e.g. transition part-way</a:t>
            </a:r>
          </a:p>
        </p:txBody>
      </p:sp>
      <p:pic>
        <p:nvPicPr>
          <p:cNvPr id="4" name="Picture 3" descr="A picture containing clipart&#10;&#10;Description automatically generated">
            <a:extLst>
              <a:ext uri="{FF2B5EF4-FFF2-40B4-BE49-F238E27FC236}">
                <a16:creationId xmlns:a16="http://schemas.microsoft.com/office/drawing/2014/main" id="{F53F909D-E8AD-4F4A-B652-3CB3672CEEC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436"/>
          <a:stretch/>
        </p:blipFill>
        <p:spPr>
          <a:xfrm>
            <a:off x="0" y="0"/>
            <a:ext cx="1311593" cy="398939"/>
          </a:xfrm>
          <a:prstGeom prst="rect">
            <a:avLst/>
          </a:prstGeom>
        </p:spPr>
      </p:pic>
      <p:pic>
        <p:nvPicPr>
          <p:cNvPr id="5" name="Picture 53">
            <a:extLst>
              <a:ext uri="{FF2B5EF4-FFF2-40B4-BE49-F238E27FC236}">
                <a16:creationId xmlns:a16="http://schemas.microsoft.com/office/drawing/2014/main" id="{2796FF1A-0F7D-D342-8D9E-3D5035DA9D3F}"/>
              </a:ext>
            </a:extLst>
          </p:cNvPr>
          <p:cNvPicPr>
            <a:picLocks noChangeAspect="1"/>
          </p:cNvPicPr>
          <p:nvPr/>
        </p:nvPicPr>
        <p:blipFill>
          <a:blip r:embed="rId4"/>
          <a:srcRect/>
          <a:stretch>
            <a:fillRect/>
          </a:stretch>
        </p:blipFill>
        <p:spPr>
          <a:xfrm>
            <a:off x="7831233" y="6406420"/>
            <a:ext cx="1296728" cy="448992"/>
          </a:xfrm>
          <a:prstGeom prst="rect">
            <a:avLst/>
          </a:prstGeom>
        </p:spPr>
      </p:pic>
    </p:spTree>
    <p:extLst>
      <p:ext uri="{BB962C8B-B14F-4D97-AF65-F5344CB8AC3E}">
        <p14:creationId xmlns:p14="http://schemas.microsoft.com/office/powerpoint/2010/main" val="77477878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023BC-23AB-431F-93E2-9EAFB5677AA8}"/>
              </a:ext>
            </a:extLst>
          </p:cNvPr>
          <p:cNvSpPr>
            <a:spLocks noGrp="1"/>
          </p:cNvSpPr>
          <p:nvPr>
            <p:ph type="title"/>
          </p:nvPr>
        </p:nvSpPr>
        <p:spPr/>
        <p:txBody>
          <a:bodyPr/>
          <a:lstStyle/>
          <a:p>
            <a:endParaRPr lang="en-GB"/>
          </a:p>
        </p:txBody>
      </p:sp>
      <p:pic>
        <p:nvPicPr>
          <p:cNvPr id="4" name="Picture 3" descr="A picture containing logo&#10;&#10;Description automatically generated">
            <a:extLst>
              <a:ext uri="{FF2B5EF4-FFF2-40B4-BE49-F238E27FC236}">
                <a16:creationId xmlns:a16="http://schemas.microsoft.com/office/drawing/2014/main" id="{C9DE9B61-11E5-47FA-8E02-086C4D89FF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3848"/>
            <a:ext cx="9144000" cy="6490304"/>
          </a:xfrm>
          <a:prstGeom prst="rect">
            <a:avLst/>
          </a:prstGeom>
        </p:spPr>
      </p:pic>
    </p:spTree>
    <p:extLst>
      <p:ext uri="{BB962C8B-B14F-4D97-AF65-F5344CB8AC3E}">
        <p14:creationId xmlns:p14="http://schemas.microsoft.com/office/powerpoint/2010/main" val="809387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GMC: Standards and Process(es)"/>
          <p:cNvSpPr txBox="1">
            <a:spLocks noGrp="1"/>
          </p:cNvSpPr>
          <p:nvPr>
            <p:ph type="title"/>
          </p:nvPr>
        </p:nvSpPr>
        <p:spPr>
          <a:xfrm>
            <a:off x="143555" y="1355271"/>
            <a:ext cx="7877175" cy="857250"/>
          </a:xfrm>
          <a:prstGeom prst="rect">
            <a:avLst/>
          </a:prstGeom>
        </p:spPr>
        <p:txBody>
          <a:bodyPr>
            <a:noAutofit/>
          </a:bodyPr>
          <a:lstStyle>
            <a:lvl1pPr>
              <a:defRPr sz="8600"/>
            </a:lvl1pPr>
          </a:lstStyle>
          <a:p>
            <a:r>
              <a:rPr sz="5400" b="0" dirty="0"/>
              <a:t>GMC: Standards and Process</a:t>
            </a:r>
            <a:r>
              <a:rPr lang="en-GB" sz="5400" b="0" dirty="0"/>
              <a:t>es</a:t>
            </a:r>
            <a:endParaRPr sz="5400" b="0" dirty="0"/>
          </a:p>
        </p:txBody>
      </p:sp>
      <p:pic>
        <p:nvPicPr>
          <p:cNvPr id="178" name="Image" descr="Image"/>
          <p:cNvPicPr>
            <a:picLocks noChangeAspect="1"/>
          </p:cNvPicPr>
          <p:nvPr/>
        </p:nvPicPr>
        <p:blipFill>
          <a:blip r:embed="rId3"/>
          <a:srcRect/>
          <a:stretch>
            <a:fillRect/>
          </a:stretch>
        </p:blipFill>
        <p:spPr>
          <a:xfrm>
            <a:off x="1448522" y="3058765"/>
            <a:ext cx="2232702" cy="3173430"/>
          </a:xfrm>
          <a:prstGeom prst="rect">
            <a:avLst/>
          </a:prstGeom>
          <a:ln w="25400">
            <a:solidFill>
              <a:srgbClr val="F3F7F5"/>
            </a:solidFill>
            <a:miter lim="400000"/>
          </a:ln>
          <a:effectLst>
            <a:outerShdw blurRad="50800" dist="25400" dir="3600000" rotWithShape="0">
              <a:srgbClr val="000000">
                <a:alpha val="70000"/>
              </a:srgbClr>
            </a:outerShdw>
          </a:effectLst>
        </p:spPr>
      </p:pic>
      <p:pic>
        <p:nvPicPr>
          <p:cNvPr id="179" name="Image" descr="Image"/>
          <p:cNvPicPr>
            <a:picLocks noChangeAspect="1"/>
          </p:cNvPicPr>
          <p:nvPr/>
        </p:nvPicPr>
        <p:blipFill>
          <a:blip r:embed="rId4"/>
          <a:stretch>
            <a:fillRect/>
          </a:stretch>
        </p:blipFill>
        <p:spPr>
          <a:xfrm>
            <a:off x="5436567" y="3058765"/>
            <a:ext cx="2258911" cy="3207722"/>
          </a:xfrm>
          <a:prstGeom prst="rect">
            <a:avLst/>
          </a:prstGeom>
          <a:ln w="25400">
            <a:solidFill>
              <a:srgbClr val="F3F7F5"/>
            </a:solidFill>
            <a:miter lim="400000"/>
          </a:ln>
          <a:effectLst>
            <a:outerShdw blurRad="50800" dist="25400" dir="3600000" rotWithShape="0">
              <a:srgbClr val="000000">
                <a:alpha val="70000"/>
              </a:srgbClr>
            </a:outerShdw>
          </a:effectLst>
        </p:spPr>
      </p:pic>
      <p:pic>
        <p:nvPicPr>
          <p:cNvPr id="5" name="Picture 11">
            <a:extLst>
              <a:ext uri="{FF2B5EF4-FFF2-40B4-BE49-F238E27FC236}">
                <a16:creationId xmlns:a16="http://schemas.microsoft.com/office/drawing/2014/main" id="{587192B5-C58C-AD41-B347-6A7C1AB8108D}"/>
              </a:ext>
            </a:extLst>
          </p:cNvPr>
          <p:cNvPicPr>
            <a:picLocks noChangeAspect="1"/>
          </p:cNvPicPr>
          <p:nvPr/>
        </p:nvPicPr>
        <p:blipFill rotWithShape="1">
          <a:blip r:embed="rId5"/>
          <a:srcRect t="9515"/>
          <a:stretch/>
        </p:blipFill>
        <p:spPr>
          <a:xfrm>
            <a:off x="1" y="908"/>
            <a:ext cx="1524000" cy="474027"/>
          </a:xfrm>
          <a:prstGeom prst="rect">
            <a:avLst/>
          </a:prstGeom>
        </p:spPr>
      </p:pic>
    </p:spTree>
    <p:extLst>
      <p:ext uri="{BB962C8B-B14F-4D97-AF65-F5344CB8AC3E}">
        <p14:creationId xmlns:p14="http://schemas.microsoft.com/office/powerpoint/2010/main" val="252223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EDD641-74D7-944C-A9C4-3A2F476513B1}"/>
              </a:ext>
            </a:extLst>
          </p:cNvPr>
          <p:cNvPicPr>
            <a:picLocks noChangeAspect="1"/>
          </p:cNvPicPr>
          <p:nvPr/>
        </p:nvPicPr>
        <p:blipFill>
          <a:blip r:embed="rId3"/>
          <a:stretch>
            <a:fillRect/>
          </a:stretch>
        </p:blipFill>
        <p:spPr>
          <a:xfrm>
            <a:off x="4263314" y="1592071"/>
            <a:ext cx="4561651" cy="4299230"/>
          </a:xfrm>
          <a:prstGeom prst="rect">
            <a:avLst/>
          </a:prstGeom>
        </p:spPr>
      </p:pic>
      <p:sp>
        <p:nvSpPr>
          <p:cNvPr id="9" name="Title 2">
            <a:extLst>
              <a:ext uri="{FF2B5EF4-FFF2-40B4-BE49-F238E27FC236}">
                <a16:creationId xmlns:a16="http://schemas.microsoft.com/office/drawing/2014/main" id="{1A764D9A-DFE4-CE4C-A2FC-AC51EE272723}"/>
              </a:ext>
            </a:extLst>
          </p:cNvPr>
          <p:cNvSpPr txBox="1">
            <a:spLocks/>
          </p:cNvSpPr>
          <p:nvPr/>
        </p:nvSpPr>
        <p:spPr>
          <a:xfrm>
            <a:off x="619125" y="1214438"/>
            <a:ext cx="3344799" cy="12481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 tIns="19050" rIns="19050" bIns="19050" anchor="ctr">
            <a:normAutofit/>
          </a:bodyPr>
          <a:lstStyle>
            <a:lvl1pPr marL="0" marR="0" indent="0" algn="l" defTabSz="825500" rtl="0" latinLnBrk="0">
              <a:lnSpc>
                <a:spcPct val="100000"/>
              </a:lnSpc>
              <a:spcBef>
                <a:spcPts val="0"/>
              </a:spcBef>
              <a:spcAft>
                <a:spcPts val="0"/>
              </a:spcAft>
              <a:buClrTx/>
              <a:buSzTx/>
              <a:buFontTx/>
              <a:buNone/>
              <a:tabLst/>
              <a:defRPr sz="8400" b="1" i="0" u="none" strike="noStrike" cap="none" spc="0" baseline="0">
                <a:ln>
                  <a:noFill/>
                </a:ln>
                <a:solidFill>
                  <a:srgbClr val="26194E"/>
                </a:solidFill>
                <a:uFillTx/>
                <a:latin typeface="+mn-lt"/>
                <a:ea typeface="+mn-ea"/>
                <a:cs typeface="+mn-cs"/>
                <a:sym typeface="Century Gothic"/>
              </a:defRPr>
            </a:lvl1pPr>
            <a:lvl2pPr marL="0" marR="0" indent="0" algn="l" defTabSz="825500" rtl="0" latinLnBrk="0">
              <a:lnSpc>
                <a:spcPct val="100000"/>
              </a:lnSpc>
              <a:spcBef>
                <a:spcPts val="0"/>
              </a:spcBef>
              <a:spcAft>
                <a:spcPts val="0"/>
              </a:spcAft>
              <a:buClrTx/>
              <a:buSzTx/>
              <a:buFontTx/>
              <a:buNone/>
              <a:tabLst/>
              <a:defRPr sz="11200" b="1" i="0" u="none" strike="noStrike" cap="none" spc="0" baseline="0">
                <a:ln>
                  <a:noFill/>
                </a:ln>
                <a:solidFill>
                  <a:srgbClr val="26194E"/>
                </a:solidFill>
                <a:uFillTx/>
                <a:latin typeface="+mn-lt"/>
                <a:ea typeface="+mn-ea"/>
                <a:cs typeface="+mn-cs"/>
                <a:sym typeface="Century Gothic"/>
              </a:defRPr>
            </a:lvl2pPr>
            <a:lvl3pPr marL="0" marR="0" indent="0" algn="l" defTabSz="825500" rtl="0" latinLnBrk="0">
              <a:lnSpc>
                <a:spcPct val="100000"/>
              </a:lnSpc>
              <a:spcBef>
                <a:spcPts val="0"/>
              </a:spcBef>
              <a:spcAft>
                <a:spcPts val="0"/>
              </a:spcAft>
              <a:buClrTx/>
              <a:buSzTx/>
              <a:buFontTx/>
              <a:buNone/>
              <a:tabLst/>
              <a:defRPr sz="11200" b="1" i="0" u="none" strike="noStrike" cap="none" spc="0" baseline="0">
                <a:ln>
                  <a:noFill/>
                </a:ln>
                <a:solidFill>
                  <a:srgbClr val="26194E"/>
                </a:solidFill>
                <a:uFillTx/>
                <a:latin typeface="+mn-lt"/>
                <a:ea typeface="+mn-ea"/>
                <a:cs typeface="+mn-cs"/>
                <a:sym typeface="Century Gothic"/>
              </a:defRPr>
            </a:lvl3pPr>
            <a:lvl4pPr marL="0" marR="0" indent="0" algn="l" defTabSz="825500" rtl="0" latinLnBrk="0">
              <a:lnSpc>
                <a:spcPct val="100000"/>
              </a:lnSpc>
              <a:spcBef>
                <a:spcPts val="0"/>
              </a:spcBef>
              <a:spcAft>
                <a:spcPts val="0"/>
              </a:spcAft>
              <a:buClrTx/>
              <a:buSzTx/>
              <a:buFontTx/>
              <a:buNone/>
              <a:tabLst/>
              <a:defRPr sz="11200" b="1" i="0" u="none" strike="noStrike" cap="none" spc="0" baseline="0">
                <a:ln>
                  <a:noFill/>
                </a:ln>
                <a:solidFill>
                  <a:srgbClr val="26194E"/>
                </a:solidFill>
                <a:uFillTx/>
                <a:latin typeface="+mn-lt"/>
                <a:ea typeface="+mn-ea"/>
                <a:cs typeface="+mn-cs"/>
                <a:sym typeface="Century Gothic"/>
              </a:defRPr>
            </a:lvl4pPr>
            <a:lvl5pPr marL="0" marR="0" indent="0" algn="l" defTabSz="825500" rtl="0" latinLnBrk="0">
              <a:lnSpc>
                <a:spcPct val="100000"/>
              </a:lnSpc>
              <a:spcBef>
                <a:spcPts val="0"/>
              </a:spcBef>
              <a:spcAft>
                <a:spcPts val="0"/>
              </a:spcAft>
              <a:buClrTx/>
              <a:buSzTx/>
              <a:buFontTx/>
              <a:buNone/>
              <a:tabLst/>
              <a:defRPr sz="11200" b="1" i="0" u="none" strike="noStrike" cap="none" spc="0" baseline="0">
                <a:ln>
                  <a:noFill/>
                </a:ln>
                <a:solidFill>
                  <a:srgbClr val="26194E"/>
                </a:solidFill>
                <a:uFillTx/>
                <a:latin typeface="+mn-lt"/>
                <a:ea typeface="+mn-ea"/>
                <a:cs typeface="+mn-cs"/>
                <a:sym typeface="Century Gothic"/>
              </a:defRPr>
            </a:lvl5pPr>
            <a:lvl6pPr marL="0" marR="0" indent="0" algn="l" defTabSz="825500" rtl="0" latinLnBrk="0">
              <a:lnSpc>
                <a:spcPct val="100000"/>
              </a:lnSpc>
              <a:spcBef>
                <a:spcPts val="0"/>
              </a:spcBef>
              <a:spcAft>
                <a:spcPts val="0"/>
              </a:spcAft>
              <a:buClrTx/>
              <a:buSzTx/>
              <a:buFontTx/>
              <a:buNone/>
              <a:tabLst/>
              <a:defRPr sz="11200" b="1" i="0" u="none" strike="noStrike" cap="none" spc="0" baseline="0">
                <a:ln>
                  <a:noFill/>
                </a:ln>
                <a:solidFill>
                  <a:srgbClr val="26194E"/>
                </a:solidFill>
                <a:uFillTx/>
                <a:latin typeface="+mn-lt"/>
                <a:ea typeface="+mn-ea"/>
                <a:cs typeface="+mn-cs"/>
                <a:sym typeface="Century Gothic"/>
              </a:defRPr>
            </a:lvl6pPr>
            <a:lvl7pPr marL="0" marR="0" indent="0" algn="l" defTabSz="825500" rtl="0" latinLnBrk="0">
              <a:lnSpc>
                <a:spcPct val="100000"/>
              </a:lnSpc>
              <a:spcBef>
                <a:spcPts val="0"/>
              </a:spcBef>
              <a:spcAft>
                <a:spcPts val="0"/>
              </a:spcAft>
              <a:buClrTx/>
              <a:buSzTx/>
              <a:buFontTx/>
              <a:buNone/>
              <a:tabLst/>
              <a:defRPr sz="11200" b="1" i="0" u="none" strike="noStrike" cap="none" spc="0" baseline="0">
                <a:ln>
                  <a:noFill/>
                </a:ln>
                <a:solidFill>
                  <a:srgbClr val="26194E"/>
                </a:solidFill>
                <a:uFillTx/>
                <a:latin typeface="+mn-lt"/>
                <a:ea typeface="+mn-ea"/>
                <a:cs typeface="+mn-cs"/>
                <a:sym typeface="Century Gothic"/>
              </a:defRPr>
            </a:lvl7pPr>
            <a:lvl8pPr marL="0" marR="0" indent="0" algn="l" defTabSz="825500" rtl="0" latinLnBrk="0">
              <a:lnSpc>
                <a:spcPct val="100000"/>
              </a:lnSpc>
              <a:spcBef>
                <a:spcPts val="0"/>
              </a:spcBef>
              <a:spcAft>
                <a:spcPts val="0"/>
              </a:spcAft>
              <a:buClrTx/>
              <a:buSzTx/>
              <a:buFontTx/>
              <a:buNone/>
              <a:tabLst/>
              <a:defRPr sz="11200" b="1" i="0" u="none" strike="noStrike" cap="none" spc="0" baseline="0">
                <a:ln>
                  <a:noFill/>
                </a:ln>
                <a:solidFill>
                  <a:srgbClr val="26194E"/>
                </a:solidFill>
                <a:uFillTx/>
                <a:latin typeface="+mn-lt"/>
                <a:ea typeface="+mn-ea"/>
                <a:cs typeface="+mn-cs"/>
                <a:sym typeface="Century Gothic"/>
              </a:defRPr>
            </a:lvl8pPr>
            <a:lvl9pPr marL="0" marR="0" indent="0" algn="l" defTabSz="825500" rtl="0" latinLnBrk="0">
              <a:lnSpc>
                <a:spcPct val="100000"/>
              </a:lnSpc>
              <a:spcBef>
                <a:spcPts val="0"/>
              </a:spcBef>
              <a:spcAft>
                <a:spcPts val="0"/>
              </a:spcAft>
              <a:buClrTx/>
              <a:buSzTx/>
              <a:buFontTx/>
              <a:buNone/>
              <a:tabLst/>
              <a:defRPr sz="11200" b="1" i="0" u="none" strike="noStrike" cap="none" spc="0" baseline="0">
                <a:ln>
                  <a:noFill/>
                </a:ln>
                <a:solidFill>
                  <a:srgbClr val="26194E"/>
                </a:solidFill>
                <a:uFillTx/>
                <a:latin typeface="+mn-lt"/>
                <a:ea typeface="+mn-ea"/>
                <a:cs typeface="+mn-cs"/>
                <a:sym typeface="Century Gothic"/>
              </a:defRPr>
            </a:lvl9pPr>
          </a:lstStyle>
          <a:p>
            <a:pPr hangingPunct="1"/>
            <a:r>
              <a:rPr lang="en-US" sz="2250" b="0" dirty="0">
                <a:solidFill>
                  <a:srgbClr val="002060"/>
                </a:solidFill>
              </a:rPr>
              <a:t>Generic Professional Capabilities</a:t>
            </a:r>
          </a:p>
        </p:txBody>
      </p:sp>
      <p:sp>
        <p:nvSpPr>
          <p:cNvPr id="11" name="Text Placeholder 10">
            <a:extLst>
              <a:ext uri="{FF2B5EF4-FFF2-40B4-BE49-F238E27FC236}">
                <a16:creationId xmlns:a16="http://schemas.microsoft.com/office/drawing/2014/main" id="{BECC5301-2CAE-224B-97E8-17790280D36B}"/>
              </a:ext>
            </a:extLst>
          </p:cNvPr>
          <p:cNvSpPr>
            <a:spLocks noGrp="1"/>
          </p:cNvSpPr>
          <p:nvPr>
            <p:ph type="body" sz="quarter" idx="1"/>
          </p:nvPr>
        </p:nvSpPr>
        <p:spPr>
          <a:xfrm>
            <a:off x="619125" y="2516886"/>
            <a:ext cx="3833813" cy="2846070"/>
          </a:xfrm>
        </p:spPr>
        <p:txBody>
          <a:bodyPr>
            <a:normAutofit/>
          </a:bodyPr>
          <a:lstStyle/>
          <a:p>
            <a:r>
              <a:rPr lang="en-US" sz="1800" dirty="0"/>
              <a:t>3 fundamental domains: </a:t>
            </a:r>
          </a:p>
          <a:p>
            <a:endParaRPr lang="en-US" sz="1800" dirty="0"/>
          </a:p>
          <a:p>
            <a:pPr marL="257175" indent="-257175">
              <a:spcAft>
                <a:spcPts val="1800"/>
              </a:spcAft>
              <a:buFont typeface="Arial" panose="020B0604020202020204" pitchFamily="34" charset="0"/>
              <a:buChar char="•"/>
            </a:pPr>
            <a:r>
              <a:rPr lang="en-US" sz="1800" dirty="0"/>
              <a:t>professional values and behaviours</a:t>
            </a:r>
          </a:p>
          <a:p>
            <a:pPr marL="257175" indent="-257175">
              <a:spcAft>
                <a:spcPts val="1800"/>
              </a:spcAft>
              <a:buFont typeface="Arial" panose="020B0604020202020204" pitchFamily="34" charset="0"/>
              <a:buChar char="•"/>
            </a:pPr>
            <a:r>
              <a:rPr lang="en-US" sz="1800" dirty="0"/>
              <a:t>professional skills</a:t>
            </a:r>
          </a:p>
          <a:p>
            <a:pPr marL="257175" indent="-257175">
              <a:spcAft>
                <a:spcPts val="1800"/>
              </a:spcAft>
              <a:buFont typeface="Arial" panose="020B0604020202020204" pitchFamily="34" charset="0"/>
              <a:buChar char="•"/>
            </a:pPr>
            <a:r>
              <a:rPr lang="en-US" sz="1800" dirty="0"/>
              <a:t>professional knowledge</a:t>
            </a:r>
          </a:p>
          <a:p>
            <a:r>
              <a:rPr lang="en-US" sz="1800" dirty="0"/>
              <a:t>6 further themed or targeted domains.</a:t>
            </a:r>
          </a:p>
        </p:txBody>
      </p:sp>
      <p:pic>
        <p:nvPicPr>
          <p:cNvPr id="5" name="Picture 11">
            <a:extLst>
              <a:ext uri="{FF2B5EF4-FFF2-40B4-BE49-F238E27FC236}">
                <a16:creationId xmlns:a16="http://schemas.microsoft.com/office/drawing/2014/main" id="{90BF68AC-9228-CD49-B6AD-B32A65DDB930}"/>
              </a:ext>
            </a:extLst>
          </p:cNvPr>
          <p:cNvPicPr>
            <a:picLocks noChangeAspect="1"/>
          </p:cNvPicPr>
          <p:nvPr/>
        </p:nvPicPr>
        <p:blipFill rotWithShape="1">
          <a:blip r:embed="rId4"/>
          <a:srcRect t="9515"/>
          <a:stretch/>
        </p:blipFill>
        <p:spPr>
          <a:xfrm>
            <a:off x="1" y="908"/>
            <a:ext cx="1524000" cy="474027"/>
          </a:xfrm>
          <a:prstGeom prst="rect">
            <a:avLst/>
          </a:prstGeom>
        </p:spPr>
      </p:pic>
    </p:spTree>
    <p:extLst>
      <p:ext uri="{BB962C8B-B14F-4D97-AF65-F5344CB8AC3E}">
        <p14:creationId xmlns:p14="http://schemas.microsoft.com/office/powerpoint/2010/main" val="80982372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A8F7B7-5767-4C31-B090-923463B2320D}"/>
              </a:ext>
            </a:extLst>
          </p:cNvPr>
          <p:cNvPicPr>
            <a:picLocks noChangeAspect="1"/>
          </p:cNvPicPr>
          <p:nvPr/>
        </p:nvPicPr>
        <p:blipFill>
          <a:blip r:embed="rId3"/>
          <a:stretch>
            <a:fillRect/>
          </a:stretch>
        </p:blipFill>
        <p:spPr>
          <a:xfrm>
            <a:off x="535952" y="0"/>
            <a:ext cx="8072096" cy="6858000"/>
          </a:xfrm>
          <a:prstGeom prst="rect">
            <a:avLst/>
          </a:prstGeom>
        </p:spPr>
      </p:pic>
    </p:spTree>
    <p:extLst>
      <p:ext uri="{BB962C8B-B14F-4D97-AF65-F5344CB8AC3E}">
        <p14:creationId xmlns:p14="http://schemas.microsoft.com/office/powerpoint/2010/main" val="2535104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imeline&#10;&#10;Description automatically generated">
            <a:extLst>
              <a:ext uri="{FF2B5EF4-FFF2-40B4-BE49-F238E27FC236}">
                <a16:creationId xmlns:a16="http://schemas.microsoft.com/office/drawing/2014/main" id="{CDEABBEB-3923-4568-ACFE-A35866203F8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80819" y="8254"/>
            <a:ext cx="2739898" cy="6849745"/>
          </a:xfrm>
        </p:spPr>
      </p:pic>
      <p:sp>
        <p:nvSpPr>
          <p:cNvPr id="9" name="Title 1">
            <a:extLst>
              <a:ext uri="{FF2B5EF4-FFF2-40B4-BE49-F238E27FC236}">
                <a16:creationId xmlns:a16="http://schemas.microsoft.com/office/drawing/2014/main" id="{B4371651-51D2-42A1-92C7-506A04EEAD10}"/>
              </a:ext>
            </a:extLst>
          </p:cNvPr>
          <p:cNvSpPr txBox="1">
            <a:spLocks/>
          </p:cNvSpPr>
          <p:nvPr/>
        </p:nvSpPr>
        <p:spPr>
          <a:xfrm>
            <a:off x="1563914" y="-350299"/>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2400" dirty="0">
                <a:solidFill>
                  <a:srgbClr val="6D2077"/>
                </a:solidFill>
                <a:latin typeface="Century Gothic" panose="020B0502020202020204" pitchFamily="34" charset="0"/>
              </a:rPr>
              <a:t>SLOs</a:t>
            </a:r>
          </a:p>
        </p:txBody>
      </p:sp>
      <p:pic>
        <p:nvPicPr>
          <p:cNvPr id="19" name="Picture 11">
            <a:extLst>
              <a:ext uri="{FF2B5EF4-FFF2-40B4-BE49-F238E27FC236}">
                <a16:creationId xmlns:a16="http://schemas.microsoft.com/office/drawing/2014/main" id="{D5F64D9C-79F0-46B3-81AE-112E28E9E2DD}"/>
              </a:ext>
            </a:extLst>
          </p:cNvPr>
          <p:cNvPicPr>
            <a:picLocks noChangeAspect="1"/>
          </p:cNvPicPr>
          <p:nvPr/>
        </p:nvPicPr>
        <p:blipFill rotWithShape="1">
          <a:blip r:embed="rId4"/>
          <a:srcRect t="9515"/>
          <a:stretch/>
        </p:blipFill>
        <p:spPr>
          <a:xfrm>
            <a:off x="-7253" y="-6348"/>
            <a:ext cx="1524000" cy="474027"/>
          </a:xfrm>
          <a:prstGeom prst="rect">
            <a:avLst/>
          </a:prstGeom>
        </p:spPr>
      </p:pic>
      <p:pic>
        <p:nvPicPr>
          <p:cNvPr id="21" name="Picture 53">
            <a:extLst>
              <a:ext uri="{FF2B5EF4-FFF2-40B4-BE49-F238E27FC236}">
                <a16:creationId xmlns:a16="http://schemas.microsoft.com/office/drawing/2014/main" id="{D52191CB-93BC-44C4-A709-4619065C1496}"/>
              </a:ext>
            </a:extLst>
          </p:cNvPr>
          <p:cNvPicPr>
            <a:picLocks noChangeAspect="1"/>
          </p:cNvPicPr>
          <p:nvPr/>
        </p:nvPicPr>
        <p:blipFill>
          <a:blip r:embed="rId5"/>
          <a:srcRect/>
          <a:stretch>
            <a:fillRect/>
          </a:stretch>
        </p:blipFill>
        <p:spPr>
          <a:xfrm>
            <a:off x="7831233" y="6406420"/>
            <a:ext cx="1296728" cy="448992"/>
          </a:xfrm>
          <a:prstGeom prst="rect">
            <a:avLst/>
          </a:prstGeom>
        </p:spPr>
      </p:pic>
    </p:spTree>
    <p:extLst>
      <p:ext uri="{BB962C8B-B14F-4D97-AF65-F5344CB8AC3E}">
        <p14:creationId xmlns:p14="http://schemas.microsoft.com/office/powerpoint/2010/main" val="1584461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57D1C-A7A8-4E47-8C8B-AF8B58789567}"/>
              </a:ext>
            </a:extLst>
          </p:cNvPr>
          <p:cNvSpPr>
            <a:spLocks noGrp="1"/>
          </p:cNvSpPr>
          <p:nvPr>
            <p:ph type="title"/>
          </p:nvPr>
        </p:nvSpPr>
        <p:spPr/>
        <p:txBody>
          <a:bodyPr/>
          <a:lstStyle/>
          <a:p>
            <a:endParaRPr lang="en-GB"/>
          </a:p>
        </p:txBody>
      </p:sp>
      <p:pic>
        <p:nvPicPr>
          <p:cNvPr id="6" name="Content Placeholder 5" descr="Graphical user interface&#10;&#10;Description automatically generated">
            <a:extLst>
              <a:ext uri="{FF2B5EF4-FFF2-40B4-BE49-F238E27FC236}">
                <a16:creationId xmlns:a16="http://schemas.microsoft.com/office/drawing/2014/main" id="{F6C97352-9B08-441E-B7B4-24B4C6F0659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34567" y="8254"/>
            <a:ext cx="2740320" cy="6850800"/>
          </a:xfrm>
        </p:spPr>
      </p:pic>
      <p:pic>
        <p:nvPicPr>
          <p:cNvPr id="4" name="Content Placeholder 6" descr="Timeline&#10;&#10;Description automatically generated">
            <a:extLst>
              <a:ext uri="{FF2B5EF4-FFF2-40B4-BE49-F238E27FC236}">
                <a16:creationId xmlns:a16="http://schemas.microsoft.com/office/drawing/2014/main" id="{DEBEAA3C-1314-4086-B81D-99C322EED2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4506" y="8254"/>
            <a:ext cx="2739898" cy="6849745"/>
          </a:xfrm>
          <a:prstGeom prst="rect">
            <a:avLst/>
          </a:prstGeom>
        </p:spPr>
      </p:pic>
      <p:pic>
        <p:nvPicPr>
          <p:cNvPr id="12" name="Picture 11">
            <a:extLst>
              <a:ext uri="{FF2B5EF4-FFF2-40B4-BE49-F238E27FC236}">
                <a16:creationId xmlns:a16="http://schemas.microsoft.com/office/drawing/2014/main" id="{E18322E4-AA4E-4C62-95E7-C618021908F1}"/>
              </a:ext>
            </a:extLst>
          </p:cNvPr>
          <p:cNvPicPr>
            <a:picLocks noChangeAspect="1"/>
          </p:cNvPicPr>
          <p:nvPr/>
        </p:nvPicPr>
        <p:blipFill rotWithShape="1">
          <a:blip r:embed="rId5"/>
          <a:srcRect t="9515"/>
          <a:stretch/>
        </p:blipFill>
        <p:spPr>
          <a:xfrm>
            <a:off x="-7253" y="8166"/>
            <a:ext cx="1524000" cy="474027"/>
          </a:xfrm>
          <a:prstGeom prst="rect">
            <a:avLst/>
          </a:prstGeom>
        </p:spPr>
      </p:pic>
      <p:pic>
        <p:nvPicPr>
          <p:cNvPr id="14" name="Picture 53">
            <a:extLst>
              <a:ext uri="{FF2B5EF4-FFF2-40B4-BE49-F238E27FC236}">
                <a16:creationId xmlns:a16="http://schemas.microsoft.com/office/drawing/2014/main" id="{13E39FFC-0DB6-4443-A8CF-63FC2094FDEC}"/>
              </a:ext>
            </a:extLst>
          </p:cNvPr>
          <p:cNvPicPr>
            <a:picLocks noChangeAspect="1"/>
          </p:cNvPicPr>
          <p:nvPr/>
        </p:nvPicPr>
        <p:blipFill>
          <a:blip r:embed="rId6"/>
          <a:srcRect/>
          <a:stretch>
            <a:fillRect/>
          </a:stretch>
        </p:blipFill>
        <p:spPr>
          <a:xfrm>
            <a:off x="7845747" y="6406420"/>
            <a:ext cx="1296728" cy="448992"/>
          </a:xfrm>
          <a:prstGeom prst="rect">
            <a:avLst/>
          </a:prstGeom>
        </p:spPr>
      </p:pic>
    </p:spTree>
    <p:extLst>
      <p:ext uri="{BB962C8B-B14F-4D97-AF65-F5344CB8AC3E}">
        <p14:creationId xmlns:p14="http://schemas.microsoft.com/office/powerpoint/2010/main" val="4138281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DA1123-B89D-4B6F-A9AC-CDD81D349CDB}"/>
              </a:ext>
            </a:extLst>
          </p:cNvPr>
          <p:cNvSpPr txBox="1">
            <a:spLocks/>
          </p:cNvSpPr>
          <p:nvPr/>
        </p:nvSpPr>
        <p:spPr>
          <a:xfrm>
            <a:off x="1520376" y="-364813"/>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2400" dirty="0">
                <a:solidFill>
                  <a:srgbClr val="6D2077"/>
                </a:solidFill>
                <a:latin typeface="Century Gothic" panose="020B0502020202020204" pitchFamily="34" charset="0"/>
              </a:rPr>
              <a:t>Key Capabilities</a:t>
            </a:r>
          </a:p>
        </p:txBody>
      </p:sp>
      <p:pic>
        <p:nvPicPr>
          <p:cNvPr id="10" name="Picture 11">
            <a:extLst>
              <a:ext uri="{FF2B5EF4-FFF2-40B4-BE49-F238E27FC236}">
                <a16:creationId xmlns:a16="http://schemas.microsoft.com/office/drawing/2014/main" id="{52FC96AA-FB20-4307-8DF9-1AF15601A2B5}"/>
              </a:ext>
            </a:extLst>
          </p:cNvPr>
          <p:cNvPicPr>
            <a:picLocks noChangeAspect="1"/>
          </p:cNvPicPr>
          <p:nvPr/>
        </p:nvPicPr>
        <p:blipFill rotWithShape="1">
          <a:blip r:embed="rId3"/>
          <a:srcRect t="9515"/>
          <a:stretch/>
        </p:blipFill>
        <p:spPr>
          <a:xfrm>
            <a:off x="-7253" y="-6348"/>
            <a:ext cx="1524000" cy="474027"/>
          </a:xfrm>
          <a:prstGeom prst="rect">
            <a:avLst/>
          </a:prstGeom>
        </p:spPr>
      </p:pic>
      <p:pic>
        <p:nvPicPr>
          <p:cNvPr id="12" name="Picture 53">
            <a:extLst>
              <a:ext uri="{FF2B5EF4-FFF2-40B4-BE49-F238E27FC236}">
                <a16:creationId xmlns:a16="http://schemas.microsoft.com/office/drawing/2014/main" id="{E2642B85-DCC8-430A-A9FE-299BBDD84EE1}"/>
              </a:ext>
            </a:extLst>
          </p:cNvPr>
          <p:cNvPicPr>
            <a:picLocks noChangeAspect="1"/>
          </p:cNvPicPr>
          <p:nvPr/>
        </p:nvPicPr>
        <p:blipFill>
          <a:blip r:embed="rId4"/>
          <a:srcRect/>
          <a:stretch>
            <a:fillRect/>
          </a:stretch>
        </p:blipFill>
        <p:spPr>
          <a:xfrm>
            <a:off x="7831233" y="6406420"/>
            <a:ext cx="1296728" cy="448992"/>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E3F80074-0E0A-4CCD-9667-089C58EDF634}"/>
              </a:ext>
            </a:extLst>
          </p:cNvPr>
          <p:cNvPicPr>
            <a:picLocks noChangeAspect="1"/>
          </p:cNvPicPr>
          <p:nvPr/>
        </p:nvPicPr>
        <p:blipFill rotWithShape="1">
          <a:blip r:embed="rId5">
            <a:extLst>
              <a:ext uri="{28A0092B-C50C-407E-A947-70E740481C1C}">
                <a14:useLocalDpi xmlns:a14="http://schemas.microsoft.com/office/drawing/2010/main" val="0"/>
              </a:ext>
            </a:extLst>
          </a:blip>
          <a:srcRect t="24389" b="69494"/>
          <a:stretch/>
        </p:blipFill>
        <p:spPr>
          <a:xfrm>
            <a:off x="410816" y="598812"/>
            <a:ext cx="8441635" cy="1237130"/>
          </a:xfrm>
          <a:prstGeom prst="rect">
            <a:avLst/>
          </a:prstGeom>
        </p:spPr>
      </p:pic>
      <p:graphicFrame>
        <p:nvGraphicFramePr>
          <p:cNvPr id="6" name="Table 5">
            <a:extLst>
              <a:ext uri="{FF2B5EF4-FFF2-40B4-BE49-F238E27FC236}">
                <a16:creationId xmlns:a16="http://schemas.microsoft.com/office/drawing/2014/main" id="{73DF2E77-7544-4145-BB88-8FE4D5D27FAE}"/>
              </a:ext>
            </a:extLst>
          </p:cNvPr>
          <p:cNvGraphicFramePr>
            <a:graphicFrameLocks noGrp="1"/>
          </p:cNvGraphicFramePr>
          <p:nvPr>
            <p:extLst>
              <p:ext uri="{D42A27DB-BD31-4B8C-83A1-F6EECF244321}">
                <p14:modId xmlns:p14="http://schemas.microsoft.com/office/powerpoint/2010/main" val="1901891945"/>
              </p:ext>
            </p:extLst>
          </p:nvPr>
        </p:nvGraphicFramePr>
        <p:xfrm>
          <a:off x="478118" y="1924375"/>
          <a:ext cx="8374334" cy="4411536"/>
        </p:xfrm>
        <a:graphic>
          <a:graphicData uri="http://schemas.openxmlformats.org/drawingml/2006/table">
            <a:tbl>
              <a:tblPr firstRow="1" firstCol="1" bandRow="1"/>
              <a:tblGrid>
                <a:gridCol w="1768659">
                  <a:extLst>
                    <a:ext uri="{9D8B030D-6E8A-4147-A177-3AD203B41FA5}">
                      <a16:colId xmlns:a16="http://schemas.microsoft.com/office/drawing/2014/main" val="2112323042"/>
                    </a:ext>
                  </a:extLst>
                </a:gridCol>
                <a:gridCol w="6605675">
                  <a:extLst>
                    <a:ext uri="{9D8B030D-6E8A-4147-A177-3AD203B41FA5}">
                      <a16:colId xmlns:a16="http://schemas.microsoft.com/office/drawing/2014/main" val="2636832563"/>
                    </a:ext>
                  </a:extLst>
                </a:gridCol>
              </a:tblGrid>
              <a:tr h="3606513">
                <a:tc>
                  <a:txBody>
                    <a:bodyPr/>
                    <a:lstStyle/>
                    <a:p>
                      <a:pPr algn="l">
                        <a:lnSpc>
                          <a:spcPct val="107000"/>
                        </a:lnSpc>
                        <a:spcBef>
                          <a:spcPts val="600"/>
                        </a:spcBef>
                        <a:spcAft>
                          <a:spcPts val="600"/>
                        </a:spcAft>
                      </a:pPr>
                      <a:r>
                        <a:rPr lang="en-GB" sz="1200" b="1" i="1" dirty="0">
                          <a:effectLst/>
                          <a:latin typeface="Century Gothic" panose="020B0502020202020204" pitchFamily="34" charset="0"/>
                          <a:ea typeface="Times New Roman" panose="02020603050405020304" pitchFamily="18" charset="0"/>
                          <a:cs typeface="Times New Roman" panose="02020603050405020304" pitchFamily="18" charset="0"/>
                        </a:rPr>
                        <a:t>Key EM capabilities</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9485" marR="49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marL="287020" indent="-287020" algn="l">
                        <a:lnSpc>
                          <a:spcPct val="107000"/>
                        </a:lnSpc>
                        <a:spcBef>
                          <a:spcPts val="600"/>
                        </a:spcBef>
                        <a:spcAft>
                          <a:spcPts val="600"/>
                        </a:spcAft>
                      </a:pPr>
                      <a:r>
                        <a:rPr lang="en-GB" sz="1200" dirty="0">
                          <a:effectLst/>
                          <a:latin typeface="Century Gothic" panose="020B0502020202020204" pitchFamily="34" charset="0"/>
                          <a:ea typeface="Times New Roman" panose="02020603050405020304" pitchFamily="18" charset="0"/>
                          <a:cs typeface="Times New Roman" panose="02020603050405020304" pitchFamily="18" charset="0"/>
                        </a:rPr>
                        <a:t>At completion of </a:t>
                      </a:r>
                      <a:r>
                        <a:rPr lang="en-GB" sz="1200" b="1" dirty="0">
                          <a:effectLst/>
                          <a:latin typeface="Century Gothic" panose="020B0502020202020204" pitchFamily="34" charset="0"/>
                          <a:ea typeface="Times New Roman" panose="02020603050405020304" pitchFamily="18" charset="0"/>
                          <a:cs typeface="Times New Roman" panose="02020603050405020304" pitchFamily="18" charset="0"/>
                        </a:rPr>
                        <a:t>Intermediate training </a:t>
                      </a:r>
                      <a:r>
                        <a:rPr lang="en-GB" sz="1200" dirty="0">
                          <a:effectLst/>
                          <a:latin typeface="Century Gothic" panose="020B0502020202020204" pitchFamily="34" charset="0"/>
                          <a:ea typeface="Times New Roman" panose="02020603050405020304" pitchFamily="18" charset="0"/>
                          <a:cs typeface="Times New Roman" panose="02020603050405020304" pitchFamily="18" charset="0"/>
                        </a:rPr>
                        <a:t>a trainee</a:t>
                      </a:r>
                      <a:r>
                        <a:rPr lang="en-GB" sz="1200" b="1" dirty="0">
                          <a:effectLst/>
                          <a:latin typeface="Century Gothic" panose="020B0502020202020204" pitchFamily="34" charset="0"/>
                          <a:ea typeface="Calibri" panose="020F0502020204030204" pitchFamily="34" charset="0"/>
                          <a:cs typeface="Times New Roman" panose="02020603050405020304" pitchFamily="18" charset="0"/>
                        </a:rPr>
                        <a:t> </a:t>
                      </a:r>
                      <a:r>
                        <a:rPr lang="en-GB" sz="1200" dirty="0">
                          <a:effectLst/>
                          <a:latin typeface="Century Gothic" panose="020B0502020202020204" pitchFamily="34" charset="0"/>
                          <a:ea typeface="Calibri" panose="020F0502020204030204" pitchFamily="34" charset="0"/>
                          <a:cs typeface="Times New Roman" panose="02020603050405020304" pitchFamily="18" charset="0"/>
                        </a:rPr>
                        <a:t>will be</a:t>
                      </a:r>
                      <a:r>
                        <a:rPr lang="en-GB" sz="1200" b="1" dirty="0">
                          <a:effectLst/>
                          <a:latin typeface="Century Gothic" panose="020B0502020202020204" pitchFamily="34" charset="0"/>
                          <a:ea typeface="Calibri" panose="020F0502020204030204" pitchFamily="34" charset="0"/>
                          <a:cs typeface="Times New Roman" panose="02020603050405020304" pitchFamily="18" charset="0"/>
                        </a:rPr>
                        <a:t>:</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l">
                        <a:lnSpc>
                          <a:spcPct val="107000"/>
                        </a:lnSpc>
                        <a:spcBef>
                          <a:spcPts val="600"/>
                        </a:spcBef>
                        <a:spcAft>
                          <a:spcPts val="600"/>
                        </a:spcAft>
                        <a:buFont typeface="Symbol" panose="05050102010706020507" pitchFamily="18" charset="2"/>
                        <a:buChar char=""/>
                      </a:pPr>
                      <a:r>
                        <a:rPr lang="en-GB" sz="1200" dirty="0">
                          <a:effectLst/>
                          <a:latin typeface="Century Gothic" panose="020B0502020202020204" pitchFamily="34" charset="0"/>
                          <a:ea typeface="Times New Roman" panose="02020603050405020304" pitchFamily="18" charset="0"/>
                          <a:cs typeface="Times New Roman" panose="02020603050405020304" pitchFamily="18" charset="0"/>
                        </a:rPr>
                        <a:t>able to support the pre-hospital, medical, nursing and administrative team in answering clinical questions and in making safe decisions for discharge, with appropriate advice for management beyond the ED. </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l">
                        <a:lnSpc>
                          <a:spcPct val="107000"/>
                        </a:lnSpc>
                        <a:spcBef>
                          <a:spcPts val="600"/>
                        </a:spcBef>
                        <a:spcAft>
                          <a:spcPts val="600"/>
                        </a:spcAft>
                        <a:buFont typeface="Symbol" panose="05050102010706020507" pitchFamily="18" charset="2"/>
                        <a:buChar char=""/>
                      </a:pPr>
                      <a:r>
                        <a:rPr lang="en-GB" sz="1200" dirty="0">
                          <a:effectLst/>
                          <a:latin typeface="Century Gothic" panose="020B0502020202020204" pitchFamily="34" charset="0"/>
                          <a:ea typeface="Times New Roman" panose="02020603050405020304" pitchFamily="18" charset="0"/>
                          <a:cs typeface="Times New Roman" panose="02020603050405020304" pitchFamily="18" charset="0"/>
                        </a:rPr>
                        <a:t>aware of when it is appropriate to review patients remotely or directly</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287020" indent="-287020" algn="l">
                        <a:lnSpc>
                          <a:spcPct val="107000"/>
                        </a:lnSpc>
                        <a:spcBef>
                          <a:spcPts val="600"/>
                        </a:spcBef>
                        <a:spcAft>
                          <a:spcPts val="600"/>
                        </a:spcAft>
                      </a:pPr>
                      <a:r>
                        <a:rPr lang="en-GB" sz="1200" dirty="0">
                          <a:effectLst/>
                          <a:latin typeface="Century Gothic" panose="020B0502020202020204" pitchFamily="34" charset="0"/>
                          <a:ea typeface="Times New Roman" panose="02020603050405020304" pitchFamily="18" charset="0"/>
                          <a:cs typeface="Times New Roman" panose="02020603050405020304" pitchFamily="18" charset="0"/>
                        </a:rPr>
                        <a:t> </a:t>
                      </a:r>
                      <a:r>
                        <a:rPr lang="en-GB" sz="1200" b="1" i="1" dirty="0">
                          <a:effectLst/>
                          <a:latin typeface="Century Gothic" panose="020B0502020202020204" pitchFamily="34" charset="0"/>
                          <a:ea typeface="Times New Roman" panose="02020603050405020304" pitchFamily="18" charset="0"/>
                          <a:cs typeface="Times New Roman" panose="02020603050405020304" pitchFamily="18" charset="0"/>
                        </a:rPr>
                        <a:t>with Supervisor ‘on call’ from home for queries, able to provide directions via phone and able to attend the bedside if required to provide direct supervision</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p>
                      <a:pPr algn="l">
                        <a:lnSpc>
                          <a:spcPct val="107000"/>
                        </a:lnSpc>
                        <a:spcBef>
                          <a:spcPts val="600"/>
                        </a:spcBef>
                        <a:spcAft>
                          <a:spcPts val="600"/>
                        </a:spcAft>
                      </a:pPr>
                      <a:r>
                        <a:rPr lang="en-GB" sz="1200" b="1"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p>
                      <a:pPr algn="l">
                        <a:lnSpc>
                          <a:spcPct val="107000"/>
                        </a:lnSpc>
                        <a:spcBef>
                          <a:spcPts val="600"/>
                        </a:spcBef>
                        <a:spcAft>
                          <a:spcPts val="600"/>
                        </a:spcAft>
                      </a:pPr>
                      <a:r>
                        <a:rPr lang="en-GB" sz="1200" dirty="0">
                          <a:effectLst/>
                          <a:latin typeface="Century Gothic" panose="020B0502020202020204" pitchFamily="34" charset="0"/>
                          <a:ea typeface="Times New Roman" panose="02020603050405020304" pitchFamily="18" charset="0"/>
                          <a:cs typeface="Times New Roman" panose="02020603050405020304" pitchFamily="18" charset="0"/>
                        </a:rPr>
                        <a:t>At completion of</a:t>
                      </a:r>
                      <a:r>
                        <a:rPr lang="en-GB" sz="1200" b="1" dirty="0">
                          <a:effectLst/>
                          <a:latin typeface="Century Gothic" panose="020B0502020202020204" pitchFamily="34" charset="0"/>
                          <a:ea typeface="Times New Roman" panose="02020603050405020304" pitchFamily="18" charset="0"/>
                          <a:cs typeface="Times New Roman" panose="02020603050405020304" pitchFamily="18" charset="0"/>
                        </a:rPr>
                        <a:t> higher training </a:t>
                      </a:r>
                      <a:r>
                        <a:rPr lang="en-GB" sz="1200" dirty="0">
                          <a:effectLst/>
                          <a:latin typeface="Century Gothic" panose="020B0502020202020204" pitchFamily="34" charset="0"/>
                          <a:ea typeface="Times New Roman" panose="02020603050405020304" pitchFamily="18" charset="0"/>
                          <a:cs typeface="Times New Roman" panose="02020603050405020304" pitchFamily="18" charset="0"/>
                        </a:rPr>
                        <a:t>a trainee will be:</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l">
                        <a:lnSpc>
                          <a:spcPct val="107000"/>
                        </a:lnSpc>
                        <a:spcBef>
                          <a:spcPts val="600"/>
                        </a:spcBef>
                        <a:spcAft>
                          <a:spcPts val="600"/>
                        </a:spcAft>
                        <a:buFont typeface="Symbol" panose="05050102010706020507" pitchFamily="18" charset="2"/>
                        <a:buChar char=""/>
                      </a:pPr>
                      <a:r>
                        <a:rPr lang="en-GB" sz="1200" dirty="0">
                          <a:effectLst/>
                          <a:latin typeface="Century Gothic" panose="020B0502020202020204" pitchFamily="34" charset="0"/>
                          <a:ea typeface="Times New Roman" panose="02020603050405020304" pitchFamily="18" charset="0"/>
                          <a:cs typeface="Times New Roman" panose="02020603050405020304" pitchFamily="18" charset="0"/>
                        </a:rPr>
                        <a:t>able to support the pre-hospital, medical, nursing and administrative team in answering clinical questions and in making safe decisions for discharge, with appropriate advice for management beyond the ED. </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l">
                        <a:lnSpc>
                          <a:spcPct val="107000"/>
                        </a:lnSpc>
                        <a:spcBef>
                          <a:spcPts val="600"/>
                        </a:spcBef>
                        <a:spcAft>
                          <a:spcPts val="600"/>
                        </a:spcAft>
                        <a:buFont typeface="Symbol" panose="05050102010706020507" pitchFamily="18" charset="2"/>
                        <a:buChar char=""/>
                      </a:pPr>
                      <a:r>
                        <a:rPr lang="en-GB" sz="1200" dirty="0">
                          <a:effectLst/>
                          <a:latin typeface="Century Gothic" panose="020B0502020202020204" pitchFamily="34" charset="0"/>
                          <a:ea typeface="Times New Roman" panose="02020603050405020304" pitchFamily="18" charset="0"/>
                          <a:cs typeface="Times New Roman" panose="02020603050405020304" pitchFamily="18" charset="0"/>
                        </a:rPr>
                        <a:t>aware of when it is appropriate to review patients remotely or directly and able to teach these principles to others.</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p>
                      <a:pPr algn="l">
                        <a:lnSpc>
                          <a:spcPct val="107000"/>
                        </a:lnSpc>
                        <a:spcAft>
                          <a:spcPts val="600"/>
                        </a:spcAft>
                      </a:pPr>
                      <a:r>
                        <a:rPr lang="en-GB" sz="1200" b="1" i="1" dirty="0">
                          <a:effectLst/>
                          <a:latin typeface="Century Gothic" panose="020B0502020202020204" pitchFamily="34" charset="0"/>
                          <a:ea typeface="Calibri" panose="020F0502020204030204" pitchFamily="34" charset="0"/>
                          <a:cs typeface="Times New Roman" panose="02020603050405020304" pitchFamily="18" charset="0"/>
                        </a:rPr>
                        <a:t>and would be able to manage with no supervisor involvement</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p>
                      <a:pPr algn="l">
                        <a:lnSpc>
                          <a:spcPct val="107000"/>
                        </a:lnSpc>
                        <a:spcBef>
                          <a:spcPts val="600"/>
                        </a:spcBef>
                        <a:spcAft>
                          <a:spcPts val="600"/>
                        </a:spcAft>
                      </a:pPr>
                      <a:r>
                        <a:rPr lang="en-GB" sz="1200" b="1"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GB"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49485" marR="49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8749989"/>
                  </a:ext>
                </a:extLst>
              </a:tr>
            </a:tbl>
          </a:graphicData>
        </a:graphic>
      </p:graphicFrame>
    </p:spTree>
    <p:extLst>
      <p:ext uri="{BB962C8B-B14F-4D97-AF65-F5344CB8AC3E}">
        <p14:creationId xmlns:p14="http://schemas.microsoft.com/office/powerpoint/2010/main" val="3527915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8EDD9F-909B-4AA1-BD72-E26AB8D50C19}"/>
              </a:ext>
            </a:extLst>
          </p:cNvPr>
          <p:cNvSpPr>
            <a:spLocks noGrp="1"/>
          </p:cNvSpPr>
          <p:nvPr>
            <p:ph idx="1"/>
          </p:nvPr>
        </p:nvSpPr>
        <p:spPr>
          <a:xfrm>
            <a:off x="754747" y="1152461"/>
            <a:ext cx="7886700" cy="3263504"/>
          </a:xfrm>
        </p:spPr>
        <p:txBody>
          <a:bodyPr>
            <a:normAutofit/>
          </a:bodyPr>
          <a:lstStyle/>
          <a:p>
            <a:r>
              <a:rPr lang="en-GB" sz="1600" dirty="0">
                <a:latin typeface="Century Gothic" panose="020B0502020202020204" pitchFamily="34" charset="0"/>
              </a:rPr>
              <a:t>ACCS: 4x 6 months in each of An, ICM, IM, EM </a:t>
            </a:r>
          </a:p>
          <a:p>
            <a:r>
              <a:rPr lang="en-GB" sz="1600" dirty="0">
                <a:latin typeface="Century Gothic" panose="020B0502020202020204" pitchFamily="34" charset="0"/>
              </a:rPr>
              <a:t>Intermediate: focus on step up to leading shifts, PEM, aka ST3</a:t>
            </a:r>
          </a:p>
          <a:p>
            <a:r>
              <a:rPr lang="en-GB" sz="1600" dirty="0">
                <a:latin typeface="Century Gothic" panose="020B0502020202020204" pitchFamily="34" charset="0"/>
              </a:rPr>
              <a:t>HST: from ST4 – ST6, leading, learning to develop others and administration skills</a:t>
            </a:r>
            <a:br>
              <a:rPr lang="en-GB" sz="1600" dirty="0">
                <a:latin typeface="Century Gothic" panose="020B0502020202020204" pitchFamily="34" charset="0"/>
              </a:rPr>
            </a:br>
            <a:endParaRPr lang="en-GB" sz="1600" dirty="0">
              <a:latin typeface="Century Gothic" panose="020B0502020202020204" pitchFamily="34" charset="0"/>
            </a:endParaRPr>
          </a:p>
          <a:p>
            <a:r>
              <a:rPr lang="en-GB" sz="1600" dirty="0">
                <a:latin typeface="Century Gothic" panose="020B0502020202020204" pitchFamily="34" charset="0"/>
              </a:rPr>
              <a:t>Entrustment score in WPBA feedback throughout stage</a:t>
            </a:r>
          </a:p>
          <a:p>
            <a:endParaRPr lang="en-GB" sz="1125" dirty="0">
              <a:latin typeface="Century Gothic" panose="020B0502020202020204" pitchFamily="34" charset="0"/>
            </a:endParaRPr>
          </a:p>
          <a:p>
            <a:endParaRPr lang="en-GB" sz="1125" dirty="0">
              <a:latin typeface="Century Gothic" panose="020B0502020202020204" pitchFamily="34" charset="0"/>
            </a:endParaRPr>
          </a:p>
        </p:txBody>
      </p:sp>
      <p:graphicFrame>
        <p:nvGraphicFramePr>
          <p:cNvPr id="5" name="Table 4">
            <a:extLst>
              <a:ext uri="{FF2B5EF4-FFF2-40B4-BE49-F238E27FC236}">
                <a16:creationId xmlns:a16="http://schemas.microsoft.com/office/drawing/2014/main" id="{DBDC6349-01CB-47A5-92D8-62450D2CDDC8}"/>
              </a:ext>
            </a:extLst>
          </p:cNvPr>
          <p:cNvGraphicFramePr>
            <a:graphicFrameLocks noGrp="1"/>
          </p:cNvGraphicFramePr>
          <p:nvPr>
            <p:extLst>
              <p:ext uri="{D42A27DB-BD31-4B8C-83A1-F6EECF244321}">
                <p14:modId xmlns:p14="http://schemas.microsoft.com/office/powerpoint/2010/main" val="555982175"/>
              </p:ext>
            </p:extLst>
          </p:nvPr>
        </p:nvGraphicFramePr>
        <p:xfrm>
          <a:off x="1500705" y="3325610"/>
          <a:ext cx="6159784" cy="2879726"/>
        </p:xfrm>
        <a:graphic>
          <a:graphicData uri="http://schemas.openxmlformats.org/drawingml/2006/table">
            <a:tbl>
              <a:tblPr firstRow="1" firstCol="1" bandRow="1"/>
              <a:tblGrid>
                <a:gridCol w="355911">
                  <a:extLst>
                    <a:ext uri="{9D8B030D-6E8A-4147-A177-3AD203B41FA5}">
                      <a16:colId xmlns:a16="http://schemas.microsoft.com/office/drawing/2014/main" val="1575792593"/>
                    </a:ext>
                  </a:extLst>
                </a:gridCol>
                <a:gridCol w="5803873">
                  <a:extLst>
                    <a:ext uri="{9D8B030D-6E8A-4147-A177-3AD203B41FA5}">
                      <a16:colId xmlns:a16="http://schemas.microsoft.com/office/drawing/2014/main" val="2592655280"/>
                    </a:ext>
                  </a:extLst>
                </a:gridCol>
              </a:tblGrid>
              <a:tr h="437147">
                <a:tc>
                  <a:txBody>
                    <a:bodyPr/>
                    <a:lstStyle/>
                    <a:p>
                      <a:pPr>
                        <a:lnSpc>
                          <a:spcPct val="107000"/>
                        </a:lnSpc>
                        <a:spcAft>
                          <a:spcPts val="800"/>
                        </a:spcAft>
                      </a:pPr>
                      <a:r>
                        <a:rPr lang="en-GB" sz="1400" b="0" dirty="0">
                          <a:effectLst/>
                          <a:latin typeface="Century Gothic" panose="020B050202020202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dirty="0">
                          <a:effectLst/>
                          <a:latin typeface="Century Gothic" panose="020B0502020202020204" pitchFamily="34" charset="0"/>
                          <a:ea typeface="Calibri" panose="020F0502020204030204" pitchFamily="34" charset="0"/>
                          <a:cs typeface="Times New Roman" panose="02020603050405020304" pitchFamily="18" charset="0"/>
                        </a:rPr>
                        <a:t>Direct supervisor observation/involvement, able to provide immediate direction/ assistance</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6934969"/>
                  </a:ext>
                </a:extLst>
              </a:tr>
              <a:tr h="433137">
                <a:tc>
                  <a:txBody>
                    <a:bodyPr/>
                    <a:lstStyle/>
                    <a:p>
                      <a:pPr>
                        <a:lnSpc>
                          <a:spcPct val="107000"/>
                        </a:lnSpc>
                        <a:spcAft>
                          <a:spcPts val="800"/>
                        </a:spcAft>
                      </a:pPr>
                      <a:r>
                        <a:rPr lang="en-GB" sz="1400" b="0" dirty="0">
                          <a:effectLst/>
                          <a:latin typeface="Century Gothic" panose="020B0502020202020204" pitchFamily="34" charset="0"/>
                          <a:ea typeface="Calibri" panose="020F0502020204030204" pitchFamily="34" charset="0"/>
                          <a:cs typeface="Times New Roman" panose="02020603050405020304" pitchFamily="18" charset="0"/>
                        </a:rPr>
                        <a:t>2a</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dirty="0">
                          <a:effectLst/>
                          <a:latin typeface="Century Gothic" panose="020B0502020202020204" pitchFamily="34" charset="0"/>
                          <a:ea typeface="Calibri" panose="020F0502020204030204" pitchFamily="34" charset="0"/>
                          <a:cs typeface="Times New Roman" panose="02020603050405020304" pitchFamily="18" charset="0"/>
                        </a:rPr>
                        <a:t>Supervisor on the ‘shop-floor’ (e.g. ED, theatres, AMU, ICU), monitoring at regular intervals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0189510"/>
                  </a:ext>
                </a:extLst>
              </a:tr>
              <a:tr h="440275">
                <a:tc>
                  <a:txBody>
                    <a:bodyPr/>
                    <a:lstStyle/>
                    <a:p>
                      <a:pPr>
                        <a:lnSpc>
                          <a:spcPct val="107000"/>
                        </a:lnSpc>
                        <a:spcAft>
                          <a:spcPts val="800"/>
                        </a:spcAft>
                      </a:pPr>
                      <a:r>
                        <a:rPr lang="en-GB" sz="1400" b="0">
                          <a:effectLst/>
                          <a:latin typeface="Century Gothic" panose="020B0502020202020204" pitchFamily="34" charset="0"/>
                          <a:ea typeface="Calibri" panose="020F0502020204030204" pitchFamily="34" charset="0"/>
                          <a:cs typeface="Times New Roman" panose="02020603050405020304" pitchFamily="18" charset="0"/>
                        </a:rPr>
                        <a:t>2b</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dirty="0">
                          <a:effectLst/>
                          <a:latin typeface="Century Gothic" panose="020B0502020202020204" pitchFamily="34" charset="0"/>
                          <a:ea typeface="Calibri" panose="020F0502020204030204" pitchFamily="34" charset="0"/>
                          <a:cs typeface="Times New Roman" panose="02020603050405020304" pitchFamily="18" charset="0"/>
                        </a:rPr>
                        <a:t>Supervisor within hospital for queries, able to provide prompt direction or assistance and trainee knows reliably when to ask for help</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7677309"/>
                  </a:ext>
                </a:extLst>
              </a:tr>
              <a:tr h="649874">
                <a:tc>
                  <a:txBody>
                    <a:bodyPr/>
                    <a:lstStyle/>
                    <a:p>
                      <a:pPr>
                        <a:lnSpc>
                          <a:spcPct val="107000"/>
                        </a:lnSpc>
                        <a:spcAft>
                          <a:spcPts val="800"/>
                        </a:spcAft>
                      </a:pPr>
                      <a:r>
                        <a:rPr lang="en-GB" sz="1400" b="0" dirty="0">
                          <a:effectLst/>
                          <a:latin typeface="Century Gothic" panose="020B0502020202020204" pitchFamily="34" charset="0"/>
                          <a:ea typeface="Calibri" panose="020F0502020204030204" pitchFamily="34" charset="0"/>
                          <a:cs typeface="Times New Roman" panose="02020603050405020304" pitchFamily="18" charset="0"/>
                        </a:rPr>
                        <a:t>3</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dirty="0">
                          <a:effectLst/>
                          <a:latin typeface="Century Gothic" panose="020B0502020202020204" pitchFamily="34" charset="0"/>
                          <a:ea typeface="Calibri" panose="020F0502020204030204" pitchFamily="34" charset="0"/>
                          <a:cs typeface="Times New Roman" panose="02020603050405020304" pitchFamily="18" charset="0"/>
                        </a:rPr>
                        <a:t>Supervisor ‘on call’ from home for queries, able to provide directions via phone and able to attend the bedside if required to provide direct supervision</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7946678"/>
                  </a:ext>
                </a:extLst>
              </a:tr>
              <a:tr h="553979">
                <a:tc>
                  <a:txBody>
                    <a:bodyPr/>
                    <a:lstStyle/>
                    <a:p>
                      <a:pPr>
                        <a:lnSpc>
                          <a:spcPct val="107000"/>
                        </a:lnSpc>
                        <a:spcAft>
                          <a:spcPts val="800"/>
                        </a:spcAft>
                      </a:pPr>
                      <a:r>
                        <a:rPr lang="en-GB" sz="1400" b="0" dirty="0">
                          <a:effectLst/>
                          <a:latin typeface="Century Gothic" panose="020B0502020202020204" pitchFamily="34" charset="0"/>
                          <a:ea typeface="Calibri" panose="020F0502020204030204" pitchFamily="34" charset="0"/>
                          <a:cs typeface="Times New Roman" panose="02020603050405020304" pitchFamily="18" charset="0"/>
                        </a:rPr>
                        <a:t>4</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400" dirty="0">
                          <a:effectLst/>
                          <a:latin typeface="Century Gothic" panose="020B0502020202020204" pitchFamily="34" charset="0"/>
                          <a:ea typeface="Calibri" panose="020F0502020204030204" pitchFamily="34" charset="0"/>
                          <a:cs typeface="Times New Roman" panose="02020603050405020304" pitchFamily="18" charset="0"/>
                        </a:rPr>
                        <a:t>Would be able to manage with no supervisor involvement (all trainees practice with a consultant taking overall clinical responsibility)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9484031"/>
                  </a:ext>
                </a:extLst>
              </a:tr>
            </a:tbl>
          </a:graphicData>
        </a:graphic>
      </p:graphicFrame>
      <p:pic>
        <p:nvPicPr>
          <p:cNvPr id="4" name="Picture 11">
            <a:extLst>
              <a:ext uri="{FF2B5EF4-FFF2-40B4-BE49-F238E27FC236}">
                <a16:creationId xmlns:a16="http://schemas.microsoft.com/office/drawing/2014/main" id="{01D45BBF-2B74-4C8C-BEDD-3955BE33508C}"/>
              </a:ext>
            </a:extLst>
          </p:cNvPr>
          <p:cNvPicPr>
            <a:picLocks noChangeAspect="1"/>
          </p:cNvPicPr>
          <p:nvPr/>
        </p:nvPicPr>
        <p:blipFill rotWithShape="1">
          <a:blip r:embed="rId3"/>
          <a:srcRect t="9515"/>
          <a:stretch/>
        </p:blipFill>
        <p:spPr>
          <a:xfrm>
            <a:off x="-7253" y="-6348"/>
            <a:ext cx="1524000" cy="474027"/>
          </a:xfrm>
          <a:prstGeom prst="rect">
            <a:avLst/>
          </a:prstGeom>
        </p:spPr>
      </p:pic>
      <p:pic>
        <p:nvPicPr>
          <p:cNvPr id="8" name="Picture 53">
            <a:extLst>
              <a:ext uri="{FF2B5EF4-FFF2-40B4-BE49-F238E27FC236}">
                <a16:creationId xmlns:a16="http://schemas.microsoft.com/office/drawing/2014/main" id="{CE8631F8-F2F6-45A6-937B-82047874E233}"/>
              </a:ext>
            </a:extLst>
          </p:cNvPr>
          <p:cNvPicPr>
            <a:picLocks noChangeAspect="1"/>
          </p:cNvPicPr>
          <p:nvPr/>
        </p:nvPicPr>
        <p:blipFill>
          <a:blip r:embed="rId4"/>
          <a:srcRect/>
          <a:stretch>
            <a:fillRect/>
          </a:stretch>
        </p:blipFill>
        <p:spPr>
          <a:xfrm>
            <a:off x="7831233" y="6406420"/>
            <a:ext cx="1296728" cy="448992"/>
          </a:xfrm>
          <a:prstGeom prst="rect">
            <a:avLst/>
          </a:prstGeom>
        </p:spPr>
      </p:pic>
      <p:sp>
        <p:nvSpPr>
          <p:cNvPr id="10" name="Title 1">
            <a:extLst>
              <a:ext uri="{FF2B5EF4-FFF2-40B4-BE49-F238E27FC236}">
                <a16:creationId xmlns:a16="http://schemas.microsoft.com/office/drawing/2014/main" id="{C414FA18-AD6E-4E89-A0FB-D6BC140C4A50}"/>
              </a:ext>
            </a:extLst>
          </p:cNvPr>
          <p:cNvSpPr txBox="1">
            <a:spLocks/>
          </p:cNvSpPr>
          <p:nvPr/>
        </p:nvSpPr>
        <p:spPr>
          <a:xfrm>
            <a:off x="1520376" y="-364813"/>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2400" dirty="0">
                <a:solidFill>
                  <a:srgbClr val="6D2077"/>
                </a:solidFill>
                <a:latin typeface="Century Gothic" panose="020B0502020202020204" pitchFamily="34" charset="0"/>
              </a:rPr>
              <a:t>Stages of Training</a:t>
            </a:r>
          </a:p>
        </p:txBody>
      </p:sp>
    </p:spTree>
    <p:extLst>
      <p:ext uri="{BB962C8B-B14F-4D97-AF65-F5344CB8AC3E}">
        <p14:creationId xmlns:p14="http://schemas.microsoft.com/office/powerpoint/2010/main" val="2201110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1834</TotalTime>
  <Words>3440</Words>
  <Application>Microsoft Macintosh PowerPoint</Application>
  <PresentationFormat>On-screen Show (4:3)</PresentationFormat>
  <Paragraphs>690</Paragraphs>
  <Slides>28</Slides>
  <Notes>23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28</vt:i4>
      </vt:variant>
    </vt:vector>
  </HeadingPairs>
  <TitlesOfParts>
    <vt:vector size="40" baseType="lpstr">
      <vt:lpstr>Arial</vt:lpstr>
      <vt:lpstr>Calibri</vt:lpstr>
      <vt:lpstr>Calibri Light</vt:lpstr>
      <vt:lpstr>Century Gothic</vt:lpstr>
      <vt:lpstr>Glacial Indifference</vt:lpstr>
      <vt:lpstr>Helvetica Neue</vt:lpstr>
      <vt:lpstr>Helvetica Neue Medium</vt:lpstr>
      <vt:lpstr>Symbol</vt:lpstr>
      <vt:lpstr>Times New Roman</vt:lpstr>
      <vt:lpstr>Office Theme</vt:lpstr>
      <vt:lpstr>1_Office Theme</vt:lpstr>
      <vt:lpstr>2_Office Theme</vt:lpstr>
      <vt:lpstr>       RCEM Curriculum</vt:lpstr>
      <vt:lpstr>Aims</vt:lpstr>
      <vt:lpstr>GMC: Standards and Processes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Transition – ST4</vt:lpstr>
      <vt:lpstr>Exam Transition</vt:lpstr>
      <vt:lpstr>Exam Transition</vt:lpstr>
      <vt:lpstr>Critical Progression Points</vt:lpstr>
      <vt:lpstr>ARCP process</vt:lpstr>
      <vt:lpstr>ACCS Clinical LOs</vt:lpstr>
      <vt:lpstr>ACCS Clinical LOs</vt:lpstr>
      <vt:lpstr>ACCS Procedural Skills</vt:lpstr>
      <vt:lpstr>Programme  of assessment</vt:lpstr>
      <vt:lpstr>Workplace-based Assessments</vt:lpstr>
      <vt:lpstr>Panel-based Judgements</vt:lpstr>
      <vt:lpstr>ACCS LOs:  Entrustment Requirements</vt:lpstr>
      <vt:lpstr>ACCS Procedural Skills:  Entrustment Requirements</vt:lpstr>
      <vt:lpstr>ACCS Transition Arrangements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RCEM Curriculum</dc:title>
  <dc:creator>Jane</dc:creator>
  <cp:lastModifiedBy>jason long</cp:lastModifiedBy>
  <cp:revision>67</cp:revision>
  <dcterms:created xsi:type="dcterms:W3CDTF">2020-10-12T16:24:02Z</dcterms:created>
  <dcterms:modified xsi:type="dcterms:W3CDTF">2021-03-03T15:34:35Z</dcterms:modified>
</cp:coreProperties>
</file>