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6CD7-328C-4CD1-A0E8-1D6E904CF7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DCC555-32FB-4F1E-A723-21D6FBC5A6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C264B5-FABD-4D0D-9B87-5A1EAAF59385}"/>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5" name="Footer Placeholder 4">
            <a:extLst>
              <a:ext uri="{FF2B5EF4-FFF2-40B4-BE49-F238E27FC236}">
                <a16:creationId xmlns:a16="http://schemas.microsoft.com/office/drawing/2014/main" id="{31D53F32-6173-420B-88E4-43F4554F04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F5EC1D-CFFB-4CAC-A80E-70CC53E3C156}"/>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3169283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5228-5F52-4CA0-9616-13F089CE2E0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24D4D3-9B6A-4850-ABB6-A21B7903EA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EB81A5-736D-4F4E-9848-43D77EB328ED}"/>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5" name="Footer Placeholder 4">
            <a:extLst>
              <a:ext uri="{FF2B5EF4-FFF2-40B4-BE49-F238E27FC236}">
                <a16:creationId xmlns:a16="http://schemas.microsoft.com/office/drawing/2014/main" id="{25C0D3EE-7226-49DF-8D50-CCE72BEB6C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E09D9B-0A95-4996-8198-B96186D6496B}"/>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104232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42A7C7-1949-4B40-B99F-79184BE33F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E9A7C-919B-490E-9632-AFE5697A40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59B073-10C8-456B-AE04-01A145F8CB08}"/>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5" name="Footer Placeholder 4">
            <a:extLst>
              <a:ext uri="{FF2B5EF4-FFF2-40B4-BE49-F238E27FC236}">
                <a16:creationId xmlns:a16="http://schemas.microsoft.com/office/drawing/2014/main" id="{293E9D67-C13C-475C-95DA-0496351C9C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3E91CB-93DA-4BA5-B84F-F46F73F384C9}"/>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99228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3437-9448-4CBF-82C6-35FFECC735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73AF43-5B1D-4073-9778-8FFE455B5F9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7CB627-FDF8-4193-8C99-350575B2C007}"/>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5" name="Footer Placeholder 4">
            <a:extLst>
              <a:ext uri="{FF2B5EF4-FFF2-40B4-BE49-F238E27FC236}">
                <a16:creationId xmlns:a16="http://schemas.microsoft.com/office/drawing/2014/main" id="{33EB8C5B-DEDB-47F1-B1E5-5D1DFDBEE4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6068D5-0A86-424A-BC8D-1A7851D02B35}"/>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163046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D481-17F6-443F-A909-B944686EA9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92BA7D-01E1-45E9-8E88-289F5ECD53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BA5CDF-6545-4E6C-BCBF-75AF02E6F012}"/>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5" name="Footer Placeholder 4">
            <a:extLst>
              <a:ext uri="{FF2B5EF4-FFF2-40B4-BE49-F238E27FC236}">
                <a16:creationId xmlns:a16="http://schemas.microsoft.com/office/drawing/2014/main" id="{572B9E03-7136-488B-8A2A-324BC5079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8D1FDD-6175-4A3B-B9C2-4D335AB143CC}"/>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8629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249A-5859-46E1-BFA9-B1CAE252EA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049828-0648-46EA-8113-E78B02E214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5558043-F190-49A2-9DC9-DC744802DB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6413A7-B549-417D-A8BD-8238B11EA98D}"/>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6" name="Footer Placeholder 5">
            <a:extLst>
              <a:ext uri="{FF2B5EF4-FFF2-40B4-BE49-F238E27FC236}">
                <a16:creationId xmlns:a16="http://schemas.microsoft.com/office/drawing/2014/main" id="{C9DC1401-1039-4B32-8186-E5A850E5A8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FFC6C5-C2F8-4501-AF74-C02DA453126C}"/>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78722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D131-94EB-483A-BDFE-9B22864A82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48915D-11E5-414C-AC1C-8C10B81591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1A032B-DC4E-427B-B416-41AD32C7E9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3E4D31-1EDF-4B3F-AA66-DA1DBCCAD9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AB3509-8075-4CDB-B81E-92C153E084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5D19D3-A226-427B-9F45-30B0B88E2B7D}"/>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8" name="Footer Placeholder 7">
            <a:extLst>
              <a:ext uri="{FF2B5EF4-FFF2-40B4-BE49-F238E27FC236}">
                <a16:creationId xmlns:a16="http://schemas.microsoft.com/office/drawing/2014/main" id="{3F57AAFE-0578-491E-BB77-A6D7D6AFDA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5B2DEE-F63D-40E4-9B29-90631A123108}"/>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302089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46CD3-8074-4B9A-A1B4-DC97B0A93B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921A0F-1DBA-4DBE-8FD6-DEB324A9E76A}"/>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4" name="Footer Placeholder 3">
            <a:extLst>
              <a:ext uri="{FF2B5EF4-FFF2-40B4-BE49-F238E27FC236}">
                <a16:creationId xmlns:a16="http://schemas.microsoft.com/office/drawing/2014/main" id="{D0BC9240-0BBD-47E9-BBE2-6FE6AC6C27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292853-CFAD-4935-ACF5-359464803695}"/>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177498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C4D1F0-BA0F-4CDB-B5D6-BE8C1DE46995}"/>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3" name="Footer Placeholder 2">
            <a:extLst>
              <a:ext uri="{FF2B5EF4-FFF2-40B4-BE49-F238E27FC236}">
                <a16:creationId xmlns:a16="http://schemas.microsoft.com/office/drawing/2014/main" id="{E05B013E-F021-4BD6-8D14-456F97ECC4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75D520-EE8E-4D8E-9C13-CC4750E755B0}"/>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427524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94C76-8B5C-40B2-B941-044AF9F94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023E2F-8EC7-42D8-8D5B-35CCA8D99C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E8E8B7-99A0-4331-BC28-CACB294AE7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03D5DA-7738-48A4-8BB2-48914E191D55}"/>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6" name="Footer Placeholder 5">
            <a:extLst>
              <a:ext uri="{FF2B5EF4-FFF2-40B4-BE49-F238E27FC236}">
                <a16:creationId xmlns:a16="http://schemas.microsoft.com/office/drawing/2014/main" id="{780AC699-C0EB-4714-A579-106C4CBC72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13B342-B9DF-4BE3-AA90-D9259F21801E}"/>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309017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84105-6A63-44DD-ADAC-B2C98F6BC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EBCA48C-B703-41C5-B7C9-A0B6DEBE76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6A2A0FB-6DED-445E-B8DF-AFA8FEFE40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4BA663-5863-4498-99E3-DDFBA1CE2265}"/>
              </a:ext>
            </a:extLst>
          </p:cNvPr>
          <p:cNvSpPr>
            <a:spLocks noGrp="1"/>
          </p:cNvSpPr>
          <p:nvPr>
            <p:ph type="dt" sz="half" idx="10"/>
          </p:nvPr>
        </p:nvSpPr>
        <p:spPr/>
        <p:txBody>
          <a:bodyPr/>
          <a:lstStyle/>
          <a:p>
            <a:fld id="{8324AC80-A267-49A0-A473-A7F91268D3D5}" type="datetimeFigureOut">
              <a:rPr lang="en-GB" smtClean="0"/>
              <a:t>27/09/2017</a:t>
            </a:fld>
            <a:endParaRPr lang="en-GB"/>
          </a:p>
        </p:txBody>
      </p:sp>
      <p:sp>
        <p:nvSpPr>
          <p:cNvPr id="6" name="Footer Placeholder 5">
            <a:extLst>
              <a:ext uri="{FF2B5EF4-FFF2-40B4-BE49-F238E27FC236}">
                <a16:creationId xmlns:a16="http://schemas.microsoft.com/office/drawing/2014/main" id="{6FFEB8FC-4326-4628-99B6-5852A7606D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013D48-C41A-4A0A-994D-F12393D4AE48}"/>
              </a:ext>
            </a:extLst>
          </p:cNvPr>
          <p:cNvSpPr>
            <a:spLocks noGrp="1"/>
          </p:cNvSpPr>
          <p:nvPr>
            <p:ph type="sldNum" sz="quarter" idx="12"/>
          </p:nvPr>
        </p:nvSpPr>
        <p:spPr/>
        <p:txBody>
          <a:bodyPr/>
          <a:lstStyle/>
          <a:p>
            <a:fld id="{CEAEF6F7-7B71-43D9-83BB-64DEBA005EA4}" type="slidenum">
              <a:rPr lang="en-GB" smtClean="0"/>
              <a:t>‹#›</a:t>
            </a:fld>
            <a:endParaRPr lang="en-GB"/>
          </a:p>
        </p:txBody>
      </p:sp>
    </p:spTree>
    <p:extLst>
      <p:ext uri="{BB962C8B-B14F-4D97-AF65-F5344CB8AC3E}">
        <p14:creationId xmlns:p14="http://schemas.microsoft.com/office/powerpoint/2010/main" val="3954900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2E9A21-6D3D-4DFE-B80C-B6E02DB4E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48DF3F-DD46-4381-BBD4-C6B20D32E8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BBD982-45ED-42FF-9C72-E51206FE2C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4AC80-A267-49A0-A473-A7F91268D3D5}" type="datetimeFigureOut">
              <a:rPr lang="en-GB" smtClean="0"/>
              <a:t>27/09/2017</a:t>
            </a:fld>
            <a:endParaRPr lang="en-GB"/>
          </a:p>
        </p:txBody>
      </p:sp>
      <p:sp>
        <p:nvSpPr>
          <p:cNvPr id="5" name="Footer Placeholder 4">
            <a:extLst>
              <a:ext uri="{FF2B5EF4-FFF2-40B4-BE49-F238E27FC236}">
                <a16:creationId xmlns:a16="http://schemas.microsoft.com/office/drawing/2014/main" id="{70679B44-5B69-4DF5-8178-1F5BDA594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63A4F2-D898-43B4-B535-87B929313D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EF6F7-7B71-43D9-83BB-64DEBA005EA4}" type="slidenum">
              <a:rPr lang="en-GB" smtClean="0"/>
              <a:t>‹#›</a:t>
            </a:fld>
            <a:endParaRPr lang="en-GB"/>
          </a:p>
        </p:txBody>
      </p:sp>
    </p:spTree>
    <p:extLst>
      <p:ext uri="{BB962C8B-B14F-4D97-AF65-F5344CB8AC3E}">
        <p14:creationId xmlns:p14="http://schemas.microsoft.com/office/powerpoint/2010/main" val="54942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63BF3-1729-4B5D-AA49-9C87F2DFC228}"/>
              </a:ext>
            </a:extLst>
          </p:cNvPr>
          <p:cNvSpPr>
            <a:spLocks noGrp="1"/>
          </p:cNvSpPr>
          <p:nvPr>
            <p:ph type="ctrTitle"/>
          </p:nvPr>
        </p:nvSpPr>
        <p:spPr>
          <a:xfrm>
            <a:off x="1524000" y="1122362"/>
            <a:ext cx="9144000" cy="3817937"/>
          </a:xfrm>
        </p:spPr>
        <p:txBody>
          <a:bodyPr>
            <a:normAutofit/>
          </a:bodyPr>
          <a:lstStyle/>
          <a:p>
            <a:r>
              <a:rPr lang="en-GB" b="1" dirty="0"/>
              <a:t>Top tips to help you pass the MRCGP </a:t>
            </a:r>
            <a:br>
              <a:rPr lang="en-GB" b="1" dirty="0"/>
            </a:br>
            <a:r>
              <a:rPr lang="en-GB" b="1" dirty="0"/>
              <a:t>AKT exam</a:t>
            </a:r>
            <a:endParaRPr lang="en-GB" dirty="0"/>
          </a:p>
        </p:txBody>
      </p:sp>
    </p:spTree>
    <p:extLst>
      <p:ext uri="{BB962C8B-B14F-4D97-AF65-F5344CB8AC3E}">
        <p14:creationId xmlns:p14="http://schemas.microsoft.com/office/powerpoint/2010/main" val="3077159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671F-D708-430E-87BE-9F505471DAC1}"/>
              </a:ext>
            </a:extLst>
          </p:cNvPr>
          <p:cNvSpPr>
            <a:spLocks noGrp="1"/>
          </p:cNvSpPr>
          <p:nvPr>
            <p:ph type="title"/>
          </p:nvPr>
        </p:nvSpPr>
        <p:spPr/>
        <p:txBody>
          <a:bodyPr/>
          <a:lstStyle/>
          <a:p>
            <a:r>
              <a:rPr lang="en-GB" b="1" u="sng" dirty="0">
                <a:solidFill>
                  <a:srgbClr val="FF0000"/>
                </a:solidFill>
              </a:rPr>
              <a:t>Read the question carefully</a:t>
            </a:r>
          </a:p>
        </p:txBody>
      </p:sp>
      <p:sp>
        <p:nvSpPr>
          <p:cNvPr id="3" name="Content Placeholder 2">
            <a:extLst>
              <a:ext uri="{FF2B5EF4-FFF2-40B4-BE49-F238E27FC236}">
                <a16:creationId xmlns:a16="http://schemas.microsoft.com/office/drawing/2014/main" id="{02C18A78-D473-4C84-A2DD-D3ACB333A759}"/>
              </a:ext>
            </a:extLst>
          </p:cNvPr>
          <p:cNvSpPr>
            <a:spLocks noGrp="1"/>
          </p:cNvSpPr>
          <p:nvPr>
            <p:ph idx="1"/>
          </p:nvPr>
        </p:nvSpPr>
        <p:spPr>
          <a:xfrm>
            <a:off x="838200" y="1593908"/>
            <a:ext cx="10515600" cy="5167619"/>
          </a:xfrm>
        </p:spPr>
        <p:txBody>
          <a:bodyPr>
            <a:normAutofit fontScale="92500" lnSpcReduction="10000"/>
          </a:bodyPr>
          <a:lstStyle/>
          <a:p>
            <a:r>
              <a:rPr lang="en-GB" dirty="0"/>
              <a:t>Many candidates that have a good knowledge base still fail the AKT by a few marks. </a:t>
            </a:r>
          </a:p>
          <a:p>
            <a:r>
              <a:rPr lang="en-GB" dirty="0"/>
              <a:t>This can be owing to poor exam technique. </a:t>
            </a:r>
          </a:p>
          <a:p>
            <a:r>
              <a:rPr lang="en-GB" dirty="0"/>
              <a:t>It is really important to read the question carefully to prevent losing marks for silly mistakes. </a:t>
            </a:r>
          </a:p>
          <a:p>
            <a:r>
              <a:rPr lang="en-GB" dirty="0"/>
              <a:t>This can relate to the instructions – some questions ask you to drag the right answer into a certain part of the screen. Clicking the right answer instead of dragging it will gain no marks. </a:t>
            </a:r>
          </a:p>
          <a:p>
            <a:r>
              <a:rPr lang="en-GB" dirty="0"/>
              <a:t>It is important to watch out for and to understand certain keywords – if the question asks for a characteristic feature, it means it is there in almost every case (90% or more) – whereas if it asks for a feature that is commonly seen in a condition, it only needs to be there in around 60% or more of cases. </a:t>
            </a:r>
          </a:p>
        </p:txBody>
      </p:sp>
    </p:spTree>
    <p:extLst>
      <p:ext uri="{BB962C8B-B14F-4D97-AF65-F5344CB8AC3E}">
        <p14:creationId xmlns:p14="http://schemas.microsoft.com/office/powerpoint/2010/main" val="2406806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C218C2-8A87-4AE8-BE66-1AE16AC233D4}"/>
              </a:ext>
            </a:extLst>
          </p:cNvPr>
          <p:cNvSpPr>
            <a:spLocks noGrp="1"/>
          </p:cNvSpPr>
          <p:nvPr>
            <p:ph idx="1"/>
          </p:nvPr>
        </p:nvSpPr>
        <p:spPr>
          <a:xfrm>
            <a:off x="838200" y="528506"/>
            <a:ext cx="10515600" cy="5648457"/>
          </a:xfrm>
        </p:spPr>
        <p:txBody>
          <a:bodyPr>
            <a:normAutofit lnSpcReduction="10000"/>
          </a:bodyPr>
          <a:lstStyle/>
          <a:p>
            <a:endParaRPr lang="en-GB" dirty="0"/>
          </a:p>
          <a:p>
            <a:r>
              <a:rPr lang="en-GB" dirty="0"/>
              <a:t>Some questions are negatively framed – “which of the following is not part of the Rome III criteria for diagnosing irritable bowel syndrome?” – candidates that fail to spot the “not” in this question could easily select the wrong answer despite knowing the Rome III criteria.</a:t>
            </a:r>
          </a:p>
          <a:p>
            <a:endParaRPr lang="en-GB" dirty="0"/>
          </a:p>
          <a:p>
            <a:r>
              <a:rPr lang="en-GB" dirty="0"/>
              <a:t>All the AKT question formats, apart from the free text, require the candidate to identify the best answer(s) from a given list of plausible alternatives, using all of the information in the question </a:t>
            </a:r>
          </a:p>
          <a:p>
            <a:endParaRPr lang="en-GB" dirty="0"/>
          </a:p>
          <a:p>
            <a:r>
              <a:rPr lang="en-GB" dirty="0"/>
              <a:t>There may be other answers which are not included in the option list, but you have to focus on the best available answer for the specific question asked</a:t>
            </a:r>
          </a:p>
          <a:p>
            <a:endParaRPr lang="en-GB" dirty="0"/>
          </a:p>
        </p:txBody>
      </p:sp>
    </p:spTree>
    <p:extLst>
      <p:ext uri="{BB962C8B-B14F-4D97-AF65-F5344CB8AC3E}">
        <p14:creationId xmlns:p14="http://schemas.microsoft.com/office/powerpoint/2010/main" val="599261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641-8BBE-4A4D-BCCE-00E58ADF08FC}"/>
              </a:ext>
            </a:extLst>
          </p:cNvPr>
          <p:cNvSpPr>
            <a:spLocks noGrp="1"/>
          </p:cNvSpPr>
          <p:nvPr>
            <p:ph type="title"/>
          </p:nvPr>
        </p:nvSpPr>
        <p:spPr/>
        <p:txBody>
          <a:bodyPr/>
          <a:lstStyle/>
          <a:p>
            <a:r>
              <a:rPr lang="en-GB" b="1" dirty="0"/>
              <a:t>Keep to time </a:t>
            </a:r>
            <a:endParaRPr lang="en-GB" dirty="0"/>
          </a:p>
        </p:txBody>
      </p:sp>
      <p:sp>
        <p:nvSpPr>
          <p:cNvPr id="3" name="Content Placeholder 2">
            <a:extLst>
              <a:ext uri="{FF2B5EF4-FFF2-40B4-BE49-F238E27FC236}">
                <a16:creationId xmlns:a16="http://schemas.microsoft.com/office/drawing/2014/main" id="{2A694BEF-0A06-4F16-8147-ACF92D85ACEE}"/>
              </a:ext>
            </a:extLst>
          </p:cNvPr>
          <p:cNvSpPr>
            <a:spLocks noGrp="1"/>
          </p:cNvSpPr>
          <p:nvPr>
            <p:ph idx="1"/>
          </p:nvPr>
        </p:nvSpPr>
        <p:spPr>
          <a:xfrm>
            <a:off x="838200" y="1551963"/>
            <a:ext cx="10515600" cy="5226342"/>
          </a:xfrm>
        </p:spPr>
        <p:txBody>
          <a:bodyPr>
            <a:normAutofit fontScale="92500" lnSpcReduction="20000"/>
          </a:bodyPr>
          <a:lstStyle/>
          <a:p>
            <a:r>
              <a:rPr lang="en-GB" dirty="0"/>
              <a:t>To complete the entire paper, you have just 57 seconds per question. </a:t>
            </a:r>
          </a:p>
          <a:p>
            <a:r>
              <a:rPr lang="en-GB" dirty="0"/>
              <a:t>Try to be disciplined – if you are not entirely sure of the best answer, it is better to put down your best guess after about 55 seconds and move on. You can flag questions for review, so you could try to come back if you finish a little early to look at those are unsure of. By being strict with your time, you will at least pick up all the easy marks for topics that you have covered in your revision. </a:t>
            </a:r>
          </a:p>
          <a:p>
            <a:r>
              <a:rPr lang="en-GB" dirty="0"/>
              <a:t>Candidates that spend 2-3 minutes struggling with a few really challenging questions often end up unable to complete the paper. They may have missed easy marks from questions at the end of the paper that they did not see. </a:t>
            </a:r>
          </a:p>
          <a:p>
            <a:r>
              <a:rPr lang="en-GB" dirty="0"/>
              <a:t>It is useful to have some pace checkpoints – try to finish 33 questions every 30 minutes. At this pace, you will have completed 66 questions after 1 hour, 99 at 1.5 hours, and complete the whole paper with just under 10 minutes left to go over any questions flagged earlier.</a:t>
            </a:r>
          </a:p>
        </p:txBody>
      </p:sp>
    </p:spTree>
    <p:extLst>
      <p:ext uri="{BB962C8B-B14F-4D97-AF65-F5344CB8AC3E}">
        <p14:creationId xmlns:p14="http://schemas.microsoft.com/office/powerpoint/2010/main" val="508406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565A6-B9D7-4085-A663-ECE65975D13C}"/>
              </a:ext>
            </a:extLst>
          </p:cNvPr>
          <p:cNvSpPr>
            <a:spLocks noGrp="1"/>
          </p:cNvSpPr>
          <p:nvPr>
            <p:ph type="title"/>
          </p:nvPr>
        </p:nvSpPr>
        <p:spPr/>
        <p:txBody>
          <a:bodyPr/>
          <a:lstStyle/>
          <a:p>
            <a:r>
              <a:rPr lang="en-GB" b="1" dirty="0"/>
              <a:t>Summary</a:t>
            </a:r>
            <a:endParaRPr lang="en-GB" dirty="0"/>
          </a:p>
        </p:txBody>
      </p:sp>
      <p:sp>
        <p:nvSpPr>
          <p:cNvPr id="3" name="Content Placeholder 2">
            <a:extLst>
              <a:ext uri="{FF2B5EF4-FFF2-40B4-BE49-F238E27FC236}">
                <a16:creationId xmlns:a16="http://schemas.microsoft.com/office/drawing/2014/main" id="{1A835C6D-3DED-4D44-81EE-255CB3DE5E98}"/>
              </a:ext>
            </a:extLst>
          </p:cNvPr>
          <p:cNvSpPr>
            <a:spLocks noGrp="1"/>
          </p:cNvSpPr>
          <p:nvPr>
            <p:ph idx="1"/>
          </p:nvPr>
        </p:nvSpPr>
        <p:spPr/>
        <p:txBody>
          <a:bodyPr/>
          <a:lstStyle/>
          <a:p>
            <a:r>
              <a:rPr lang="en-GB" dirty="0"/>
              <a:t>The MRCGP AKT is a challenging exam with a significant failure rate </a:t>
            </a:r>
          </a:p>
          <a:p>
            <a:r>
              <a:rPr lang="en-GB" dirty="0"/>
              <a:t>Over 1 in 4 candidates fail each exam</a:t>
            </a:r>
          </a:p>
          <a:p>
            <a:r>
              <a:rPr lang="en-GB" dirty="0"/>
              <a:t>It covers a large curriculum, so it is important to allow enough time and to have a plan to enable you to prepare in a systematic way. </a:t>
            </a:r>
          </a:p>
          <a:p>
            <a:r>
              <a:rPr lang="en-GB" dirty="0"/>
              <a:t>A lot of the knowledge gained from preparing will help you not only in everyday practice, but also for the MRCGP CSA examination. </a:t>
            </a:r>
          </a:p>
          <a:p>
            <a:r>
              <a:rPr lang="en-GB" dirty="0"/>
              <a:t>By mixing reading with practice questions, you should have both the knowledge and the exam technique to allow you to pass well.</a:t>
            </a:r>
          </a:p>
        </p:txBody>
      </p:sp>
    </p:spTree>
    <p:extLst>
      <p:ext uri="{BB962C8B-B14F-4D97-AF65-F5344CB8AC3E}">
        <p14:creationId xmlns:p14="http://schemas.microsoft.com/office/powerpoint/2010/main" val="34415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DE271-941E-4454-8338-441235193459}"/>
              </a:ext>
            </a:extLst>
          </p:cNvPr>
          <p:cNvSpPr>
            <a:spLocks noGrp="1"/>
          </p:cNvSpPr>
          <p:nvPr>
            <p:ph type="ctrTitle"/>
          </p:nvPr>
        </p:nvSpPr>
        <p:spPr>
          <a:xfrm>
            <a:off x="1524000" y="246063"/>
            <a:ext cx="9144000" cy="1138237"/>
          </a:xfrm>
        </p:spPr>
        <p:txBody>
          <a:bodyPr/>
          <a:lstStyle/>
          <a:p>
            <a:r>
              <a:rPr lang="en-GB" b="1" dirty="0"/>
              <a:t>Understand the basics</a:t>
            </a:r>
            <a:endParaRPr lang="en-GB" dirty="0"/>
          </a:p>
        </p:txBody>
      </p:sp>
      <p:sp>
        <p:nvSpPr>
          <p:cNvPr id="3" name="Subtitle 2">
            <a:extLst>
              <a:ext uri="{FF2B5EF4-FFF2-40B4-BE49-F238E27FC236}">
                <a16:creationId xmlns:a16="http://schemas.microsoft.com/office/drawing/2014/main" id="{6D2A05F8-EDCF-41DE-93A4-28C3244988A4}"/>
              </a:ext>
            </a:extLst>
          </p:cNvPr>
          <p:cNvSpPr>
            <a:spLocks noGrp="1"/>
          </p:cNvSpPr>
          <p:nvPr>
            <p:ph type="subTitle" idx="1"/>
          </p:nvPr>
        </p:nvSpPr>
        <p:spPr>
          <a:xfrm>
            <a:off x="1524000" y="1562100"/>
            <a:ext cx="9144000" cy="5118100"/>
          </a:xfrm>
        </p:spPr>
        <p:txBody>
          <a:bodyPr>
            <a:normAutofit/>
          </a:bodyPr>
          <a:lstStyle/>
          <a:p>
            <a:pPr marL="342900" indent="-342900" algn="l">
              <a:buFont typeface="Arial" panose="020B0604020202020204" pitchFamily="34" charset="0"/>
              <a:buChar char="•"/>
            </a:pPr>
            <a:r>
              <a:rPr lang="en-GB" dirty="0"/>
              <a:t>The exam lasts 3 hours and 10 minutes</a:t>
            </a:r>
          </a:p>
          <a:p>
            <a:pPr marL="342900" indent="-342900" algn="l">
              <a:buFont typeface="Arial" panose="020B0604020202020204" pitchFamily="34" charset="0"/>
              <a:buChar char="•"/>
            </a:pPr>
            <a:r>
              <a:rPr lang="en-GB" dirty="0"/>
              <a:t>Consists of 200 questions</a:t>
            </a:r>
          </a:p>
          <a:p>
            <a:pPr marL="342900" indent="-342900" algn="l">
              <a:buFont typeface="Arial" panose="020B0604020202020204" pitchFamily="34" charset="0"/>
              <a:buChar char="•"/>
            </a:pPr>
            <a:r>
              <a:rPr lang="en-GB" dirty="0"/>
              <a:t>80% of the questions relate to clinical medicine </a:t>
            </a:r>
          </a:p>
          <a:p>
            <a:pPr marL="342900" indent="-342900" algn="l">
              <a:buFont typeface="Arial" panose="020B0604020202020204" pitchFamily="34" charset="0"/>
              <a:buChar char="•"/>
            </a:pPr>
            <a:r>
              <a:rPr lang="en-GB" dirty="0"/>
              <a:t>10% to evidence based practice</a:t>
            </a:r>
          </a:p>
          <a:p>
            <a:pPr marL="342900" indent="-342900" algn="l">
              <a:buFont typeface="Arial" panose="020B0604020202020204" pitchFamily="34" charset="0"/>
              <a:buChar char="•"/>
            </a:pPr>
            <a:r>
              <a:rPr lang="en-GB" dirty="0"/>
              <a:t>10% the organisational domain</a:t>
            </a:r>
          </a:p>
          <a:p>
            <a:pPr marL="342900" indent="-342900" algn="l">
              <a:buFont typeface="Arial" panose="020B0604020202020204" pitchFamily="34" charset="0"/>
              <a:buChar char="•"/>
            </a:pPr>
            <a:r>
              <a:rPr lang="en-GB" dirty="0"/>
              <a:t>The exam is computerised</a:t>
            </a:r>
          </a:p>
          <a:p>
            <a:pPr marL="342900" indent="-342900" algn="l">
              <a:buFont typeface="Arial" panose="020B0604020202020204" pitchFamily="34" charset="0"/>
              <a:buChar char="•"/>
            </a:pPr>
            <a:r>
              <a:rPr lang="en-GB" dirty="0"/>
              <a:t>There is access to a basic on-screen calculator if needed </a:t>
            </a:r>
          </a:p>
          <a:p>
            <a:pPr marL="342900" indent="-342900" algn="l">
              <a:buFont typeface="Arial" panose="020B0604020202020204" pitchFamily="34" charset="0"/>
              <a:buChar char="•"/>
            </a:pPr>
            <a:r>
              <a:rPr lang="en-GB" dirty="0"/>
              <a:t>The majority of questions are single best answer and extended matching questions</a:t>
            </a:r>
          </a:p>
          <a:p>
            <a:pPr marL="342900" indent="-342900" algn="l">
              <a:buFont typeface="Arial" panose="020B0604020202020204" pitchFamily="34" charset="0"/>
              <a:buChar char="•"/>
            </a:pPr>
            <a:r>
              <a:rPr lang="en-GB" dirty="0"/>
              <a:t>Other formats include algorithm questions, short answer (you type the correct answer into a box), video questions, and picture based questions.</a:t>
            </a:r>
          </a:p>
        </p:txBody>
      </p:sp>
    </p:spTree>
    <p:extLst>
      <p:ext uri="{BB962C8B-B14F-4D97-AF65-F5344CB8AC3E}">
        <p14:creationId xmlns:p14="http://schemas.microsoft.com/office/powerpoint/2010/main" val="30165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5B22-ADB1-4919-BC47-1E1D74897B8B}"/>
              </a:ext>
            </a:extLst>
          </p:cNvPr>
          <p:cNvSpPr>
            <a:spLocks noGrp="1"/>
          </p:cNvSpPr>
          <p:nvPr>
            <p:ph type="title"/>
          </p:nvPr>
        </p:nvSpPr>
        <p:spPr/>
        <p:txBody>
          <a:bodyPr/>
          <a:lstStyle/>
          <a:p>
            <a:pPr algn="ctr"/>
            <a:r>
              <a:rPr lang="en-GB" b="1" dirty="0"/>
              <a:t>Fail to prepare, prepare to fail</a:t>
            </a:r>
          </a:p>
        </p:txBody>
      </p:sp>
      <p:sp>
        <p:nvSpPr>
          <p:cNvPr id="3" name="Content Placeholder 2">
            <a:extLst>
              <a:ext uri="{FF2B5EF4-FFF2-40B4-BE49-F238E27FC236}">
                <a16:creationId xmlns:a16="http://schemas.microsoft.com/office/drawing/2014/main" id="{B38F83B3-4A8E-449B-8AF2-CEFE5303D1BD}"/>
              </a:ext>
            </a:extLst>
          </p:cNvPr>
          <p:cNvSpPr>
            <a:spLocks noGrp="1"/>
          </p:cNvSpPr>
          <p:nvPr>
            <p:ph idx="1"/>
          </p:nvPr>
        </p:nvSpPr>
        <p:spPr>
          <a:xfrm>
            <a:off x="838200" y="1825624"/>
            <a:ext cx="10515600" cy="4826845"/>
          </a:xfrm>
        </p:spPr>
        <p:txBody>
          <a:bodyPr>
            <a:normAutofit/>
          </a:bodyPr>
          <a:lstStyle/>
          <a:p>
            <a:endParaRPr lang="en-GB" dirty="0"/>
          </a:p>
          <a:p>
            <a:r>
              <a:rPr lang="en-GB" dirty="0"/>
              <a:t>Allow enough time to revise all material in the exam – most candidates need 3 or 4 months to be able to cover everything sufficiently well to pass the exam. </a:t>
            </a:r>
          </a:p>
          <a:p>
            <a:endParaRPr lang="en-GB" dirty="0"/>
          </a:p>
          <a:p>
            <a:r>
              <a:rPr lang="en-GB" dirty="0"/>
              <a:t>The curriculum is large and covers a broad range of topics – try to have a systematic approach to allow you to cover all the important topics adequately. The RCGP has produced an AKT topic review which details the key areas and subjects covered in the exam.  </a:t>
            </a:r>
          </a:p>
        </p:txBody>
      </p:sp>
    </p:spTree>
    <p:extLst>
      <p:ext uri="{BB962C8B-B14F-4D97-AF65-F5344CB8AC3E}">
        <p14:creationId xmlns:p14="http://schemas.microsoft.com/office/powerpoint/2010/main" val="2281616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4698-65E5-4E09-891C-C02B37E1FE1A}"/>
              </a:ext>
            </a:extLst>
          </p:cNvPr>
          <p:cNvSpPr>
            <a:spLocks noGrp="1"/>
          </p:cNvSpPr>
          <p:nvPr>
            <p:ph type="title"/>
          </p:nvPr>
        </p:nvSpPr>
        <p:spPr/>
        <p:txBody>
          <a:bodyPr/>
          <a:lstStyle/>
          <a:p>
            <a:r>
              <a:rPr lang="en-GB" b="1" dirty="0"/>
              <a:t>Focus on the clinical domain</a:t>
            </a:r>
            <a:endParaRPr lang="en-GB" dirty="0"/>
          </a:p>
        </p:txBody>
      </p:sp>
      <p:sp>
        <p:nvSpPr>
          <p:cNvPr id="3" name="Content Placeholder 2">
            <a:extLst>
              <a:ext uri="{FF2B5EF4-FFF2-40B4-BE49-F238E27FC236}">
                <a16:creationId xmlns:a16="http://schemas.microsoft.com/office/drawing/2014/main" id="{1FD78121-DC2E-4731-A3D5-5F2F770D7196}"/>
              </a:ext>
            </a:extLst>
          </p:cNvPr>
          <p:cNvSpPr>
            <a:spLocks noGrp="1"/>
          </p:cNvSpPr>
          <p:nvPr>
            <p:ph idx="1"/>
          </p:nvPr>
        </p:nvSpPr>
        <p:spPr/>
        <p:txBody>
          <a:bodyPr>
            <a:normAutofit fontScale="92500" lnSpcReduction="10000"/>
          </a:bodyPr>
          <a:lstStyle/>
          <a:p>
            <a:r>
              <a:rPr lang="en-GB" dirty="0"/>
              <a:t>Aim to spend the majority of your revision focusing on the clinical domain – this makes up 80% of the marks and questions (160 questions). </a:t>
            </a:r>
          </a:p>
          <a:p>
            <a:r>
              <a:rPr lang="en-GB" dirty="0"/>
              <a:t>Someone who scored very poorly in this area (under 60%) would usually fail the exam – even with 100% in the other domains. </a:t>
            </a:r>
          </a:p>
          <a:p>
            <a:r>
              <a:rPr lang="en-GB" dirty="0"/>
              <a:t>Overall, a poor score in this domain is the most common cause of failure in the AKT exam. This domain also takes the longest amount of time to cover as the bulk of the curriculum is focused on clinical topics. </a:t>
            </a:r>
          </a:p>
          <a:p>
            <a:r>
              <a:rPr lang="en-GB" dirty="0"/>
              <a:t>Questions from the clinical domain can include those relating to making a diagnosis, ordering and interpreting tests, disease factors and risks, and management. It is important to have a good knowledge of key guidelines – NICE, SIGN, BTS etc. for common and important disease areas as they are frequently tested.</a:t>
            </a:r>
          </a:p>
        </p:txBody>
      </p:sp>
    </p:spTree>
    <p:extLst>
      <p:ext uri="{BB962C8B-B14F-4D97-AF65-F5344CB8AC3E}">
        <p14:creationId xmlns:p14="http://schemas.microsoft.com/office/powerpoint/2010/main" val="3380820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AAC2A-A3AB-430F-A0C9-C29D1BAF8C42}"/>
              </a:ext>
            </a:extLst>
          </p:cNvPr>
          <p:cNvSpPr>
            <a:spLocks noGrp="1"/>
          </p:cNvSpPr>
          <p:nvPr>
            <p:ph type="title"/>
          </p:nvPr>
        </p:nvSpPr>
        <p:spPr/>
        <p:txBody>
          <a:bodyPr/>
          <a:lstStyle/>
          <a:p>
            <a:r>
              <a:rPr lang="en-GB" b="1" dirty="0"/>
              <a:t>Revise core statistics and evidence based practice</a:t>
            </a:r>
            <a:endParaRPr lang="en-GB" dirty="0"/>
          </a:p>
        </p:txBody>
      </p:sp>
      <p:sp>
        <p:nvSpPr>
          <p:cNvPr id="3" name="Content Placeholder 2">
            <a:extLst>
              <a:ext uri="{FF2B5EF4-FFF2-40B4-BE49-F238E27FC236}">
                <a16:creationId xmlns:a16="http://schemas.microsoft.com/office/drawing/2014/main" id="{0BEA1CDA-F669-4821-B195-37C8B45057E6}"/>
              </a:ext>
            </a:extLst>
          </p:cNvPr>
          <p:cNvSpPr>
            <a:spLocks noGrp="1"/>
          </p:cNvSpPr>
          <p:nvPr>
            <p:ph idx="1"/>
          </p:nvPr>
        </p:nvSpPr>
        <p:spPr/>
        <p:txBody>
          <a:bodyPr>
            <a:normAutofit fontScale="92500" lnSpcReduction="10000"/>
          </a:bodyPr>
          <a:lstStyle/>
          <a:p>
            <a:r>
              <a:rPr lang="en-GB" dirty="0"/>
              <a:t>10% of the exam is evidence based medicine, including basic statistics, graphs and charts and types of study. </a:t>
            </a:r>
          </a:p>
          <a:p>
            <a:r>
              <a:rPr lang="en-GB" dirty="0"/>
              <a:t>These offer easy marks if you make sure you have a good grasp of the basic concepts and can interpret common charts and graphs. Make sure you can calculate averages (mean, mode, median), numbers needed to treat, sensitivity and specificity as well as understanding absolute and relative risk, odds ratios, </a:t>
            </a:r>
            <a:r>
              <a:rPr lang="en-GB" i="1" dirty="0"/>
              <a:t>p</a:t>
            </a:r>
            <a:r>
              <a:rPr lang="en-GB" dirty="0"/>
              <a:t> values, 95% confidence intervals and standard deviation. </a:t>
            </a:r>
          </a:p>
          <a:p>
            <a:r>
              <a:rPr lang="en-GB" dirty="0"/>
              <a:t>You should be able to interpret scatter plots, </a:t>
            </a:r>
            <a:r>
              <a:rPr lang="en-GB" dirty="0" err="1"/>
              <a:t>L’Abbe</a:t>
            </a:r>
            <a:r>
              <a:rPr lang="en-GB" dirty="0"/>
              <a:t> plots, Forest plots, funnel plots as well as Cates plots. </a:t>
            </a:r>
          </a:p>
          <a:p>
            <a:r>
              <a:rPr lang="en-GB" dirty="0"/>
              <a:t>Finally, you should be able to understand the usage of common study types including cross sectional surveys, case control studies, cohort studies and randomised controlled trials.</a:t>
            </a:r>
          </a:p>
        </p:txBody>
      </p:sp>
    </p:spTree>
    <p:extLst>
      <p:ext uri="{BB962C8B-B14F-4D97-AF65-F5344CB8AC3E}">
        <p14:creationId xmlns:p14="http://schemas.microsoft.com/office/powerpoint/2010/main" val="367389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DB8EF-5759-4FC1-A0DC-9D8B334BACF8}"/>
              </a:ext>
            </a:extLst>
          </p:cNvPr>
          <p:cNvSpPr>
            <a:spLocks noGrp="1"/>
          </p:cNvSpPr>
          <p:nvPr>
            <p:ph type="title"/>
          </p:nvPr>
        </p:nvSpPr>
        <p:spPr/>
        <p:txBody>
          <a:bodyPr/>
          <a:lstStyle/>
          <a:p>
            <a:r>
              <a:rPr lang="en-GB" b="1" dirty="0"/>
              <a:t>Don’t forget the organisational domain </a:t>
            </a:r>
            <a:endParaRPr lang="en-GB" dirty="0"/>
          </a:p>
        </p:txBody>
      </p:sp>
      <p:sp>
        <p:nvSpPr>
          <p:cNvPr id="3" name="Content Placeholder 2">
            <a:extLst>
              <a:ext uri="{FF2B5EF4-FFF2-40B4-BE49-F238E27FC236}">
                <a16:creationId xmlns:a16="http://schemas.microsoft.com/office/drawing/2014/main" id="{214D000D-F37B-44A4-868C-3998541E6DC7}"/>
              </a:ext>
            </a:extLst>
          </p:cNvPr>
          <p:cNvSpPr>
            <a:spLocks noGrp="1"/>
          </p:cNvSpPr>
          <p:nvPr>
            <p:ph idx="1"/>
          </p:nvPr>
        </p:nvSpPr>
        <p:spPr/>
        <p:txBody>
          <a:bodyPr/>
          <a:lstStyle/>
          <a:p>
            <a:endParaRPr lang="en-GB" dirty="0"/>
          </a:p>
          <a:p>
            <a:r>
              <a:rPr lang="en-GB" dirty="0"/>
              <a:t>This makes up another 10% of the exam, and </a:t>
            </a:r>
          </a:p>
          <a:p>
            <a:endParaRPr lang="en-GB" dirty="0"/>
          </a:p>
          <a:p>
            <a:r>
              <a:rPr lang="en-GB" dirty="0"/>
              <a:t>Is the area that candidates tend to do worst on. </a:t>
            </a:r>
          </a:p>
          <a:p>
            <a:r>
              <a:rPr lang="en-GB" dirty="0"/>
              <a:t>These areas can be dull to read, but learning about practice management, QOF, certification, DVLA guidelines and legal duties of doctors will not only get you easy marks, it will be useful when you qualify.</a:t>
            </a:r>
          </a:p>
        </p:txBody>
      </p:sp>
    </p:spTree>
    <p:extLst>
      <p:ext uri="{BB962C8B-B14F-4D97-AF65-F5344CB8AC3E}">
        <p14:creationId xmlns:p14="http://schemas.microsoft.com/office/powerpoint/2010/main" val="661839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3B9DB-CC82-49AD-A800-E8EDEA16246F}"/>
              </a:ext>
            </a:extLst>
          </p:cNvPr>
          <p:cNvSpPr>
            <a:spLocks noGrp="1"/>
          </p:cNvSpPr>
          <p:nvPr>
            <p:ph type="title"/>
          </p:nvPr>
        </p:nvSpPr>
        <p:spPr/>
        <p:txBody>
          <a:bodyPr/>
          <a:lstStyle/>
          <a:p>
            <a:r>
              <a:rPr lang="en-GB" b="1" dirty="0"/>
              <a:t>Learn from other people’s mistakes</a:t>
            </a:r>
            <a:endParaRPr lang="en-GB" dirty="0"/>
          </a:p>
        </p:txBody>
      </p:sp>
      <p:sp>
        <p:nvSpPr>
          <p:cNvPr id="3" name="Content Placeholder 2">
            <a:extLst>
              <a:ext uri="{FF2B5EF4-FFF2-40B4-BE49-F238E27FC236}">
                <a16:creationId xmlns:a16="http://schemas.microsoft.com/office/drawing/2014/main" id="{FA99C4DE-6EAB-4DC8-BEA9-7ACDAE2CF550}"/>
              </a:ext>
            </a:extLst>
          </p:cNvPr>
          <p:cNvSpPr>
            <a:spLocks noGrp="1"/>
          </p:cNvSpPr>
          <p:nvPr>
            <p:ph idx="1"/>
          </p:nvPr>
        </p:nvSpPr>
        <p:spPr/>
        <p:txBody>
          <a:bodyPr/>
          <a:lstStyle/>
          <a:p>
            <a:r>
              <a:rPr lang="en-GB" dirty="0"/>
              <a:t>Read through the examiners’ feedback reports to see which topics caused trainees problems, as they are usually retested in the next few exams. </a:t>
            </a:r>
          </a:p>
          <a:p>
            <a:endParaRPr lang="en-GB" dirty="0"/>
          </a:p>
          <a:p>
            <a:r>
              <a:rPr lang="en-GB" dirty="0"/>
              <a:t>In the last feedback report, there was not a single topic that had not already featured as an area of poor performance in a previous report.</a:t>
            </a:r>
          </a:p>
        </p:txBody>
      </p:sp>
    </p:spTree>
    <p:extLst>
      <p:ext uri="{BB962C8B-B14F-4D97-AF65-F5344CB8AC3E}">
        <p14:creationId xmlns:p14="http://schemas.microsoft.com/office/powerpoint/2010/main" val="2229150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A29C5-C8BC-45F8-801C-A7959F89DD44}"/>
              </a:ext>
            </a:extLst>
          </p:cNvPr>
          <p:cNvSpPr>
            <a:spLocks noGrp="1"/>
          </p:cNvSpPr>
          <p:nvPr>
            <p:ph type="title"/>
          </p:nvPr>
        </p:nvSpPr>
        <p:spPr/>
        <p:txBody>
          <a:bodyPr/>
          <a:lstStyle/>
          <a:p>
            <a:r>
              <a:rPr lang="en-GB" b="1" dirty="0"/>
              <a:t>Make the most of your revision time</a:t>
            </a:r>
            <a:endParaRPr lang="en-GB" dirty="0"/>
          </a:p>
        </p:txBody>
      </p:sp>
      <p:sp>
        <p:nvSpPr>
          <p:cNvPr id="3" name="Content Placeholder 2">
            <a:extLst>
              <a:ext uri="{FF2B5EF4-FFF2-40B4-BE49-F238E27FC236}">
                <a16:creationId xmlns:a16="http://schemas.microsoft.com/office/drawing/2014/main" id="{5718DED6-2C71-4C62-BD97-4A56B4BC260B}"/>
              </a:ext>
            </a:extLst>
          </p:cNvPr>
          <p:cNvSpPr>
            <a:spLocks noGrp="1"/>
          </p:cNvSpPr>
          <p:nvPr>
            <p:ph idx="1"/>
          </p:nvPr>
        </p:nvSpPr>
        <p:spPr/>
        <p:txBody>
          <a:bodyPr>
            <a:normAutofit fontScale="92500" lnSpcReduction="10000"/>
          </a:bodyPr>
          <a:lstStyle/>
          <a:p>
            <a:r>
              <a:rPr lang="en-GB" dirty="0"/>
              <a:t>Effective revision should combine reading with practising questions.</a:t>
            </a:r>
          </a:p>
          <a:p>
            <a:r>
              <a:rPr lang="en-GB" dirty="0"/>
              <a:t> Try to practise questions to time, as time pressure is a big issue with this exam – you have about 57 seconds for each question! </a:t>
            </a:r>
          </a:p>
          <a:p>
            <a:r>
              <a:rPr lang="en-GB" dirty="0"/>
              <a:t>If you get a question wrong, try to read more broadly about the subject to gain a deeper understanding. By relating it to a question you have just answered, you are more likely to retain the information. </a:t>
            </a:r>
          </a:p>
          <a:p>
            <a:r>
              <a:rPr lang="en-GB" dirty="0"/>
              <a:t>Concentration drops dramatically after 40 mins to an hour, so try to revise in chunks of no more than an hour at a time. </a:t>
            </a:r>
          </a:p>
          <a:p>
            <a:r>
              <a:rPr lang="en-GB" dirty="0"/>
              <a:t>Take a short break – even 10 minutes to make a hot drink, or get some fresh air is often enough to refresh you and improve concentration for the next burst of revision.</a:t>
            </a:r>
          </a:p>
        </p:txBody>
      </p:sp>
    </p:spTree>
    <p:extLst>
      <p:ext uri="{BB962C8B-B14F-4D97-AF65-F5344CB8AC3E}">
        <p14:creationId xmlns:p14="http://schemas.microsoft.com/office/powerpoint/2010/main" val="69530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F0A1B-B747-4609-BC59-060DF7DD3B0D}"/>
              </a:ext>
            </a:extLst>
          </p:cNvPr>
          <p:cNvSpPr>
            <a:spLocks noGrp="1"/>
          </p:cNvSpPr>
          <p:nvPr>
            <p:ph type="title"/>
          </p:nvPr>
        </p:nvSpPr>
        <p:spPr/>
        <p:txBody>
          <a:bodyPr/>
          <a:lstStyle/>
          <a:p>
            <a:r>
              <a:rPr lang="en-GB" b="1" dirty="0"/>
              <a:t>Learn the subject, not the question</a:t>
            </a:r>
            <a:endParaRPr lang="en-GB" dirty="0"/>
          </a:p>
        </p:txBody>
      </p:sp>
      <p:sp>
        <p:nvSpPr>
          <p:cNvPr id="3" name="Content Placeholder 2">
            <a:extLst>
              <a:ext uri="{FF2B5EF4-FFF2-40B4-BE49-F238E27FC236}">
                <a16:creationId xmlns:a16="http://schemas.microsoft.com/office/drawing/2014/main" id="{50C67077-4C69-475F-A740-BE31C12B3D00}"/>
              </a:ext>
            </a:extLst>
          </p:cNvPr>
          <p:cNvSpPr>
            <a:spLocks noGrp="1"/>
          </p:cNvSpPr>
          <p:nvPr>
            <p:ph idx="1"/>
          </p:nvPr>
        </p:nvSpPr>
        <p:spPr>
          <a:xfrm>
            <a:off x="838200" y="1825624"/>
            <a:ext cx="10515600" cy="4826845"/>
          </a:xfrm>
        </p:spPr>
        <p:txBody>
          <a:bodyPr>
            <a:normAutofit fontScale="77500" lnSpcReduction="20000"/>
          </a:bodyPr>
          <a:lstStyle/>
          <a:p>
            <a:r>
              <a:rPr lang="en-GB" dirty="0"/>
              <a:t>Some candidates approach AKT revision by picking an online revision service and then go through all the questions multiple times. </a:t>
            </a:r>
          </a:p>
          <a:p>
            <a:r>
              <a:rPr lang="en-GB" dirty="0"/>
              <a:t>This can lead to a false sense of security and ultimately failure in the exam. </a:t>
            </a:r>
          </a:p>
          <a:p>
            <a:r>
              <a:rPr lang="en-GB" dirty="0"/>
              <a:t>Repeating the SAME questions multiple times provides very little additional benefit. </a:t>
            </a:r>
          </a:p>
          <a:p>
            <a:r>
              <a:rPr lang="en-GB" dirty="0"/>
              <a:t>Often complex questions such as data interpretation are answered the second time by remembering the pattern rather than understanding the subject. </a:t>
            </a:r>
          </a:p>
          <a:p>
            <a:r>
              <a:rPr lang="en-GB" dirty="0"/>
              <a:t>In the exam, you will not get the same question, but a different one testing knowledge of the subject. While your mark will improve with each repeated attempt at the same questions, your knowledge may have only improved marginally (having seen the correct answers the first time, it is not surprising that you get most of them correct the next time). </a:t>
            </a:r>
          </a:p>
          <a:p>
            <a:r>
              <a:rPr lang="en-GB" dirty="0"/>
              <a:t>A better approach is to read up on the subjects and explanations after doing a set of questions, and then once you complete all the questions, move on to a different set of questions from a different service or book. This will give you a better idea of how well you have understood the topic and retained the knowledge.</a:t>
            </a:r>
          </a:p>
        </p:txBody>
      </p:sp>
    </p:spTree>
    <p:extLst>
      <p:ext uri="{BB962C8B-B14F-4D97-AF65-F5344CB8AC3E}">
        <p14:creationId xmlns:p14="http://schemas.microsoft.com/office/powerpoint/2010/main" val="1435920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1548</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Top tips to help you pass the MRCGP  AKT exam</vt:lpstr>
      <vt:lpstr>Understand the basics</vt:lpstr>
      <vt:lpstr>Fail to prepare, prepare to fail</vt:lpstr>
      <vt:lpstr>Focus on the clinical domain</vt:lpstr>
      <vt:lpstr>Revise core statistics and evidence based practice</vt:lpstr>
      <vt:lpstr>Don’t forget the organisational domain </vt:lpstr>
      <vt:lpstr>Learn from other people’s mistakes</vt:lpstr>
      <vt:lpstr>Make the most of your revision time</vt:lpstr>
      <vt:lpstr>Learn the subject, not the question</vt:lpstr>
      <vt:lpstr>Read the question carefully</vt:lpstr>
      <vt:lpstr>PowerPoint Presentation</vt:lpstr>
      <vt:lpstr>Keep to time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tips to help you pass the MRCGP AKT exam</dc:title>
  <dc:creator>A Omar</dc:creator>
  <cp:lastModifiedBy>A Omar</cp:lastModifiedBy>
  <cp:revision>6</cp:revision>
  <dcterms:created xsi:type="dcterms:W3CDTF">2017-09-24T10:13:59Z</dcterms:created>
  <dcterms:modified xsi:type="dcterms:W3CDTF">2017-09-27T09:39:16Z</dcterms:modified>
</cp:coreProperties>
</file>