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0"/>
  </p:notesMasterIdLst>
  <p:sldIdLst>
    <p:sldId id="256" r:id="rId2"/>
    <p:sldId id="428" r:id="rId3"/>
    <p:sldId id="423" r:id="rId4"/>
    <p:sldId id="404" r:id="rId5"/>
    <p:sldId id="405" r:id="rId6"/>
    <p:sldId id="417" r:id="rId7"/>
    <p:sldId id="406" r:id="rId8"/>
    <p:sldId id="429" r:id="rId9"/>
    <p:sldId id="430" r:id="rId10"/>
    <p:sldId id="422" r:id="rId11"/>
    <p:sldId id="419" r:id="rId12"/>
    <p:sldId id="424" r:id="rId13"/>
    <p:sldId id="425" r:id="rId14"/>
    <p:sldId id="426" r:id="rId15"/>
    <p:sldId id="431" r:id="rId16"/>
    <p:sldId id="432" r:id="rId17"/>
    <p:sldId id="427" r:id="rId18"/>
    <p:sldId id="420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41" autoAdjust="0"/>
  </p:normalViewPr>
  <p:slideViewPr>
    <p:cSldViewPr snapToGrid="0" snapToObjects="1" showGuides="1">
      <p:cViewPr>
        <p:scale>
          <a:sx n="80" d="100"/>
          <a:sy n="80" d="100"/>
        </p:scale>
        <p:origin x="-1272" y="-240"/>
      </p:cViewPr>
      <p:guideLst>
        <p:guide orient="horz" pos="2160"/>
        <p:guide orient="horz" pos="232"/>
        <p:guide orient="horz" pos="4088"/>
        <p:guide pos="4637"/>
        <p:guide pos="226"/>
        <p:guide pos="5534"/>
        <p:guide pos="470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3B31CC-ACDF-4992-8942-2399B4124EF8}" type="datetimeFigureOut">
              <a:rPr lang="en-GB" smtClean="0"/>
              <a:pPr/>
              <a:t>20/06/2014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3B49BE-1BCC-4EBA-A172-DFC96FF8EAF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91294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Revised trajectories in 2014.  </a:t>
            </a:r>
          </a:p>
          <a:p>
            <a:r>
              <a:rPr lang="en-GB" dirty="0" smtClean="0"/>
              <a:t>National service</a:t>
            </a:r>
            <a:r>
              <a:rPr lang="en-GB" baseline="0" dirty="0" smtClean="0"/>
              <a:t> spec reflects transfer of commissioning responsibility to LA.  Work underway to ensure the specs meet local need.</a:t>
            </a:r>
          </a:p>
          <a:p>
            <a:r>
              <a:rPr lang="en-GB" baseline="0" dirty="0" smtClean="0"/>
              <a:t>Dashboard, new KPIs, Unify submissions</a:t>
            </a:r>
          </a:p>
          <a:p>
            <a:r>
              <a:rPr lang="en-GB" baseline="0" dirty="0" smtClean="0"/>
              <a:t>Working with LA s to ensure a smooth transition of commissioning responsibility</a:t>
            </a:r>
          </a:p>
          <a:p>
            <a:r>
              <a:rPr lang="en-GB" baseline="0" dirty="0" smtClean="0"/>
              <a:t>HV as the lead for HCP 0-5 with a coordinated response by other professions and agencies to ensure an integrated HCP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3B49BE-1BCC-4EBA-A172-DFC96FF8EAFE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45788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Chief</a:t>
            </a:r>
            <a:r>
              <a:rPr lang="en-GB" baseline="0" dirty="0" smtClean="0"/>
              <a:t> Medical Officer annual report focusing on child health recommends an update of the HCP, starting with 0-5.  Recognising the crucial role it plays in child health and for future adult health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3B49BE-1BCC-4EBA-A172-DFC96FF8EAFE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35053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gi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95615" y="6678000"/>
            <a:ext cx="900000" cy="180000"/>
          </a:xfrm>
        </p:spPr>
        <p:txBody>
          <a:bodyPr/>
          <a:lstStyle/>
          <a:p>
            <a:fld id="{59CA2686-856A-4D61-932F-087427C3A7B6}" type="datetime1">
              <a:rPr lang="en-GB" noProof="0" smtClean="0"/>
              <a:pPr/>
              <a:t>20/06/2014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55199" y="6678000"/>
            <a:ext cx="7240415" cy="18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smtClean="0"/>
              <a:t>NHS | Presentation to [XXXX Company] | [Type Date]</a:t>
            </a:r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37600" y="6678000"/>
            <a:ext cx="301175" cy="18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3134A5E-8B9A-4F1B-8A1C-D54727A06F98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8775" y="1494000"/>
            <a:ext cx="5580000" cy="1587600"/>
          </a:xfrm>
        </p:spPr>
        <p:txBody>
          <a:bodyPr lIns="108000" tIns="72000"/>
          <a:lstStyle>
            <a:lvl1pPr>
              <a:lnSpc>
                <a:spcPts val="4800"/>
              </a:lnSpc>
              <a:defRPr sz="4000"/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8775" y="2160000"/>
            <a:ext cx="5580000" cy="921600"/>
          </a:xfrm>
          <a:noFill/>
        </p:spPr>
        <p:txBody>
          <a:bodyPr lIns="108000"/>
          <a:lstStyle>
            <a:lvl1pPr marL="0" indent="0" algn="l">
              <a:lnSpc>
                <a:spcPts val="3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smtClean="0"/>
              <a:t>Click to edit Master subtitle style</a:t>
            </a:r>
            <a:endParaRPr lang="en-GB" noProof="0"/>
          </a:p>
        </p:txBody>
      </p:sp>
      <p:sp>
        <p:nvSpPr>
          <p:cNvPr id="7" name="Rectangle 6"/>
          <p:cNvSpPr/>
          <p:nvPr userDrawn="1"/>
        </p:nvSpPr>
        <p:spPr>
          <a:xfrm>
            <a:off x="7470775" y="1494000"/>
            <a:ext cx="1314000" cy="1587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>
              <a:ln>
                <a:noFill/>
              </a:ln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6048375" y="3198049"/>
            <a:ext cx="1314000" cy="158944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>
              <a:ln>
                <a:noFill/>
              </a:ln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3203575" y="4902100"/>
            <a:ext cx="1314000" cy="1587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>
              <a:ln>
                <a:noFill/>
              </a:ln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3576" y="3199891"/>
            <a:ext cx="2735200" cy="158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48375" y="4902100"/>
            <a:ext cx="1314000" cy="158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5" descr="NHS_Constitution_RGB.gif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15919" y="5427700"/>
            <a:ext cx="1106952" cy="1062000"/>
          </a:xfrm>
          <a:prstGeom prst="rect">
            <a:avLst/>
          </a:prstGeom>
        </p:spPr>
      </p:pic>
      <p:pic>
        <p:nvPicPr>
          <p:cNvPr id="1029" name="Picture 5"/>
          <p:cNvPicPr>
            <a:picLocks noChangeAspect="1" noChangeArrowheads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70775" y="3201732"/>
            <a:ext cx="1314000" cy="1585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17"/>
          <p:cNvSpPr/>
          <p:nvPr userDrawn="1"/>
        </p:nvSpPr>
        <p:spPr>
          <a:xfrm>
            <a:off x="358775" y="4902100"/>
            <a:ext cx="2736400" cy="1587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3" hasCustomPrompt="1"/>
          </p:nvPr>
        </p:nvSpPr>
        <p:spPr>
          <a:xfrm>
            <a:off x="358775" y="6019201"/>
            <a:ext cx="2736850" cy="470500"/>
          </a:xfrm>
        </p:spPr>
        <p:txBody>
          <a:bodyPr lIns="108000"/>
          <a:lstStyle>
            <a:lvl1pPr marL="0" indent="0">
              <a:lnSpc>
                <a:spcPts val="1600"/>
              </a:lnSpc>
              <a:spcBef>
                <a:spcPts val="800"/>
              </a:spcBef>
              <a:buFontTx/>
              <a:buNone/>
              <a:defRPr sz="1400">
                <a:solidFill>
                  <a:schemeClr val="bg1"/>
                </a:solidFill>
              </a:defRPr>
            </a:lvl1pPr>
            <a:lvl2pPr marL="0" indent="0">
              <a:lnSpc>
                <a:spcPts val="1600"/>
              </a:lnSpc>
              <a:spcBef>
                <a:spcPts val="800"/>
              </a:spcBef>
              <a:buFontTx/>
              <a:buNone/>
              <a:defRPr sz="1400">
                <a:solidFill>
                  <a:schemeClr val="bg1"/>
                </a:solidFill>
              </a:defRPr>
            </a:lvl2pPr>
            <a:lvl3pPr marL="0" indent="0">
              <a:lnSpc>
                <a:spcPts val="1600"/>
              </a:lnSpc>
              <a:spcBef>
                <a:spcPts val="800"/>
              </a:spcBef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lnSpc>
                <a:spcPts val="1600"/>
              </a:lnSpc>
              <a:spcBef>
                <a:spcPts val="800"/>
              </a:spcBef>
              <a:buFontTx/>
              <a:buNone/>
              <a:defRPr sz="1400">
                <a:solidFill>
                  <a:schemeClr val="bg1"/>
                </a:solidFill>
              </a:defRPr>
            </a:lvl4pPr>
            <a:lvl5pPr marL="0" indent="0">
              <a:lnSpc>
                <a:spcPts val="1600"/>
              </a:lnSpc>
              <a:spcBef>
                <a:spcPts val="800"/>
              </a:spcBef>
              <a:buFontTx/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 dirty="0" smtClean="0"/>
              <a:t>Click to add organisation / date</a:t>
            </a:r>
            <a:endParaRPr lang="en-GB" noProof="0" dirty="0"/>
          </a:p>
        </p:txBody>
      </p:sp>
      <p:pic>
        <p:nvPicPr>
          <p:cNvPr id="1026" name="Picture 2" descr="J:\NHS CB\Communication\Branding\Templates\Template photos\3 elderly ladies.JPG"/>
          <p:cNvPicPr>
            <a:picLocks noChangeAspect="1" noChangeArrowheads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58775" y="3198049"/>
            <a:ext cx="1310682" cy="158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47237" y="4902100"/>
            <a:ext cx="1314000" cy="1585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7895615" y="6678000"/>
            <a:ext cx="900000" cy="180000"/>
          </a:xfrm>
        </p:spPr>
        <p:txBody>
          <a:bodyPr/>
          <a:lstStyle/>
          <a:p>
            <a:fld id="{59CA2686-856A-4D61-932F-087427C3A7B6}" type="datetime1">
              <a:rPr lang="en-GB" noProof="0" smtClean="0"/>
              <a:pPr/>
              <a:t>20/06/2014</a:t>
            </a:fld>
            <a:endParaRPr lang="en-GB" noProof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55199" y="6678000"/>
            <a:ext cx="7240415" cy="18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smtClean="0"/>
              <a:t>NHS | Presentation to [XXXX Company] | [Type Date]</a:t>
            </a:r>
            <a:endParaRPr lang="en-GB" noProof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37600" y="6678000"/>
            <a:ext cx="301175" cy="18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3134A5E-8B9A-4F1B-8A1C-D54727A06F98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358774" y="1493999"/>
            <a:ext cx="7002463" cy="3293491"/>
          </a:xfrm>
        </p:spPr>
        <p:txBody>
          <a:bodyPr lIns="108000" tIns="72000"/>
          <a:lstStyle>
            <a:lvl1pPr>
              <a:lnSpc>
                <a:spcPts val="4800"/>
              </a:lnSpc>
              <a:defRPr sz="4000"/>
            </a:lvl1pPr>
          </a:lstStyle>
          <a:p>
            <a:r>
              <a:rPr lang="en-GB" noProof="0" dirty="0" smtClean="0"/>
              <a:t>Click to edit Section title</a:t>
            </a:r>
            <a:endParaRPr lang="en-GB" noProof="0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58775" y="2160000"/>
            <a:ext cx="5580000" cy="921600"/>
          </a:xfrm>
          <a:noFill/>
        </p:spPr>
        <p:txBody>
          <a:bodyPr lIns="108000"/>
          <a:lstStyle>
            <a:lvl1pPr marL="0" indent="0" algn="l">
              <a:lnSpc>
                <a:spcPts val="3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smtClean="0"/>
              <a:t>Click to edit Section subtitle</a:t>
            </a:r>
            <a:endParaRPr lang="en-GB" noProof="0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7470775" y="1494000"/>
            <a:ext cx="1314000" cy="1587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>
              <a:ln>
                <a:noFill/>
              </a:ln>
            </a:endParaRPr>
          </a:p>
        </p:txBody>
      </p:sp>
      <p:sp>
        <p:nvSpPr>
          <p:cNvPr id="20" name="Rectangle 19"/>
          <p:cNvSpPr/>
          <p:nvPr userDrawn="1"/>
        </p:nvSpPr>
        <p:spPr>
          <a:xfrm>
            <a:off x="358775" y="4902100"/>
            <a:ext cx="2736400" cy="1587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21" name="Text Placeholder 19"/>
          <p:cNvSpPr>
            <a:spLocks noGrp="1"/>
          </p:cNvSpPr>
          <p:nvPr>
            <p:ph type="body" sz="quarter" idx="13" hasCustomPrompt="1"/>
          </p:nvPr>
        </p:nvSpPr>
        <p:spPr>
          <a:xfrm>
            <a:off x="358775" y="6019201"/>
            <a:ext cx="2736850" cy="470500"/>
          </a:xfrm>
        </p:spPr>
        <p:txBody>
          <a:bodyPr lIns="108000"/>
          <a:lstStyle>
            <a:lvl1pPr marL="0" indent="0">
              <a:lnSpc>
                <a:spcPts val="1600"/>
              </a:lnSpc>
              <a:spcBef>
                <a:spcPts val="800"/>
              </a:spcBef>
              <a:buFontTx/>
              <a:buNone/>
              <a:defRPr sz="1400">
                <a:solidFill>
                  <a:schemeClr val="bg1"/>
                </a:solidFill>
              </a:defRPr>
            </a:lvl1pPr>
            <a:lvl2pPr marL="0" indent="0">
              <a:lnSpc>
                <a:spcPts val="1600"/>
              </a:lnSpc>
              <a:spcBef>
                <a:spcPts val="800"/>
              </a:spcBef>
              <a:buFontTx/>
              <a:buNone/>
              <a:defRPr sz="1400">
                <a:solidFill>
                  <a:schemeClr val="bg1"/>
                </a:solidFill>
              </a:defRPr>
            </a:lvl2pPr>
            <a:lvl3pPr marL="0" indent="0">
              <a:lnSpc>
                <a:spcPts val="1600"/>
              </a:lnSpc>
              <a:spcBef>
                <a:spcPts val="800"/>
              </a:spcBef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lnSpc>
                <a:spcPts val="1600"/>
              </a:lnSpc>
              <a:spcBef>
                <a:spcPts val="800"/>
              </a:spcBef>
              <a:buFontTx/>
              <a:buNone/>
              <a:defRPr sz="1400">
                <a:solidFill>
                  <a:schemeClr val="bg1"/>
                </a:solidFill>
              </a:defRPr>
            </a:lvl4pPr>
            <a:lvl5pPr marL="0" indent="0">
              <a:lnSpc>
                <a:spcPts val="1600"/>
              </a:lnSpc>
              <a:spcBef>
                <a:spcPts val="800"/>
              </a:spcBef>
              <a:buFontTx/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 dirty="0" smtClean="0"/>
              <a:t>Click to add section number</a:t>
            </a:r>
            <a:endParaRPr lang="en-GB" noProof="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81615" y="3205038"/>
            <a:ext cx="1314000" cy="1582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" descr="J:\NHS CB\Communication\Branding\Templates\Template photos\Smiling baby.JPG"/>
          <p:cNvPicPr>
            <a:picLocks noChangeAspect="1" noChangeArrowheads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06347" y="4902100"/>
            <a:ext cx="1314000" cy="1609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61457-CCE8-4AA5-922F-041759C4EBFD}" type="datetime1">
              <a:rPr lang="en-GB" noProof="0" smtClean="0"/>
              <a:pPr/>
              <a:t>20/06/2014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smtClean="0"/>
              <a:t>NHS | Presentation to [XXXX Company] | [Type Date]</a:t>
            </a:r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34A5E-8B9A-4F1B-8A1C-D54727A06F98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+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775" y="2052001"/>
            <a:ext cx="7002463" cy="2087999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61457-CCE8-4AA5-922F-041759C4EBFD}" type="datetime1">
              <a:rPr lang="en-GB" noProof="0" smtClean="0"/>
              <a:pPr/>
              <a:t>20/06/2014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smtClean="0"/>
              <a:t>NHS | Presentation to [XXXX Company] | [Type Date]</a:t>
            </a:r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34A5E-8B9A-4F1B-8A1C-D54727A06F98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7" name="Picture Placeholder 21"/>
          <p:cNvSpPr>
            <a:spLocks noGrp="1"/>
          </p:cNvSpPr>
          <p:nvPr>
            <p:ph type="pic" sz="quarter" idx="14"/>
          </p:nvPr>
        </p:nvSpPr>
        <p:spPr>
          <a:xfrm>
            <a:off x="358775" y="4320000"/>
            <a:ext cx="1314450" cy="1587500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8" name="Picture Placeholder 21"/>
          <p:cNvSpPr>
            <a:spLocks noGrp="1"/>
          </p:cNvSpPr>
          <p:nvPr>
            <p:ph type="pic" sz="quarter" idx="15"/>
          </p:nvPr>
        </p:nvSpPr>
        <p:spPr>
          <a:xfrm>
            <a:off x="1780725" y="4320000"/>
            <a:ext cx="2736850" cy="1587500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9" name="Picture Placeholder 21"/>
          <p:cNvSpPr>
            <a:spLocks noGrp="1"/>
          </p:cNvSpPr>
          <p:nvPr>
            <p:ph type="pic" sz="quarter" idx="16"/>
          </p:nvPr>
        </p:nvSpPr>
        <p:spPr>
          <a:xfrm>
            <a:off x="4624326" y="4320000"/>
            <a:ext cx="1314450" cy="1587500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8775" y="2052001"/>
            <a:ext cx="8426449" cy="424799"/>
          </a:xfrm>
        </p:spPr>
        <p:txBody>
          <a:bodyPr/>
          <a:lstStyle>
            <a:lvl1pPr marL="216000" indent="0">
              <a:buFontTx/>
              <a:buNone/>
              <a:defRPr baseline="0"/>
            </a:lvl1pPr>
          </a:lstStyle>
          <a:p>
            <a:pPr lvl="0"/>
            <a:r>
              <a:rPr lang="en-GB" noProof="0" dirty="0" smtClean="0"/>
              <a:t>Click to add subtitle / further information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61457-CCE8-4AA5-922F-041759C4EBFD}" type="datetime1">
              <a:rPr lang="en-GB" noProof="0" smtClean="0"/>
              <a:pPr/>
              <a:t>20/06/2014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smtClean="0"/>
              <a:t>NHS | Presentation to [XXXX Company] | [Type Date]</a:t>
            </a:r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34A5E-8B9A-4F1B-8A1C-D54727A06F98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8" name="Chart Placeholder 7"/>
          <p:cNvSpPr>
            <a:spLocks noGrp="1"/>
          </p:cNvSpPr>
          <p:nvPr>
            <p:ph type="chart" sz="quarter" idx="13"/>
          </p:nvPr>
        </p:nvSpPr>
        <p:spPr>
          <a:xfrm>
            <a:off x="179512" y="2385060"/>
            <a:ext cx="8616827" cy="3710939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en-GB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358775" y="5849937"/>
            <a:ext cx="8426450" cy="246062"/>
          </a:xfrm>
        </p:spPr>
        <p:txBody>
          <a:bodyPr anchor="b" anchorCtr="0"/>
          <a:lstStyle>
            <a:lvl1pPr indent="0" algn="r">
              <a:lnSpc>
                <a:spcPct val="100000"/>
              </a:lnSpc>
              <a:buFontTx/>
              <a:buNone/>
              <a:defRPr sz="1200">
                <a:solidFill>
                  <a:schemeClr val="tx2"/>
                </a:solidFill>
              </a:defRPr>
            </a:lvl1pPr>
            <a:lvl2pPr indent="0" algn="r">
              <a:lnSpc>
                <a:spcPct val="100000"/>
              </a:lnSpc>
              <a:buFontTx/>
              <a:buNone/>
              <a:defRPr sz="1200"/>
            </a:lvl2pPr>
            <a:lvl3pPr indent="0" algn="r">
              <a:lnSpc>
                <a:spcPct val="100000"/>
              </a:lnSpc>
              <a:buFontTx/>
              <a:buNone/>
              <a:defRPr sz="1200"/>
            </a:lvl3pPr>
            <a:lvl4pPr indent="0" algn="r">
              <a:lnSpc>
                <a:spcPct val="100000"/>
              </a:lnSpc>
              <a:buFontTx/>
              <a:buNone/>
              <a:defRPr sz="1200"/>
            </a:lvl4pPr>
            <a:lvl5pPr indent="0" algn="r">
              <a:lnSpc>
                <a:spcPct val="100000"/>
              </a:lnSpc>
              <a:buFontTx/>
              <a:buNone/>
              <a:defRPr sz="1200"/>
            </a:lvl5pPr>
          </a:lstStyle>
          <a:p>
            <a:pPr lvl="0"/>
            <a:r>
              <a:rPr lang="en-US" dirty="0" smtClean="0"/>
              <a:t>Click to add source/notes</a:t>
            </a:r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6EB59-2020-4CAB-A456-F3D6895F2D24}" type="datetime1">
              <a:rPr lang="en-GB" noProof="0" smtClean="0"/>
              <a:pPr/>
              <a:t>20/06/2014</a:t>
            </a:fld>
            <a:endParaRPr lang="en-GB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smtClean="0"/>
              <a:t>NHS | Presentation to [XXXX Company] | [Type Date]</a:t>
            </a:r>
            <a:endParaRPr lang="en-GB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34A5E-8B9A-4F1B-8A1C-D54727A06F98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52546-5CA5-40B0-8284-9ABC1E76E622}" type="datetime1">
              <a:rPr lang="en-GB" noProof="0" smtClean="0"/>
              <a:pPr/>
              <a:t>20/06/2014</a:t>
            </a:fld>
            <a:endParaRPr lang="en-GB" noProof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smtClean="0"/>
              <a:t>NHS | Presentation to [XXXX Company] | [Type Date]</a:t>
            </a:r>
            <a:endParaRPr lang="en-GB" noProof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34A5E-8B9A-4F1B-8A1C-D54727A06F98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8775" y="1386000"/>
            <a:ext cx="8426449" cy="565200"/>
          </a:xfrm>
          <a:prstGeom prst="rect">
            <a:avLst/>
          </a:prstGeom>
          <a:solidFill>
            <a:schemeClr val="accent1"/>
          </a:solidFill>
        </p:spPr>
        <p:txBody>
          <a:bodyPr vert="horz" lIns="216000" tIns="0" rIns="0" bIns="0" rtlCol="0" anchor="t" anchorCtr="0">
            <a:noAutofit/>
          </a:bodyPr>
          <a:lstStyle/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8775" y="2052001"/>
            <a:ext cx="7002463" cy="378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95615" y="6309700"/>
            <a:ext cx="900000" cy="18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r">
              <a:defRPr sz="1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DC62DB09-638E-4B69-BE58-0471AE84ECD1}" type="datetime1">
              <a:rPr lang="en-GB" noProof="0" smtClean="0"/>
              <a:pPr/>
              <a:t>20/06/2014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5199" y="6309700"/>
            <a:ext cx="7240415" cy="18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noProof="0" smtClean="0"/>
              <a:t>NHS | Presentation to [XXXX Company] | [Type Date]</a:t>
            </a:r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7600" y="6309700"/>
            <a:ext cx="301175" cy="18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r"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23134A5E-8B9A-4F1B-8A1C-D54727A06F98}" type="slidenum">
              <a:rPr lang="en-GB" noProof="0" smtClean="0"/>
              <a:pPr/>
              <a:t>‹#›</a:t>
            </a:fld>
            <a:endParaRPr lang="en-GB" noProof="0"/>
          </a:p>
        </p:txBody>
      </p:sp>
      <p:pic>
        <p:nvPicPr>
          <p:cNvPr id="7" name="Picture 2" descr="J:\NHS CB\Communication\Branding\Logos\NHS England\NHS England col.jpg"/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7324" y="488113"/>
            <a:ext cx="9779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6" r:id="rId4"/>
    <p:sldLayoutId id="2147483657" r:id="rId5"/>
    <p:sldLayoutId id="2147483654" r:id="rId6"/>
    <p:sldLayoutId id="2147483655" r:id="rId7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400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216000" indent="-216000" algn="l" defTabSz="216000" rtl="0" eaLnBrk="1" latinLnBrk="0" hangingPunct="1">
        <a:lnSpc>
          <a:spcPts val="2400"/>
        </a:lnSpc>
        <a:spcBef>
          <a:spcPts val="12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432000" indent="-216000" algn="l" defTabSz="216000" rtl="0" eaLnBrk="1" latinLnBrk="0" hangingPunct="1">
        <a:lnSpc>
          <a:spcPts val="2400"/>
        </a:lnSpc>
        <a:spcBef>
          <a:spcPts val="12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648000" indent="-216000" algn="l" defTabSz="216000" rtl="0" eaLnBrk="1" latinLnBrk="0" hangingPunct="1">
        <a:lnSpc>
          <a:spcPts val="2400"/>
        </a:lnSpc>
        <a:spcBef>
          <a:spcPts val="12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864000" indent="-216000" algn="l" defTabSz="216000" rtl="0" eaLnBrk="1" latinLnBrk="0" hangingPunct="1">
        <a:lnSpc>
          <a:spcPts val="2400"/>
        </a:lnSpc>
        <a:spcBef>
          <a:spcPts val="12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080000" indent="-216000" algn="l" defTabSz="216000" rtl="0" eaLnBrk="1" latinLnBrk="0" hangingPunct="1">
        <a:lnSpc>
          <a:spcPts val="2400"/>
        </a:lnSpc>
        <a:spcBef>
          <a:spcPts val="12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hyperlink" Target="http://www.google.com/url?url=http://www.sleepwellbaby.ca/&amp;rct=j&amp;frm=1&amp;q=&amp;esrc=s&amp;sa=U&amp;ei=H1ugU_b0L6jN7AaQnoGoAg&amp;ved=0CCoQ9QEwCg&amp;usg=AFQjCNGSgaEtlhrkmkqTeD3B365ew-TwgA" TargetMode="External"/><Relationship Id="rId7" Type="http://schemas.openxmlformats.org/officeDocument/2006/relationships/hyperlink" Target="http://www.google.com/url?url=http://hjselchphotography.com/blog/&amp;rct=j&amp;frm=1&amp;q=&amp;esrc=s&amp;sa=U&amp;ei=jFugU7urIvKS7Aaw04CADA&amp;ved=0CDoQ9QEwEjgU&amp;usg=AFQjCNHPGO1NsR2FekATQdMqHN1Ecem0xw" TargetMode="External"/><Relationship Id="rId12" Type="http://schemas.openxmlformats.org/officeDocument/2006/relationships/image" Target="../media/image29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jpeg"/><Relationship Id="rId11" Type="http://schemas.openxmlformats.org/officeDocument/2006/relationships/hyperlink" Target="http://www.google.co.uk/url?url=http://happybabysolutions.com/&amp;rct=j&amp;frm=1&amp;q=&amp;esrc=s&amp;sa=U&amp;ei=Y2WhU76nJeTG7AaekYDABQ&amp;ved=0CBYQ9QEwAA&amp;usg=AFQjCNFxHn_V8Pf02-WI-o8ZRMA-sNuV2g" TargetMode="External"/><Relationship Id="rId5" Type="http://schemas.openxmlformats.org/officeDocument/2006/relationships/hyperlink" Target="http://www.google.com/url?url=http://www.mkmphoto.com/&amp;rct=j&amp;frm=1&amp;q=&amp;esrc=s&amp;sa=U&amp;ei=H1ugU_b0L6jN7AaQnoGoAg&amp;ved=0CDgQ9QEwEQ&amp;usg=AFQjCNGBawyDEU6-NoYx7Edf94VLFtA2qg" TargetMode="External"/><Relationship Id="rId10" Type="http://schemas.openxmlformats.org/officeDocument/2006/relationships/image" Target="../media/image28.jpeg"/><Relationship Id="rId4" Type="http://schemas.openxmlformats.org/officeDocument/2006/relationships/image" Target="../media/image25.jpeg"/><Relationship Id="rId9" Type="http://schemas.openxmlformats.org/officeDocument/2006/relationships/hyperlink" Target="http://www.google.com/url?url=http://hala-hi.org/baby-care/&amp;rct=j&amp;frm=1&amp;q=&amp;esrc=s&amp;sa=U&amp;ei=DVygU4_1MvTA7AaLhIGACQ&amp;ved=0CBwQ9QEwAw&amp;usg=AFQjCNHTDL7Q6UvMaUPDqSYrXD2jz4UbZw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mailto:tracey.cogan@nhs.net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8774" y="1494000"/>
            <a:ext cx="7004051" cy="1587600"/>
          </a:xfrm>
        </p:spPr>
        <p:txBody>
          <a:bodyPr/>
          <a:lstStyle/>
          <a:p>
            <a:r>
              <a:rPr lang="en-GB" sz="2800" dirty="0" smtClean="0"/>
              <a:t>Health Visiting and the Healthy Child Programme 0-5</a:t>
            </a:r>
            <a:endParaRPr lang="en-GB" sz="2800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145018" y="2695699"/>
            <a:ext cx="7004049" cy="374025"/>
          </a:xfrm>
        </p:spPr>
        <p:txBody>
          <a:bodyPr/>
          <a:lstStyle/>
          <a:p>
            <a:pPr algn="ctr"/>
            <a:r>
              <a:rPr lang="en-GB" sz="1800" dirty="0" smtClean="0"/>
              <a:t>Tracey Cogan, Head of Public Health, NHS England, East Anglia </a:t>
            </a:r>
          </a:p>
          <a:p>
            <a:endParaRPr lang="en-GB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24</a:t>
            </a:r>
            <a:r>
              <a:rPr lang="en-GB" baseline="30000" dirty="0" smtClean="0"/>
              <a:t>th</a:t>
            </a:r>
            <a:r>
              <a:rPr lang="en-GB" dirty="0" smtClean="0"/>
              <a:t> June 2014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776" y="1103400"/>
            <a:ext cx="8426449" cy="565200"/>
          </a:xfrm>
        </p:spPr>
        <p:txBody>
          <a:bodyPr/>
          <a:lstStyle/>
          <a:p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Key Challenges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775" y="1793174"/>
            <a:ext cx="4046969" cy="5064826"/>
          </a:xfrm>
        </p:spPr>
        <p:txBody>
          <a:bodyPr/>
          <a:lstStyle/>
          <a:p>
            <a:r>
              <a:rPr lang="en-GB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The need for health and local government to focus on the older age group, vulnerable and elderly</a:t>
            </a:r>
          </a:p>
          <a:p>
            <a:r>
              <a:rPr lang="en-GB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The financial resource available and the requirement to make improvements without additional funding</a:t>
            </a:r>
          </a:p>
          <a:p>
            <a:r>
              <a:rPr lang="en-GB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Shift in focus to keeping patients out of hospital</a:t>
            </a:r>
          </a:p>
          <a:p>
            <a:r>
              <a:rPr lang="en-GB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Demand on primary care and specialised services</a:t>
            </a:r>
          </a:p>
          <a:p>
            <a:r>
              <a:rPr lang="en-GB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Joining up commissioning intentions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48249" y="1769424"/>
            <a:ext cx="4236976" cy="43858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2100" dirty="0" smtClean="0">
                <a:latin typeface="Calibri" panose="020F0502020204030204" pitchFamily="34" charset="0"/>
                <a:cs typeface="Calibri" panose="020F0502020204030204" pitchFamily="34" charset="0"/>
              </a:rPr>
              <a:t>Within HCP 0-5: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Midwifery to health visiting pathway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Primary Care involvement</a:t>
            </a:r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Adult 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Mental Health </a:t>
            </a:r>
            <a:r>
              <a:rPr lang="en-GB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Services involvement</a:t>
            </a:r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Health visitor </a:t>
            </a:r>
            <a:r>
              <a:rPr lang="en-GB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role in  </a:t>
            </a:r>
            <a:r>
              <a:rPr lang="en-GB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safeguarding 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and supporting vulnerable families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Time 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for the </a:t>
            </a:r>
            <a:r>
              <a:rPr lang="en-GB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HV to 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promote good health outcomes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Nos. of midwives and school nurses</a:t>
            </a:r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Geographical boundaries – </a:t>
            </a:r>
            <a:r>
              <a:rPr lang="en-GB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Resident/Registered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Loss of skill mix</a:t>
            </a:r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9834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What can we all do?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8775" y="2113454"/>
            <a:ext cx="8299450" cy="4596104"/>
          </a:xfrm>
        </p:spPr>
        <p:txBody>
          <a:bodyPr/>
          <a:lstStyle/>
          <a:p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Build on the current excellent joint working </a:t>
            </a:r>
          </a:p>
          <a:p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Support providers to redesign services within existing financial resource</a:t>
            </a:r>
          </a:p>
          <a:p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Ensure service users are able to tell us about their experiences of using our services and their views influence service </a:t>
            </a:r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change</a:t>
            </a:r>
            <a:endParaRPr lang="en-GB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Address health inequalities as an integral part of what we do</a:t>
            </a:r>
          </a:p>
          <a:p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Consider the contribution that everyone can make to improving outcomes for 0-5 and their families and gain commitment</a:t>
            </a:r>
          </a:p>
          <a:p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Learn from the Integrated commissioning and delivery toolkit for HCP 0-5 and ensure it influences our commissioning and delivery decisions for 15/16 onwards.</a:t>
            </a:r>
          </a:p>
          <a:p>
            <a:pPr marL="0" indent="0">
              <a:buNone/>
            </a:pP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0635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4551" y="2612571"/>
            <a:ext cx="2576945" cy="396635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775" y="1386000"/>
            <a:ext cx="8426449" cy="1084068"/>
          </a:xfrm>
        </p:spPr>
        <p:txBody>
          <a:bodyPr/>
          <a:lstStyle/>
          <a:p>
            <a:r>
              <a:rPr lang="en-GB" dirty="0" smtClean="0"/>
              <a:t>HCP Integrated Commissioning and Delivery Toolkit Overview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775" y="2612571"/>
            <a:ext cx="7575550" cy="3219430"/>
          </a:xfrm>
        </p:spPr>
        <p:txBody>
          <a:bodyPr/>
          <a:lstStyle/>
          <a:p>
            <a:pPr marL="0" indent="0">
              <a:buNone/>
            </a:pPr>
            <a:r>
              <a:rPr lang="en-GB" sz="2800" b="1" dirty="0" smtClean="0">
                <a:solidFill>
                  <a:srgbClr val="002060"/>
                </a:solidFill>
                <a:ea typeface="Calibri"/>
              </a:rPr>
              <a:t> </a:t>
            </a:r>
          </a:p>
          <a:p>
            <a:pPr marL="0" indent="0">
              <a:buNone/>
            </a:pPr>
            <a:r>
              <a:rPr lang="en-GB" sz="2800" b="1" u="sng" dirty="0" smtClean="0">
                <a:ea typeface="Calibri"/>
              </a:rPr>
              <a:t>Key </a:t>
            </a:r>
            <a:r>
              <a:rPr lang="en-GB" sz="2800" b="1" u="sng" dirty="0">
                <a:ea typeface="Calibri"/>
              </a:rPr>
              <a:t>sections</a:t>
            </a:r>
          </a:p>
          <a:p>
            <a:pPr marL="0" indent="0">
              <a:buNone/>
            </a:pPr>
            <a:endParaRPr lang="en-GB" sz="2800" b="1" dirty="0">
              <a:ea typeface="Calibri"/>
            </a:endParaRPr>
          </a:p>
          <a:p>
            <a:pPr marL="514350" indent="-457200"/>
            <a:r>
              <a:rPr lang="en-GB" dirty="0" smtClean="0">
                <a:ea typeface="Calibri"/>
              </a:rPr>
              <a:t>Best </a:t>
            </a:r>
            <a:r>
              <a:rPr lang="en-GB" dirty="0">
                <a:ea typeface="Calibri"/>
              </a:rPr>
              <a:t>practice pathways – 17 in total</a:t>
            </a:r>
          </a:p>
          <a:p>
            <a:pPr marL="514350" indent="-457200"/>
            <a:r>
              <a:rPr lang="en-GB" dirty="0">
                <a:ea typeface="Calibri"/>
              </a:rPr>
              <a:t>Guidance/Enablers</a:t>
            </a:r>
          </a:p>
          <a:p>
            <a:pPr marL="514350" indent="-457200"/>
            <a:r>
              <a:rPr lang="en-GB" dirty="0">
                <a:ea typeface="Calibri"/>
              </a:rPr>
              <a:t>Outcomes &amp; Key performance Indicators</a:t>
            </a:r>
          </a:p>
          <a:p>
            <a:pPr marL="514350" indent="-457200"/>
            <a:r>
              <a:rPr lang="en-GB" dirty="0">
                <a:ea typeface="Calibri"/>
              </a:rPr>
              <a:t>Workforce Development</a:t>
            </a:r>
          </a:p>
          <a:p>
            <a:pPr marL="0" indent="0">
              <a:buNone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958057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600" y="1293405"/>
            <a:ext cx="8426449" cy="565200"/>
          </a:xfrm>
        </p:spPr>
        <p:txBody>
          <a:bodyPr/>
          <a:lstStyle/>
          <a:p>
            <a:r>
              <a:rPr lang="en-GB" dirty="0" smtClean="0"/>
              <a:t>Toolkit Overview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775" y="2052001"/>
            <a:ext cx="7575550" cy="3780000"/>
          </a:xfrm>
        </p:spPr>
        <p:txBody>
          <a:bodyPr/>
          <a:lstStyle/>
          <a:p>
            <a:pPr marL="0" indent="0">
              <a:buNone/>
            </a:pPr>
            <a:r>
              <a:rPr lang="en-GB" sz="2800" b="1" dirty="0"/>
              <a:t>17 Pathways</a:t>
            </a:r>
          </a:p>
          <a:p>
            <a:r>
              <a:rPr lang="en-GB" sz="2800" dirty="0"/>
              <a:t>Single Universal Pathway</a:t>
            </a:r>
          </a:p>
          <a:p>
            <a:r>
              <a:rPr lang="en-GB" sz="2800" dirty="0"/>
              <a:t>8 Universal Plus Pathways</a:t>
            </a:r>
          </a:p>
          <a:p>
            <a:r>
              <a:rPr lang="en-GB" sz="2800" dirty="0"/>
              <a:t>8 Universal partnership Plus Pathways</a:t>
            </a:r>
          </a:p>
          <a:p>
            <a:pPr marL="0" indent="0">
              <a:buNone/>
            </a:pPr>
            <a:endParaRPr lang="en-GB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34A5E-8B9A-4F1B-8A1C-D54727A06F98}" type="slidenum">
              <a:rPr lang="en-GB" smtClean="0"/>
              <a:pPr/>
              <a:t>13</a:t>
            </a:fld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0051" y="3789064"/>
            <a:ext cx="5545777" cy="2700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706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1268760"/>
            <a:ext cx="8426449" cy="565200"/>
          </a:xfrm>
        </p:spPr>
        <p:txBody>
          <a:bodyPr/>
          <a:lstStyle/>
          <a:p>
            <a:r>
              <a:rPr lang="en-GB" dirty="0" smtClean="0"/>
              <a:t>Phase 2 </a:t>
            </a:r>
            <a:r>
              <a:rPr lang="en-GB" dirty="0" err="1" smtClean="0"/>
              <a:t>til</a:t>
            </a:r>
            <a:r>
              <a:rPr lang="en-GB" dirty="0" smtClean="0"/>
              <a:t> November 2014: Five Pilots Sites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775" y="2052001"/>
            <a:ext cx="5137150" cy="3780000"/>
          </a:xfrm>
        </p:spPr>
        <p:txBody>
          <a:bodyPr/>
          <a:lstStyle/>
          <a:p>
            <a:pPr lvl="0"/>
            <a:endParaRPr lang="en-GB" sz="2000" dirty="0" smtClean="0">
              <a:solidFill>
                <a:srgbClr val="002060"/>
              </a:solidFill>
            </a:endParaRPr>
          </a:p>
          <a:p>
            <a:pPr marL="0" lvl="0" indent="0">
              <a:buNone/>
            </a:pPr>
            <a:endParaRPr lang="en-GB" sz="1800" dirty="0">
              <a:solidFill>
                <a:srgbClr val="002060"/>
              </a:solidFill>
            </a:endParaRPr>
          </a:p>
          <a:p>
            <a:pPr lvl="0"/>
            <a:endParaRPr lang="en-GB" sz="2000" dirty="0">
              <a:solidFill>
                <a:srgbClr val="002060"/>
              </a:solidFill>
            </a:endParaRPr>
          </a:p>
          <a:p>
            <a:endParaRPr lang="en-GB" dirty="0"/>
          </a:p>
          <a:p>
            <a:pPr marL="0" indent="0">
              <a:buNone/>
            </a:pPr>
            <a:endParaRPr lang="en-GB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34A5E-8B9A-4F1B-8A1C-D54727A06F98}" type="slidenum">
              <a:rPr lang="en-GB" smtClean="0"/>
              <a:pPr/>
              <a:t>14</a:t>
            </a:fld>
            <a:endParaRPr lang="en-GB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1" y="1268760"/>
            <a:ext cx="4114799" cy="4525963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216000" indent="-216000" algn="l" defTabSz="216000" rtl="0" eaLnBrk="1" latinLnBrk="0" hangingPunct="1">
              <a:lnSpc>
                <a:spcPts val="2400"/>
              </a:lnSpc>
              <a:spcBef>
                <a:spcPts val="12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32000" indent="-216000" algn="l" defTabSz="216000" rtl="0" eaLnBrk="1" latinLnBrk="0" hangingPunct="1">
              <a:lnSpc>
                <a:spcPts val="2400"/>
              </a:lnSpc>
              <a:spcBef>
                <a:spcPts val="12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648000" indent="-216000" algn="l" defTabSz="216000" rtl="0" eaLnBrk="1" latinLnBrk="0" hangingPunct="1">
              <a:lnSpc>
                <a:spcPts val="2400"/>
              </a:lnSpc>
              <a:spcBef>
                <a:spcPts val="12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864000" indent="-216000" algn="l" defTabSz="216000" rtl="0" eaLnBrk="1" latinLnBrk="0" hangingPunct="1">
              <a:lnSpc>
                <a:spcPts val="2400"/>
              </a:lnSpc>
              <a:spcBef>
                <a:spcPts val="12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080000" indent="-216000" algn="l" defTabSz="216000" rtl="0" eaLnBrk="1" latinLnBrk="0" hangingPunct="1">
              <a:lnSpc>
                <a:spcPts val="2400"/>
              </a:lnSpc>
              <a:spcBef>
                <a:spcPts val="12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n-GB" sz="2000" dirty="0" smtClean="0">
              <a:solidFill>
                <a:srgbClr val="002060"/>
              </a:solidFill>
            </a:endParaRPr>
          </a:p>
          <a:p>
            <a:pPr marL="0" indent="0">
              <a:buFont typeface="Arial" pitchFamily="34" charset="0"/>
              <a:buNone/>
            </a:pPr>
            <a:r>
              <a:rPr lang="en-GB" sz="2000" dirty="0" smtClean="0">
                <a:solidFill>
                  <a:srgbClr val="002060"/>
                </a:solidFill>
              </a:rPr>
              <a:t> </a:t>
            </a:r>
          </a:p>
          <a:p>
            <a:r>
              <a:rPr lang="en-GB" sz="2000" dirty="0" smtClean="0">
                <a:solidFill>
                  <a:srgbClr val="002060"/>
                </a:solidFill>
              </a:rPr>
              <a:t>Suffolk</a:t>
            </a:r>
          </a:p>
          <a:p>
            <a:pPr marL="0" indent="0">
              <a:buFont typeface="Arial" pitchFamily="34" charset="0"/>
              <a:buNone/>
            </a:pPr>
            <a:endParaRPr lang="en-GB" sz="2000" dirty="0" smtClean="0">
              <a:solidFill>
                <a:srgbClr val="002060"/>
              </a:solidFill>
            </a:endParaRPr>
          </a:p>
          <a:p>
            <a:r>
              <a:rPr lang="en-GB" sz="2000" dirty="0" smtClean="0">
                <a:solidFill>
                  <a:srgbClr val="002060"/>
                </a:solidFill>
              </a:rPr>
              <a:t>Norfolk</a:t>
            </a:r>
          </a:p>
          <a:p>
            <a:r>
              <a:rPr lang="en-GB" sz="2000" dirty="0" smtClean="0">
                <a:solidFill>
                  <a:srgbClr val="002060"/>
                </a:solidFill>
              </a:rPr>
              <a:t>Bedfordshire</a:t>
            </a:r>
          </a:p>
          <a:p>
            <a:pPr marL="0" indent="0">
              <a:buFont typeface="Arial" pitchFamily="34" charset="0"/>
              <a:buNone/>
            </a:pPr>
            <a:endParaRPr lang="en-GB" sz="2000" dirty="0" smtClean="0">
              <a:solidFill>
                <a:srgbClr val="002060"/>
              </a:solidFill>
            </a:endParaRPr>
          </a:p>
          <a:p>
            <a:r>
              <a:rPr lang="en-GB" sz="2000" dirty="0" smtClean="0">
                <a:solidFill>
                  <a:srgbClr val="002060"/>
                </a:solidFill>
              </a:rPr>
              <a:t>Cambridgeshire &amp; Peterborough</a:t>
            </a:r>
          </a:p>
          <a:p>
            <a:r>
              <a:rPr lang="en-GB" sz="2000" dirty="0" smtClean="0">
                <a:solidFill>
                  <a:srgbClr val="002060"/>
                </a:solidFill>
              </a:rPr>
              <a:t>Hertfordshire</a:t>
            </a:r>
            <a:endParaRPr lang="en-GB" sz="2000" dirty="0">
              <a:solidFill>
                <a:srgbClr val="002060"/>
              </a:solidFill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3189759" y="2204864"/>
            <a:ext cx="2016224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Right Arrow 8"/>
          <p:cNvSpPr/>
          <p:nvPr/>
        </p:nvSpPr>
        <p:spPr>
          <a:xfrm>
            <a:off x="3189759" y="3334581"/>
            <a:ext cx="2016224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Right Arrow 9"/>
          <p:cNvSpPr/>
          <p:nvPr/>
        </p:nvSpPr>
        <p:spPr>
          <a:xfrm>
            <a:off x="3189759" y="4845546"/>
            <a:ext cx="2016224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3730625" y="2265404"/>
            <a:ext cx="5137150" cy="378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216000" indent="-216000" algn="l" defTabSz="216000" rtl="0" eaLnBrk="1" latinLnBrk="0" hangingPunct="1">
              <a:lnSpc>
                <a:spcPts val="2400"/>
              </a:lnSpc>
              <a:spcBef>
                <a:spcPts val="12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32000" indent="-216000" algn="l" defTabSz="216000" rtl="0" eaLnBrk="1" latinLnBrk="0" hangingPunct="1">
              <a:lnSpc>
                <a:spcPts val="2400"/>
              </a:lnSpc>
              <a:spcBef>
                <a:spcPts val="12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648000" indent="-216000" algn="l" defTabSz="216000" rtl="0" eaLnBrk="1" latinLnBrk="0" hangingPunct="1">
              <a:lnSpc>
                <a:spcPts val="2400"/>
              </a:lnSpc>
              <a:spcBef>
                <a:spcPts val="12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864000" indent="-216000" algn="l" defTabSz="216000" rtl="0" eaLnBrk="1" latinLnBrk="0" hangingPunct="1">
              <a:lnSpc>
                <a:spcPts val="2400"/>
              </a:lnSpc>
              <a:spcBef>
                <a:spcPts val="12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080000" indent="-216000" algn="l" defTabSz="216000" rtl="0" eaLnBrk="1" latinLnBrk="0" hangingPunct="1">
              <a:lnSpc>
                <a:spcPts val="2400"/>
              </a:lnSpc>
              <a:spcBef>
                <a:spcPts val="12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2000" smtClean="0">
              <a:solidFill>
                <a:srgbClr val="002060"/>
              </a:solidFill>
            </a:endParaRPr>
          </a:p>
          <a:p>
            <a:pPr marL="0" indent="0">
              <a:buFont typeface="Arial" pitchFamily="34" charset="0"/>
              <a:buNone/>
            </a:pPr>
            <a:endParaRPr lang="en-GB" sz="1800" smtClean="0">
              <a:solidFill>
                <a:srgbClr val="002060"/>
              </a:solidFill>
            </a:endParaRPr>
          </a:p>
          <a:p>
            <a:endParaRPr lang="en-GB" sz="2000" smtClean="0">
              <a:solidFill>
                <a:srgbClr val="002060"/>
              </a:solidFill>
            </a:endParaRPr>
          </a:p>
          <a:p>
            <a:endParaRPr lang="en-GB" smtClean="0"/>
          </a:p>
          <a:p>
            <a:pPr marL="0" indent="0">
              <a:buFont typeface="Arial" pitchFamily="34" charset="0"/>
              <a:buNone/>
            </a:pPr>
            <a:endParaRPr lang="en-GB" dirty="0" smtClean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5372100" y="1386000"/>
            <a:ext cx="3467099" cy="4525963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216000" indent="-216000" algn="l" defTabSz="216000" rtl="0" eaLnBrk="1" latinLnBrk="0" hangingPunct="1">
              <a:lnSpc>
                <a:spcPts val="2400"/>
              </a:lnSpc>
              <a:spcBef>
                <a:spcPts val="12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32000" indent="-216000" algn="l" defTabSz="216000" rtl="0" eaLnBrk="1" latinLnBrk="0" hangingPunct="1">
              <a:lnSpc>
                <a:spcPts val="2400"/>
              </a:lnSpc>
              <a:spcBef>
                <a:spcPts val="12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648000" indent="-216000" algn="l" defTabSz="216000" rtl="0" eaLnBrk="1" latinLnBrk="0" hangingPunct="1">
              <a:lnSpc>
                <a:spcPts val="2400"/>
              </a:lnSpc>
              <a:spcBef>
                <a:spcPts val="12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864000" indent="-216000" algn="l" defTabSz="216000" rtl="0" eaLnBrk="1" latinLnBrk="0" hangingPunct="1">
              <a:lnSpc>
                <a:spcPts val="2400"/>
              </a:lnSpc>
              <a:spcBef>
                <a:spcPts val="12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080000" indent="-216000" algn="l" defTabSz="216000" rtl="0" eaLnBrk="1" latinLnBrk="0" hangingPunct="1">
              <a:lnSpc>
                <a:spcPts val="2400"/>
              </a:lnSpc>
              <a:spcBef>
                <a:spcPts val="12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n-GB" sz="2000" dirty="0" smtClean="0">
              <a:solidFill>
                <a:srgbClr val="002060"/>
              </a:solidFill>
            </a:endParaRPr>
          </a:p>
          <a:p>
            <a:pPr marL="0" indent="0">
              <a:buFont typeface="Arial" pitchFamily="34" charset="0"/>
              <a:buNone/>
            </a:pPr>
            <a:endParaRPr lang="en-GB" sz="2000" dirty="0" smtClean="0">
              <a:solidFill>
                <a:srgbClr val="002060"/>
              </a:solidFill>
            </a:endParaRPr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en-GB" sz="2000" dirty="0" smtClean="0">
                <a:solidFill>
                  <a:srgbClr val="002060"/>
                </a:solidFill>
              </a:rPr>
              <a:t>Maternal mental health</a:t>
            </a:r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endParaRPr lang="en-GB" sz="2000" dirty="0" smtClean="0">
              <a:solidFill>
                <a:srgbClr val="002060"/>
              </a:solidFill>
            </a:endParaRPr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endParaRPr lang="en-GB" sz="2000" dirty="0">
              <a:solidFill>
                <a:srgbClr val="002060"/>
              </a:solidFill>
            </a:endParaRPr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en-GB" sz="2000" dirty="0" smtClean="0">
                <a:solidFill>
                  <a:srgbClr val="002060"/>
                </a:solidFill>
              </a:rPr>
              <a:t>Antenatal pathway &gt; 10 days post birth</a:t>
            </a:r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endParaRPr lang="en-GB" sz="2000" dirty="0">
              <a:solidFill>
                <a:srgbClr val="002060"/>
              </a:solidFill>
            </a:endParaRPr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endParaRPr lang="en-GB" sz="2000" dirty="0" smtClean="0">
              <a:solidFill>
                <a:srgbClr val="002060"/>
              </a:solidFill>
            </a:endParaRPr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endParaRPr lang="en-GB" sz="2000" dirty="0" smtClean="0">
              <a:solidFill>
                <a:srgbClr val="002060"/>
              </a:solidFill>
            </a:endParaRPr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en-GB" sz="2000" dirty="0" smtClean="0">
                <a:solidFill>
                  <a:srgbClr val="002060"/>
                </a:solidFill>
              </a:rPr>
              <a:t>Integrated outcomes and KPIs</a:t>
            </a:r>
          </a:p>
        </p:txBody>
      </p:sp>
    </p:spTree>
    <p:extLst>
      <p:ext uri="{BB962C8B-B14F-4D97-AF65-F5344CB8AC3E}">
        <p14:creationId xmlns:p14="http://schemas.microsoft.com/office/powerpoint/2010/main" val="133526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Deliverables and Timescales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775" y="2052001"/>
            <a:ext cx="5137150" cy="3780000"/>
          </a:xfrm>
        </p:spPr>
        <p:txBody>
          <a:bodyPr/>
          <a:lstStyle/>
          <a:p>
            <a:pPr lvl="0"/>
            <a:endParaRPr lang="en-GB" sz="2000" dirty="0" smtClean="0">
              <a:solidFill>
                <a:srgbClr val="002060"/>
              </a:solidFill>
            </a:endParaRPr>
          </a:p>
          <a:p>
            <a:pPr marL="0" lvl="0" indent="0">
              <a:buNone/>
            </a:pPr>
            <a:endParaRPr lang="en-GB" sz="1800" dirty="0">
              <a:solidFill>
                <a:srgbClr val="002060"/>
              </a:solidFill>
            </a:endParaRPr>
          </a:p>
          <a:p>
            <a:pPr lvl="0"/>
            <a:endParaRPr lang="en-GB" sz="2000" dirty="0">
              <a:solidFill>
                <a:srgbClr val="002060"/>
              </a:solidFill>
            </a:endParaRPr>
          </a:p>
          <a:p>
            <a:endParaRPr lang="en-GB" dirty="0"/>
          </a:p>
          <a:p>
            <a:pPr marL="0" indent="0">
              <a:buNone/>
            </a:pPr>
            <a:endParaRPr lang="en-GB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34A5E-8B9A-4F1B-8A1C-D54727A06F98}" type="slidenum">
              <a:rPr lang="en-GB" smtClean="0"/>
              <a:pPr/>
              <a:t>15</a:t>
            </a:fld>
            <a:endParaRPr lang="en-GB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1" y="1268760"/>
            <a:ext cx="8143874" cy="5040940"/>
          </a:xfrm>
          <a:prstGeom prst="rect">
            <a:avLst/>
          </a:prstGeom>
        </p:spPr>
        <p:txBody>
          <a:bodyPr vert="horz" lIns="0" tIns="0" rIns="0" bIns="0" rtlCol="0" anchor="t" anchorCtr="0">
            <a:normAutofit fontScale="92500" lnSpcReduction="10000"/>
          </a:bodyPr>
          <a:lstStyle>
            <a:lvl1pPr marL="216000" indent="-216000" algn="l" defTabSz="216000" rtl="0" eaLnBrk="1" latinLnBrk="0" hangingPunct="1">
              <a:lnSpc>
                <a:spcPts val="2400"/>
              </a:lnSpc>
              <a:spcBef>
                <a:spcPts val="12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32000" indent="-216000" algn="l" defTabSz="216000" rtl="0" eaLnBrk="1" latinLnBrk="0" hangingPunct="1">
              <a:lnSpc>
                <a:spcPts val="2400"/>
              </a:lnSpc>
              <a:spcBef>
                <a:spcPts val="12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648000" indent="-216000" algn="l" defTabSz="216000" rtl="0" eaLnBrk="1" latinLnBrk="0" hangingPunct="1">
              <a:lnSpc>
                <a:spcPts val="2400"/>
              </a:lnSpc>
              <a:spcBef>
                <a:spcPts val="12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864000" indent="-216000" algn="l" defTabSz="216000" rtl="0" eaLnBrk="1" latinLnBrk="0" hangingPunct="1">
              <a:lnSpc>
                <a:spcPts val="2400"/>
              </a:lnSpc>
              <a:spcBef>
                <a:spcPts val="12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080000" indent="-216000" algn="l" defTabSz="216000" rtl="0" eaLnBrk="1" latinLnBrk="0" hangingPunct="1">
              <a:lnSpc>
                <a:spcPts val="2400"/>
              </a:lnSpc>
              <a:spcBef>
                <a:spcPts val="12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n-GB" sz="2000" dirty="0" smtClean="0">
              <a:solidFill>
                <a:srgbClr val="002060"/>
              </a:solidFill>
            </a:endParaRPr>
          </a:p>
          <a:p>
            <a:pPr marL="0" indent="0">
              <a:buFont typeface="Arial" pitchFamily="34" charset="0"/>
              <a:buNone/>
            </a:pPr>
            <a:endParaRPr lang="en-GB" sz="2000" dirty="0" smtClean="0">
              <a:solidFill>
                <a:srgbClr val="002060"/>
              </a:solidFill>
            </a:endParaRPr>
          </a:p>
          <a:p>
            <a:pPr marL="0" lvl="0" indent="0" algn="ctr">
              <a:lnSpc>
                <a:spcPct val="115000"/>
              </a:lnSpc>
              <a:buNone/>
            </a:pPr>
            <a:r>
              <a:rPr lang="en-GB" sz="2000" b="1" dirty="0">
                <a:solidFill>
                  <a:srgbClr val="002060"/>
                </a:solidFill>
                <a:latin typeface="Arial"/>
                <a:ea typeface="Calibri"/>
                <a:cs typeface="Times New Roman"/>
              </a:rPr>
              <a:t>Pilot Sites - Pathways </a:t>
            </a:r>
          </a:p>
          <a:p>
            <a:pPr>
              <a:lnSpc>
                <a:spcPct val="115000"/>
              </a:lnSpc>
            </a:pPr>
            <a:r>
              <a:rPr lang="en-GB" sz="2000" dirty="0" smtClean="0">
                <a:solidFill>
                  <a:srgbClr val="002060"/>
                </a:solidFill>
                <a:latin typeface="Arial"/>
                <a:ea typeface="Calibri"/>
                <a:cs typeface="Times New Roman"/>
              </a:rPr>
              <a:t>Review </a:t>
            </a:r>
            <a:r>
              <a:rPr lang="en-GB" sz="2000" dirty="0">
                <a:solidFill>
                  <a:srgbClr val="002060"/>
                </a:solidFill>
                <a:latin typeface="Arial"/>
                <a:ea typeface="Calibri"/>
                <a:cs typeface="Times New Roman"/>
              </a:rPr>
              <a:t>and </a:t>
            </a:r>
            <a:r>
              <a:rPr lang="en-GB" sz="2000" dirty="0" smtClean="0">
                <a:solidFill>
                  <a:srgbClr val="002060"/>
                </a:solidFill>
                <a:latin typeface="Arial"/>
                <a:ea typeface="Calibri"/>
                <a:cs typeface="Times New Roman"/>
              </a:rPr>
              <a:t>test </a:t>
            </a:r>
            <a:r>
              <a:rPr lang="en-GB" sz="2000" dirty="0">
                <a:solidFill>
                  <a:srgbClr val="002060"/>
                </a:solidFill>
                <a:latin typeface="Arial"/>
                <a:ea typeface="Calibri"/>
                <a:cs typeface="Times New Roman"/>
              </a:rPr>
              <a:t>appropriate elements of the Universal pathway</a:t>
            </a:r>
          </a:p>
          <a:p>
            <a:pPr>
              <a:lnSpc>
                <a:spcPct val="115000"/>
              </a:lnSpc>
            </a:pPr>
            <a:r>
              <a:rPr lang="en-GB" sz="2000" dirty="0">
                <a:solidFill>
                  <a:srgbClr val="002060"/>
                </a:solidFill>
                <a:latin typeface="Arial"/>
                <a:ea typeface="Calibri"/>
                <a:cs typeface="Times New Roman"/>
              </a:rPr>
              <a:t>Review and </a:t>
            </a:r>
            <a:r>
              <a:rPr lang="en-GB" sz="2000" dirty="0" smtClean="0">
                <a:solidFill>
                  <a:srgbClr val="002060"/>
                </a:solidFill>
                <a:latin typeface="Arial"/>
                <a:ea typeface="Calibri"/>
                <a:cs typeface="Times New Roman"/>
              </a:rPr>
              <a:t>test </a:t>
            </a:r>
            <a:r>
              <a:rPr lang="en-GB" sz="2000" dirty="0">
                <a:solidFill>
                  <a:srgbClr val="002060"/>
                </a:solidFill>
                <a:latin typeface="Arial"/>
                <a:ea typeface="Calibri"/>
                <a:cs typeface="Times New Roman"/>
              </a:rPr>
              <a:t>both the Universal Plus and Universal Partnership Plus pathways</a:t>
            </a:r>
          </a:p>
          <a:p>
            <a:pPr>
              <a:lnSpc>
                <a:spcPct val="115000"/>
              </a:lnSpc>
            </a:pPr>
            <a:r>
              <a:rPr lang="en-GB" sz="2000" dirty="0">
                <a:solidFill>
                  <a:srgbClr val="002060"/>
                </a:solidFill>
                <a:latin typeface="Arial"/>
                <a:ea typeface="Calibri"/>
                <a:cs typeface="Times New Roman"/>
              </a:rPr>
              <a:t>Provide an evaluation of the </a:t>
            </a:r>
            <a:r>
              <a:rPr lang="en-GB" sz="2000" dirty="0" smtClean="0">
                <a:solidFill>
                  <a:srgbClr val="002060"/>
                </a:solidFill>
                <a:latin typeface="Arial"/>
                <a:ea typeface="Calibri"/>
                <a:cs typeface="Times New Roman"/>
              </a:rPr>
              <a:t>testing </a:t>
            </a:r>
            <a:r>
              <a:rPr lang="en-GB" sz="2000" dirty="0">
                <a:solidFill>
                  <a:srgbClr val="002060"/>
                </a:solidFill>
                <a:latin typeface="Arial"/>
                <a:ea typeface="Calibri"/>
                <a:cs typeface="Times New Roman"/>
              </a:rPr>
              <a:t>identifying:</a:t>
            </a:r>
          </a:p>
          <a:p>
            <a:pPr lvl="1">
              <a:lnSpc>
                <a:spcPct val="115000"/>
              </a:lnSpc>
              <a:buFont typeface="Courier New" panose="02070309020205020404" pitchFamily="49" charset="0"/>
              <a:buChar char="o"/>
            </a:pPr>
            <a:r>
              <a:rPr lang="en-GB" sz="1600" dirty="0">
                <a:solidFill>
                  <a:srgbClr val="002060"/>
                </a:solidFill>
                <a:latin typeface="Arial"/>
                <a:ea typeface="Calibri"/>
                <a:cs typeface="Times New Roman"/>
              </a:rPr>
              <a:t>Operational constraints/difficulties</a:t>
            </a:r>
          </a:p>
          <a:p>
            <a:pPr lvl="1">
              <a:lnSpc>
                <a:spcPct val="115000"/>
              </a:lnSpc>
              <a:buFont typeface="Courier New" panose="02070309020205020404" pitchFamily="49" charset="0"/>
              <a:buChar char="o"/>
            </a:pPr>
            <a:r>
              <a:rPr lang="en-GB" sz="1600" dirty="0">
                <a:solidFill>
                  <a:srgbClr val="002060"/>
                </a:solidFill>
                <a:latin typeface="Arial"/>
                <a:ea typeface="Calibri"/>
                <a:cs typeface="Times New Roman"/>
              </a:rPr>
              <a:t>Changes to the pathways based on either best practice or evidence</a:t>
            </a:r>
          </a:p>
          <a:p>
            <a:pPr lvl="1">
              <a:lnSpc>
                <a:spcPct val="115000"/>
              </a:lnSpc>
              <a:buFont typeface="Courier New" panose="02070309020205020404" pitchFamily="49" charset="0"/>
              <a:buChar char="o"/>
            </a:pPr>
            <a:r>
              <a:rPr lang="en-GB" sz="1600" dirty="0">
                <a:solidFill>
                  <a:srgbClr val="002060"/>
                </a:solidFill>
                <a:latin typeface="Arial"/>
                <a:ea typeface="Calibri"/>
                <a:cs typeface="Times New Roman"/>
              </a:rPr>
              <a:t>Lessons learnt</a:t>
            </a:r>
          </a:p>
          <a:p>
            <a:pPr>
              <a:lnSpc>
                <a:spcPct val="115000"/>
              </a:lnSpc>
            </a:pPr>
            <a:r>
              <a:rPr lang="en-GB" sz="2000" dirty="0">
                <a:solidFill>
                  <a:srgbClr val="002060"/>
                </a:solidFill>
                <a:latin typeface="Arial"/>
                <a:ea typeface="Calibri"/>
                <a:cs typeface="Times New Roman"/>
              </a:rPr>
              <a:t>Contribute to and review the final Integrated Commissioning &amp; Delivery Toolkit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3730625" y="2265404"/>
            <a:ext cx="5137150" cy="378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216000" indent="-216000" algn="l" defTabSz="216000" rtl="0" eaLnBrk="1" latinLnBrk="0" hangingPunct="1">
              <a:lnSpc>
                <a:spcPts val="2400"/>
              </a:lnSpc>
              <a:spcBef>
                <a:spcPts val="12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32000" indent="-216000" algn="l" defTabSz="216000" rtl="0" eaLnBrk="1" latinLnBrk="0" hangingPunct="1">
              <a:lnSpc>
                <a:spcPts val="2400"/>
              </a:lnSpc>
              <a:spcBef>
                <a:spcPts val="12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648000" indent="-216000" algn="l" defTabSz="216000" rtl="0" eaLnBrk="1" latinLnBrk="0" hangingPunct="1">
              <a:lnSpc>
                <a:spcPts val="2400"/>
              </a:lnSpc>
              <a:spcBef>
                <a:spcPts val="12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864000" indent="-216000" algn="l" defTabSz="216000" rtl="0" eaLnBrk="1" latinLnBrk="0" hangingPunct="1">
              <a:lnSpc>
                <a:spcPts val="2400"/>
              </a:lnSpc>
              <a:spcBef>
                <a:spcPts val="12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080000" indent="-216000" algn="l" defTabSz="216000" rtl="0" eaLnBrk="1" latinLnBrk="0" hangingPunct="1">
              <a:lnSpc>
                <a:spcPts val="2400"/>
              </a:lnSpc>
              <a:spcBef>
                <a:spcPts val="12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2000" smtClean="0">
              <a:solidFill>
                <a:srgbClr val="002060"/>
              </a:solidFill>
            </a:endParaRPr>
          </a:p>
          <a:p>
            <a:pPr marL="0" indent="0">
              <a:buFont typeface="Arial" pitchFamily="34" charset="0"/>
              <a:buNone/>
            </a:pPr>
            <a:endParaRPr lang="en-GB" sz="1800" smtClean="0">
              <a:solidFill>
                <a:srgbClr val="002060"/>
              </a:solidFill>
            </a:endParaRPr>
          </a:p>
          <a:p>
            <a:endParaRPr lang="en-GB" sz="2000" smtClean="0">
              <a:solidFill>
                <a:srgbClr val="002060"/>
              </a:solidFill>
            </a:endParaRPr>
          </a:p>
          <a:p>
            <a:endParaRPr lang="en-GB" smtClean="0"/>
          </a:p>
          <a:p>
            <a:pPr marL="0" indent="0">
              <a:buFont typeface="Arial" pitchFamily="34" charset="0"/>
              <a:buNone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011379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Deliverables and Timescales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775" y="2052001"/>
            <a:ext cx="5137150" cy="3780000"/>
          </a:xfrm>
        </p:spPr>
        <p:txBody>
          <a:bodyPr/>
          <a:lstStyle/>
          <a:p>
            <a:pPr lvl="0"/>
            <a:endParaRPr lang="en-GB" sz="2000" dirty="0" smtClean="0">
              <a:solidFill>
                <a:srgbClr val="002060"/>
              </a:solidFill>
            </a:endParaRPr>
          </a:p>
          <a:p>
            <a:pPr marL="0" lvl="0" indent="0">
              <a:buNone/>
            </a:pPr>
            <a:endParaRPr lang="en-GB" sz="1800" dirty="0">
              <a:solidFill>
                <a:srgbClr val="002060"/>
              </a:solidFill>
            </a:endParaRPr>
          </a:p>
          <a:p>
            <a:pPr lvl="0"/>
            <a:endParaRPr lang="en-GB" sz="2000" dirty="0">
              <a:solidFill>
                <a:srgbClr val="002060"/>
              </a:solidFill>
            </a:endParaRPr>
          </a:p>
          <a:p>
            <a:endParaRPr lang="en-GB" dirty="0"/>
          </a:p>
          <a:p>
            <a:pPr marL="0" indent="0">
              <a:buNone/>
            </a:pPr>
            <a:endParaRPr lang="en-GB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34A5E-8B9A-4F1B-8A1C-D54727A06F98}" type="slidenum">
              <a:rPr lang="en-GB" smtClean="0"/>
              <a:pPr/>
              <a:t>16</a:t>
            </a:fld>
            <a:endParaRPr lang="en-GB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1" y="1268760"/>
            <a:ext cx="8143874" cy="5040940"/>
          </a:xfrm>
          <a:prstGeom prst="rect">
            <a:avLst/>
          </a:prstGeom>
        </p:spPr>
        <p:txBody>
          <a:bodyPr vert="horz" lIns="0" tIns="0" rIns="0" bIns="0" rtlCol="0" anchor="t" anchorCtr="0">
            <a:normAutofit fontScale="85000" lnSpcReduction="20000"/>
          </a:bodyPr>
          <a:lstStyle>
            <a:lvl1pPr marL="216000" indent="-216000" algn="l" defTabSz="216000" rtl="0" eaLnBrk="1" latinLnBrk="0" hangingPunct="1">
              <a:lnSpc>
                <a:spcPts val="2400"/>
              </a:lnSpc>
              <a:spcBef>
                <a:spcPts val="12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32000" indent="-216000" algn="l" defTabSz="216000" rtl="0" eaLnBrk="1" latinLnBrk="0" hangingPunct="1">
              <a:lnSpc>
                <a:spcPts val="2400"/>
              </a:lnSpc>
              <a:spcBef>
                <a:spcPts val="12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648000" indent="-216000" algn="l" defTabSz="216000" rtl="0" eaLnBrk="1" latinLnBrk="0" hangingPunct="1">
              <a:lnSpc>
                <a:spcPts val="2400"/>
              </a:lnSpc>
              <a:spcBef>
                <a:spcPts val="12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864000" indent="-216000" algn="l" defTabSz="216000" rtl="0" eaLnBrk="1" latinLnBrk="0" hangingPunct="1">
              <a:lnSpc>
                <a:spcPts val="2400"/>
              </a:lnSpc>
              <a:spcBef>
                <a:spcPts val="12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080000" indent="-216000" algn="l" defTabSz="216000" rtl="0" eaLnBrk="1" latinLnBrk="0" hangingPunct="1">
              <a:lnSpc>
                <a:spcPts val="2400"/>
              </a:lnSpc>
              <a:spcBef>
                <a:spcPts val="12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n-GB" sz="2000" dirty="0" smtClean="0">
              <a:solidFill>
                <a:srgbClr val="002060"/>
              </a:solidFill>
            </a:endParaRPr>
          </a:p>
          <a:p>
            <a:pPr marL="0" indent="0">
              <a:buFont typeface="Arial" pitchFamily="34" charset="0"/>
              <a:buNone/>
            </a:pPr>
            <a:endParaRPr lang="en-GB" sz="2000" dirty="0" smtClean="0">
              <a:solidFill>
                <a:srgbClr val="002060"/>
              </a:solidFill>
            </a:endParaRPr>
          </a:p>
          <a:p>
            <a:pPr marL="0" lvl="0" indent="0" algn="ctr">
              <a:lnSpc>
                <a:spcPct val="115000"/>
              </a:lnSpc>
              <a:buNone/>
            </a:pPr>
            <a:r>
              <a:rPr lang="en-GB" sz="2000" b="1" dirty="0">
                <a:solidFill>
                  <a:srgbClr val="002060"/>
                </a:solidFill>
                <a:latin typeface="Arial"/>
                <a:ea typeface="Calibri"/>
                <a:cs typeface="Times New Roman"/>
              </a:rPr>
              <a:t>Pilot Sites – Outcomes &amp; </a:t>
            </a:r>
            <a:r>
              <a:rPr lang="en-GB" sz="2000" b="1" dirty="0" smtClean="0">
                <a:solidFill>
                  <a:srgbClr val="002060"/>
                </a:solidFill>
                <a:latin typeface="Arial"/>
                <a:ea typeface="Calibri"/>
                <a:cs typeface="Times New Roman"/>
              </a:rPr>
              <a:t>KPIs</a:t>
            </a:r>
            <a:endParaRPr lang="en-GB" sz="2000" b="1" dirty="0">
              <a:solidFill>
                <a:srgbClr val="002060"/>
              </a:solidFill>
              <a:latin typeface="Arial"/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en-GB" sz="2000" dirty="0" smtClean="0">
                <a:solidFill>
                  <a:srgbClr val="002060"/>
                </a:solidFill>
                <a:latin typeface="Arial"/>
                <a:ea typeface="Calibri"/>
                <a:cs typeface="Times New Roman"/>
              </a:rPr>
              <a:t>Review </a:t>
            </a:r>
            <a:r>
              <a:rPr lang="en-GB" sz="2000" dirty="0">
                <a:solidFill>
                  <a:srgbClr val="002060"/>
                </a:solidFill>
                <a:latin typeface="Arial"/>
                <a:ea typeface="Calibri"/>
                <a:cs typeface="Times New Roman"/>
              </a:rPr>
              <a:t>and Revise HCP Ambitions</a:t>
            </a:r>
          </a:p>
          <a:p>
            <a:pPr>
              <a:lnSpc>
                <a:spcPct val="115000"/>
              </a:lnSpc>
            </a:pPr>
            <a:r>
              <a:rPr lang="en-GB" sz="2000" dirty="0">
                <a:solidFill>
                  <a:srgbClr val="002060"/>
                </a:solidFill>
                <a:latin typeface="Arial"/>
                <a:ea typeface="Calibri"/>
                <a:cs typeface="Times New Roman"/>
              </a:rPr>
              <a:t>Review and articulate local child population health outcomes</a:t>
            </a:r>
          </a:p>
          <a:p>
            <a:pPr>
              <a:lnSpc>
                <a:spcPct val="115000"/>
              </a:lnSpc>
            </a:pPr>
            <a:r>
              <a:rPr lang="en-GB" sz="2000" dirty="0">
                <a:solidFill>
                  <a:srgbClr val="002060"/>
                </a:solidFill>
                <a:latin typeface="Arial"/>
                <a:ea typeface="Calibri"/>
                <a:cs typeface="Times New Roman"/>
              </a:rPr>
              <a:t>Review and revise/develop additional KPI’s</a:t>
            </a:r>
          </a:p>
          <a:p>
            <a:pPr>
              <a:lnSpc>
                <a:spcPct val="115000"/>
              </a:lnSpc>
            </a:pPr>
            <a:r>
              <a:rPr lang="en-GB" sz="2000" dirty="0">
                <a:solidFill>
                  <a:srgbClr val="002060"/>
                </a:solidFill>
                <a:latin typeface="Arial"/>
                <a:ea typeface="Calibri"/>
                <a:cs typeface="Times New Roman"/>
              </a:rPr>
              <a:t>Establish local systems and process for delivery of integrated monitoring of the HCP </a:t>
            </a:r>
          </a:p>
          <a:p>
            <a:pPr>
              <a:lnSpc>
                <a:spcPct val="115000"/>
              </a:lnSpc>
            </a:pPr>
            <a:r>
              <a:rPr lang="en-GB" sz="2000" dirty="0">
                <a:solidFill>
                  <a:srgbClr val="002060"/>
                </a:solidFill>
                <a:latin typeface="Arial"/>
                <a:ea typeface="Calibri"/>
                <a:cs typeface="Times New Roman"/>
              </a:rPr>
              <a:t>Provide an evaluation of the above identifying:</a:t>
            </a:r>
          </a:p>
          <a:p>
            <a:pPr lvl="1">
              <a:lnSpc>
                <a:spcPct val="115000"/>
              </a:lnSpc>
              <a:buFont typeface="Courier New" panose="02070309020205020404" pitchFamily="49" charset="0"/>
              <a:buChar char="o"/>
            </a:pPr>
            <a:r>
              <a:rPr lang="en-GB" sz="1600" dirty="0">
                <a:solidFill>
                  <a:srgbClr val="002060"/>
                </a:solidFill>
                <a:latin typeface="Arial"/>
                <a:ea typeface="Calibri"/>
                <a:cs typeface="Times New Roman"/>
              </a:rPr>
              <a:t>Operational constraints/difficulties</a:t>
            </a:r>
          </a:p>
          <a:p>
            <a:pPr lvl="1">
              <a:lnSpc>
                <a:spcPct val="115000"/>
              </a:lnSpc>
              <a:buFont typeface="Courier New" panose="02070309020205020404" pitchFamily="49" charset="0"/>
              <a:buChar char="o"/>
            </a:pPr>
            <a:r>
              <a:rPr lang="en-GB" sz="1600" dirty="0">
                <a:solidFill>
                  <a:srgbClr val="002060"/>
                </a:solidFill>
                <a:latin typeface="Arial"/>
                <a:ea typeface="Calibri"/>
                <a:cs typeface="Times New Roman"/>
              </a:rPr>
              <a:t>Changes to the current toolkit based on either best practice or evidence</a:t>
            </a:r>
          </a:p>
          <a:p>
            <a:pPr lvl="1">
              <a:lnSpc>
                <a:spcPct val="115000"/>
              </a:lnSpc>
              <a:buFont typeface="Courier New" panose="02070309020205020404" pitchFamily="49" charset="0"/>
              <a:buChar char="o"/>
            </a:pPr>
            <a:r>
              <a:rPr lang="en-GB" sz="1600" dirty="0">
                <a:solidFill>
                  <a:srgbClr val="002060"/>
                </a:solidFill>
                <a:latin typeface="Arial"/>
                <a:ea typeface="Calibri"/>
                <a:cs typeface="Times New Roman"/>
              </a:rPr>
              <a:t>Lessons learnt</a:t>
            </a:r>
          </a:p>
          <a:p>
            <a:pPr>
              <a:lnSpc>
                <a:spcPct val="115000"/>
              </a:lnSpc>
            </a:pPr>
            <a:r>
              <a:rPr lang="en-GB" sz="2000" dirty="0">
                <a:solidFill>
                  <a:srgbClr val="002060"/>
                </a:solidFill>
                <a:latin typeface="Arial"/>
                <a:ea typeface="Calibri"/>
                <a:cs typeface="Times New Roman"/>
              </a:rPr>
              <a:t>Contribute to and review the final Integrated Commissioning &amp; Delivery Toolkit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3730625" y="2265404"/>
            <a:ext cx="5137150" cy="378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216000" indent="-216000" algn="l" defTabSz="216000" rtl="0" eaLnBrk="1" latinLnBrk="0" hangingPunct="1">
              <a:lnSpc>
                <a:spcPts val="2400"/>
              </a:lnSpc>
              <a:spcBef>
                <a:spcPts val="12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32000" indent="-216000" algn="l" defTabSz="216000" rtl="0" eaLnBrk="1" latinLnBrk="0" hangingPunct="1">
              <a:lnSpc>
                <a:spcPts val="2400"/>
              </a:lnSpc>
              <a:spcBef>
                <a:spcPts val="12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648000" indent="-216000" algn="l" defTabSz="216000" rtl="0" eaLnBrk="1" latinLnBrk="0" hangingPunct="1">
              <a:lnSpc>
                <a:spcPts val="2400"/>
              </a:lnSpc>
              <a:spcBef>
                <a:spcPts val="12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864000" indent="-216000" algn="l" defTabSz="216000" rtl="0" eaLnBrk="1" latinLnBrk="0" hangingPunct="1">
              <a:lnSpc>
                <a:spcPts val="2400"/>
              </a:lnSpc>
              <a:spcBef>
                <a:spcPts val="12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080000" indent="-216000" algn="l" defTabSz="216000" rtl="0" eaLnBrk="1" latinLnBrk="0" hangingPunct="1">
              <a:lnSpc>
                <a:spcPts val="2400"/>
              </a:lnSpc>
              <a:spcBef>
                <a:spcPts val="12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2000" smtClean="0">
              <a:solidFill>
                <a:srgbClr val="002060"/>
              </a:solidFill>
            </a:endParaRPr>
          </a:p>
          <a:p>
            <a:pPr marL="0" indent="0">
              <a:buFont typeface="Arial" pitchFamily="34" charset="0"/>
              <a:buNone/>
            </a:pPr>
            <a:endParaRPr lang="en-GB" sz="1800" smtClean="0">
              <a:solidFill>
                <a:srgbClr val="002060"/>
              </a:solidFill>
            </a:endParaRPr>
          </a:p>
          <a:p>
            <a:endParaRPr lang="en-GB" sz="2000" smtClean="0">
              <a:solidFill>
                <a:srgbClr val="002060"/>
              </a:solidFill>
            </a:endParaRPr>
          </a:p>
          <a:p>
            <a:endParaRPr lang="en-GB" smtClean="0"/>
          </a:p>
          <a:p>
            <a:pPr marL="0" indent="0">
              <a:buFont typeface="Arial" pitchFamily="34" charset="0"/>
              <a:buNone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120712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What can we all do?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41461" y="2466547"/>
            <a:ext cx="6090578" cy="3207554"/>
          </a:xfrm>
        </p:spPr>
        <p:txBody>
          <a:bodyPr/>
          <a:lstStyle/>
          <a:p>
            <a:pPr marL="0" indent="0" algn="ctr">
              <a:buNone/>
            </a:pPr>
            <a:r>
              <a:rPr lang="en-GB" sz="5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Gabriola" panose="04040605051002020D02" pitchFamily="82" charset="0"/>
                <a:cs typeface="Calibri" panose="020F0502020204030204" pitchFamily="34" charset="0"/>
              </a:rPr>
              <a:t>Be outcomes focused rather </a:t>
            </a:r>
          </a:p>
          <a:p>
            <a:pPr marL="0" indent="0" algn="ctr">
              <a:buNone/>
            </a:pPr>
            <a:r>
              <a:rPr lang="en-GB" sz="5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Gabriola" panose="04040605051002020D02" pitchFamily="82" charset="0"/>
                <a:cs typeface="Calibri" panose="020F0502020204030204" pitchFamily="34" charset="0"/>
              </a:rPr>
              <a:t>than service focused</a:t>
            </a:r>
          </a:p>
          <a:p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8114" y="3421191"/>
            <a:ext cx="1847850" cy="111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 descr="https://encrypted-tbn0.gstatic.com/images?q=tbn:ANd9GcThk4sGaYsZQR0QCspCMaK89Wsu1sYdolf75tpysd9zUllvfOW-RRwFDz0s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130" y="5194076"/>
            <a:ext cx="1744663" cy="1087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encrypted-tbn0.gstatic.com/images?q=tbn:ANd9GcTgmuz6NOyaGYs3LsNt2NwKmm9Ff0eCee3we00Z38ltr2OLYKw9CBNrFA9M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3221" y="5066565"/>
            <a:ext cx="2244435" cy="1215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encrypted-tbn3.gstatic.com/images?q=tbn:ANd9GcRoKmUY1hlzLhVmtTXUaaZEc_WtfE_HBo0mD_p3oWBv8Ci7SnYvUTQEmjc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2592" y="3584265"/>
            <a:ext cx="1957696" cy="1111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s://encrypted-tbn3.gstatic.com/images?q=tbn:ANd9GcTSACorqKe5U8go6f54bTNMyMzzlIjdAGa7cO7RzxLto3BtvsHBA-4zCEs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536" y="3640265"/>
            <a:ext cx="1085850" cy="895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encrypted-tbn3.gstatic.com/images?q=tbn:ANd9GcTTU2HilCP1gjVNMnDIu15TQW8L4MkWkhDiVNRANltCivjSXyQoU3fK-g">
            <a:hlinkClick r:id="rId11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09" y="5066565"/>
            <a:ext cx="1607012" cy="1071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3563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775" y="1385999"/>
            <a:ext cx="8426449" cy="4624276"/>
          </a:xfrm>
        </p:spPr>
        <p:txBody>
          <a:bodyPr/>
          <a:lstStyle/>
          <a:p>
            <a:pPr algn="ctr"/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Thank you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Tracey Cogan</a:t>
            </a:r>
            <a:b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Head of Public Health</a:t>
            </a:r>
            <a:b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NHS England East Anglia </a:t>
            </a:r>
            <a:b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tracey.cogan@nhs.net</a:t>
            </a:r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Mobile: 07956331416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7957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775" y="1103399"/>
            <a:ext cx="8426449" cy="998534"/>
          </a:xfrm>
        </p:spPr>
        <p:txBody>
          <a:bodyPr/>
          <a:lstStyle/>
          <a:p>
            <a:r>
              <a:rPr lang="en-GB" sz="3600" dirty="0">
                <a:latin typeface="Calibri" panose="020F0502020204030204" pitchFamily="34" charset="0"/>
                <a:cs typeface="Calibri" panose="020F0502020204030204" pitchFamily="34" charset="0"/>
              </a:rPr>
              <a:t>The Context – What changed in health 2013?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044" y="2256311"/>
            <a:ext cx="7170180" cy="4191990"/>
          </a:xfrm>
        </p:spPr>
        <p:txBody>
          <a:bodyPr/>
          <a:lstStyle/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NHS commissioning responsibility shared between NHS England and </a:t>
            </a:r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CCGs</a:t>
            </a:r>
          </a:p>
          <a:p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Public 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Health commissioning responsibility shared between local authorities and NHS England.</a:t>
            </a:r>
          </a:p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Public Health England and PHE Centres </a:t>
            </a:r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created</a:t>
            </a:r>
          </a:p>
          <a:p>
            <a:pPr marL="0" indent="0">
              <a:buNone/>
            </a:pP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Health Education England created</a:t>
            </a:r>
          </a:p>
          <a:p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Foundation Trust achievement rules changed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Not a change, but we are still focused on the money!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6" name="Picture 5" descr="NHS England col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710" y="2295837"/>
            <a:ext cx="971550" cy="45014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PHE_3268_SML_AW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710" y="3720281"/>
            <a:ext cx="1066800" cy="447675"/>
          </a:xfrm>
          <a:prstGeom prst="rect">
            <a:avLst/>
          </a:prstGeom>
          <a:noFill/>
        </p:spPr>
      </p:pic>
      <p:pic>
        <p:nvPicPr>
          <p:cNvPr id="8" name="Picture 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0" y="5268492"/>
            <a:ext cx="1485900" cy="4476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25734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Commissioning for Health Visiting</a:t>
            </a:r>
            <a:endParaRPr lang="en-GB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8775" y="2158327"/>
            <a:ext cx="6318472" cy="4244024"/>
          </a:xfrm>
        </p:spPr>
        <p:txBody>
          <a:bodyPr/>
          <a:lstStyle/>
          <a:p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Government commitment to increase the numbers of Health Visitors by 4200 by 1 April 2015</a:t>
            </a:r>
          </a:p>
          <a:p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New national service specification </a:t>
            </a:r>
          </a:p>
          <a:p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New reporting arrangements for providers</a:t>
            </a:r>
          </a:p>
          <a:p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Transfer of </a:t>
            </a:r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commissioning responsibility </a:t>
            </a:r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for health visiting and Family Nurse Partnership (FNP</a:t>
            </a:r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) to </a:t>
            </a:r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local authorities </a:t>
            </a:r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in October </a:t>
            </a:r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2015</a:t>
            </a:r>
          </a:p>
          <a:p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Commitment for health visiting to be an integral part of the Healthy Child </a:t>
            </a:r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Programme and health visitors to be leaders of the programme.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7247" y="2413591"/>
            <a:ext cx="2328530" cy="317913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784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6838" y="233475"/>
            <a:ext cx="6070600" cy="565200"/>
          </a:xfrm>
        </p:spPr>
        <p:txBody>
          <a:bodyPr/>
          <a:lstStyle/>
          <a:p>
            <a:pPr algn="ctr"/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The Healthy Child Programme 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 Placeholder 8"/>
          <p:cNvSpPr txBox="1">
            <a:spLocks/>
          </p:cNvSpPr>
          <p:nvPr/>
        </p:nvSpPr>
        <p:spPr>
          <a:xfrm>
            <a:off x="376858" y="1350170"/>
            <a:ext cx="2880320" cy="639762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216000" indent="-216000" algn="l" defTabSz="216000" rtl="0" eaLnBrk="1" latinLnBrk="0" hangingPunct="1">
              <a:lnSpc>
                <a:spcPts val="2400"/>
              </a:lnSpc>
              <a:spcBef>
                <a:spcPts val="12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32000" indent="-216000" algn="l" defTabSz="216000" rtl="0" eaLnBrk="1" latinLnBrk="0" hangingPunct="1">
              <a:lnSpc>
                <a:spcPts val="2400"/>
              </a:lnSpc>
              <a:spcBef>
                <a:spcPts val="12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648000" indent="-216000" algn="l" defTabSz="216000" rtl="0" eaLnBrk="1" latinLnBrk="0" hangingPunct="1">
              <a:lnSpc>
                <a:spcPts val="2400"/>
              </a:lnSpc>
              <a:spcBef>
                <a:spcPts val="12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864000" indent="-216000" algn="l" defTabSz="216000" rtl="0" eaLnBrk="1" latinLnBrk="0" hangingPunct="1">
              <a:lnSpc>
                <a:spcPts val="2400"/>
              </a:lnSpc>
              <a:spcBef>
                <a:spcPts val="12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080000" indent="-216000" algn="l" defTabSz="216000" rtl="0" eaLnBrk="1" latinLnBrk="0" hangingPunct="1">
              <a:lnSpc>
                <a:spcPts val="2400"/>
              </a:lnSpc>
              <a:spcBef>
                <a:spcPts val="12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Pregnancy and the first five years of life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5328" y="2070100"/>
            <a:ext cx="2856437" cy="3951288"/>
          </a:xfrm>
          <a:prstGeom prst="rect">
            <a:avLst/>
          </a:prstGeom>
          <a:noFill/>
          <a:ln w="9525">
            <a:solidFill>
              <a:schemeClr val="tx1">
                <a:alpha val="99000"/>
              </a:schemeClr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 extrusionH="6350" contourW="6350">
            <a:bevelT w="6350"/>
            <a:bevelB w="635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79512" y="6200581"/>
            <a:ext cx="38164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0070C0"/>
                </a:solidFill>
              </a:rPr>
              <a:t>https</a:t>
            </a:r>
            <a:r>
              <a:rPr lang="en-GB" sz="1200" dirty="0">
                <a:solidFill>
                  <a:srgbClr val="0070C0"/>
                </a:solidFill>
              </a:rPr>
              <a:t>://www.gov.uk/government/uploads/system/uploads/attachment_data/file/167998/Health_Child_Programme.pdf </a:t>
            </a:r>
          </a:p>
        </p:txBody>
      </p:sp>
      <p:sp>
        <p:nvSpPr>
          <p:cNvPr id="15" name="Text Placeholder 9"/>
          <p:cNvSpPr txBox="1">
            <a:spLocks/>
          </p:cNvSpPr>
          <p:nvPr/>
        </p:nvSpPr>
        <p:spPr>
          <a:xfrm>
            <a:off x="4962897" y="1350170"/>
            <a:ext cx="2880320" cy="639762"/>
          </a:xfrm>
          <a:prstGeom prst="rect">
            <a:avLst/>
          </a:prstGeom>
        </p:spPr>
        <p:txBody>
          <a:bodyPr>
            <a:noAutofit/>
          </a:bodyPr>
          <a:lstStyle>
            <a:lvl1pPr marL="216000" indent="-216000" algn="l" defTabSz="216000" rtl="0" eaLnBrk="1" latinLnBrk="0" hangingPunct="1">
              <a:lnSpc>
                <a:spcPts val="2400"/>
              </a:lnSpc>
              <a:spcBef>
                <a:spcPts val="12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32000" indent="-216000" algn="l" defTabSz="216000" rtl="0" eaLnBrk="1" latinLnBrk="0" hangingPunct="1">
              <a:lnSpc>
                <a:spcPts val="2400"/>
              </a:lnSpc>
              <a:spcBef>
                <a:spcPts val="12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648000" indent="-216000" algn="l" defTabSz="216000" rtl="0" eaLnBrk="1" latinLnBrk="0" hangingPunct="1">
              <a:lnSpc>
                <a:spcPts val="2400"/>
              </a:lnSpc>
              <a:spcBef>
                <a:spcPts val="12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864000" indent="-216000" algn="l" defTabSz="216000" rtl="0" eaLnBrk="1" latinLnBrk="0" hangingPunct="1">
              <a:lnSpc>
                <a:spcPts val="2400"/>
              </a:lnSpc>
              <a:spcBef>
                <a:spcPts val="12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080000" indent="-216000" algn="l" defTabSz="216000" rtl="0" eaLnBrk="1" latinLnBrk="0" hangingPunct="1">
              <a:lnSpc>
                <a:spcPts val="2400"/>
              </a:lnSpc>
              <a:spcBef>
                <a:spcPts val="12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From 5 – 19 years old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6" name="Picture 3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75945" y="2070100"/>
            <a:ext cx="2854224" cy="3951288"/>
          </a:xfrm>
          <a:prstGeom prst="rect">
            <a:avLst/>
          </a:prstGeom>
          <a:noFill/>
          <a:ln w="9525">
            <a:solidFill>
              <a:schemeClr val="tx1">
                <a:alpha val="99000"/>
              </a:schemeClr>
            </a:solidFill>
            <a:miter lim="800000"/>
            <a:headEnd/>
            <a:tailEnd/>
          </a:ln>
          <a:effectLst/>
          <a:scene3d>
            <a:camera prst="orthographicFront"/>
            <a:lightRig rig="threePt" dir="t">
              <a:rot lat="0" lon="0" rev="600000"/>
            </a:lightRig>
          </a:scene3d>
          <a:sp3d extrusionH="6350" contourW="6350">
            <a:bevelT w="6350"/>
            <a:bevelB w="635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5675" y="6157937"/>
            <a:ext cx="382270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609600" y="204470"/>
            <a:ext cx="8221980" cy="5865813"/>
            <a:chOff x="350" y="214"/>
            <a:chExt cx="4837" cy="3695"/>
          </a:xfrm>
        </p:grpSpPr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" y="214"/>
              <a:ext cx="4843" cy="37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AutoShape 3"/>
            <p:cNvSpPr>
              <a:spLocks noChangeAspect="1" noChangeArrowheads="1" noTextEdit="1"/>
            </p:cNvSpPr>
            <p:nvPr/>
          </p:nvSpPr>
          <p:spPr bwMode="auto">
            <a:xfrm>
              <a:off x="350" y="214"/>
              <a:ext cx="4837" cy="36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8574" y="314325"/>
            <a:ext cx="115252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7914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7"/>
          <p:cNvSpPr>
            <a:spLocks noGrp="1"/>
          </p:cNvSpPr>
          <p:nvPr>
            <p:ph type="title"/>
          </p:nvPr>
        </p:nvSpPr>
        <p:spPr>
          <a:xfrm>
            <a:off x="463551" y="157275"/>
            <a:ext cx="6927850" cy="105240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Interdependencies and ensuring a seamless pathway </a:t>
            </a:r>
          </a:p>
        </p:txBody>
      </p:sp>
      <p:pic>
        <p:nvPicPr>
          <p:cNvPr id="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628800"/>
            <a:ext cx="7272807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5294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7050" y="281100"/>
            <a:ext cx="5089525" cy="565200"/>
          </a:xfrm>
        </p:spPr>
        <p:txBody>
          <a:bodyPr/>
          <a:lstStyle/>
          <a:p>
            <a:pPr algn="ctr"/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Priorities of the HCP 0-5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7512" y="959131"/>
            <a:ext cx="4176650" cy="627864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Strong Parent Child </a:t>
            </a:r>
            <a:r>
              <a:rPr lang="en-GB" sz="24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attachment</a:t>
            </a:r>
            <a:r>
              <a:rPr lang="en-GB" sz="24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and positive parenting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Better </a:t>
            </a:r>
            <a:r>
              <a:rPr lang="en-GB" sz="24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Social and emotional wellbeing</a:t>
            </a:r>
            <a:r>
              <a:rPr lang="en-GB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among children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Children are </a:t>
            </a:r>
            <a:r>
              <a:rPr lang="en-GB" sz="24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healthy and Safe</a:t>
            </a:r>
            <a:r>
              <a:rPr lang="en-GB" sz="24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Reduction in unhealthy </a:t>
            </a:r>
            <a:r>
              <a:rPr lang="en-GB" sz="24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weight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Prevention of serious and communicable diseases through increased </a:t>
            </a:r>
            <a:r>
              <a:rPr lang="en-GB" sz="24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immunisation</a:t>
            </a:r>
            <a:r>
              <a:rPr lang="en-GB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rates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Increased</a:t>
            </a:r>
            <a:r>
              <a:rPr lang="en-GB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breastfeeding </a:t>
            </a:r>
            <a:r>
              <a:rPr lang="en-GB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initiation and continuation rates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Readiness for school </a:t>
            </a:r>
            <a:r>
              <a:rPr lang="en-GB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and improved learning</a:t>
            </a:r>
          </a:p>
          <a:p>
            <a:endParaRPr lang="en-GB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87636" y="1196637"/>
            <a:ext cx="3859481" cy="33239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Early detection </a:t>
            </a:r>
            <a:r>
              <a:rPr lang="en-GB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of developmental delay and abnormalities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Identification</a:t>
            </a:r>
            <a:r>
              <a:rPr lang="en-GB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of factors that could influence health and wellbeing in families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Better short and long term outcomes for those at risk of </a:t>
            </a:r>
            <a:r>
              <a:rPr lang="en-GB" sz="24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social exclusion</a:t>
            </a:r>
            <a:endParaRPr lang="en-GB" sz="24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8895" y="4889956"/>
            <a:ext cx="2814450" cy="1867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5325" y="3362325"/>
            <a:ext cx="13335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4620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775" y="1100992"/>
            <a:ext cx="8426449" cy="1036567"/>
          </a:xfrm>
        </p:spPr>
        <p:txBody>
          <a:bodyPr/>
          <a:lstStyle/>
          <a:p>
            <a:r>
              <a:rPr lang="en-GB" dirty="0" smtClean="0"/>
              <a:t>Outcomes demonstrated from the HCP</a:t>
            </a:r>
            <a:br>
              <a:rPr lang="en-GB" dirty="0" smtClean="0"/>
            </a:br>
            <a:r>
              <a:rPr lang="en-GB" dirty="0" smtClean="0"/>
              <a:t>Health Visiting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775" y="2315687"/>
            <a:ext cx="8426449" cy="4322619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 smtClean="0"/>
              <a:t>Overall, health visiting is able to demonstrate:</a:t>
            </a:r>
          </a:p>
          <a:p>
            <a:r>
              <a:rPr lang="en-GB" sz="2000" dirty="0" smtClean="0"/>
              <a:t>Improvements in parenting - self reported and observed.</a:t>
            </a:r>
          </a:p>
          <a:p>
            <a:r>
              <a:rPr lang="en-GB" sz="2000" dirty="0" smtClean="0"/>
              <a:t>Improved cognitive development, especially among some sub-groups of children such as those born prematurely or born with low birth weight</a:t>
            </a:r>
          </a:p>
          <a:p>
            <a:r>
              <a:rPr lang="en-GB" sz="2000" dirty="0" smtClean="0"/>
              <a:t>A reduction in accidental injury among children</a:t>
            </a:r>
          </a:p>
          <a:p>
            <a:r>
              <a:rPr lang="en-GB" sz="2000" dirty="0" smtClean="0"/>
              <a:t>Improved detection and management of post-natal depression</a:t>
            </a:r>
          </a:p>
          <a:p>
            <a:r>
              <a:rPr lang="en-GB" sz="2000" dirty="0" smtClean="0"/>
              <a:t>Improved rates of breastfeeding.</a:t>
            </a:r>
          </a:p>
          <a:p>
            <a:pPr marL="0" indent="0">
              <a:buNone/>
            </a:pPr>
            <a:r>
              <a:rPr lang="en-GB" sz="2000" dirty="0" smtClean="0"/>
              <a:t>The health visiting service uses evidence based practice for delivery. </a:t>
            </a:r>
          </a:p>
          <a:p>
            <a:pPr marL="0" indent="0">
              <a:buNone/>
            </a:pPr>
            <a:r>
              <a:rPr lang="en-GB" sz="2000" dirty="0" smtClean="0"/>
              <a:t>Demonstrating health outcomes will be an essential focus for the future</a:t>
            </a:r>
            <a:r>
              <a:rPr lang="en-GB" sz="2200" dirty="0" smtClean="0"/>
              <a:t>. </a:t>
            </a:r>
          </a:p>
          <a:p>
            <a:pPr marL="0" indent="0">
              <a:buNone/>
            </a:pPr>
            <a:r>
              <a:rPr lang="en-GB" sz="1200" dirty="0" err="1" smtClean="0"/>
              <a:t>Elkan</a:t>
            </a:r>
            <a:r>
              <a:rPr lang="en-GB" sz="1200" dirty="0" smtClean="0"/>
              <a:t> et al (2000) The effectiveness of Domiciliary Health visiting – systematic review</a:t>
            </a:r>
          </a:p>
          <a:p>
            <a:pPr marL="0" indent="0">
              <a:buNone/>
            </a:pP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515439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775" y="1100992"/>
            <a:ext cx="8426449" cy="1036567"/>
          </a:xfrm>
        </p:spPr>
        <p:txBody>
          <a:bodyPr/>
          <a:lstStyle/>
          <a:p>
            <a:r>
              <a:rPr lang="en-GB" sz="3200" dirty="0" smtClean="0"/>
              <a:t>Outcomes demonstrated from the HCP</a:t>
            </a:r>
            <a:br>
              <a:rPr lang="en-GB" sz="3200" dirty="0" smtClean="0"/>
            </a:br>
            <a:r>
              <a:rPr lang="en-GB" sz="3200" dirty="0" smtClean="0"/>
              <a:t>Focus – Family Nurse Partnership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775" y="2315687"/>
            <a:ext cx="8426449" cy="3994013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 smtClean="0"/>
              <a:t>FNP </a:t>
            </a:r>
            <a:r>
              <a:rPr lang="en-GB" sz="2000" dirty="0"/>
              <a:t>has one of the best evidence bases for preventive early childhood </a:t>
            </a:r>
            <a:r>
              <a:rPr lang="en-GB" sz="2000" dirty="0" smtClean="0"/>
              <a:t>programmes, an example of just some outcomes include:</a:t>
            </a:r>
          </a:p>
          <a:p>
            <a:r>
              <a:rPr lang="en-GB" sz="2000" dirty="0" smtClean="0"/>
              <a:t>Decreases </a:t>
            </a:r>
            <a:r>
              <a:rPr lang="en-GB" sz="2000" dirty="0"/>
              <a:t>in smoking during </a:t>
            </a:r>
            <a:r>
              <a:rPr lang="en-GB" sz="2000" dirty="0" smtClean="0"/>
              <a:t>pregnancy</a:t>
            </a:r>
            <a:endParaRPr lang="en-GB" sz="2000" dirty="0"/>
          </a:p>
          <a:p>
            <a:r>
              <a:rPr lang="en-GB" sz="2000" dirty="0" smtClean="0"/>
              <a:t>48</a:t>
            </a:r>
            <a:r>
              <a:rPr lang="en-GB" sz="2000" dirty="0"/>
              <a:t>% reduction in verified cases of child abuse and neglect by age </a:t>
            </a:r>
            <a:r>
              <a:rPr lang="en-GB" sz="2000" dirty="0" smtClean="0"/>
              <a:t>15</a:t>
            </a:r>
          </a:p>
          <a:p>
            <a:r>
              <a:rPr lang="en-GB" sz="2000" dirty="0"/>
              <a:t>56% reduction in A&amp;E attendances for injuries and ingestions during child’s second </a:t>
            </a:r>
            <a:r>
              <a:rPr lang="en-GB" sz="2000" dirty="0" smtClean="0"/>
              <a:t>year of </a:t>
            </a:r>
            <a:r>
              <a:rPr lang="en-GB" sz="2000" dirty="0"/>
              <a:t>life </a:t>
            </a:r>
            <a:endParaRPr lang="en-GB" sz="2000" dirty="0" smtClean="0"/>
          </a:p>
          <a:p>
            <a:r>
              <a:rPr lang="en-GB" sz="2000" dirty="0" smtClean="0"/>
              <a:t>Better </a:t>
            </a:r>
            <a:r>
              <a:rPr lang="en-GB" sz="2000" dirty="0"/>
              <a:t>language and emotional development at age </a:t>
            </a:r>
            <a:r>
              <a:rPr lang="en-GB" sz="2000" dirty="0" smtClean="0"/>
              <a:t>4</a:t>
            </a:r>
          </a:p>
          <a:p>
            <a:r>
              <a:rPr lang="en-GB" sz="2000" dirty="0"/>
              <a:t>28% reduction in 12 year olds mental health (anxiety and depression) </a:t>
            </a:r>
            <a:r>
              <a:rPr lang="en-GB" sz="2000" dirty="0" smtClean="0"/>
              <a:t>problems</a:t>
            </a:r>
          </a:p>
          <a:p>
            <a:r>
              <a:rPr lang="en-GB" sz="2000" dirty="0" smtClean="0"/>
              <a:t>Mothers </a:t>
            </a:r>
            <a:r>
              <a:rPr lang="en-GB" sz="2000" dirty="0"/>
              <a:t>have increased confidence and aspirations for future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55199" y="6309700"/>
            <a:ext cx="187949" cy="180000"/>
          </a:xfrm>
        </p:spPr>
        <p:txBody>
          <a:bodyPr/>
          <a:lstStyle/>
          <a:p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060086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HS CB Presentation (Screen 4x3)">
  <a:themeElements>
    <a:clrScheme name="NHS Commissioning Board">
      <a:dk1>
        <a:sysClr val="windowText" lastClr="000000"/>
      </a:dk1>
      <a:lt1>
        <a:sysClr val="window" lastClr="FFFFFF"/>
      </a:lt1>
      <a:dk2>
        <a:srgbClr val="003893"/>
      </a:dk2>
      <a:lt2>
        <a:srgbClr val="FFFFFF"/>
      </a:lt2>
      <a:accent1>
        <a:srgbClr val="00ADC6"/>
      </a:accent1>
      <a:accent2>
        <a:srgbClr val="003893"/>
      </a:accent2>
      <a:accent3>
        <a:srgbClr val="C0F7FF"/>
      </a:accent3>
      <a:accent4>
        <a:srgbClr val="B6D2FF"/>
      </a:accent4>
      <a:accent5>
        <a:srgbClr val="00AA9E"/>
      </a:accent5>
      <a:accent6>
        <a:srgbClr val="0091C9"/>
      </a:accent6>
      <a:hlink>
        <a:srgbClr val="000000"/>
      </a:hlink>
      <a:folHlink>
        <a:srgbClr val="000000"/>
      </a:folHlink>
    </a:clrScheme>
    <a:fontScheme name="NHS Commissioning Bo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lIns="0" tIns="0" rIns="0" bIns="0" rtlCol="0">
        <a:spAutoFit/>
      </a:bodyPr>
      <a:lstStyle>
        <a:defPPr>
          <a:defRPr sz="2400" dirty="0"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NHS CB Presentation (Screen 4x3)</Template>
  <TotalTime>464</TotalTime>
  <Words>986</Words>
  <Application>Microsoft Office PowerPoint</Application>
  <PresentationFormat>On-screen Show (4:3)</PresentationFormat>
  <Paragraphs>165</Paragraphs>
  <Slides>18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NHS CB Presentation (Screen 4x3)</vt:lpstr>
      <vt:lpstr>Health Visiting and the Healthy Child Programme 0-5</vt:lpstr>
      <vt:lpstr>The Context – What changed in health 2013?</vt:lpstr>
      <vt:lpstr>Commissioning for Health Visiting</vt:lpstr>
      <vt:lpstr>The Healthy Child Programme </vt:lpstr>
      <vt:lpstr>PowerPoint Presentation</vt:lpstr>
      <vt:lpstr>Interdependencies and ensuring a seamless pathway </vt:lpstr>
      <vt:lpstr>Priorities of the HCP 0-5</vt:lpstr>
      <vt:lpstr>Outcomes demonstrated from the HCP Health Visiting</vt:lpstr>
      <vt:lpstr>Outcomes demonstrated from the HCP Focus – Family Nurse Partnership  </vt:lpstr>
      <vt:lpstr>Key Challenges</vt:lpstr>
      <vt:lpstr>What can we all do?</vt:lpstr>
      <vt:lpstr>HCP Integrated Commissioning and Delivery Toolkit Overview</vt:lpstr>
      <vt:lpstr>Toolkit Overview</vt:lpstr>
      <vt:lpstr>Phase 2 til November 2014: Five Pilots Sites</vt:lpstr>
      <vt:lpstr>Deliverables and Timescales</vt:lpstr>
      <vt:lpstr>Deliverables and Timescales</vt:lpstr>
      <vt:lpstr>What can we all do?</vt:lpstr>
      <vt:lpstr>Thank you Tracey Cogan  Head of Public Health NHS England East Anglia  tracey.cogan@nhs.net   Mobile: 07956331416   </vt:lpstr>
    </vt:vector>
  </TitlesOfParts>
  <Company>DH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heading</dc:title>
  <dc:creator>Claire McGinley</dc:creator>
  <cp:lastModifiedBy>Tracey Cogan</cp:lastModifiedBy>
  <cp:revision>43</cp:revision>
  <cp:lastPrinted>2011-10-28T14:05:39Z</cp:lastPrinted>
  <dcterms:created xsi:type="dcterms:W3CDTF">2011-12-06T15:33:50Z</dcterms:created>
  <dcterms:modified xsi:type="dcterms:W3CDTF">2014-06-20T14:08:05Z</dcterms:modified>
</cp:coreProperties>
</file>