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59" r:id="rId3"/>
    <p:sldId id="266" r:id="rId4"/>
    <p:sldId id="264" r:id="rId5"/>
    <p:sldId id="271" r:id="rId6"/>
    <p:sldId id="260" r:id="rId7"/>
    <p:sldId id="268" r:id="rId8"/>
    <p:sldId id="263" r:id="rId9"/>
    <p:sldId id="262" r:id="rId10"/>
    <p:sldId id="273" r:id="rId11"/>
    <p:sldId id="270" r:id="rId12"/>
    <p:sldId id="272" r:id="rId13"/>
    <p:sldId id="257" r:id="rId14"/>
    <p:sldId id="258" r:id="rId15"/>
    <p:sldId id="27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EA25C2-5194-46C8-875D-2B9562B92FB2}" type="datetimeFigureOut">
              <a:rPr lang="en-GB" smtClean="0"/>
              <a:t>18/06/2014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8E0DEF-104A-4277-8159-9CB131882A5B}" type="slidenum">
              <a:rPr lang="en-GB" smtClean="0"/>
              <a:t>‹#›</a:t>
            </a:fld>
            <a:endParaRPr lang="en-GB"/>
          </a:p>
        </p:txBody>
      </p:sp>
    </p:spTree>
    <p:extLst>
      <p:ext uri="{BB962C8B-B14F-4D97-AF65-F5344CB8AC3E}">
        <p14:creationId xmlns:p14="http://schemas.microsoft.com/office/powerpoint/2010/main" val="172123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B3D44C-35BC-44BB-96EF-E1DC66EC9272}" type="slidenum">
              <a:rPr lang="en-GB" altLang="en-US"/>
              <a:pPr eaLnBrk="1" hangingPunct="1"/>
              <a:t>4</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DE959E9D-E49D-4B05-981C-C2DB13DAB085}" type="slidenum">
              <a:rPr lang="en-US" altLang="en-US"/>
              <a:pPr/>
              <a:t>9</a:t>
            </a:fld>
            <a:endParaRPr lang="en-US" altLang="en-US"/>
          </a:p>
        </p:txBody>
      </p:sp>
      <p:sp>
        <p:nvSpPr>
          <p:cNvPr id="7" name="Rectangle 7"/>
          <p:cNvSpPr txBox="1">
            <a:spLocks noGrp="1" noChangeArrowheads="1"/>
          </p:cNvSpPr>
          <p:nvPr/>
        </p:nvSpPr>
        <p:spPr bwMode="auto">
          <a:xfrm>
            <a:off x="3884613" y="8685213"/>
            <a:ext cx="2971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891B1B06-8FE2-45BE-AF66-702DA045C4A9}" type="slidenum">
              <a:rPr lang="en-US" altLang="en-US" sz="1200">
                <a:ea typeface="ＭＳ Ｐゴシック" charset="-128"/>
              </a:rPr>
              <a:pPr algn="r"/>
              <a:t>9</a:t>
            </a:fld>
            <a:endParaRPr lang="en-US" altLang="en-US" sz="1200">
              <a:ea typeface="ＭＳ Ｐゴシック" charset="-128"/>
            </a:endParaRPr>
          </a:p>
        </p:txBody>
      </p:sp>
      <p:sp>
        <p:nvSpPr>
          <p:cNvPr id="92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219" name="Rectangle 3"/>
          <p:cNvSpPr>
            <a:spLocks noGrp="1" noChangeArrowheads="1"/>
          </p:cNvSpPr>
          <p:nvPr>
            <p:ph type="body" idx="1"/>
          </p:nvPr>
        </p:nvSpPr>
        <p:spPr/>
        <p:txBody>
          <a:bodyPr/>
          <a:lstStyle/>
          <a:p>
            <a:pPr>
              <a:defRPr/>
            </a:pPr>
            <a:r>
              <a:rPr lang="en-GB" dirty="0">
                <a:ea typeface="ＭＳ Ｐゴシック" charset="0"/>
              </a:rPr>
              <a:t>The framework sets out the broad range of opportunities to improve and protect health across the life course and to reduce inequalities in health that still persist, focusing</a:t>
            </a:r>
            <a:r>
              <a:rPr lang="en-US" dirty="0">
                <a:ea typeface="ＭＳ Ｐゴシック" charset="0"/>
              </a:rPr>
              <a:t> on two high-level outcomes to be achieved across the public health system. These are:</a:t>
            </a:r>
          </a:p>
          <a:p>
            <a:pPr>
              <a:defRPr/>
            </a:pPr>
            <a:r>
              <a:rPr lang="en-US" dirty="0">
                <a:ea typeface="ＭＳ Ｐゴシック" charset="0"/>
              </a:rPr>
              <a:t>increased healthy life expectancy</a:t>
            </a:r>
            <a:endParaRPr lang="en-GB" dirty="0">
              <a:ea typeface="ＭＳ Ｐゴシック" charset="0"/>
            </a:endParaRPr>
          </a:p>
          <a:p>
            <a:pPr>
              <a:defRPr/>
            </a:pPr>
            <a:r>
              <a:rPr lang="en-US" dirty="0">
                <a:ea typeface="ＭＳ Ｐゴシック" charset="0"/>
              </a:rPr>
              <a:t>reduced differences in life expectancy and healthy life expectancy between communities</a:t>
            </a:r>
          </a:p>
          <a:p>
            <a:pPr>
              <a:defRPr/>
            </a:pPr>
            <a:r>
              <a:rPr lang="en-US" dirty="0">
                <a:ea typeface="ＭＳ Ｐゴシック" charset="0"/>
              </a:rPr>
              <a:t>The two high-level outcomes are supported by 66 public health indicators, taking a life course approach, </a:t>
            </a:r>
            <a:r>
              <a:rPr lang="en-US" dirty="0" err="1">
                <a:ea typeface="ＭＳ Ｐゴシック" charset="0"/>
              </a:rPr>
              <a:t>organised</a:t>
            </a:r>
            <a:r>
              <a:rPr lang="en-US" dirty="0">
                <a:ea typeface="ＭＳ Ｐゴシック" charset="0"/>
              </a:rPr>
              <a:t> in four domains shown in the slide</a:t>
            </a:r>
          </a:p>
          <a:p>
            <a:pPr>
              <a:defRPr/>
            </a:pPr>
            <a:r>
              <a:rPr lang="en-GB" dirty="0">
                <a:ea typeface="ＭＳ Ｐゴシック" charset="0"/>
              </a:rPr>
              <a:t>As with the high level indicators, not all can currently be measured and are identified in the PHOF as “placeholders”.  For some of these indicators the data is not available, and for others the definition requires further clarification.  </a:t>
            </a:r>
            <a:r>
              <a:rPr lang="en-US" dirty="0">
                <a:ea typeface="ＭＳ Ｐゴシック" charset="0"/>
              </a:rPr>
              <a:t>The Department of Health intends to improve this range of information over the coming year and the framework also sets out how it intends to do that, with engagement and involvement of partners at local and national levels. </a:t>
            </a:r>
          </a:p>
          <a:p>
            <a:pPr>
              <a:defRPr/>
            </a:pPr>
            <a:endParaRPr lang="en-US" dirty="0">
              <a:ea typeface="ＭＳ Ｐゴシック" charset="0"/>
            </a:endParaRPr>
          </a:p>
          <a:p>
            <a:pPr>
              <a:buFont typeface="Symbol" charset="0"/>
              <a:buChar char=""/>
              <a:defRPr/>
            </a:pPr>
            <a:endParaRPr lang="en-US" dirty="0">
              <a:ea typeface="ＭＳ Ｐゴシック" charset="0"/>
            </a:endParaRPr>
          </a:p>
          <a:p>
            <a:pPr>
              <a:defRPr/>
            </a:pPr>
            <a:endParaRPr lang="en-US" dirty="0">
              <a:ea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776957-18D1-4FD9-B731-20518A668798}" type="datetimeFigureOut">
              <a:rPr lang="en-GB" smtClean="0"/>
              <a:t>18/06/2014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D71F36-ACB6-4CB7-A5DF-667E37A45A9C}"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776957-18D1-4FD9-B731-20518A668798}" type="datetimeFigureOut">
              <a:rPr lang="en-GB" smtClean="0"/>
              <a:t>18/06/2014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D71F36-ACB6-4CB7-A5DF-667E37A45A9C}"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B776957-18D1-4FD9-B731-20518A668798}" type="datetimeFigureOut">
              <a:rPr lang="en-GB" smtClean="0"/>
              <a:t>18/06/2014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D71F36-ACB6-4CB7-A5DF-667E37A45A9C}" type="slidenum">
              <a:rPr lang="en-GB" smtClean="0"/>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776957-18D1-4FD9-B731-20518A668798}" type="datetimeFigureOut">
              <a:rPr lang="en-GB" smtClean="0"/>
              <a:t>18/06/2014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D71F36-ACB6-4CB7-A5DF-667E37A45A9C}" type="slidenum">
              <a:rPr lang="en-GB" smtClean="0"/>
              <a:t>‹#›</a:t>
            </a:fld>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776957-18D1-4FD9-B731-20518A668798}" type="datetimeFigureOut">
              <a:rPr lang="en-GB" smtClean="0"/>
              <a:t>18/06/2014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D71F36-ACB6-4CB7-A5DF-667E37A45A9C}"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B776957-18D1-4FD9-B731-20518A668798}" type="datetimeFigureOut">
              <a:rPr lang="en-GB" smtClean="0"/>
              <a:t>18/06/2014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D71F36-ACB6-4CB7-A5DF-667E37A45A9C}"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B776957-18D1-4FD9-B731-20518A668798}" type="datetimeFigureOut">
              <a:rPr lang="en-GB" smtClean="0"/>
              <a:t>18/06/2014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BD71F36-ACB6-4CB7-A5DF-667E37A45A9C}"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776957-18D1-4FD9-B731-20518A668798}" type="datetimeFigureOut">
              <a:rPr lang="en-GB" smtClean="0"/>
              <a:t>18/06/2014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BD71F36-ACB6-4CB7-A5DF-667E37A45A9C}"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4B776957-18D1-4FD9-B731-20518A668798}" type="datetimeFigureOut">
              <a:rPr lang="en-GB" smtClean="0"/>
              <a:t>18/06/2014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BD71F36-ACB6-4CB7-A5DF-667E37A45A9C}"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B776957-18D1-4FD9-B731-20518A668798}" type="datetimeFigureOut">
              <a:rPr lang="en-GB" smtClean="0"/>
              <a:t>18/06/2014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D71F36-ACB6-4CB7-A5DF-667E37A45A9C}" type="slidenum">
              <a:rPr lang="en-GB" smtClean="0"/>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776957-18D1-4FD9-B731-20518A668798}" type="datetimeFigureOut">
              <a:rPr lang="en-GB" smtClean="0"/>
              <a:t>18/06/2014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D71F36-ACB6-4CB7-A5DF-667E37A45A9C}" type="slidenum">
              <a:rPr lang="en-GB" smtClean="0"/>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B776957-18D1-4FD9-B731-20518A668798}" type="datetimeFigureOut">
              <a:rPr lang="en-GB" smtClean="0"/>
              <a:t>18/06/2014</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8BD71F36-ACB6-4CB7-A5DF-667E37A45A9C}" type="slidenum">
              <a:rPr lang="en-GB" smtClean="0"/>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hyperlink" Target="http://youtu.be/xyqInuAgORA" TargetMode="Externa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solidFill>
                  <a:schemeClr val="tx2"/>
                </a:solidFill>
              </a:rPr>
              <a:t>Improving outcomes for children and young people: a Public Health perspective</a:t>
            </a:r>
            <a:endParaRPr lang="en-GB" dirty="0">
              <a:solidFill>
                <a:schemeClr val="tx2"/>
              </a:solidFill>
            </a:endParaRPr>
          </a:p>
        </p:txBody>
      </p:sp>
      <p:sp>
        <p:nvSpPr>
          <p:cNvPr id="3" name="Subtitle 2"/>
          <p:cNvSpPr>
            <a:spLocks noGrp="1"/>
          </p:cNvSpPr>
          <p:nvPr>
            <p:ph type="subTitle" idx="1"/>
          </p:nvPr>
        </p:nvSpPr>
        <p:spPr/>
        <p:txBody>
          <a:bodyPr/>
          <a:lstStyle/>
          <a:p>
            <a:r>
              <a:rPr lang="en-GB" dirty="0" smtClean="0"/>
              <a:t>Sally Hogg</a:t>
            </a:r>
          </a:p>
          <a:p>
            <a:r>
              <a:rPr lang="en-GB" dirty="0" smtClean="0"/>
              <a:t>Assistant Director of Public Health</a:t>
            </a:r>
          </a:p>
          <a:p>
            <a:r>
              <a:rPr lang="en-GB" dirty="0" smtClean="0"/>
              <a:t>Suffolk County Council</a:t>
            </a:r>
            <a:endParaRPr lang="en-GB" dirty="0"/>
          </a:p>
        </p:txBody>
      </p:sp>
    </p:spTree>
    <p:extLst>
      <p:ext uri="{BB962C8B-B14F-4D97-AF65-F5344CB8AC3E}">
        <p14:creationId xmlns:p14="http://schemas.microsoft.com/office/powerpoint/2010/main" val="2674615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lnSpcReduction="10000"/>
          </a:bodyPr>
          <a:lstStyle/>
          <a:p>
            <a:r>
              <a:rPr lang="en-GB" dirty="0" smtClean="0"/>
              <a:t>Child Health profiles </a:t>
            </a:r>
          </a:p>
          <a:p>
            <a:pPr marL="0" indent="0">
              <a:buNone/>
            </a:pPr>
            <a:r>
              <a:rPr lang="en-GB" dirty="0"/>
              <a:t> </a:t>
            </a:r>
            <a:r>
              <a:rPr lang="en-GB" dirty="0" smtClean="0"/>
              <a:t>    - Local authority level</a:t>
            </a:r>
          </a:p>
          <a:p>
            <a:pPr marL="0" indent="0">
              <a:buNone/>
            </a:pPr>
            <a:r>
              <a:rPr lang="en-GB" dirty="0"/>
              <a:t> </a:t>
            </a:r>
            <a:r>
              <a:rPr lang="en-GB" dirty="0" smtClean="0"/>
              <a:t>    - Interactive</a:t>
            </a:r>
          </a:p>
          <a:p>
            <a:r>
              <a:rPr lang="en-GB" dirty="0" smtClean="0"/>
              <a:t>Tools &amp; data</a:t>
            </a:r>
          </a:p>
          <a:p>
            <a:r>
              <a:rPr lang="en-GB" dirty="0" smtClean="0"/>
              <a:t>Maternity</a:t>
            </a:r>
          </a:p>
          <a:p>
            <a:r>
              <a:rPr lang="en-GB" dirty="0" smtClean="0"/>
              <a:t>Mental health</a:t>
            </a:r>
          </a:p>
          <a:p>
            <a:r>
              <a:rPr lang="en-GB" dirty="0" smtClean="0"/>
              <a:t>Young people</a:t>
            </a:r>
          </a:p>
          <a:p>
            <a:r>
              <a:rPr lang="en-GB" dirty="0" smtClean="0"/>
              <a:t>Youth justice</a:t>
            </a:r>
            <a:endParaRPr lang="en-GB" dirty="0"/>
          </a:p>
        </p:txBody>
      </p:sp>
      <p:sp>
        <p:nvSpPr>
          <p:cNvPr id="3" name="Title 2"/>
          <p:cNvSpPr>
            <a:spLocks noGrp="1"/>
          </p:cNvSpPr>
          <p:nvPr>
            <p:ph type="title"/>
          </p:nvPr>
        </p:nvSpPr>
        <p:spPr/>
        <p:txBody>
          <a:bodyPr>
            <a:normAutofit fontScale="90000"/>
          </a:bodyPr>
          <a:lstStyle/>
          <a:p>
            <a:r>
              <a:rPr lang="en-GB" dirty="0" smtClean="0">
                <a:solidFill>
                  <a:schemeClr val="tx2"/>
                </a:solidFill>
              </a:rPr>
              <a:t>Child and Maternal Health (</a:t>
            </a:r>
            <a:r>
              <a:rPr lang="en-GB" dirty="0" err="1" smtClean="0">
                <a:solidFill>
                  <a:schemeClr val="tx2"/>
                </a:solidFill>
              </a:rPr>
              <a:t>ChiMat</a:t>
            </a:r>
            <a:r>
              <a:rPr lang="en-GB" dirty="0" smtClean="0">
                <a:solidFill>
                  <a:schemeClr val="tx2"/>
                </a:solidFill>
              </a:rPr>
              <a:t>) </a:t>
            </a:r>
            <a:br>
              <a:rPr lang="en-GB" dirty="0" smtClean="0">
                <a:solidFill>
                  <a:schemeClr val="tx2"/>
                </a:solidFill>
              </a:rPr>
            </a:br>
            <a:r>
              <a:rPr lang="en-GB" dirty="0" smtClean="0">
                <a:solidFill>
                  <a:schemeClr val="tx2"/>
                </a:solidFill>
              </a:rPr>
              <a:t>Public Health England</a:t>
            </a:r>
            <a:endParaRPr lang="en-GB" dirty="0">
              <a:solidFill>
                <a:schemeClr val="tx2"/>
              </a:solidFill>
            </a:endParaRPr>
          </a:p>
        </p:txBody>
      </p:sp>
    </p:spTree>
    <p:extLst>
      <p:ext uri="{BB962C8B-B14F-4D97-AF65-F5344CB8AC3E}">
        <p14:creationId xmlns:p14="http://schemas.microsoft.com/office/powerpoint/2010/main" val="1489688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GB" sz="2800" dirty="0" smtClean="0"/>
              <a:t>A set of planning resources for commissioners, managers and practitioners.</a:t>
            </a:r>
          </a:p>
          <a:p>
            <a:r>
              <a:rPr lang="en-GB" sz="2800" dirty="0" smtClean="0"/>
              <a:t>Based on evidence identifying the factors in pregnancy and infancy that are associated with outcomes and five years.</a:t>
            </a:r>
          </a:p>
          <a:p>
            <a:r>
              <a:rPr lang="en-GB" sz="2800" dirty="0" smtClean="0"/>
              <a:t>Focused on the Healthy Child Programme.</a:t>
            </a:r>
          </a:p>
          <a:p>
            <a:r>
              <a:rPr lang="en-GB" sz="2800" dirty="0" smtClean="0"/>
              <a:t>Focuses decision making  about resources, and which families require support to affect outcomes at five.</a:t>
            </a:r>
            <a:endParaRPr lang="en-GB" sz="2800" dirty="0"/>
          </a:p>
        </p:txBody>
      </p:sp>
      <p:sp>
        <p:nvSpPr>
          <p:cNvPr id="2" name="Title 1"/>
          <p:cNvSpPr>
            <a:spLocks noGrp="1"/>
          </p:cNvSpPr>
          <p:nvPr>
            <p:ph type="title"/>
          </p:nvPr>
        </p:nvSpPr>
        <p:spPr/>
        <p:txBody>
          <a:bodyPr/>
          <a:lstStyle/>
          <a:p>
            <a:r>
              <a:rPr lang="en-GB" dirty="0" err="1" smtClean="0">
                <a:solidFill>
                  <a:schemeClr val="tx2"/>
                </a:solidFill>
              </a:rPr>
              <a:t>PREview</a:t>
            </a:r>
            <a:endParaRPr lang="en-GB" dirty="0">
              <a:solidFill>
                <a:schemeClr val="tx2"/>
              </a:solidFill>
            </a:endParaRPr>
          </a:p>
        </p:txBody>
      </p:sp>
    </p:spTree>
    <p:extLst>
      <p:ext uri="{BB962C8B-B14F-4D97-AF65-F5344CB8AC3E}">
        <p14:creationId xmlns:p14="http://schemas.microsoft.com/office/powerpoint/2010/main" val="3318459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1"/>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906560" y="3626501"/>
            <a:ext cx="3338818" cy="154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GB" dirty="0" smtClean="0">
                <a:solidFill>
                  <a:schemeClr val="tx2"/>
                </a:solidFill>
              </a:rPr>
              <a:t>1001 Critical Days</a:t>
            </a:r>
            <a:r>
              <a:rPr lang="en-GB" dirty="0" smtClean="0"/>
              <a:t/>
            </a:r>
            <a:br>
              <a:rPr lang="en-GB" dirty="0" smtClean="0"/>
            </a:br>
            <a:r>
              <a:rPr lang="en-GB" sz="3100" dirty="0">
                <a:solidFill>
                  <a:srgbClr val="0070C0"/>
                </a:solidFill>
              </a:rPr>
              <a:t>T</a:t>
            </a:r>
            <a:r>
              <a:rPr lang="en-GB" sz="3100" dirty="0" smtClean="0">
                <a:solidFill>
                  <a:srgbClr val="0070C0"/>
                </a:solidFill>
              </a:rPr>
              <a:t>he importance of conception to age two period: a cross party manifesto(2013)</a:t>
            </a:r>
            <a:endParaRPr lang="en-GB" sz="3100" dirty="0">
              <a:solidFill>
                <a:srgbClr val="0070C0"/>
              </a:solidFill>
            </a:endParaRPr>
          </a:p>
        </p:txBody>
      </p:sp>
      <p:pic>
        <p:nvPicPr>
          <p:cNvPr id="5" name="Picture 7" descr="64-Exercis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9757" y="1916832"/>
            <a:ext cx="2664652" cy="279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gir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050" y="4229100"/>
            <a:ext cx="2376488"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611561" y="1700808"/>
            <a:ext cx="1944216" cy="2159972"/>
          </a:xfrm>
          <a:prstGeom prst="rect">
            <a:avLst/>
          </a:prstGeo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9" name="Picture 4" descr="bo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7541" y="4229101"/>
            <a:ext cx="3416867" cy="236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5020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8640960" cy="6552728"/>
          </a:xfrm>
          <a:prstGeom prst="rect">
            <a:avLst/>
          </a:prstGeom>
          <a:noFill/>
          <a:ln>
            <a:noFill/>
          </a:ln>
        </p:spPr>
      </p:pic>
    </p:spTree>
    <p:extLst>
      <p:ext uri="{BB962C8B-B14F-4D97-AF65-F5344CB8AC3E}">
        <p14:creationId xmlns:p14="http://schemas.microsoft.com/office/powerpoint/2010/main" val="3715169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442481"/>
            <a:ext cx="8677275" cy="597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90075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5321" y="2132856"/>
            <a:ext cx="5627978" cy="335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7268" y="1628800"/>
            <a:ext cx="706437"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4310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GB" dirty="0" smtClean="0"/>
              <a:t>Employed by local government</a:t>
            </a:r>
          </a:p>
          <a:p>
            <a:r>
              <a:rPr lang="en-GB" dirty="0" smtClean="0"/>
              <a:t>Health and Wellbeing Board</a:t>
            </a:r>
          </a:p>
          <a:p>
            <a:r>
              <a:rPr lang="en-GB" dirty="0" smtClean="0"/>
              <a:t>Joint Strategic Needs Assessment</a:t>
            </a:r>
          </a:p>
          <a:p>
            <a:r>
              <a:rPr lang="en-GB" dirty="0" smtClean="0"/>
              <a:t>Joint Health and Wellbeing Strategy</a:t>
            </a:r>
          </a:p>
          <a:p>
            <a:r>
              <a:rPr lang="en-GB" dirty="0" smtClean="0"/>
              <a:t>Public health nurses – school nurses, health visitors</a:t>
            </a:r>
          </a:p>
          <a:p>
            <a:r>
              <a:rPr lang="en-GB" dirty="0" smtClean="0"/>
              <a:t>Wider public health family</a:t>
            </a:r>
          </a:p>
          <a:p>
            <a:r>
              <a:rPr lang="en-GB" dirty="0" smtClean="0"/>
              <a:t>Co-production</a:t>
            </a:r>
          </a:p>
          <a:p>
            <a:r>
              <a:rPr lang="en-GB" dirty="0" smtClean="0"/>
              <a:t>The public</a:t>
            </a:r>
            <a:endParaRPr lang="en-GB" dirty="0"/>
          </a:p>
        </p:txBody>
      </p:sp>
      <p:sp>
        <p:nvSpPr>
          <p:cNvPr id="2" name="Title 1"/>
          <p:cNvSpPr>
            <a:spLocks noGrp="1"/>
          </p:cNvSpPr>
          <p:nvPr>
            <p:ph type="title"/>
          </p:nvPr>
        </p:nvSpPr>
        <p:spPr/>
        <p:txBody>
          <a:bodyPr>
            <a:normAutofit fontScale="90000"/>
          </a:bodyPr>
          <a:lstStyle/>
          <a:p>
            <a:r>
              <a:rPr lang="en-GB" dirty="0" smtClean="0">
                <a:solidFill>
                  <a:schemeClr val="tx2"/>
                </a:solidFill>
              </a:rPr>
              <a:t>Public Health: </a:t>
            </a:r>
            <a:br>
              <a:rPr lang="en-GB" dirty="0" smtClean="0">
                <a:solidFill>
                  <a:schemeClr val="tx2"/>
                </a:solidFill>
              </a:rPr>
            </a:br>
            <a:r>
              <a:rPr lang="en-GB" dirty="0" smtClean="0">
                <a:solidFill>
                  <a:schemeClr val="tx2"/>
                </a:solidFill>
              </a:rPr>
              <a:t>our new world!</a:t>
            </a:r>
            <a:endParaRPr lang="en-GB" dirty="0">
              <a:solidFill>
                <a:schemeClr val="tx2"/>
              </a:solidFill>
            </a:endParaRPr>
          </a:p>
        </p:txBody>
      </p:sp>
    </p:spTree>
    <p:extLst>
      <p:ext uri="{BB962C8B-B14F-4D97-AF65-F5344CB8AC3E}">
        <p14:creationId xmlns:p14="http://schemas.microsoft.com/office/powerpoint/2010/main" val="3844080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smtClean="0">
                <a:solidFill>
                  <a:schemeClr val="tx2"/>
                </a:solidFill>
              </a:rPr>
              <a:t>What do we mean -  Public Health?</a:t>
            </a:r>
            <a:endParaRPr lang="en-GB" dirty="0">
              <a:solidFill>
                <a:schemeClr val="tx2"/>
              </a:solidFill>
            </a:endParaRPr>
          </a:p>
        </p:txBody>
      </p:sp>
      <p:sp>
        <p:nvSpPr>
          <p:cNvPr id="6" name="Rectangle 5"/>
          <p:cNvSpPr/>
          <p:nvPr/>
        </p:nvSpPr>
        <p:spPr>
          <a:xfrm>
            <a:off x="395536" y="2551836"/>
            <a:ext cx="8568952" cy="3416320"/>
          </a:xfrm>
          <a:prstGeom prst="rect">
            <a:avLst/>
          </a:prstGeom>
        </p:spPr>
        <p:txBody>
          <a:bodyPr wrap="square">
            <a:spAutoFit/>
          </a:bodyPr>
          <a:lstStyle/>
          <a:p>
            <a:r>
              <a:rPr lang="en-GB" sz="3600" dirty="0" smtClean="0">
                <a:solidFill>
                  <a:schemeClr val="tx2"/>
                </a:solidFill>
              </a:rPr>
              <a:t>Public health is about helping people to stay healthy, and protecting them from threats to their health. We want everyone to be able to make healthier choices, regardless of their circumstances, and to minimise the risk and impact of illness.</a:t>
            </a:r>
            <a:endParaRPr lang="en-GB" sz="3600" dirty="0">
              <a:solidFill>
                <a:schemeClr val="tx2"/>
              </a:solidFill>
            </a:endParaRPr>
          </a:p>
        </p:txBody>
      </p:sp>
    </p:spTree>
    <p:extLst>
      <p:ext uri="{BB962C8B-B14F-4D97-AF65-F5344CB8AC3E}">
        <p14:creationId xmlns:p14="http://schemas.microsoft.com/office/powerpoint/2010/main" val="3383544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4" descr="burg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700213"/>
            <a:ext cx="2303463" cy="202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6" descr="watch T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3887788"/>
            <a:ext cx="2303463" cy="2011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p:txBody>
          <a:bodyPr/>
          <a:lstStyle/>
          <a:p>
            <a:pPr eaLnBrk="1" hangingPunct="1"/>
            <a:r>
              <a:rPr lang="en-GB" altLang="en-US" dirty="0" smtClean="0">
                <a:solidFill>
                  <a:schemeClr val="tx2"/>
                </a:solidFill>
              </a:rPr>
              <a:t>Causes of inequality</a:t>
            </a:r>
          </a:p>
        </p:txBody>
      </p:sp>
      <p:pic>
        <p:nvPicPr>
          <p:cNvPr id="10245" name="Picture 8" descr="cigaret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838" y="1773238"/>
            <a:ext cx="4824412" cy="41767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705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a:solidFill>
                  <a:schemeClr val="tx2"/>
                </a:solidFill>
              </a:rPr>
              <a:t>Public Health</a:t>
            </a:r>
            <a:r>
              <a:rPr lang="en-GB" dirty="0" smtClean="0">
                <a:solidFill>
                  <a:schemeClr val="tx2"/>
                </a:solidFill>
              </a:rPr>
              <a:t>: commissioners </a:t>
            </a:r>
            <a:r>
              <a:rPr lang="en-GB" dirty="0">
                <a:solidFill>
                  <a:schemeClr val="tx2"/>
                </a:solidFill>
              </a:rPr>
              <a:t>for </a:t>
            </a:r>
            <a:br>
              <a:rPr lang="en-GB" dirty="0">
                <a:solidFill>
                  <a:schemeClr val="tx2"/>
                </a:solidFill>
              </a:rPr>
            </a:br>
            <a:r>
              <a:rPr lang="en-GB" dirty="0">
                <a:solidFill>
                  <a:schemeClr val="tx2"/>
                </a:solidFill>
              </a:rPr>
              <a:t>0-19 public health nursing services</a:t>
            </a:r>
          </a:p>
        </p:txBody>
      </p:sp>
      <p:sp>
        <p:nvSpPr>
          <p:cNvPr id="4" name="Content Placeholder 3"/>
          <p:cNvSpPr>
            <a:spLocks noGrp="1"/>
          </p:cNvSpPr>
          <p:nvPr>
            <p:ph sz="quarter" idx="13"/>
          </p:nvPr>
        </p:nvSpPr>
        <p:spPr/>
        <p:txBody>
          <a:bodyPr>
            <a:normAutofit lnSpcReduction="10000"/>
          </a:bodyPr>
          <a:lstStyle/>
          <a:p>
            <a:r>
              <a:rPr lang="en-GB" dirty="0" smtClean="0"/>
              <a:t>Prevention and health promotion core of early intervention</a:t>
            </a:r>
          </a:p>
          <a:p>
            <a:r>
              <a:rPr lang="en-GB" dirty="0" smtClean="0"/>
              <a:t>Asset based approaches</a:t>
            </a:r>
          </a:p>
          <a:p>
            <a:r>
              <a:rPr lang="en-GB" dirty="0" smtClean="0"/>
              <a:t>Safeguarding as a golden thread</a:t>
            </a:r>
          </a:p>
          <a:p>
            <a:r>
              <a:rPr lang="en-GB" dirty="0" smtClean="0"/>
              <a:t>Wider determinants</a:t>
            </a:r>
          </a:p>
          <a:p>
            <a:r>
              <a:rPr lang="en-GB" dirty="0" smtClean="0"/>
              <a:t>Evidence &amp; evaluation</a:t>
            </a:r>
          </a:p>
          <a:p>
            <a:r>
              <a:rPr lang="en-GB" dirty="0" smtClean="0"/>
              <a:t>New opportunities</a:t>
            </a:r>
            <a:endParaRPr lang="en-GB" dirty="0"/>
          </a:p>
        </p:txBody>
      </p:sp>
      <p:pic>
        <p:nvPicPr>
          <p:cNvPr id="6" name="Picture 8" descr="breast feeding"/>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tretch>
            <a:fillRect/>
          </a:stretch>
        </p:blipFill>
        <p:spPr>
          <a:xfrm>
            <a:off x="4645025" y="3054592"/>
            <a:ext cx="3822700" cy="2696678"/>
          </a:xfrm>
          <a:noFill/>
        </p:spPr>
      </p:pic>
    </p:spTree>
    <p:extLst>
      <p:ext uri="{BB962C8B-B14F-4D97-AF65-F5344CB8AC3E}">
        <p14:creationId xmlns:p14="http://schemas.microsoft.com/office/powerpoint/2010/main" val="1081010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GB" dirty="0" smtClean="0"/>
              <a:t>Health &amp; Social Care Bill (2012)</a:t>
            </a:r>
          </a:p>
          <a:p>
            <a:r>
              <a:rPr lang="en-GB" dirty="0" smtClean="0"/>
              <a:t>Healthy Child Programme: Pregnancy and the First Five Years of Life (DH, 2009)</a:t>
            </a:r>
          </a:p>
          <a:p>
            <a:r>
              <a:rPr lang="en-GB" dirty="0" smtClean="0"/>
              <a:t>Healthy Child Programme: 5-19  (DH, 2009)</a:t>
            </a:r>
          </a:p>
          <a:p>
            <a:r>
              <a:rPr lang="en-GB" dirty="0" smtClean="0"/>
              <a:t>Healthy Lives, Healthy People (DH, 2010)</a:t>
            </a:r>
          </a:p>
          <a:p>
            <a:r>
              <a:rPr lang="en-GB" dirty="0" smtClean="0"/>
              <a:t>Fair Society, Healthy Lives (Marmot, 2010)</a:t>
            </a:r>
          </a:p>
          <a:p>
            <a:r>
              <a:rPr lang="en-GB" dirty="0" smtClean="0"/>
              <a:t>Our children deserve better: prevention pays (CMO, 2012)</a:t>
            </a:r>
          </a:p>
          <a:p>
            <a:r>
              <a:rPr lang="en-GB" dirty="0" smtClean="0"/>
              <a:t>HV Implementation Plan: 2011-2015</a:t>
            </a:r>
            <a:endParaRPr lang="en-GB" dirty="0"/>
          </a:p>
        </p:txBody>
      </p:sp>
      <p:sp>
        <p:nvSpPr>
          <p:cNvPr id="2" name="Title 1"/>
          <p:cNvSpPr>
            <a:spLocks noGrp="1"/>
          </p:cNvSpPr>
          <p:nvPr>
            <p:ph type="title"/>
          </p:nvPr>
        </p:nvSpPr>
        <p:spPr/>
        <p:txBody>
          <a:bodyPr/>
          <a:lstStyle/>
          <a:p>
            <a:r>
              <a:rPr lang="en-GB" dirty="0" smtClean="0">
                <a:solidFill>
                  <a:schemeClr val="tx2"/>
                </a:solidFill>
              </a:rPr>
              <a:t>Key policy documents</a:t>
            </a:r>
            <a:endParaRPr lang="en-GB" dirty="0">
              <a:solidFill>
                <a:schemeClr val="tx2"/>
              </a:solidFill>
            </a:endParaRPr>
          </a:p>
        </p:txBody>
      </p:sp>
    </p:spTree>
    <p:extLst>
      <p:ext uri="{BB962C8B-B14F-4D97-AF65-F5344CB8AC3E}">
        <p14:creationId xmlns:p14="http://schemas.microsoft.com/office/powerpoint/2010/main" val="3889415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18493" y="1628800"/>
            <a:ext cx="3249450" cy="4523624"/>
          </a:xfrm>
        </p:spPr>
      </p:pic>
      <p:sp>
        <p:nvSpPr>
          <p:cNvPr id="4" name="Title 3"/>
          <p:cNvSpPr>
            <a:spLocks noGrp="1"/>
          </p:cNvSpPr>
          <p:nvPr>
            <p:ph type="title"/>
          </p:nvPr>
        </p:nvSpPr>
        <p:spPr/>
        <p:txBody>
          <a:bodyPr/>
          <a:lstStyle/>
          <a:p>
            <a:r>
              <a:rPr lang="en-GB" dirty="0" smtClean="0">
                <a:solidFill>
                  <a:schemeClr val="tx2"/>
                </a:solidFill>
              </a:rPr>
              <a:t>Joint Health &amp; Wellbeing Strategy</a:t>
            </a:r>
            <a:endParaRPr lang="en-GB" dirty="0">
              <a:solidFill>
                <a:schemeClr val="tx2"/>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3" y="2258870"/>
            <a:ext cx="4824535" cy="3618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6113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solidFill>
                  <a:schemeClr val="tx2"/>
                </a:solidFill>
              </a:rPr>
              <a:t>Joint Strategic Needs Assessment</a:t>
            </a:r>
            <a:endParaRPr lang="en-GB" dirty="0">
              <a:solidFill>
                <a:schemeClr val="tx2"/>
              </a:solidFill>
            </a:endParaRPr>
          </a:p>
        </p:txBody>
      </p:sp>
      <p:pic>
        <p:nvPicPr>
          <p:cNvPr id="2050" name="Picture 2" descr="C:\Users\hoggs\Desktop\JSNA_pie_chart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074" y="1538023"/>
            <a:ext cx="6639852" cy="378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447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2" name="Rectangle 4"/>
          <p:cNvSpPr>
            <a:spLocks noGrp="1" noChangeArrowheads="1"/>
          </p:cNvSpPr>
          <p:nvPr>
            <p:ph type="title" idx="4294967295"/>
          </p:nvPr>
        </p:nvSpPr>
        <p:spPr>
          <a:xfrm>
            <a:off x="0" y="274638"/>
            <a:ext cx="8229600" cy="1143000"/>
          </a:xfrm>
        </p:spPr>
        <p:txBody>
          <a:bodyPr>
            <a:normAutofit fontScale="90000"/>
          </a:bodyPr>
          <a:lstStyle/>
          <a:p>
            <a:r>
              <a:rPr lang="en-GB" altLang="en-US" sz="4000" dirty="0">
                <a:solidFill>
                  <a:schemeClr val="tx2"/>
                </a:solidFill>
              </a:rPr>
              <a:t>The Public Health Outcomes Framework</a:t>
            </a:r>
            <a:endParaRPr lang="en-US" altLang="en-US" sz="4000" dirty="0">
              <a:solidFill>
                <a:schemeClr val="tx2"/>
              </a:solidFill>
            </a:endParaRPr>
          </a:p>
        </p:txBody>
      </p:sp>
      <p:sp>
        <p:nvSpPr>
          <p:cNvPr id="7173" name="Rectangle 5"/>
          <p:cNvSpPr>
            <a:spLocks noGrp="1" noChangeArrowheads="1"/>
          </p:cNvSpPr>
          <p:nvPr>
            <p:ph type="body" sz="half" idx="4294967295"/>
          </p:nvPr>
        </p:nvSpPr>
        <p:spPr>
          <a:xfrm>
            <a:off x="0" y="1600200"/>
            <a:ext cx="4038600" cy="4525963"/>
          </a:xfrm>
        </p:spPr>
        <p:txBody>
          <a:bodyPr/>
          <a:lstStyle/>
          <a:p>
            <a:r>
              <a:rPr lang="en-GB" altLang="en-US" sz="2800" dirty="0"/>
              <a:t>Improving the wider determinant of health</a:t>
            </a:r>
          </a:p>
          <a:p>
            <a:r>
              <a:rPr lang="en-GB" altLang="en-US" sz="2800" dirty="0"/>
              <a:t>Health improvement</a:t>
            </a:r>
          </a:p>
          <a:p>
            <a:r>
              <a:rPr lang="en-GB" altLang="en-US" sz="2800" dirty="0"/>
              <a:t>Health protection</a:t>
            </a:r>
          </a:p>
          <a:p>
            <a:r>
              <a:rPr lang="en-GB" altLang="en-US" sz="2800" dirty="0"/>
              <a:t>Healthcare public health and preventing premature mortality</a:t>
            </a:r>
            <a:endParaRPr lang="en-US" altLang="en-US" sz="2800" dirty="0"/>
          </a:p>
        </p:txBody>
      </p:sp>
      <p:pic>
        <p:nvPicPr>
          <p:cNvPr id="27652" name="Picture 2" descr="PHOF book cove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0675" y="1492250"/>
            <a:ext cx="3113088"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69263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385</TotalTime>
  <Words>507</Words>
  <Application>Microsoft Office PowerPoint</Application>
  <PresentationFormat>On-screen Show (4:3)</PresentationFormat>
  <Paragraphs>62</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Waveform</vt:lpstr>
      <vt:lpstr>Improving outcomes for children and young people: a Public Health perspective</vt:lpstr>
      <vt:lpstr>Public Health:  our new world!</vt:lpstr>
      <vt:lpstr>What do we mean -  Public Health?</vt:lpstr>
      <vt:lpstr>Causes of inequality</vt:lpstr>
      <vt:lpstr>Public Health: commissioners for  0-19 public health nursing services</vt:lpstr>
      <vt:lpstr>Key policy documents</vt:lpstr>
      <vt:lpstr>Joint Health &amp; Wellbeing Strategy</vt:lpstr>
      <vt:lpstr>Joint Strategic Needs Assessment</vt:lpstr>
      <vt:lpstr>The Public Health Outcomes Framework</vt:lpstr>
      <vt:lpstr>Child and Maternal Health (ChiMat)  Public Health England</vt:lpstr>
      <vt:lpstr>PREview</vt:lpstr>
      <vt:lpstr>1001 Critical Days The importance of conception to age two period: a cross party manifesto(2013)</vt:lpstr>
      <vt:lpstr>PowerPoint Presentation</vt:lpstr>
      <vt:lpstr>PowerPoint Presentation</vt:lpstr>
      <vt:lpstr>PowerPoint Presentation</vt:lpstr>
    </vt:vector>
  </TitlesOfParts>
  <Company>Customer Service Direct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outcomes for children and young people</dc:title>
  <dc:creator>hoggs</dc:creator>
  <cp:lastModifiedBy>hoggs</cp:lastModifiedBy>
  <cp:revision>27</cp:revision>
  <dcterms:created xsi:type="dcterms:W3CDTF">2014-06-16T11:41:09Z</dcterms:created>
  <dcterms:modified xsi:type="dcterms:W3CDTF">2014-06-18T13:14:26Z</dcterms:modified>
</cp:coreProperties>
</file>