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7"/>
  </p:notesMasterIdLst>
  <p:handoutMasterIdLst>
    <p:handoutMasterId r:id="rId48"/>
  </p:handoutMasterIdLst>
  <p:sldIdLst>
    <p:sldId id="256" r:id="rId2"/>
    <p:sldId id="309" r:id="rId3"/>
    <p:sldId id="285" r:id="rId4"/>
    <p:sldId id="289" r:id="rId5"/>
    <p:sldId id="290" r:id="rId6"/>
    <p:sldId id="257" r:id="rId7"/>
    <p:sldId id="258" r:id="rId8"/>
    <p:sldId id="286" r:id="rId9"/>
    <p:sldId id="295" r:id="rId10"/>
    <p:sldId id="259" r:id="rId11"/>
    <p:sldId id="260" r:id="rId12"/>
    <p:sldId id="261" r:id="rId13"/>
    <p:sldId id="262" r:id="rId14"/>
    <p:sldId id="296" r:id="rId15"/>
    <p:sldId id="267" r:id="rId16"/>
    <p:sldId id="264" r:id="rId17"/>
    <p:sldId id="265" r:id="rId18"/>
    <p:sldId id="283" r:id="rId19"/>
    <p:sldId id="297" r:id="rId20"/>
    <p:sldId id="284" r:id="rId21"/>
    <p:sldId id="298" r:id="rId22"/>
    <p:sldId id="268" r:id="rId23"/>
    <p:sldId id="269" r:id="rId24"/>
    <p:sldId id="299" r:id="rId25"/>
    <p:sldId id="270" r:id="rId26"/>
    <p:sldId id="271" r:id="rId27"/>
    <p:sldId id="273" r:id="rId28"/>
    <p:sldId id="275" r:id="rId29"/>
    <p:sldId id="276" r:id="rId30"/>
    <p:sldId id="277" r:id="rId31"/>
    <p:sldId id="278" r:id="rId32"/>
    <p:sldId id="279" r:id="rId33"/>
    <p:sldId id="280" r:id="rId34"/>
    <p:sldId id="281" r:id="rId35"/>
    <p:sldId id="291" r:id="rId36"/>
    <p:sldId id="300" r:id="rId37"/>
    <p:sldId id="301" r:id="rId38"/>
    <p:sldId id="302" r:id="rId39"/>
    <p:sldId id="303" r:id="rId40"/>
    <p:sldId id="304" r:id="rId41"/>
    <p:sldId id="308" r:id="rId42"/>
    <p:sldId id="306" r:id="rId43"/>
    <p:sldId id="307" r:id="rId44"/>
    <p:sldId id="313" r:id="rId45"/>
    <p:sldId id="310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clrMru>
    <a:srgbClr val="58DCE4"/>
    <a:srgbClr val="E3E960"/>
    <a:srgbClr val="53BE8C"/>
    <a:srgbClr val="51C9D1"/>
    <a:srgbClr val="3E986D"/>
    <a:srgbClr val="E8E948"/>
    <a:srgbClr val="E6755C"/>
    <a:srgbClr val="9B2275"/>
    <a:srgbClr val="ED8C2B"/>
    <a:srgbClr val="BB57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-13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esProps" Target="presProps.xml"/><Relationship Id="rId51" Type="http://schemas.openxmlformats.org/officeDocument/2006/relationships/viewProps" Target="viewProps.xml"/><Relationship Id="rId52" Type="http://schemas.openxmlformats.org/officeDocument/2006/relationships/theme" Target="theme/theme1.xml"/><Relationship Id="rId53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notesMaster" Target="notesMasters/notesMaster1.xml"/><Relationship Id="rId48" Type="http://schemas.openxmlformats.org/officeDocument/2006/relationships/handoutMaster" Target="handoutMasters/handoutMaster1.xml"/><Relationship Id="rId4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FD2455-EA78-804F-8BF3-16E2741A93E1}" type="datetimeFigureOut">
              <a:rPr lang="en-US" smtClean="0"/>
              <a:t>25/04/19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978F7F-F574-5847-8D39-62AFBB881F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6094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2EC25B-EE7B-8D48-B78F-69A1286E57EA}" type="datetimeFigureOut">
              <a:rPr lang="en-US" smtClean="0"/>
              <a:t>25/04/19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754A0D-806B-2949-B9C2-D5059DA34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863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754A0D-806B-2949-B9C2-D5059DA34C5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9160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25/04/19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4163" y="444728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16"/>
          <p:cNvGrpSpPr/>
          <p:nvPr/>
        </p:nvGrpSpPr>
        <p:grpSpPr>
          <a:xfrm>
            <a:off x="284163" y="1906542"/>
            <a:ext cx="8576373" cy="137411"/>
            <a:chOff x="284163" y="1759424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230889" y="444728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1341" y="449005"/>
            <a:ext cx="7808976" cy="1088136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marL="0" algn="l" defTabSz="914400" rtl="0" eaLnBrk="1" latinLnBrk="0" hangingPunct="1">
              <a:lnSpc>
                <a:spcPts val="4600"/>
              </a:lnSpc>
              <a:spcBef>
                <a:spcPct val="0"/>
              </a:spcBef>
              <a:buNone/>
              <a:defRPr sz="4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6205" y="1532427"/>
            <a:ext cx="7754112" cy="48463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dirty="0"/>
          </a:p>
        </p:txBody>
      </p:sp>
      <p:sp>
        <p:nvSpPr>
          <p:cNvPr id="13" name="Rectangle 12"/>
          <p:cNvSpPr/>
          <p:nvPr/>
        </p:nvSpPr>
        <p:spPr>
          <a:xfrm>
            <a:off x="284163" y="6227064"/>
            <a:ext cx="8574087" cy="173736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25/04/19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284163" y="444728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25/04/19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4162" y="2017058"/>
            <a:ext cx="8574087" cy="4377391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20" y="1532965"/>
            <a:ext cx="7754284" cy="484094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dirty="0"/>
          </a:p>
        </p:txBody>
      </p:sp>
      <p:grpSp>
        <p:nvGrpSpPr>
          <p:cNvPr id="7" name="Group 16"/>
          <p:cNvGrpSpPr/>
          <p:nvPr/>
        </p:nvGrpSpPr>
        <p:grpSpPr>
          <a:xfrm>
            <a:off x="284163" y="1906542"/>
            <a:ext cx="8576373" cy="137411"/>
            <a:chOff x="284163" y="1759424"/>
            <a:chExt cx="8576373" cy="137411"/>
          </a:xfrm>
        </p:grpSpPr>
        <p:sp>
          <p:nvSpPr>
            <p:cNvPr id="11" name="Rectangle 10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8230889" y="444728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8633" y="444728"/>
            <a:ext cx="7810967" cy="1088237"/>
          </a:xfrm>
          <a:noFill/>
        </p:spPr>
        <p:txBody>
          <a:bodyPr bIns="45720" anchor="b" anchorCtr="0">
            <a:normAutofit/>
          </a:bodyPr>
          <a:lstStyle>
            <a:lvl1pPr algn="l">
              <a:lnSpc>
                <a:spcPts val="4600"/>
              </a:lnSpc>
              <a:defRPr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8230889" y="4801575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768" y="4814125"/>
            <a:ext cx="7772400" cy="1051560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2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5488" y="5861304"/>
            <a:ext cx="7735824" cy="402336"/>
          </a:xfrm>
        </p:spPr>
        <p:txBody>
          <a:bodyPr vert="horz" lIns="91440" tIns="45720" rIns="91440" bIns="4572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</a:pPr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25/04/19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4162" y="443754"/>
            <a:ext cx="8574087" cy="437029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25/04/19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230889" y="4801575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306" y="4814047"/>
            <a:ext cx="7772400" cy="1048871"/>
          </a:xfrm>
          <a:noFill/>
        </p:spPr>
        <p:txBody>
          <a:bodyPr anchor="b" anchorCtr="0">
            <a:normAutofit/>
          </a:bodyPr>
          <a:lstStyle>
            <a:lvl1pPr algn="l">
              <a:defRPr sz="4200" b="0" i="0" cap="none" baseline="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647" y="5862918"/>
            <a:ext cx="7732059" cy="403412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9" name="Group 8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3412" y="2151063"/>
            <a:ext cx="393192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8188" y="2151063"/>
            <a:ext cx="393192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25/04/19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1" name="Group 10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12" name="Rectangle 11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3412" y="1735138"/>
            <a:ext cx="3931920" cy="83325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3412" y="2590800"/>
            <a:ext cx="3931920" cy="35353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9495" y="1735138"/>
            <a:ext cx="3931920" cy="83325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6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9495" y="2590800"/>
            <a:ext cx="3931920" cy="35353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25/04/19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8" name="Rectangle 7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25/04/19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25/04/19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284163" y="452718"/>
            <a:ext cx="8576373" cy="137411"/>
            <a:chOff x="284163" y="1577847"/>
            <a:chExt cx="8576373" cy="137411"/>
          </a:xfrm>
        </p:grpSpPr>
        <p:sp>
          <p:nvSpPr>
            <p:cNvPr id="6" name="Rectangle 5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Rectangle 6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941" y="1298762"/>
            <a:ext cx="4069080" cy="1162050"/>
          </a:xfrm>
          <a:noFill/>
        </p:spPr>
        <p:txBody>
          <a:bodyPr anchor="b">
            <a:noAutofit/>
          </a:bodyPr>
          <a:lstStyle>
            <a:lvl1pPr algn="ctr">
              <a:defRPr sz="3200" b="1">
                <a:solidFill>
                  <a:schemeClr val="accent2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3567" y="914400"/>
            <a:ext cx="4069080" cy="52117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941" y="2456329"/>
            <a:ext cx="4069080" cy="318247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25/04/19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284163" y="452718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71" y="4800600"/>
            <a:ext cx="8360242" cy="566738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4163" y="457199"/>
            <a:ext cx="8577072" cy="435254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099" y="5367338"/>
            <a:ext cx="8304213" cy="80486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25/04/19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284163" y="4280647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71" y="4778189"/>
            <a:ext cx="8360242" cy="566738"/>
          </a:xfrm>
          <a:noFill/>
        </p:spPr>
        <p:txBody>
          <a:bodyPr anchor="b">
            <a:normAutofit/>
          </a:bodyPr>
          <a:lstStyle>
            <a:lvl1pPr algn="l">
              <a:defRPr sz="2800" b="0">
                <a:solidFill>
                  <a:schemeClr val="accent2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4163" y="457200"/>
            <a:ext cx="8577072" cy="382219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099" y="5344927"/>
            <a:ext cx="8304213" cy="804862"/>
          </a:xfrm>
          <a:noFill/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25/04/19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, Picture,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0" y="914400"/>
            <a:ext cx="5195047" cy="52117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25/04/19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84163" y="4267200"/>
            <a:ext cx="2743200" cy="2120153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101" y="4953001"/>
            <a:ext cx="2472017" cy="124609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764" y="4419600"/>
            <a:ext cx="2475395" cy="510988"/>
          </a:xfrm>
          <a:noFill/>
        </p:spPr>
        <p:txBody>
          <a:bodyPr anchor="b">
            <a:normAutofit/>
          </a:bodyPr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284164" y="594360"/>
            <a:ext cx="2743200" cy="36758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  <p:grpSp>
        <p:nvGrpSpPr>
          <p:cNvPr id="8" name="Group 14"/>
          <p:cNvGrpSpPr/>
          <p:nvPr/>
        </p:nvGrpSpPr>
        <p:grpSpPr>
          <a:xfrm>
            <a:off x="284163" y="461682"/>
            <a:ext cx="8576373" cy="137411"/>
            <a:chOff x="284163" y="1759424"/>
            <a:chExt cx="8576373" cy="137411"/>
          </a:xfrm>
        </p:grpSpPr>
        <p:sp>
          <p:nvSpPr>
            <p:cNvPr id="16" name="Rectangle 15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021013" y="4801575"/>
            <a:ext cx="583723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1661" y="4800600"/>
            <a:ext cx="5691651" cy="566738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21014" y="457199"/>
            <a:ext cx="5833872" cy="4352544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69805" y="5367338"/>
            <a:ext cx="5653507" cy="80486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25/04/19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idx="13"/>
          </p:nvPr>
        </p:nvSpPr>
        <p:spPr>
          <a:xfrm>
            <a:off x="284164" y="457200"/>
            <a:ext cx="2736850" cy="290779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>
            <a:off x="284164" y="3364992"/>
            <a:ext cx="2736850" cy="289864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163" y="2133600"/>
            <a:ext cx="8574087" cy="40132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25/04/19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5313882" y="2857535"/>
            <a:ext cx="5934615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95124" y="473075"/>
            <a:ext cx="969264" cy="5921375"/>
          </a:xfrm>
        </p:spPr>
        <p:txBody>
          <a:bodyPr vert="eaVert"/>
          <a:lstStyle>
            <a:lvl1pPr algn="l">
              <a:defRPr sz="340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163" y="457200"/>
            <a:ext cx="6497637" cy="5937250"/>
          </a:xfrm>
        </p:spPr>
        <p:txBody>
          <a:bodyPr vert="eaVert"/>
          <a:lstStyle>
            <a:lvl5pPr algn="l"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25/04/19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 rot="5400000">
            <a:off x="4658724" y="3355723"/>
            <a:ext cx="5934456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81503" y="2133600"/>
            <a:ext cx="7076747" cy="3992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4936" y="643703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4251665B-C24A-4702-B522-6A4334602E03}" type="datetimeFigureOut">
              <a:rPr lang="en-US" smtClean="0"/>
              <a:t>25/04/19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698" y="6437032"/>
            <a:ext cx="61249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6459" y="167347"/>
            <a:ext cx="630621" cy="359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4163" y="630382"/>
            <a:ext cx="8574087" cy="967840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r" defTabSz="914400" rtl="0" eaLnBrk="1" latinLnBrk="0" hangingPunct="1">
        <a:spcBef>
          <a:spcPct val="0"/>
        </a:spcBef>
        <a:buNone/>
        <a:defRPr sz="4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454025" indent="-454025" algn="l" defTabSz="914400" rtl="0" eaLnBrk="1" latinLnBrk="0" hangingPunct="1">
        <a:spcBef>
          <a:spcPts val="20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260475" indent="-346075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339725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939925" indent="-3317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lang="en-US" sz="1800" kern="1200" dirty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1340" y="590134"/>
            <a:ext cx="8057563" cy="1088136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Supranuclear</a:t>
            </a:r>
            <a:r>
              <a:rPr lang="en-US" dirty="0" smtClean="0"/>
              <a:t> Eye movement disorders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6205" y="5237585"/>
            <a:ext cx="7754112" cy="789858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Narman Puvanachandra 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Training Program Director, Associate Dean, Associate Professor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Norfolk &amp; Norwich University Hospital</a:t>
            </a:r>
            <a:endParaRPr lang="en-US" dirty="0"/>
          </a:p>
        </p:txBody>
      </p:sp>
      <p:pic>
        <p:nvPicPr>
          <p:cNvPr id="5" name="Picture 4" descr="Screenshot 2019-04-22 at 21.38.4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857" y="2304142"/>
            <a:ext cx="5264358" cy="2860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1452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163" y="2133600"/>
            <a:ext cx="8574087" cy="3992563"/>
          </a:xfrm>
        </p:spPr>
        <p:txBody>
          <a:bodyPr/>
          <a:lstStyle/>
          <a:p>
            <a:r>
              <a:rPr lang="en-US" dirty="0" smtClean="0"/>
              <a:t>Neuroanatomical basis for </a:t>
            </a:r>
            <a:r>
              <a:rPr lang="en-US" dirty="0" err="1" smtClean="0"/>
              <a:t>Supranuclear</a:t>
            </a:r>
            <a:r>
              <a:rPr lang="en-US" dirty="0" smtClean="0"/>
              <a:t> / </a:t>
            </a:r>
            <a:r>
              <a:rPr lang="en-US" dirty="0" err="1" smtClean="0"/>
              <a:t>Internuclear</a:t>
            </a:r>
            <a:r>
              <a:rPr lang="en-US" dirty="0" smtClean="0"/>
              <a:t> control</a:t>
            </a:r>
          </a:p>
          <a:p>
            <a:r>
              <a:rPr lang="en-US" dirty="0" smtClean="0"/>
              <a:t>Understand the 6 basic types of eye movements</a:t>
            </a:r>
          </a:p>
          <a:p>
            <a:r>
              <a:rPr lang="en-US" dirty="0" smtClean="0"/>
              <a:t>Pathway for each eye movement</a:t>
            </a:r>
          </a:p>
          <a:p>
            <a:r>
              <a:rPr lang="en-US" dirty="0" smtClean="0"/>
              <a:t>How to test each movement</a:t>
            </a:r>
          </a:p>
          <a:p>
            <a:r>
              <a:rPr lang="en-US" dirty="0" smtClean="0"/>
              <a:t>Example of diseases affecting each eye movement </a:t>
            </a:r>
          </a:p>
          <a:p>
            <a:r>
              <a:rPr lang="en-US" dirty="0" smtClean="0"/>
              <a:t>Try not to get confused</a:t>
            </a:r>
            <a:endParaRPr lang="en-US" dirty="0"/>
          </a:p>
        </p:txBody>
      </p:sp>
      <p:pic>
        <p:nvPicPr>
          <p:cNvPr id="4" name="Picture 3" descr="Screenshot 2019-04-24 at 16.47.1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4374" y="4446808"/>
            <a:ext cx="1733876" cy="2318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8065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Hierarchy of </a:t>
            </a:r>
            <a:r>
              <a:rPr lang="en-US" dirty="0" err="1" smtClean="0"/>
              <a:t>Oculomotor</a:t>
            </a:r>
            <a:r>
              <a:rPr lang="en-US" dirty="0" smtClean="0"/>
              <a:t>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163" y="2523809"/>
            <a:ext cx="2041527" cy="647801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 smtClean="0"/>
              <a:t>Supranuclear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721550" y="2090440"/>
            <a:ext cx="3447300" cy="183547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454025" indent="-454025" algn="l" defTabSz="914400" rtl="0" eaLnBrk="1" latinLnBrk="0" hangingPunct="1">
              <a:spcBef>
                <a:spcPts val="20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Char char=""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60475" indent="-346075" algn="l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339725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Char char="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939925" indent="-331788" algn="l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90763" indent="-344488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Char char=""/>
              <a:defRPr lang="en-US" sz="18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625725" indent="-344488" algn="l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lang="en-US" sz="18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970213" indent="-344488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Char char=""/>
              <a:defRPr lang="en-US" sz="18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313113" indent="-344488" algn="l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smtClean="0"/>
              <a:t>Cortical (FEF,PPC,PEF,MT,MST) Superior </a:t>
            </a:r>
            <a:r>
              <a:rPr lang="en-US" sz="2000" dirty="0" err="1" smtClean="0"/>
              <a:t>Colliculus</a:t>
            </a:r>
            <a:r>
              <a:rPr lang="en-US" sz="2000" dirty="0"/>
              <a:t> </a:t>
            </a:r>
            <a:r>
              <a:rPr lang="en-US" sz="2000" dirty="0" smtClean="0"/>
              <a:t>                Vestibular                      Cerebellum                           Pontine Nuclei                         Basal </a:t>
            </a:r>
            <a:r>
              <a:rPr lang="en-US" sz="2000" dirty="0"/>
              <a:t>Ganglia </a:t>
            </a:r>
            <a:r>
              <a:rPr lang="en-US" sz="2000" dirty="0" smtClean="0"/>
              <a:t> </a:t>
            </a:r>
          </a:p>
          <a:p>
            <a:pPr marL="0" indent="0">
              <a:buFont typeface="Wingdings" pitchFamily="2" charset="2"/>
              <a:buNone/>
            </a:pPr>
            <a:endParaRPr lang="en-US" dirty="0"/>
          </a:p>
          <a:p>
            <a:pPr marL="0" indent="0"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84163" y="4247085"/>
            <a:ext cx="2041527" cy="64780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454025" indent="-454025" algn="l" defTabSz="914400" rtl="0" eaLnBrk="1" latinLnBrk="0" hangingPunct="1">
              <a:spcBef>
                <a:spcPts val="20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Char char="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260475" indent="-346075" algn="l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339725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Char char="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939925" indent="-331788" algn="l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90763" indent="-344488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Char char=""/>
              <a:defRPr lang="en-US" sz="1800" kern="1200" dirty="0" smtClean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625725" indent="-344488" algn="l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lang="en-US" sz="1800" kern="1200" dirty="0" smtClean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970213" indent="-344488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Char char=""/>
              <a:defRPr lang="en-US" sz="1800" kern="1200" dirty="0" smtClean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313113" indent="-344488" algn="l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lang="en-US" sz="1800" kern="1200" dirty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dirty="0" smtClean="0"/>
              <a:t>Nuclear / Inter</a:t>
            </a:r>
          </a:p>
          <a:p>
            <a:pPr marL="0" indent="0">
              <a:buFont typeface="Wingdings" pitchFamily="2" charset="2"/>
              <a:buNone/>
            </a:pPr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721550" y="4150310"/>
            <a:ext cx="3447300" cy="13921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454025" indent="-454025" algn="l" defTabSz="914400" rtl="0" eaLnBrk="1" latinLnBrk="0" hangingPunct="1">
              <a:spcBef>
                <a:spcPts val="20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Char char=""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60475" indent="-346075" algn="l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339725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Char char="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939925" indent="-331788" algn="l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90763" indent="-344488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Char char=""/>
              <a:defRPr lang="en-US" sz="18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625725" indent="-344488" algn="l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lang="en-US" sz="18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970213" indent="-344488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Char char=""/>
              <a:defRPr lang="en-US" sz="18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313113" indent="-344488" algn="l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sz="2000" dirty="0" smtClean="0"/>
              <a:t>Brainstem CN Nuclei              3</a:t>
            </a:r>
            <a:r>
              <a:rPr lang="en-US" sz="2000" baseline="30000" dirty="0" smtClean="0"/>
              <a:t>rd</a:t>
            </a:r>
            <a:r>
              <a:rPr lang="en-US" sz="2000" dirty="0" smtClean="0"/>
              <a:t>/4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Midbrain                        6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       Pons                        Medial Longitudinal Fasciculus</a:t>
            </a:r>
          </a:p>
          <a:p>
            <a:pPr marL="0" indent="0">
              <a:buFont typeface="Wingdings" pitchFamily="2" charset="2"/>
              <a:buNone/>
            </a:pPr>
            <a:endParaRPr lang="en-US" dirty="0"/>
          </a:p>
          <a:p>
            <a:pPr marL="0" indent="0"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84163" y="5820305"/>
            <a:ext cx="2041527" cy="64780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454025" indent="-454025" algn="l" defTabSz="914400" rtl="0" eaLnBrk="1" latinLnBrk="0" hangingPunct="1">
              <a:spcBef>
                <a:spcPts val="20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Char char="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260475" indent="-346075" algn="l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339725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Char char="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939925" indent="-331788" algn="l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90763" indent="-344488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Char char=""/>
              <a:defRPr lang="en-US" sz="1800" kern="1200" dirty="0" smtClean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625725" indent="-344488" algn="l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lang="en-US" sz="1800" kern="1200" dirty="0" smtClean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970213" indent="-344488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Char char=""/>
              <a:defRPr lang="en-US" sz="1800" kern="1200" dirty="0" smtClean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313113" indent="-344488" algn="l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lang="en-US" sz="1800" kern="1200" dirty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dirty="0" err="1" smtClean="0"/>
              <a:t>Infranuclear</a:t>
            </a:r>
            <a:endParaRPr lang="en-US" dirty="0" smtClean="0"/>
          </a:p>
          <a:p>
            <a:pPr marL="0" indent="0">
              <a:buFont typeface="Wingdings" pitchFamily="2" charset="2"/>
              <a:buNone/>
            </a:pPr>
            <a:endParaRPr lang="en-US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721550" y="5754325"/>
            <a:ext cx="3447300" cy="76139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454025" indent="-454025" algn="l" defTabSz="914400" rtl="0" eaLnBrk="1" latinLnBrk="0" hangingPunct="1">
              <a:spcBef>
                <a:spcPts val="20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Char char="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260475" indent="-346075" algn="l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339725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Char char="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939925" indent="-331788" algn="l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90763" indent="-344488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Char char=""/>
              <a:defRPr lang="en-US" sz="1800" kern="1200" dirty="0" smtClean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625725" indent="-344488" algn="l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lang="en-US" sz="1800" kern="1200" dirty="0" smtClean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970213" indent="-344488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Char char=""/>
              <a:defRPr lang="en-US" sz="1800" kern="1200" dirty="0" smtClean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313113" indent="-344488" algn="l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lang="en-US" sz="1800" kern="1200" dirty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sz="2000" dirty="0" smtClean="0"/>
              <a:t>3</a:t>
            </a:r>
            <a:r>
              <a:rPr lang="en-US" sz="2000" baseline="30000" dirty="0" smtClean="0"/>
              <a:t>rd</a:t>
            </a:r>
            <a:r>
              <a:rPr lang="en-US" sz="2000" dirty="0" smtClean="0"/>
              <a:t>, 4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&amp; 6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Cranial nerves  </a:t>
            </a:r>
            <a:r>
              <a:rPr lang="en-US" sz="2000" dirty="0" err="1" smtClean="0"/>
              <a:t>Extraocular</a:t>
            </a:r>
            <a:r>
              <a:rPr lang="en-US" sz="2000" dirty="0" smtClean="0"/>
              <a:t> Muscles</a:t>
            </a:r>
          </a:p>
          <a:p>
            <a:pPr marL="0" indent="0">
              <a:buFont typeface="Wingdings" pitchFamily="2" charset="2"/>
              <a:buNone/>
            </a:pPr>
            <a:endParaRPr lang="en-US" dirty="0"/>
          </a:p>
        </p:txBody>
      </p:sp>
      <p:sp>
        <p:nvSpPr>
          <p:cNvPr id="10" name="Right Brace 9"/>
          <p:cNvSpPr/>
          <p:nvPr/>
        </p:nvSpPr>
        <p:spPr>
          <a:xfrm>
            <a:off x="6350286" y="2090440"/>
            <a:ext cx="643276" cy="1835473"/>
          </a:xfrm>
          <a:prstGeom prst="rightBrac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158505" y="2523809"/>
            <a:ext cx="16997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Affect both eyes together and similarly</a:t>
            </a:r>
            <a:endParaRPr lang="en-US" dirty="0"/>
          </a:p>
        </p:txBody>
      </p:sp>
      <p:sp>
        <p:nvSpPr>
          <p:cNvPr id="12" name="Right Brace 11"/>
          <p:cNvSpPr/>
          <p:nvPr/>
        </p:nvSpPr>
        <p:spPr>
          <a:xfrm>
            <a:off x="6350286" y="4150310"/>
            <a:ext cx="643276" cy="2365411"/>
          </a:xfrm>
          <a:prstGeom prst="rightBrac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158505" y="4863972"/>
            <a:ext cx="16997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Affect eyes individually or asymmetrically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303046" y="3447139"/>
            <a:ext cx="0" cy="478774"/>
          </a:xfrm>
          <a:prstGeom prst="straightConnector1">
            <a:avLst/>
          </a:prstGeom>
          <a:ln>
            <a:solidFill>
              <a:srgbClr val="33333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1286552" y="5063699"/>
            <a:ext cx="0" cy="478774"/>
          </a:xfrm>
          <a:prstGeom prst="straightConnector1">
            <a:avLst/>
          </a:prstGeom>
          <a:ln>
            <a:solidFill>
              <a:srgbClr val="33333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3251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 animBg="1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6907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28" y="674513"/>
            <a:ext cx="6861483" cy="60120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11149" y="1243908"/>
            <a:ext cx="23586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Posterior Parietal (PPC) Parietal Eye Field (PEF)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59711" y="1586887"/>
            <a:ext cx="2276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51C291"/>
                </a:solidFill>
              </a:rPr>
              <a:t>Frontal Eye Field (FEF)</a:t>
            </a:r>
            <a:endParaRPr lang="en-US" dirty="0">
              <a:solidFill>
                <a:srgbClr val="51C29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21734" y="3315593"/>
            <a:ext cx="27049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2F7CC4"/>
                </a:solidFill>
              </a:rPr>
              <a:t>riMLF (Rostral </a:t>
            </a:r>
          </a:p>
          <a:p>
            <a:r>
              <a:rPr lang="en-US" dirty="0" smtClean="0">
                <a:solidFill>
                  <a:srgbClr val="2F7CC4"/>
                </a:solidFill>
              </a:rPr>
              <a:t>Interstitial N of MLF) </a:t>
            </a:r>
            <a:endParaRPr lang="en-US" dirty="0">
              <a:solidFill>
                <a:srgbClr val="2F7CC4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38228" y="3961924"/>
            <a:ext cx="2160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10179D"/>
                </a:solidFill>
              </a:rPr>
              <a:t>Interstitial N of </a:t>
            </a:r>
            <a:r>
              <a:rPr lang="en-US" dirty="0" err="1" smtClean="0">
                <a:solidFill>
                  <a:srgbClr val="10179D"/>
                </a:solidFill>
              </a:rPr>
              <a:t>Cajal</a:t>
            </a:r>
            <a:r>
              <a:rPr lang="en-US" dirty="0" smtClean="0">
                <a:solidFill>
                  <a:srgbClr val="10179D"/>
                </a:solidFill>
              </a:rPr>
              <a:t> </a:t>
            </a:r>
            <a:endParaRPr lang="en-US" dirty="0">
              <a:solidFill>
                <a:srgbClr val="10179D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38229" y="4701219"/>
            <a:ext cx="29194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EABBAE"/>
                </a:solidFill>
              </a:rPr>
              <a:t>PPRF (Paramedian Pontine    </a:t>
            </a:r>
          </a:p>
          <a:p>
            <a:r>
              <a:rPr lang="en-US" dirty="0" smtClean="0">
                <a:solidFill>
                  <a:srgbClr val="EABBAE"/>
                </a:solidFill>
              </a:rPr>
              <a:t> </a:t>
            </a:r>
            <a:r>
              <a:rPr lang="en-US" dirty="0">
                <a:solidFill>
                  <a:srgbClr val="EABBAE"/>
                </a:solidFill>
              </a:rPr>
              <a:t> </a:t>
            </a:r>
            <a:r>
              <a:rPr lang="en-US" dirty="0" smtClean="0">
                <a:solidFill>
                  <a:srgbClr val="EABBAE"/>
                </a:solidFill>
              </a:rPr>
              <a:t>         Reticular Formation)</a:t>
            </a:r>
            <a:endParaRPr lang="en-US" dirty="0">
              <a:solidFill>
                <a:srgbClr val="EABBAE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87711" y="5215590"/>
            <a:ext cx="29194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BB57A9"/>
                </a:solidFill>
              </a:rPr>
              <a:t>NPH (Nucleus </a:t>
            </a:r>
            <a:r>
              <a:rPr lang="en-US" dirty="0" err="1">
                <a:solidFill>
                  <a:srgbClr val="BB57A9"/>
                </a:solidFill>
              </a:rPr>
              <a:t>prepositus</a:t>
            </a:r>
            <a:r>
              <a:rPr lang="en-US" dirty="0">
                <a:solidFill>
                  <a:srgbClr val="BB57A9"/>
                </a:solidFill>
              </a:rPr>
              <a:t> </a:t>
            </a:r>
            <a:endParaRPr lang="en-US" dirty="0" smtClean="0">
              <a:solidFill>
                <a:srgbClr val="BB57A9"/>
              </a:solidFill>
            </a:endParaRPr>
          </a:p>
          <a:p>
            <a:r>
              <a:rPr lang="en-US" dirty="0" smtClean="0">
                <a:solidFill>
                  <a:srgbClr val="BB57A9"/>
                </a:solidFill>
              </a:rPr>
              <a:t>          </a:t>
            </a:r>
            <a:r>
              <a:rPr lang="en-US" dirty="0" err="1" smtClean="0">
                <a:solidFill>
                  <a:srgbClr val="BB57A9"/>
                </a:solidFill>
              </a:rPr>
              <a:t>hypoglossi</a:t>
            </a:r>
            <a:r>
              <a:rPr lang="en-US" dirty="0" smtClean="0">
                <a:solidFill>
                  <a:srgbClr val="BB57A9"/>
                </a:solidFill>
              </a:rPr>
              <a:t>)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2" name="Left Brace 11"/>
          <p:cNvSpPr/>
          <p:nvPr/>
        </p:nvSpPr>
        <p:spPr>
          <a:xfrm>
            <a:off x="1039135" y="3332088"/>
            <a:ext cx="177797" cy="1015663"/>
          </a:xfrm>
          <a:prstGeom prst="leftBrac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-62209" y="3226790"/>
            <a:ext cx="12499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Vertical Gaze Centre</a:t>
            </a:r>
          </a:p>
          <a:p>
            <a:r>
              <a:rPr lang="en-US" dirty="0" smtClean="0"/>
              <a:t>(Midbrain)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-111690" y="4701219"/>
            <a:ext cx="12499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Horizontal   Gaze Centre</a:t>
            </a:r>
          </a:p>
          <a:p>
            <a:pPr algn="ctr"/>
            <a:r>
              <a:rPr lang="en-US" dirty="0" smtClean="0"/>
              <a:t>(Pons)</a:t>
            </a:r>
            <a:endParaRPr lang="en-US" dirty="0"/>
          </a:p>
        </p:txBody>
      </p:sp>
      <p:sp>
        <p:nvSpPr>
          <p:cNvPr id="15" name="Left Brace 14"/>
          <p:cNvSpPr/>
          <p:nvPr/>
        </p:nvSpPr>
        <p:spPr>
          <a:xfrm>
            <a:off x="1042902" y="4839718"/>
            <a:ext cx="177797" cy="1015663"/>
          </a:xfrm>
          <a:prstGeom prst="leftBrac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876276" y="5558471"/>
            <a:ext cx="11544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ED8C2B"/>
                </a:solidFill>
              </a:rPr>
              <a:t>Vestibular Nuclei</a:t>
            </a:r>
            <a:endParaRPr lang="en-US" dirty="0">
              <a:solidFill>
                <a:srgbClr val="ED8C2B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3661724" y="5413531"/>
            <a:ext cx="379492" cy="0"/>
          </a:xfrm>
          <a:prstGeom prst="line">
            <a:avLst/>
          </a:prstGeom>
          <a:ln w="38100" cmpd="sng">
            <a:solidFill>
              <a:srgbClr val="BB57A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284313" y="4166306"/>
            <a:ext cx="1484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9B2275"/>
                </a:solidFill>
              </a:rPr>
              <a:t>Cerebellum</a:t>
            </a:r>
            <a:endParaRPr lang="en-US" dirty="0">
              <a:solidFill>
                <a:srgbClr val="9B2275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416265" y="3398074"/>
            <a:ext cx="1583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E6755C"/>
                </a:solidFill>
              </a:rPr>
              <a:t>Superior </a:t>
            </a:r>
            <a:r>
              <a:rPr lang="en-US" dirty="0" err="1" smtClean="0">
                <a:solidFill>
                  <a:srgbClr val="E6755C"/>
                </a:solidFill>
              </a:rPr>
              <a:t>Colliculus</a:t>
            </a:r>
            <a:r>
              <a:rPr lang="en-US" dirty="0" smtClean="0">
                <a:solidFill>
                  <a:srgbClr val="E6755C"/>
                </a:solidFill>
              </a:rPr>
              <a:t> (SC)</a:t>
            </a:r>
            <a:endParaRPr lang="en-US" dirty="0">
              <a:solidFill>
                <a:srgbClr val="E6755C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871955" y="2164755"/>
            <a:ext cx="24411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E8E948"/>
                </a:solidFill>
              </a:rPr>
              <a:t>Middle (Superior) Temporal (MT / MST)    </a:t>
            </a:r>
          </a:p>
          <a:p>
            <a:r>
              <a:rPr lang="en-US" dirty="0" smtClean="0">
                <a:solidFill>
                  <a:srgbClr val="E8E948"/>
                </a:solidFill>
              </a:rPr>
              <a:t>             Occipital Lobe</a:t>
            </a:r>
            <a:endParaRPr lang="en-US" dirty="0">
              <a:solidFill>
                <a:srgbClr val="E8E948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87711" y="626834"/>
            <a:ext cx="681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 err="1" smtClean="0"/>
              <a:t>Supranuclear</a:t>
            </a:r>
            <a:r>
              <a:rPr lang="en-US" sz="2400" b="1" u="sng" dirty="0" smtClean="0"/>
              <a:t> Control </a:t>
            </a:r>
            <a:r>
              <a:rPr lang="en-US" sz="2400" b="1" u="sng" dirty="0" err="1" smtClean="0"/>
              <a:t>Centres</a:t>
            </a:r>
            <a:r>
              <a:rPr lang="en-US" sz="2400" b="1" u="sng" dirty="0" smtClean="0"/>
              <a:t> of Eye Movement</a:t>
            </a:r>
            <a:endParaRPr lang="en-US" sz="2400" b="1" u="sng" dirty="0"/>
          </a:p>
        </p:txBody>
      </p:sp>
      <p:sp>
        <p:nvSpPr>
          <p:cNvPr id="2" name="Oval 1"/>
          <p:cNvSpPr/>
          <p:nvPr/>
        </p:nvSpPr>
        <p:spPr>
          <a:xfrm>
            <a:off x="4107192" y="3398074"/>
            <a:ext cx="428727" cy="291560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stCxn id="2" idx="1"/>
          </p:cNvCxnSpPr>
          <p:nvPr/>
        </p:nvCxnSpPr>
        <p:spPr>
          <a:xfrm flipH="1" flipV="1">
            <a:off x="2711876" y="2728613"/>
            <a:ext cx="1458102" cy="712159"/>
          </a:xfrm>
          <a:prstGeom prst="line">
            <a:avLst/>
          </a:prstGeom>
          <a:ln w="3810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647725" y="2313414"/>
            <a:ext cx="1733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Basal Ganglia (BG)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989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1" grpId="0"/>
      <p:bldP spid="12" grpId="0" animBg="1"/>
      <p:bldP spid="13" grpId="0"/>
      <p:bldP spid="14" grpId="0"/>
      <p:bldP spid="15" grpId="0" animBg="1"/>
      <p:bldP spid="16" grpId="0"/>
      <p:bldP spid="21" grpId="0"/>
      <p:bldP spid="22" grpId="0"/>
      <p:bldP spid="23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6909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97" y="900540"/>
            <a:ext cx="8550207" cy="56507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17358" y="1303147"/>
            <a:ext cx="593792" cy="307777"/>
          </a:xfrm>
          <a:prstGeom prst="rect">
            <a:avLst/>
          </a:prstGeom>
          <a:solidFill>
            <a:srgbClr val="2F7CC4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riMLF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29772" y="1829133"/>
            <a:ext cx="362873" cy="276999"/>
          </a:xfrm>
          <a:prstGeom prst="rect">
            <a:avLst/>
          </a:prstGeom>
          <a:solidFill>
            <a:srgbClr val="10179D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IC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16320" y="1852581"/>
            <a:ext cx="362873" cy="276999"/>
          </a:xfrm>
          <a:prstGeom prst="rect">
            <a:avLst/>
          </a:prstGeom>
          <a:solidFill>
            <a:srgbClr val="10179D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FFFF"/>
                </a:solidFill>
              </a:rPr>
              <a:t>IC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14311" y="1270157"/>
            <a:ext cx="593792" cy="307777"/>
          </a:xfrm>
          <a:prstGeom prst="rect">
            <a:avLst/>
          </a:prstGeom>
          <a:solidFill>
            <a:srgbClr val="2F7CC4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riMLF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50344" y="3381580"/>
            <a:ext cx="560805" cy="307777"/>
          </a:xfrm>
          <a:prstGeom prst="rect">
            <a:avLst/>
          </a:prstGeom>
          <a:solidFill>
            <a:srgbClr val="3E986D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MLF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47298" y="3381580"/>
            <a:ext cx="560805" cy="307777"/>
          </a:xfrm>
          <a:prstGeom prst="rect">
            <a:avLst/>
          </a:prstGeom>
          <a:solidFill>
            <a:srgbClr val="3E986D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MLF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3546266" y="3975412"/>
            <a:ext cx="214423" cy="626828"/>
          </a:xfrm>
          <a:prstGeom prst="ellipse">
            <a:avLst/>
          </a:prstGeom>
          <a:solidFill>
            <a:srgbClr val="ED8C2B"/>
          </a:solidFill>
          <a:ln>
            <a:solidFill>
              <a:srgbClr val="ED8C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513278" y="3898779"/>
            <a:ext cx="3628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Arial Black"/>
                <a:cs typeface="Arial Black"/>
              </a:rPr>
              <a:t>P</a:t>
            </a:r>
          </a:p>
          <a:p>
            <a:r>
              <a:rPr lang="en-US" sz="1100" dirty="0" smtClean="0">
                <a:latin typeface="Arial Black"/>
                <a:cs typeface="Arial Black"/>
              </a:rPr>
              <a:t>P</a:t>
            </a:r>
          </a:p>
          <a:p>
            <a:r>
              <a:rPr lang="en-US" sz="1100" dirty="0" smtClean="0">
                <a:latin typeface="Arial Black"/>
                <a:cs typeface="Arial Black"/>
              </a:rPr>
              <a:t>R</a:t>
            </a:r>
          </a:p>
          <a:p>
            <a:r>
              <a:rPr lang="en-US" sz="1100" dirty="0" smtClean="0">
                <a:latin typeface="Arial Black"/>
                <a:cs typeface="Arial Black"/>
              </a:rPr>
              <a:t>F</a:t>
            </a:r>
            <a:endParaRPr lang="en-US" sz="1100" dirty="0">
              <a:latin typeface="Arial Black"/>
              <a:cs typeface="Arial Black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4964769" y="4008402"/>
            <a:ext cx="247412" cy="626828"/>
          </a:xfrm>
          <a:prstGeom prst="ellipse">
            <a:avLst/>
          </a:prstGeom>
          <a:solidFill>
            <a:srgbClr val="ED8C2B"/>
          </a:solidFill>
          <a:ln>
            <a:solidFill>
              <a:srgbClr val="ED8C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948277" y="3925927"/>
            <a:ext cx="3628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Arial Black"/>
                <a:cs typeface="Arial Black"/>
              </a:rPr>
              <a:t>P</a:t>
            </a:r>
          </a:p>
          <a:p>
            <a:r>
              <a:rPr lang="en-US" sz="1100" dirty="0" smtClean="0">
                <a:latin typeface="Arial Black"/>
                <a:cs typeface="Arial Black"/>
              </a:rPr>
              <a:t>P</a:t>
            </a:r>
          </a:p>
          <a:p>
            <a:r>
              <a:rPr lang="en-US" sz="1100" dirty="0" smtClean="0">
                <a:latin typeface="Arial Black"/>
                <a:cs typeface="Arial Black"/>
              </a:rPr>
              <a:t>R</a:t>
            </a:r>
          </a:p>
          <a:p>
            <a:r>
              <a:rPr lang="en-US" sz="1100" dirty="0" smtClean="0">
                <a:latin typeface="Arial Black"/>
                <a:cs typeface="Arial Black"/>
              </a:rPr>
              <a:t>F</a:t>
            </a:r>
            <a:endParaRPr lang="en-US" sz="1100" dirty="0">
              <a:latin typeface="Arial Black"/>
              <a:cs typeface="Arial Black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7059539" y="3381580"/>
            <a:ext cx="1787565" cy="0"/>
          </a:xfrm>
          <a:prstGeom prst="line">
            <a:avLst/>
          </a:prstGeom>
          <a:ln>
            <a:solidFill>
              <a:srgbClr val="00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306952" y="2406475"/>
            <a:ext cx="1385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MIDBRAIN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471893" y="4127088"/>
            <a:ext cx="1237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67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EYE  MOVEMENT JEOPARDY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25770" y="2133600"/>
            <a:ext cx="5185379" cy="45171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Compensation </a:t>
            </a:r>
            <a:r>
              <a:rPr lang="en-US" sz="2000" dirty="0" smtClean="0"/>
              <a:t>for brief </a:t>
            </a:r>
            <a:r>
              <a:rPr lang="en-US" sz="2000" dirty="0" smtClean="0"/>
              <a:t>head movements</a:t>
            </a:r>
            <a:r>
              <a:rPr lang="en-US" dirty="0" smtClean="0"/>
              <a:t> </a:t>
            </a:r>
            <a:r>
              <a:rPr lang="en-US" dirty="0" smtClean="0"/>
              <a:t>       =</a:t>
            </a:r>
            <a:endParaRPr lang="en-US" dirty="0" smtClean="0"/>
          </a:p>
          <a:p>
            <a:pPr marL="0" indent="0">
              <a:buNone/>
            </a:pPr>
            <a:r>
              <a:rPr lang="en-US" sz="2000" dirty="0"/>
              <a:t>Maintain eye position </a:t>
            </a:r>
            <a:r>
              <a:rPr lang="en-US" sz="2000" dirty="0" smtClean="0"/>
              <a:t>during sustained </a:t>
            </a:r>
            <a:r>
              <a:rPr lang="en-US" sz="2000" dirty="0"/>
              <a:t>head</a:t>
            </a:r>
            <a:r>
              <a:rPr lang="en-US" dirty="0"/>
              <a:t>  = </a:t>
            </a:r>
            <a:r>
              <a:rPr lang="en-US" sz="2000" dirty="0"/>
              <a:t>movements / </a:t>
            </a:r>
            <a:r>
              <a:rPr lang="en-US" sz="2000" dirty="0" smtClean="0"/>
              <a:t>visual scene moving                    </a:t>
            </a: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Hold </a:t>
            </a:r>
            <a:r>
              <a:rPr lang="en-US" sz="2000" dirty="0" smtClean="0"/>
              <a:t>target on fovea if </a:t>
            </a:r>
            <a:r>
              <a:rPr lang="en-US" sz="2000" dirty="0" smtClean="0"/>
              <a:t>target </a:t>
            </a:r>
            <a:r>
              <a:rPr lang="en-US" sz="2000" dirty="0" smtClean="0"/>
              <a:t>slow </a:t>
            </a:r>
            <a:r>
              <a:rPr lang="en-US" sz="2000" dirty="0" smtClean="0"/>
              <a:t>moving     </a:t>
            </a:r>
            <a:r>
              <a:rPr lang="en-US" sz="2000" dirty="0" smtClean="0"/>
              <a:t> </a:t>
            </a:r>
            <a:r>
              <a:rPr lang="en-US" dirty="0" smtClean="0"/>
              <a:t>= </a:t>
            </a:r>
            <a:endParaRPr lang="en-US" dirty="0" smtClean="0"/>
          </a:p>
          <a:p>
            <a:pPr marL="0" indent="0">
              <a:buNone/>
            </a:pPr>
            <a:r>
              <a:rPr lang="en-US" sz="2000" dirty="0"/>
              <a:t>Place visual target on fovea                   </a:t>
            </a:r>
            <a:r>
              <a:rPr lang="en-US" sz="2000" dirty="0" smtClean="0"/>
              <a:t> </a:t>
            </a:r>
            <a:r>
              <a:rPr lang="en-US" sz="2000" dirty="0" smtClean="0"/>
              <a:t>             </a:t>
            </a:r>
            <a:r>
              <a:rPr lang="en-US" dirty="0" smtClean="0"/>
              <a:t>=</a:t>
            </a:r>
            <a:endParaRPr lang="en-US" dirty="0"/>
          </a:p>
          <a:p>
            <a:pPr marL="0" indent="0">
              <a:buNone/>
            </a:pPr>
            <a:r>
              <a:rPr lang="en-US" sz="2000" dirty="0" smtClean="0"/>
              <a:t>Maintain </a:t>
            </a:r>
            <a:r>
              <a:rPr lang="en-US" sz="2000" dirty="0" smtClean="0"/>
              <a:t>eccentric </a:t>
            </a:r>
            <a:r>
              <a:rPr lang="en-US" sz="2000" dirty="0" smtClean="0"/>
              <a:t>position of gaze </a:t>
            </a:r>
            <a:r>
              <a:rPr lang="en-US" sz="2000" dirty="0" smtClean="0"/>
              <a:t>on target  </a:t>
            </a:r>
            <a:r>
              <a:rPr lang="en-US" dirty="0" smtClean="0"/>
              <a:t>= </a:t>
            </a:r>
          </a:p>
          <a:p>
            <a:pPr marL="0" indent="0">
              <a:buNone/>
            </a:pPr>
            <a:r>
              <a:rPr lang="en-US" sz="2000" dirty="0" smtClean="0"/>
              <a:t>Binocular coordination of </a:t>
            </a:r>
            <a:r>
              <a:rPr lang="en-US" sz="2000" dirty="0" err="1" smtClean="0"/>
              <a:t>foveation</a:t>
            </a:r>
            <a:r>
              <a:rPr lang="en-US" dirty="0" smtClean="0"/>
              <a:t>     </a:t>
            </a:r>
            <a:r>
              <a:rPr lang="en-US" dirty="0" smtClean="0"/>
              <a:t>           = </a:t>
            </a:r>
            <a:endParaRPr lang="en-US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</a:t>
            </a:r>
            <a:r>
              <a:rPr lang="en-US" sz="2000" dirty="0" smtClean="0"/>
              <a:t>(stereopsis)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21363" y="2133600"/>
            <a:ext cx="3922637" cy="4401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Vestibular Ocular reflex (VOR</a:t>
            </a:r>
            <a:r>
              <a:rPr lang="en-US" sz="2400" dirty="0" smtClean="0">
                <a:solidFill>
                  <a:srgbClr val="FF0000"/>
                </a:solidFill>
              </a:rPr>
              <a:t>)</a:t>
            </a:r>
          </a:p>
          <a:p>
            <a:pPr>
              <a:lnSpc>
                <a:spcPct val="200000"/>
              </a:lnSpc>
            </a:pPr>
            <a:r>
              <a:rPr lang="en-US" sz="2400" dirty="0" err="1">
                <a:solidFill>
                  <a:srgbClr val="3366FF"/>
                </a:solidFill>
              </a:rPr>
              <a:t>Optokinetic</a:t>
            </a:r>
            <a:r>
              <a:rPr lang="en-US" sz="2400" dirty="0">
                <a:solidFill>
                  <a:srgbClr val="3366FF"/>
                </a:solidFill>
              </a:rPr>
              <a:t> reflex (OKR</a:t>
            </a:r>
            <a:r>
              <a:rPr lang="en-US" sz="2400" dirty="0" smtClean="0">
                <a:solidFill>
                  <a:srgbClr val="3366FF"/>
                </a:solidFill>
              </a:rPr>
              <a:t>)</a:t>
            </a:r>
          </a:p>
          <a:p>
            <a:pPr>
              <a:lnSpc>
                <a:spcPct val="200000"/>
              </a:lnSpc>
              <a:spcBef>
                <a:spcPts val="1800"/>
              </a:spcBef>
            </a:pPr>
            <a:r>
              <a:rPr lang="en-US" sz="24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Smooth 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Pursuit (SP</a:t>
            </a:r>
            <a:r>
              <a:rPr lang="en-US" sz="24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)</a:t>
            </a: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chemeClr val="accent3"/>
                </a:solidFill>
              </a:rPr>
              <a:t>Saccades</a:t>
            </a:r>
            <a:endParaRPr lang="en-US" sz="2400" dirty="0">
              <a:solidFill>
                <a:schemeClr val="accent3"/>
              </a:solidFill>
            </a:endParaRPr>
          </a:p>
          <a:p>
            <a:pPr>
              <a:spcBef>
                <a:spcPts val="1800"/>
              </a:spcBef>
            </a:pPr>
            <a:r>
              <a:rPr lang="en-US" sz="2400" dirty="0" smtClean="0">
                <a:solidFill>
                  <a:srgbClr val="9627E1"/>
                </a:solidFill>
              </a:rPr>
              <a:t>Gaze </a:t>
            </a:r>
            <a:r>
              <a:rPr lang="en-US" sz="2400" dirty="0" smtClean="0">
                <a:solidFill>
                  <a:srgbClr val="9627E1"/>
                </a:solidFill>
              </a:rPr>
              <a:t>holding 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400" dirty="0" err="1" smtClean="0">
                <a:solidFill>
                  <a:srgbClr val="E661D7"/>
                </a:solidFill>
              </a:rPr>
              <a:t>Vergence</a:t>
            </a:r>
            <a:r>
              <a:rPr lang="en-US" sz="2400" dirty="0" smtClean="0"/>
              <a:t> </a:t>
            </a:r>
          </a:p>
          <a:p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5749864" y="1819075"/>
            <a:ext cx="2025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WHAT IS </a:t>
            </a:r>
            <a:r>
              <a:rPr lang="mr-IN" dirty="0" smtClean="0"/>
              <a:t>………</a:t>
            </a:r>
            <a:r>
              <a:rPr lang="en-GB" dirty="0" smtClean="0"/>
              <a:t>  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751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163" y="2133600"/>
            <a:ext cx="8574087" cy="3992563"/>
          </a:xfrm>
        </p:spPr>
        <p:txBody>
          <a:bodyPr/>
          <a:lstStyle/>
          <a:p>
            <a:r>
              <a:rPr lang="en-US" dirty="0" smtClean="0"/>
              <a:t>Antenatal drugs / infection / medication / drug history</a:t>
            </a:r>
          </a:p>
          <a:p>
            <a:r>
              <a:rPr lang="en-US" dirty="0" smtClean="0"/>
              <a:t>Development history (systemic disorders)</a:t>
            </a:r>
          </a:p>
          <a:p>
            <a:r>
              <a:rPr lang="en-US" dirty="0" smtClean="0"/>
              <a:t>Family History (eyes / </a:t>
            </a:r>
            <a:r>
              <a:rPr lang="en-US" dirty="0" err="1" smtClean="0"/>
              <a:t>neuro</a:t>
            </a:r>
            <a:r>
              <a:rPr lang="en-US" dirty="0" smtClean="0"/>
              <a:t> / systemic e.g. SCA)</a:t>
            </a:r>
          </a:p>
          <a:p>
            <a:r>
              <a:rPr lang="en-US" dirty="0" smtClean="0"/>
              <a:t>Visual </a:t>
            </a:r>
            <a:r>
              <a:rPr lang="en-US" dirty="0" err="1" smtClean="0"/>
              <a:t>behaviour</a:t>
            </a:r>
            <a:r>
              <a:rPr lang="en-US" dirty="0" smtClean="0"/>
              <a:t> (do they see, F/F, </a:t>
            </a:r>
            <a:r>
              <a:rPr lang="en-US" dirty="0" err="1" smtClean="0"/>
              <a:t>nyctalopia</a:t>
            </a:r>
            <a:r>
              <a:rPr lang="en-US" dirty="0" smtClean="0"/>
              <a:t>, photophobia)</a:t>
            </a:r>
          </a:p>
          <a:p>
            <a:r>
              <a:rPr lang="en-US" dirty="0" err="1" smtClean="0"/>
              <a:t>Oscillopsia</a:t>
            </a:r>
            <a:r>
              <a:rPr lang="en-US" dirty="0" smtClean="0"/>
              <a:t> = acquired (if only on head movements = vestibular)</a:t>
            </a:r>
          </a:p>
          <a:p>
            <a:r>
              <a:rPr lang="en-US" dirty="0" err="1" smtClean="0"/>
              <a:t>Neuro</a:t>
            </a:r>
            <a:r>
              <a:rPr lang="en-US" dirty="0" smtClean="0"/>
              <a:t> </a:t>
            </a:r>
            <a:r>
              <a:rPr lang="en-US" dirty="0" err="1" smtClean="0"/>
              <a:t>Hx</a:t>
            </a:r>
            <a:r>
              <a:rPr lang="en-US" dirty="0" smtClean="0"/>
              <a:t> (speech, swallowing, coordination, hearing/tinnitus)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372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Vestibular Ocular Reflex (VOR) </a:t>
            </a:r>
            <a:r>
              <a:rPr lang="en-US" dirty="0" smtClean="0">
                <a:solidFill>
                  <a:srgbClr val="FF0000"/>
                </a:solidFill>
              </a:rPr>
              <a:t>- Pathway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4" descr="15ab9659a78d05540a21a86e2d79b2b4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79"/>
          <a:stretch/>
        </p:blipFill>
        <p:spPr>
          <a:xfrm>
            <a:off x="4563100" y="2919713"/>
            <a:ext cx="4410608" cy="296506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163" y="2919713"/>
            <a:ext cx="4928020" cy="34310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-&gt; Semicircular </a:t>
            </a:r>
            <a:r>
              <a:rPr lang="en-US" dirty="0" smtClean="0"/>
              <a:t>canals  (</a:t>
            </a:r>
            <a:r>
              <a:rPr lang="en-US" sz="2000" dirty="0" smtClean="0"/>
              <a:t>Inner ear)</a:t>
            </a:r>
          </a:p>
          <a:p>
            <a:pPr marL="0" indent="0">
              <a:buNone/>
            </a:pPr>
            <a:r>
              <a:rPr lang="en-US" dirty="0" smtClean="0"/>
              <a:t>-&gt; Vestibular Ganglia (</a:t>
            </a:r>
            <a:r>
              <a:rPr lang="en-US" dirty="0" err="1" smtClean="0"/>
              <a:t>Scarpa’s</a:t>
            </a:r>
            <a:r>
              <a:rPr lang="en-US" dirty="0" smtClean="0"/>
              <a:t>) </a:t>
            </a:r>
            <a:r>
              <a:rPr lang="en-US" dirty="0" smtClean="0"/>
              <a:t>  </a:t>
            </a:r>
            <a:r>
              <a:rPr lang="en-US" dirty="0" smtClean="0"/>
              <a:t>	</a:t>
            </a:r>
            <a:r>
              <a:rPr lang="en-US" sz="2000" dirty="0" smtClean="0"/>
              <a:t>Internal Auditory Meatus</a:t>
            </a:r>
          </a:p>
          <a:p>
            <a:pPr marL="0" indent="0">
              <a:buNone/>
            </a:pPr>
            <a:r>
              <a:rPr lang="en-US" dirty="0" smtClean="0"/>
              <a:t>-&gt; </a:t>
            </a:r>
            <a:r>
              <a:rPr lang="en-US" dirty="0" err="1" smtClean="0"/>
              <a:t>Vestibulocochlear</a:t>
            </a:r>
            <a:r>
              <a:rPr lang="en-US" dirty="0" smtClean="0"/>
              <a:t> Nerve (VIII)      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-&gt; Vestibular Nuclei   (</a:t>
            </a:r>
            <a:r>
              <a:rPr lang="en-US" sz="2000" dirty="0" smtClean="0"/>
              <a:t>Pons / Medulla)</a:t>
            </a:r>
          </a:p>
          <a:p>
            <a:pPr marL="0" indent="0">
              <a:buNone/>
            </a:pPr>
            <a:r>
              <a:rPr lang="en-US" dirty="0" smtClean="0"/>
              <a:t>-&gt; </a:t>
            </a:r>
            <a:r>
              <a:rPr lang="en-US" dirty="0" smtClean="0"/>
              <a:t>Oculomotility </a:t>
            </a:r>
            <a:r>
              <a:rPr lang="en-US" dirty="0" smtClean="0"/>
              <a:t>Nerves 3,4,6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20575" y="2028945"/>
            <a:ext cx="65482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Maintain gaze on brief head </a:t>
            </a:r>
            <a:r>
              <a:rPr lang="en-US" sz="2800" b="1" dirty="0" smtClean="0"/>
              <a:t>movement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6735736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6907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28" y="674513"/>
            <a:ext cx="6861483" cy="601200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876276" y="5558471"/>
            <a:ext cx="11544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ED8C2B"/>
                </a:solidFill>
              </a:rPr>
              <a:t>Vestibular Nuclei</a:t>
            </a:r>
            <a:endParaRPr lang="en-US" dirty="0">
              <a:solidFill>
                <a:srgbClr val="ED8C2B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3661724" y="5413531"/>
            <a:ext cx="379492" cy="0"/>
          </a:xfrm>
          <a:prstGeom prst="line">
            <a:avLst/>
          </a:prstGeom>
          <a:ln w="38100" cmpd="sng">
            <a:solidFill>
              <a:srgbClr val="BB57A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187711" y="626834"/>
            <a:ext cx="681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 err="1" smtClean="0"/>
              <a:t>Supranuclear</a:t>
            </a:r>
            <a:r>
              <a:rPr lang="en-US" sz="2400" b="1" u="sng" dirty="0" smtClean="0"/>
              <a:t> Control </a:t>
            </a:r>
            <a:r>
              <a:rPr lang="en-US" sz="2400" b="1" u="sng" dirty="0" err="1" smtClean="0"/>
              <a:t>Centres</a:t>
            </a:r>
            <a:r>
              <a:rPr lang="en-US" sz="2400" b="1" u="sng" dirty="0" smtClean="0"/>
              <a:t> of Eye Movement</a:t>
            </a:r>
            <a:endParaRPr lang="en-US" sz="2400" b="1" u="sng" dirty="0"/>
          </a:p>
        </p:txBody>
      </p:sp>
      <p:sp>
        <p:nvSpPr>
          <p:cNvPr id="19" name="TextBox 18"/>
          <p:cNvSpPr txBox="1"/>
          <p:nvPr/>
        </p:nvSpPr>
        <p:spPr>
          <a:xfrm>
            <a:off x="411932" y="51483"/>
            <a:ext cx="600731" cy="36933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VOR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84313" y="4166306"/>
            <a:ext cx="1484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9B2275"/>
                </a:solidFill>
              </a:rPr>
              <a:t>Cerebellum</a:t>
            </a:r>
            <a:endParaRPr lang="en-US" dirty="0">
              <a:solidFill>
                <a:srgbClr val="9B227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5732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941" y="914400"/>
            <a:ext cx="4069080" cy="1162050"/>
          </a:xfrm>
          <a:solidFill>
            <a:srgbClr val="252731"/>
          </a:solidFill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Vestibular Ocular Reflex (VOR)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940" y="2456328"/>
            <a:ext cx="5040621" cy="4264953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COMPENSATION FOR BRIEF HEAD MOVEMENTS</a:t>
            </a:r>
          </a:p>
          <a:p>
            <a:pPr algn="l"/>
            <a:r>
              <a:rPr lang="en-US" b="1" dirty="0" smtClean="0"/>
              <a:t>SLOW EYE MOVEMENT</a:t>
            </a:r>
            <a:endParaRPr lang="en-US" b="1" dirty="0"/>
          </a:p>
          <a:p>
            <a:pPr algn="l"/>
            <a:endParaRPr lang="en-US" dirty="0" smtClean="0"/>
          </a:p>
          <a:p>
            <a:pPr algn="l"/>
            <a:r>
              <a:rPr lang="en-US" b="1" dirty="0" smtClean="0"/>
              <a:t>NORMAL</a:t>
            </a:r>
            <a:r>
              <a:rPr lang="en-US" dirty="0" smtClean="0"/>
              <a:t> = present at birth                                           but some under 6 weeks can lock up in R/L gaze</a:t>
            </a:r>
          </a:p>
          <a:p>
            <a:pPr algn="l"/>
            <a:endParaRPr lang="en-US" dirty="0"/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e.g. Face turn to the right ----------------------------</a:t>
            </a:r>
            <a:r>
              <a:rPr lang="en-US" dirty="0" smtClean="0">
                <a:sym typeface="Wingdings"/>
              </a:rPr>
              <a:t></a:t>
            </a:r>
            <a:endParaRPr lang="en-US" dirty="0"/>
          </a:p>
          <a:p>
            <a:pPr algn="l"/>
            <a:endParaRPr lang="en-US" dirty="0" smtClean="0"/>
          </a:p>
          <a:p>
            <a:pPr algn="l"/>
            <a:endParaRPr lang="en-US" dirty="0"/>
          </a:p>
          <a:p>
            <a:pPr algn="l"/>
            <a:endParaRPr lang="en-US" dirty="0"/>
          </a:p>
        </p:txBody>
      </p:sp>
      <p:pic>
        <p:nvPicPr>
          <p:cNvPr id="8" name="Picture 7" descr="IMG_6909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20" r="20895"/>
          <a:stretch/>
        </p:blipFill>
        <p:spPr>
          <a:xfrm>
            <a:off x="5406122" y="1913472"/>
            <a:ext cx="3616233" cy="4004280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8230631" y="5130097"/>
            <a:ext cx="626781" cy="65982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ED8C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8214138" y="5130097"/>
            <a:ext cx="6597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  Ear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5628491" y="5130097"/>
            <a:ext cx="626781" cy="659820"/>
          </a:xfrm>
          <a:prstGeom prst="ellipse">
            <a:avLst/>
          </a:prstGeom>
          <a:solidFill>
            <a:srgbClr val="FFC299"/>
          </a:solidFill>
          <a:ln>
            <a:solidFill>
              <a:srgbClr val="ED8C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urved Left Arrow 12"/>
          <p:cNvSpPr/>
          <p:nvPr/>
        </p:nvSpPr>
        <p:spPr>
          <a:xfrm>
            <a:off x="8791436" y="5146592"/>
            <a:ext cx="286588" cy="659820"/>
          </a:xfrm>
          <a:prstGeom prst="curvedLeftArrow">
            <a:avLst/>
          </a:prstGeom>
          <a:solidFill>
            <a:srgbClr val="51C9D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Curved Left Arrow 13"/>
          <p:cNvSpPr/>
          <p:nvPr/>
        </p:nvSpPr>
        <p:spPr>
          <a:xfrm flipH="1" flipV="1">
            <a:off x="5435119" y="5130097"/>
            <a:ext cx="222369" cy="630768"/>
          </a:xfrm>
          <a:prstGeom prst="curvedLeftArrow">
            <a:avLst/>
          </a:prstGeom>
          <a:solidFill>
            <a:srgbClr val="51C9D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7372930" y="5146592"/>
            <a:ext cx="544310" cy="527651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ED8C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337742" y="5163087"/>
            <a:ext cx="544310" cy="527651"/>
          </a:xfrm>
          <a:prstGeom prst="ellipse">
            <a:avLst/>
          </a:prstGeom>
          <a:solidFill>
            <a:srgbClr val="FFD666"/>
          </a:solidFill>
          <a:ln>
            <a:solidFill>
              <a:srgbClr val="ED8C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7422413" y="5212578"/>
            <a:ext cx="544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VN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370730" y="5229073"/>
            <a:ext cx="544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VN</a:t>
            </a:r>
            <a:endParaRPr lang="en-US" dirty="0"/>
          </a:p>
        </p:txBody>
      </p:sp>
      <p:grpSp>
        <p:nvGrpSpPr>
          <p:cNvPr id="53" name="Group 52"/>
          <p:cNvGrpSpPr/>
          <p:nvPr/>
        </p:nvGrpSpPr>
        <p:grpSpPr>
          <a:xfrm>
            <a:off x="5558562" y="2406843"/>
            <a:ext cx="1072126" cy="2343598"/>
            <a:chOff x="5558562" y="2406843"/>
            <a:chExt cx="1072126" cy="2343598"/>
          </a:xfrm>
        </p:grpSpPr>
        <p:sp>
          <p:nvSpPr>
            <p:cNvPr id="36" name="Freeform 35"/>
            <p:cNvSpPr/>
            <p:nvPr/>
          </p:nvSpPr>
          <p:spPr>
            <a:xfrm>
              <a:off x="5558562" y="2556801"/>
              <a:ext cx="1072126" cy="2193640"/>
            </a:xfrm>
            <a:custGeom>
              <a:avLst/>
              <a:gdLst>
                <a:gd name="connsiteX0" fmla="*/ 1072126 w 1072126"/>
                <a:gd name="connsiteY0" fmla="*/ 2177405 h 2193640"/>
                <a:gd name="connsiteX1" fmla="*/ 643276 w 1072126"/>
                <a:gd name="connsiteY1" fmla="*/ 2144414 h 2193640"/>
                <a:gd name="connsiteX2" fmla="*/ 181437 w 1072126"/>
                <a:gd name="connsiteY2" fmla="*/ 1765017 h 2193640"/>
                <a:gd name="connsiteX3" fmla="*/ 32989 w 1072126"/>
                <a:gd name="connsiteY3" fmla="*/ 1204171 h 2193640"/>
                <a:gd name="connsiteX4" fmla="*/ 0 w 1072126"/>
                <a:gd name="connsiteY4" fmla="*/ 676315 h 2193640"/>
                <a:gd name="connsiteX5" fmla="*/ 32989 w 1072126"/>
                <a:gd name="connsiteY5" fmla="*/ 0 h 2193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72126" h="2193640">
                  <a:moveTo>
                    <a:pt x="1072126" y="2177405"/>
                  </a:moveTo>
                  <a:cubicBezTo>
                    <a:pt x="931925" y="2195275"/>
                    <a:pt x="791724" y="2213145"/>
                    <a:pt x="643276" y="2144414"/>
                  </a:cubicBezTo>
                  <a:cubicBezTo>
                    <a:pt x="494828" y="2075683"/>
                    <a:pt x="283151" y="1921724"/>
                    <a:pt x="181437" y="1765017"/>
                  </a:cubicBezTo>
                  <a:cubicBezTo>
                    <a:pt x="79722" y="1608310"/>
                    <a:pt x="63228" y="1385621"/>
                    <a:pt x="32989" y="1204171"/>
                  </a:cubicBezTo>
                  <a:cubicBezTo>
                    <a:pt x="2750" y="1022721"/>
                    <a:pt x="0" y="877010"/>
                    <a:pt x="0" y="676315"/>
                  </a:cubicBezTo>
                  <a:cubicBezTo>
                    <a:pt x="0" y="475620"/>
                    <a:pt x="16495" y="109970"/>
                    <a:pt x="32989" y="0"/>
                  </a:cubicBezTo>
                </a:path>
              </a:pathLst>
            </a:custGeom>
            <a:ln w="76200" cmpd="sng">
              <a:solidFill>
                <a:srgbClr val="51C9D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 flipV="1">
              <a:off x="5608044" y="2406843"/>
              <a:ext cx="86423" cy="166457"/>
            </a:xfrm>
            <a:prstGeom prst="straightConnector1">
              <a:avLst/>
            </a:prstGeom>
            <a:ln w="76200" cmpd="sng">
              <a:solidFill>
                <a:srgbClr val="51C9D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Plus 43"/>
            <p:cNvSpPr/>
            <p:nvPr/>
          </p:nvSpPr>
          <p:spPr>
            <a:xfrm>
              <a:off x="5628491" y="3299098"/>
              <a:ext cx="193980" cy="247432"/>
            </a:xfrm>
            <a:prstGeom prst="mathPlus">
              <a:avLst/>
            </a:prstGeom>
            <a:solidFill>
              <a:srgbClr val="51C9D1"/>
            </a:solidFill>
            <a:ln>
              <a:solidFill>
                <a:srgbClr val="51C9D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6861608" y="3068162"/>
            <a:ext cx="705302" cy="1583567"/>
            <a:chOff x="6861608" y="3068162"/>
            <a:chExt cx="705302" cy="1583567"/>
          </a:xfrm>
        </p:grpSpPr>
        <p:sp>
          <p:nvSpPr>
            <p:cNvPr id="37" name="Freeform 36"/>
            <p:cNvSpPr/>
            <p:nvPr/>
          </p:nvSpPr>
          <p:spPr>
            <a:xfrm>
              <a:off x="6861608" y="3068162"/>
              <a:ext cx="397721" cy="1583567"/>
            </a:xfrm>
            <a:custGeom>
              <a:avLst/>
              <a:gdLst>
                <a:gd name="connsiteX0" fmla="*/ 0 w 397721"/>
                <a:gd name="connsiteY0" fmla="*/ 1583567 h 1583567"/>
                <a:gd name="connsiteX1" fmla="*/ 296897 w 397721"/>
                <a:gd name="connsiteY1" fmla="*/ 1501089 h 1583567"/>
                <a:gd name="connsiteX2" fmla="*/ 395862 w 397721"/>
                <a:gd name="connsiteY2" fmla="*/ 1187675 h 1583567"/>
                <a:gd name="connsiteX3" fmla="*/ 362874 w 397721"/>
                <a:gd name="connsiteY3" fmla="*/ 0 h 1583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721" h="1583567">
                  <a:moveTo>
                    <a:pt x="0" y="1583567"/>
                  </a:moveTo>
                  <a:cubicBezTo>
                    <a:pt x="115460" y="1575319"/>
                    <a:pt x="230920" y="1567071"/>
                    <a:pt x="296897" y="1501089"/>
                  </a:cubicBezTo>
                  <a:cubicBezTo>
                    <a:pt x="362874" y="1435107"/>
                    <a:pt x="384866" y="1437856"/>
                    <a:pt x="395862" y="1187675"/>
                  </a:cubicBezTo>
                  <a:cubicBezTo>
                    <a:pt x="406858" y="937494"/>
                    <a:pt x="365623" y="192447"/>
                    <a:pt x="362874" y="0"/>
                  </a:cubicBezTo>
                </a:path>
              </a:pathLst>
            </a:custGeom>
            <a:ln w="76200" cmpd="sng">
              <a:solidFill>
                <a:srgbClr val="51C9D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Straight Arrow Connector 40"/>
            <p:cNvCxnSpPr/>
            <p:nvPr/>
          </p:nvCxnSpPr>
          <p:spPr>
            <a:xfrm flipH="1" flipV="1">
              <a:off x="7184761" y="3068162"/>
              <a:ext cx="74568" cy="362900"/>
            </a:xfrm>
            <a:prstGeom prst="straightConnector1">
              <a:avLst/>
            </a:prstGeom>
            <a:ln w="76200" cmpd="sng">
              <a:solidFill>
                <a:srgbClr val="51C9D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Plus 44"/>
            <p:cNvSpPr/>
            <p:nvPr/>
          </p:nvSpPr>
          <p:spPr>
            <a:xfrm>
              <a:off x="7372930" y="3414566"/>
              <a:ext cx="193980" cy="247432"/>
            </a:xfrm>
            <a:prstGeom prst="mathPlus">
              <a:avLst/>
            </a:prstGeom>
            <a:solidFill>
              <a:srgbClr val="51C9D1"/>
            </a:solidFill>
            <a:ln>
              <a:solidFill>
                <a:srgbClr val="51C9D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7917240" y="5113604"/>
            <a:ext cx="313391" cy="346403"/>
            <a:chOff x="7917240" y="5113604"/>
            <a:chExt cx="313391" cy="346403"/>
          </a:xfrm>
        </p:grpSpPr>
        <p:cxnSp>
          <p:nvCxnSpPr>
            <p:cNvPr id="24" name="Straight Arrow Connector 23"/>
            <p:cNvCxnSpPr>
              <a:stCxn id="9" idx="2"/>
            </p:cNvCxnSpPr>
            <p:nvPr/>
          </p:nvCxnSpPr>
          <p:spPr>
            <a:xfrm flipH="1" flipV="1">
              <a:off x="7917240" y="5410418"/>
              <a:ext cx="313391" cy="49589"/>
            </a:xfrm>
            <a:prstGeom prst="straightConnector1">
              <a:avLst/>
            </a:prstGeom>
            <a:ln w="57150" cmpd="sng">
              <a:solidFill>
                <a:srgbClr val="51C9D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Plus 45"/>
            <p:cNvSpPr/>
            <p:nvPr/>
          </p:nvSpPr>
          <p:spPr>
            <a:xfrm>
              <a:off x="8005640" y="5113604"/>
              <a:ext cx="193980" cy="247432"/>
            </a:xfrm>
            <a:prstGeom prst="mathPlus">
              <a:avLst/>
            </a:prstGeom>
            <a:solidFill>
              <a:srgbClr val="51C9D1"/>
            </a:solidFill>
            <a:ln>
              <a:solidFill>
                <a:srgbClr val="51C9D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762643" y="4783692"/>
            <a:ext cx="610287" cy="626726"/>
            <a:chOff x="6762643" y="4783692"/>
            <a:chExt cx="610287" cy="626726"/>
          </a:xfrm>
        </p:grpSpPr>
        <p:cxnSp>
          <p:nvCxnSpPr>
            <p:cNvPr id="22" name="Straight Arrow Connector 21"/>
            <p:cNvCxnSpPr>
              <a:stCxn id="15" idx="2"/>
            </p:cNvCxnSpPr>
            <p:nvPr/>
          </p:nvCxnSpPr>
          <p:spPr>
            <a:xfrm flipH="1" flipV="1">
              <a:off x="6762643" y="4783692"/>
              <a:ext cx="610287" cy="626726"/>
            </a:xfrm>
            <a:prstGeom prst="straightConnector1">
              <a:avLst/>
            </a:prstGeom>
            <a:ln w="57150" cmpd="sng">
              <a:solidFill>
                <a:srgbClr val="51C9D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Plus 47"/>
            <p:cNvSpPr/>
            <p:nvPr/>
          </p:nvSpPr>
          <p:spPr>
            <a:xfrm>
              <a:off x="7158505" y="4948650"/>
              <a:ext cx="193980" cy="247432"/>
            </a:xfrm>
            <a:prstGeom prst="mathPlus">
              <a:avLst/>
            </a:prstGeom>
            <a:solidFill>
              <a:srgbClr val="51C9D1"/>
            </a:solidFill>
            <a:ln>
              <a:solidFill>
                <a:srgbClr val="51C9D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7273965" y="2421838"/>
            <a:ext cx="941766" cy="636576"/>
            <a:chOff x="7273965" y="2421838"/>
            <a:chExt cx="941766" cy="636576"/>
          </a:xfrm>
        </p:grpSpPr>
        <p:sp>
          <p:nvSpPr>
            <p:cNvPr id="51" name="Freeform 50"/>
            <p:cNvSpPr/>
            <p:nvPr/>
          </p:nvSpPr>
          <p:spPr>
            <a:xfrm>
              <a:off x="7273965" y="2442971"/>
              <a:ext cx="937811" cy="615443"/>
            </a:xfrm>
            <a:custGeom>
              <a:avLst/>
              <a:gdLst>
                <a:gd name="connsiteX0" fmla="*/ 0 w 937811"/>
                <a:gd name="connsiteY0" fmla="*/ 509722 h 615443"/>
                <a:gd name="connsiteX1" fmla="*/ 445344 w 937811"/>
                <a:gd name="connsiteY1" fmla="*/ 608695 h 615443"/>
                <a:gd name="connsiteX2" fmla="*/ 725747 w 937811"/>
                <a:gd name="connsiteY2" fmla="*/ 575704 h 615443"/>
                <a:gd name="connsiteX3" fmla="*/ 890689 w 937811"/>
                <a:gd name="connsiteY3" fmla="*/ 328271 h 615443"/>
                <a:gd name="connsiteX4" fmla="*/ 907183 w 937811"/>
                <a:gd name="connsiteY4" fmla="*/ 14857 h 615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7811" h="615443">
                  <a:moveTo>
                    <a:pt x="0" y="509722"/>
                  </a:moveTo>
                  <a:cubicBezTo>
                    <a:pt x="162193" y="553710"/>
                    <a:pt x="324386" y="597698"/>
                    <a:pt x="445344" y="608695"/>
                  </a:cubicBezTo>
                  <a:cubicBezTo>
                    <a:pt x="566302" y="619692"/>
                    <a:pt x="651523" y="622441"/>
                    <a:pt x="725747" y="575704"/>
                  </a:cubicBezTo>
                  <a:cubicBezTo>
                    <a:pt x="799971" y="528967"/>
                    <a:pt x="860450" y="421745"/>
                    <a:pt x="890689" y="328271"/>
                  </a:cubicBezTo>
                  <a:cubicBezTo>
                    <a:pt x="920928" y="234797"/>
                    <a:pt x="970411" y="-70370"/>
                    <a:pt x="907183" y="14857"/>
                  </a:cubicBezTo>
                </a:path>
              </a:pathLst>
            </a:custGeom>
            <a:ln w="76200" cmpd="sng">
              <a:solidFill>
                <a:srgbClr val="51C9D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Plus 51"/>
            <p:cNvSpPr/>
            <p:nvPr/>
          </p:nvSpPr>
          <p:spPr>
            <a:xfrm>
              <a:off x="7869733" y="2573300"/>
              <a:ext cx="193980" cy="247432"/>
            </a:xfrm>
            <a:prstGeom prst="mathPlus">
              <a:avLst/>
            </a:prstGeom>
            <a:solidFill>
              <a:srgbClr val="51C9D1"/>
            </a:solidFill>
            <a:ln>
              <a:solidFill>
                <a:srgbClr val="51C9D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6" name="Straight Arrow Connector 55"/>
            <p:cNvCxnSpPr/>
            <p:nvPr/>
          </p:nvCxnSpPr>
          <p:spPr>
            <a:xfrm flipV="1">
              <a:off x="8183126" y="2421838"/>
              <a:ext cx="32605" cy="398894"/>
            </a:xfrm>
            <a:prstGeom prst="straightConnector1">
              <a:avLst/>
            </a:prstGeom>
            <a:ln w="57150" cmpd="sng">
              <a:solidFill>
                <a:srgbClr val="51C9D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/>
          <p:cNvGrpSpPr/>
          <p:nvPr/>
        </p:nvGrpSpPr>
        <p:grpSpPr>
          <a:xfrm>
            <a:off x="6737934" y="4734104"/>
            <a:ext cx="666397" cy="626726"/>
            <a:chOff x="4643164" y="5789917"/>
            <a:chExt cx="666397" cy="626726"/>
          </a:xfrm>
        </p:grpSpPr>
        <p:cxnSp>
          <p:nvCxnSpPr>
            <p:cNvPr id="60" name="Straight Arrow Connector 59"/>
            <p:cNvCxnSpPr/>
            <p:nvPr/>
          </p:nvCxnSpPr>
          <p:spPr>
            <a:xfrm flipV="1">
              <a:off x="4643164" y="5789917"/>
              <a:ext cx="666397" cy="626726"/>
            </a:xfrm>
            <a:prstGeom prst="straightConnector1">
              <a:avLst/>
            </a:prstGeom>
            <a:solidFill>
              <a:srgbClr val="FF0000"/>
            </a:solidFill>
            <a:ln w="57150" cmpd="sng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Minus 61"/>
            <p:cNvSpPr/>
            <p:nvPr/>
          </p:nvSpPr>
          <p:spPr>
            <a:xfrm>
              <a:off x="4717352" y="5917752"/>
              <a:ext cx="173222" cy="218570"/>
            </a:xfrm>
            <a:prstGeom prst="mathMinus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630871" y="3051666"/>
            <a:ext cx="709218" cy="1606810"/>
            <a:chOff x="6630871" y="3051666"/>
            <a:chExt cx="709218" cy="1606810"/>
          </a:xfrm>
        </p:grpSpPr>
        <p:sp>
          <p:nvSpPr>
            <p:cNvPr id="65" name="Freeform 64"/>
            <p:cNvSpPr/>
            <p:nvPr/>
          </p:nvSpPr>
          <p:spPr>
            <a:xfrm flipH="1">
              <a:off x="6977363" y="3074909"/>
              <a:ext cx="362726" cy="1583567"/>
            </a:xfrm>
            <a:custGeom>
              <a:avLst/>
              <a:gdLst>
                <a:gd name="connsiteX0" fmla="*/ 0 w 397721"/>
                <a:gd name="connsiteY0" fmla="*/ 1583567 h 1583567"/>
                <a:gd name="connsiteX1" fmla="*/ 296897 w 397721"/>
                <a:gd name="connsiteY1" fmla="*/ 1501089 h 1583567"/>
                <a:gd name="connsiteX2" fmla="*/ 395862 w 397721"/>
                <a:gd name="connsiteY2" fmla="*/ 1187675 h 1583567"/>
                <a:gd name="connsiteX3" fmla="*/ 362874 w 397721"/>
                <a:gd name="connsiteY3" fmla="*/ 0 h 1583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721" h="1583567">
                  <a:moveTo>
                    <a:pt x="0" y="1583567"/>
                  </a:moveTo>
                  <a:cubicBezTo>
                    <a:pt x="115460" y="1575319"/>
                    <a:pt x="230920" y="1567071"/>
                    <a:pt x="296897" y="1501089"/>
                  </a:cubicBezTo>
                  <a:cubicBezTo>
                    <a:pt x="362874" y="1435107"/>
                    <a:pt x="384866" y="1437856"/>
                    <a:pt x="395862" y="1187675"/>
                  </a:cubicBezTo>
                  <a:cubicBezTo>
                    <a:pt x="406858" y="937494"/>
                    <a:pt x="365623" y="192447"/>
                    <a:pt x="362874" y="0"/>
                  </a:cubicBezTo>
                </a:path>
              </a:pathLst>
            </a:custGeom>
            <a:noFill/>
            <a:ln w="762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6" name="Straight Arrow Connector 65"/>
            <p:cNvCxnSpPr/>
            <p:nvPr/>
          </p:nvCxnSpPr>
          <p:spPr>
            <a:xfrm flipV="1">
              <a:off x="6985344" y="3051666"/>
              <a:ext cx="68007" cy="362900"/>
            </a:xfrm>
            <a:prstGeom prst="straightConnector1">
              <a:avLst/>
            </a:prstGeom>
            <a:noFill/>
            <a:ln w="76200" cmpd="sng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Minus 67"/>
            <p:cNvSpPr/>
            <p:nvPr/>
          </p:nvSpPr>
          <p:spPr>
            <a:xfrm>
              <a:off x="6630871" y="3586373"/>
              <a:ext cx="280516" cy="171492"/>
            </a:xfrm>
            <a:prstGeom prst="mathMinus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7504884" y="2556801"/>
            <a:ext cx="1386054" cy="2144414"/>
            <a:chOff x="7504884" y="2556801"/>
            <a:chExt cx="1386054" cy="2144414"/>
          </a:xfrm>
        </p:grpSpPr>
        <p:sp>
          <p:nvSpPr>
            <p:cNvPr id="70" name="Freeform 69"/>
            <p:cNvSpPr/>
            <p:nvPr/>
          </p:nvSpPr>
          <p:spPr>
            <a:xfrm>
              <a:off x="7504884" y="2655774"/>
              <a:ext cx="1386054" cy="2045441"/>
            </a:xfrm>
            <a:custGeom>
              <a:avLst/>
              <a:gdLst>
                <a:gd name="connsiteX0" fmla="*/ 0 w 1386054"/>
                <a:gd name="connsiteY0" fmla="*/ 2045441 h 2045441"/>
                <a:gd name="connsiteX1" fmla="*/ 725747 w 1386054"/>
                <a:gd name="connsiteY1" fmla="*/ 1962963 h 2045441"/>
                <a:gd name="connsiteX2" fmla="*/ 1121609 w 1386054"/>
                <a:gd name="connsiteY2" fmla="*/ 1633053 h 2045441"/>
                <a:gd name="connsiteX3" fmla="*/ 1319540 w 1386054"/>
                <a:gd name="connsiteY3" fmla="*/ 1006225 h 2045441"/>
                <a:gd name="connsiteX4" fmla="*/ 1385517 w 1386054"/>
                <a:gd name="connsiteY4" fmla="*/ 346405 h 2045441"/>
                <a:gd name="connsiteX5" fmla="*/ 1352528 w 1386054"/>
                <a:gd name="connsiteY5" fmla="*/ 0 h 2045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86054" h="2045441">
                  <a:moveTo>
                    <a:pt x="0" y="2045441"/>
                  </a:moveTo>
                  <a:cubicBezTo>
                    <a:pt x="269406" y="2038567"/>
                    <a:pt x="538812" y="2031694"/>
                    <a:pt x="725747" y="1962963"/>
                  </a:cubicBezTo>
                  <a:cubicBezTo>
                    <a:pt x="912682" y="1894232"/>
                    <a:pt x="1022644" y="1792509"/>
                    <a:pt x="1121609" y="1633053"/>
                  </a:cubicBezTo>
                  <a:cubicBezTo>
                    <a:pt x="1220574" y="1473597"/>
                    <a:pt x="1275555" y="1220666"/>
                    <a:pt x="1319540" y="1006225"/>
                  </a:cubicBezTo>
                  <a:cubicBezTo>
                    <a:pt x="1363525" y="791784"/>
                    <a:pt x="1380019" y="514109"/>
                    <a:pt x="1385517" y="346405"/>
                  </a:cubicBezTo>
                  <a:cubicBezTo>
                    <a:pt x="1391015" y="178701"/>
                    <a:pt x="1352528" y="0"/>
                    <a:pt x="1352528" y="0"/>
                  </a:cubicBezTo>
                </a:path>
              </a:pathLst>
            </a:custGeom>
            <a:ln w="762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2" name="Straight Arrow Connector 71"/>
            <p:cNvCxnSpPr/>
            <p:nvPr/>
          </p:nvCxnSpPr>
          <p:spPr>
            <a:xfrm flipV="1">
              <a:off x="8890938" y="2556801"/>
              <a:ext cx="0" cy="412388"/>
            </a:xfrm>
            <a:prstGeom prst="straightConnector1">
              <a:avLst/>
            </a:prstGeom>
            <a:ln w="76200" cmpd="sng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Minus 72"/>
            <p:cNvSpPr/>
            <p:nvPr/>
          </p:nvSpPr>
          <p:spPr>
            <a:xfrm>
              <a:off x="8527526" y="3431068"/>
              <a:ext cx="247414" cy="95867"/>
            </a:xfrm>
            <a:prstGeom prst="mathMinus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6222284" y="2423338"/>
            <a:ext cx="730072" cy="636576"/>
            <a:chOff x="6222284" y="2423338"/>
            <a:chExt cx="730072" cy="636576"/>
          </a:xfrm>
        </p:grpSpPr>
        <p:sp>
          <p:nvSpPr>
            <p:cNvPr id="76" name="Freeform 75"/>
            <p:cNvSpPr/>
            <p:nvPr/>
          </p:nvSpPr>
          <p:spPr>
            <a:xfrm flipH="1">
              <a:off x="6225350" y="2444471"/>
              <a:ext cx="727006" cy="615443"/>
            </a:xfrm>
            <a:custGeom>
              <a:avLst/>
              <a:gdLst>
                <a:gd name="connsiteX0" fmla="*/ 0 w 937811"/>
                <a:gd name="connsiteY0" fmla="*/ 509722 h 615443"/>
                <a:gd name="connsiteX1" fmla="*/ 445344 w 937811"/>
                <a:gd name="connsiteY1" fmla="*/ 608695 h 615443"/>
                <a:gd name="connsiteX2" fmla="*/ 725747 w 937811"/>
                <a:gd name="connsiteY2" fmla="*/ 575704 h 615443"/>
                <a:gd name="connsiteX3" fmla="*/ 890689 w 937811"/>
                <a:gd name="connsiteY3" fmla="*/ 328271 h 615443"/>
                <a:gd name="connsiteX4" fmla="*/ 907183 w 937811"/>
                <a:gd name="connsiteY4" fmla="*/ 14857 h 615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7811" h="615443">
                  <a:moveTo>
                    <a:pt x="0" y="509722"/>
                  </a:moveTo>
                  <a:cubicBezTo>
                    <a:pt x="162193" y="553710"/>
                    <a:pt x="324386" y="597698"/>
                    <a:pt x="445344" y="608695"/>
                  </a:cubicBezTo>
                  <a:cubicBezTo>
                    <a:pt x="566302" y="619692"/>
                    <a:pt x="651523" y="622441"/>
                    <a:pt x="725747" y="575704"/>
                  </a:cubicBezTo>
                  <a:cubicBezTo>
                    <a:pt x="799971" y="528967"/>
                    <a:pt x="860450" y="421745"/>
                    <a:pt x="890689" y="328271"/>
                  </a:cubicBezTo>
                  <a:cubicBezTo>
                    <a:pt x="920928" y="234797"/>
                    <a:pt x="970411" y="-70370"/>
                    <a:pt x="907183" y="14857"/>
                  </a:cubicBezTo>
                </a:path>
              </a:pathLst>
            </a:custGeom>
            <a:noFill/>
            <a:ln w="762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8" name="Straight Arrow Connector 77"/>
            <p:cNvCxnSpPr/>
            <p:nvPr/>
          </p:nvCxnSpPr>
          <p:spPr>
            <a:xfrm flipH="1" flipV="1">
              <a:off x="6222284" y="2423338"/>
              <a:ext cx="25276" cy="398894"/>
            </a:xfrm>
            <a:prstGeom prst="straightConnector1">
              <a:avLst/>
            </a:prstGeom>
            <a:noFill/>
            <a:ln w="57150" cmpd="sng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Minus 78"/>
            <p:cNvSpPr/>
            <p:nvPr/>
          </p:nvSpPr>
          <p:spPr>
            <a:xfrm>
              <a:off x="6321248" y="2706764"/>
              <a:ext cx="292946" cy="115468"/>
            </a:xfrm>
            <a:prstGeom prst="mathMinus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5622303" y="5087356"/>
            <a:ext cx="6597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</a:t>
            </a:r>
            <a:r>
              <a:rPr lang="en-US" dirty="0" smtClean="0"/>
              <a:t>  Ear</a:t>
            </a:r>
            <a:endParaRPr lang="en-US" dirty="0"/>
          </a:p>
        </p:txBody>
      </p:sp>
      <p:sp>
        <p:nvSpPr>
          <p:cNvPr id="83" name="Curved Left Arrow 82"/>
          <p:cNvSpPr/>
          <p:nvPr/>
        </p:nvSpPr>
        <p:spPr>
          <a:xfrm rot="16200000">
            <a:off x="6764331" y="-358876"/>
            <a:ext cx="846953" cy="3093741"/>
          </a:xfrm>
          <a:prstGeom prst="curvedLeftArrow">
            <a:avLst/>
          </a:prstGeom>
          <a:solidFill>
            <a:srgbClr val="51C9D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987414" y="1220666"/>
            <a:ext cx="2243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Face turn to the right </a:t>
            </a:r>
          </a:p>
        </p:txBody>
      </p:sp>
      <p:sp>
        <p:nvSpPr>
          <p:cNvPr id="3" name="Curved Down Arrow 2"/>
          <p:cNvSpPr/>
          <p:nvPr/>
        </p:nvSpPr>
        <p:spPr>
          <a:xfrm flipH="1">
            <a:off x="5575056" y="1779526"/>
            <a:ext cx="629315" cy="296924"/>
          </a:xfrm>
          <a:prstGeom prst="curvedDownArrow">
            <a:avLst/>
          </a:prstGeom>
          <a:solidFill>
            <a:srgbClr val="58DCE4"/>
          </a:solidFill>
          <a:ln>
            <a:solidFill>
              <a:srgbClr val="58DC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5" name="Curved Down Arrow 54"/>
          <p:cNvSpPr/>
          <p:nvPr/>
        </p:nvSpPr>
        <p:spPr>
          <a:xfrm flipH="1">
            <a:off x="8235115" y="1827031"/>
            <a:ext cx="629315" cy="296924"/>
          </a:xfrm>
          <a:prstGeom prst="curvedDownArrow">
            <a:avLst/>
          </a:prstGeom>
          <a:solidFill>
            <a:srgbClr val="58DCE4"/>
          </a:solidFill>
          <a:ln>
            <a:solidFill>
              <a:srgbClr val="58DC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336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83" grpId="0" animBg="1"/>
      <p:bldP spid="84" grpId="0"/>
      <p:bldP spid="3" grpId="0" animBg="1"/>
      <p:bldP spid="5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941" y="914400"/>
            <a:ext cx="4069080" cy="1162050"/>
          </a:xfrm>
          <a:solidFill>
            <a:schemeClr val="tx2"/>
          </a:solidFill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Vestibular Ocular Reflex (VOR) </a:t>
            </a:r>
            <a:r>
              <a:rPr lang="en-GB" dirty="0">
                <a:solidFill>
                  <a:srgbClr val="FF0000"/>
                </a:solidFill>
              </a:rPr>
              <a:t>-</a:t>
            </a:r>
            <a:r>
              <a:rPr lang="en-US" dirty="0" smtClean="0">
                <a:solidFill>
                  <a:srgbClr val="FF0000"/>
                </a:solidFill>
              </a:rPr>
              <a:t> Test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941" y="2456328"/>
            <a:ext cx="4211554" cy="3859205"/>
          </a:xfrm>
        </p:spPr>
        <p:txBody>
          <a:bodyPr>
            <a:normAutofit/>
          </a:bodyPr>
          <a:lstStyle/>
          <a:p>
            <a:pPr algn="l"/>
            <a:r>
              <a:rPr lang="en-US" sz="2400" b="1" u="sng" dirty="0" smtClean="0"/>
              <a:t>Doll’s head </a:t>
            </a:r>
            <a:r>
              <a:rPr lang="en-US" sz="2400" b="1" u="sng" dirty="0" err="1" smtClean="0"/>
              <a:t>manoeuvre</a:t>
            </a:r>
            <a:endParaRPr lang="en-US" sz="2400" b="1" u="sng" dirty="0" smtClean="0"/>
          </a:p>
          <a:p>
            <a:pPr algn="l"/>
            <a:endParaRPr lang="en-US" sz="2400" dirty="0" smtClean="0"/>
          </a:p>
          <a:p>
            <a:pPr marL="285750" indent="-285750" algn="l">
              <a:buFont typeface="Wingdings" charset="2"/>
              <a:buChar char="q"/>
            </a:pPr>
            <a:r>
              <a:rPr lang="en-US" dirty="0" smtClean="0"/>
              <a:t>Rapid but gentle </a:t>
            </a:r>
          </a:p>
          <a:p>
            <a:pPr marL="285750" indent="-285750" algn="l">
              <a:buFont typeface="Wingdings" charset="2"/>
              <a:buChar char="q"/>
            </a:pPr>
            <a:r>
              <a:rPr lang="en-US" dirty="0" smtClean="0"/>
              <a:t>Horizontal / vertical</a:t>
            </a:r>
          </a:p>
          <a:p>
            <a:pPr marL="285750" indent="-285750" algn="l">
              <a:buFont typeface="Wingdings" charset="2"/>
              <a:buChar char="q"/>
            </a:pPr>
            <a:r>
              <a:rPr lang="en-US" dirty="0" smtClean="0"/>
              <a:t>Don’t perform if cervical problems / downbeat nystagmus</a:t>
            </a:r>
          </a:p>
          <a:p>
            <a:pPr algn="l"/>
            <a:endParaRPr lang="en-US" dirty="0" smtClean="0"/>
          </a:p>
          <a:p>
            <a:pPr algn="l"/>
            <a:r>
              <a:rPr lang="en-US" sz="2400" dirty="0" smtClean="0"/>
              <a:t>Normal = </a:t>
            </a:r>
            <a:endParaRPr lang="en-US" sz="2400" dirty="0"/>
          </a:p>
          <a:p>
            <a:pPr algn="l"/>
            <a:r>
              <a:rPr lang="en-US" sz="2400" dirty="0" smtClean="0"/>
              <a:t>Eyes should stay fixed </a:t>
            </a:r>
          </a:p>
          <a:p>
            <a:pPr algn="l"/>
            <a:endParaRPr lang="en-US" dirty="0" smtClean="0"/>
          </a:p>
          <a:p>
            <a:pPr algn="l"/>
            <a:endParaRPr lang="en-US" dirty="0"/>
          </a:p>
          <a:p>
            <a:pPr algn="l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44837" y="5366878"/>
            <a:ext cx="582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755125" y="5368558"/>
            <a:ext cx="582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L</a:t>
            </a:r>
            <a:endParaRPr lang="en-US" dirty="0"/>
          </a:p>
        </p:txBody>
      </p:sp>
      <p:pic>
        <p:nvPicPr>
          <p:cNvPr id="8" name="Content Placeholder 7" descr="41433_2018_216_Fig2_HTML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78" b="717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17883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941" y="914400"/>
            <a:ext cx="4069080" cy="1162050"/>
          </a:xfrm>
          <a:solidFill>
            <a:srgbClr val="252731"/>
          </a:solidFill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Vestibular Ocular Reflex (VOR) - Test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941" y="2456328"/>
            <a:ext cx="4211554" cy="3859205"/>
          </a:xfrm>
        </p:spPr>
        <p:txBody>
          <a:bodyPr>
            <a:normAutofit/>
          </a:bodyPr>
          <a:lstStyle/>
          <a:p>
            <a:pPr algn="l"/>
            <a:r>
              <a:rPr lang="en-US" sz="2400" b="1" u="sng" dirty="0" smtClean="0"/>
              <a:t>Spinning Baby test</a:t>
            </a:r>
          </a:p>
          <a:p>
            <a:pPr algn="l"/>
            <a:endParaRPr lang="en-US" sz="2400" dirty="0" smtClean="0"/>
          </a:p>
          <a:p>
            <a:pPr marL="285750" indent="-285750" algn="l">
              <a:buFont typeface="Wingdings" charset="2"/>
              <a:buChar char="q"/>
            </a:pPr>
            <a:r>
              <a:rPr lang="en-US" dirty="0" smtClean="0"/>
              <a:t>Arm’s length / support neck</a:t>
            </a:r>
          </a:p>
          <a:p>
            <a:pPr marL="285750" indent="-285750" algn="l">
              <a:buFont typeface="Wingdings" charset="2"/>
              <a:buChar char="q"/>
            </a:pPr>
            <a:r>
              <a:rPr lang="en-US" dirty="0" smtClean="0"/>
              <a:t>Rotate to right 2-3 revolutions</a:t>
            </a:r>
          </a:p>
          <a:p>
            <a:pPr marL="285750" indent="-285750" algn="l">
              <a:buFont typeface="Wingdings" charset="2"/>
              <a:buChar char="q"/>
            </a:pPr>
            <a:r>
              <a:rPr lang="en-US" dirty="0" smtClean="0"/>
              <a:t>Induces nystagmus fast phase to left</a:t>
            </a:r>
          </a:p>
          <a:p>
            <a:pPr marL="285750" indent="-285750" algn="l">
              <a:buFont typeface="Wingdings" charset="2"/>
              <a:buChar char="q"/>
            </a:pPr>
            <a:r>
              <a:rPr lang="en-US" dirty="0" smtClean="0"/>
              <a:t>Abrupt stop </a:t>
            </a:r>
          </a:p>
          <a:p>
            <a:pPr marL="285750" indent="-285750" algn="l">
              <a:buFont typeface="Wingdings" charset="2"/>
              <a:buChar char="q"/>
            </a:pPr>
            <a:r>
              <a:rPr lang="en-US" dirty="0" smtClean="0"/>
              <a:t>Induces nystagmus fast phase to right</a:t>
            </a:r>
          </a:p>
          <a:p>
            <a:pPr marL="285750" indent="-285750" algn="l">
              <a:buFont typeface="Wingdings" charset="2"/>
              <a:buChar char="q"/>
            </a:pPr>
            <a:r>
              <a:rPr lang="en-US" dirty="0" smtClean="0"/>
              <a:t>Repeat the other way</a:t>
            </a:r>
          </a:p>
          <a:p>
            <a:pPr marL="285750" indent="-285750" algn="l">
              <a:buFont typeface="Wingdings" charset="2"/>
              <a:buChar char="q"/>
            </a:pPr>
            <a:endParaRPr lang="en-US" dirty="0"/>
          </a:p>
          <a:p>
            <a:pPr algn="l"/>
            <a:r>
              <a:rPr lang="en-US" sz="2400" dirty="0" smtClean="0"/>
              <a:t>Driven by both VOR &amp; OKR</a:t>
            </a:r>
          </a:p>
          <a:p>
            <a:pPr marL="285750" indent="-285750" algn="l">
              <a:buFont typeface="Wingdings" charset="2"/>
              <a:buChar char="q"/>
            </a:pPr>
            <a:endParaRPr lang="en-US" dirty="0" smtClean="0"/>
          </a:p>
          <a:p>
            <a:pPr algn="l"/>
            <a:endParaRPr lang="en-US" dirty="0" smtClean="0"/>
          </a:p>
          <a:p>
            <a:pPr algn="l"/>
            <a:endParaRPr lang="en-US" dirty="0"/>
          </a:p>
          <a:p>
            <a:pPr algn="l"/>
            <a:endParaRPr lang="en-US" dirty="0" smtClean="0"/>
          </a:p>
          <a:p>
            <a:pPr algn="l"/>
            <a:endParaRPr lang="en-US" dirty="0"/>
          </a:p>
          <a:p>
            <a:pPr algn="l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44837" y="5366878"/>
            <a:ext cx="582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755125" y="5368558"/>
            <a:ext cx="582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L</a:t>
            </a:r>
            <a:endParaRPr lang="en-US" dirty="0"/>
          </a:p>
        </p:txBody>
      </p:sp>
      <p:pic>
        <p:nvPicPr>
          <p:cNvPr id="5" name="Content Placeholder 4" descr="41433_2018_216_Fig3_HTML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1" b="727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10044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Vestibular Ocular Reflex (VOR)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163" y="2133600"/>
            <a:ext cx="8859837" cy="3992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INTERPRETATION</a:t>
            </a:r>
          </a:p>
          <a:p>
            <a:pPr marL="0" indent="0">
              <a:buNone/>
            </a:pPr>
            <a:r>
              <a:rPr lang="en-US" b="1" dirty="0" smtClean="0"/>
              <a:t>Under 45 weeks </a:t>
            </a:r>
            <a:r>
              <a:rPr lang="en-US" b="1" dirty="0" smtClean="0"/>
              <a:t>(normal)</a:t>
            </a:r>
            <a:r>
              <a:rPr lang="en-US" b="1" dirty="0"/>
              <a:t> </a:t>
            </a:r>
            <a:r>
              <a:rPr lang="en-US" dirty="0" smtClean="0"/>
              <a:t>	-</a:t>
            </a:r>
            <a:r>
              <a:rPr lang="en-US" dirty="0" smtClean="0"/>
              <a:t> </a:t>
            </a:r>
            <a:r>
              <a:rPr lang="en-US" dirty="0" smtClean="0"/>
              <a:t>can be normal to lock up on spinning</a:t>
            </a:r>
          </a:p>
          <a:p>
            <a:pPr marL="0" indent="0">
              <a:buNone/>
            </a:pPr>
            <a:r>
              <a:rPr lang="en-US" b="1" dirty="0"/>
              <a:t>Vestibular </a:t>
            </a:r>
            <a:r>
              <a:rPr lang="en-US" b="1" dirty="0" smtClean="0"/>
              <a:t>lesion </a:t>
            </a:r>
            <a:r>
              <a:rPr lang="en-US" dirty="0" smtClean="0"/>
              <a:t>= Impaired </a:t>
            </a:r>
            <a:r>
              <a:rPr lang="en-US" dirty="0" smtClean="0"/>
              <a:t>VOR + catch up saccade on Doll’s head </a:t>
            </a:r>
          </a:p>
          <a:p>
            <a:pPr marL="0" indent="0">
              <a:buNone/>
            </a:pPr>
            <a:r>
              <a:rPr lang="en-US" b="1" dirty="0" smtClean="0"/>
              <a:t>Poor vision / Cerebellar </a:t>
            </a:r>
            <a:r>
              <a:rPr lang="mr-IN" dirty="0" smtClean="0"/>
              <a:t>–</a:t>
            </a:r>
            <a:r>
              <a:rPr lang="en-US" dirty="0" smtClean="0"/>
              <a:t> post-rotational nystagmus &gt; 2-3 beats </a:t>
            </a:r>
          </a:p>
          <a:p>
            <a:pPr marL="0" indent="0">
              <a:buNone/>
            </a:pPr>
            <a:r>
              <a:rPr lang="en-US" b="1" dirty="0"/>
              <a:t>S</a:t>
            </a:r>
            <a:r>
              <a:rPr lang="en-US" b="1" dirty="0" smtClean="0"/>
              <a:t>ystemic syndromes </a:t>
            </a:r>
            <a:r>
              <a:rPr lang="en-US" dirty="0" smtClean="0"/>
              <a:t>can have poor VOR e.g. CHARGE, Ushers, SCA</a:t>
            </a:r>
          </a:p>
          <a:p>
            <a:pPr marL="0" indent="0">
              <a:buNone/>
            </a:pPr>
            <a:r>
              <a:rPr lang="en-US" b="1" dirty="0" smtClean="0"/>
              <a:t>If </a:t>
            </a:r>
            <a:r>
              <a:rPr lang="en-US" b="1" dirty="0" smtClean="0"/>
              <a:t>patient has a gaze palsy but Doll’s </a:t>
            </a:r>
            <a:r>
              <a:rPr lang="en-US" b="1" dirty="0" smtClean="0"/>
              <a:t>head </a:t>
            </a:r>
            <a:r>
              <a:rPr lang="en-US" b="1" dirty="0" smtClean="0"/>
              <a:t>is preserved then </a:t>
            </a:r>
            <a:r>
              <a:rPr lang="en-US" b="1" dirty="0" smtClean="0"/>
              <a:t>implies </a:t>
            </a:r>
            <a:r>
              <a:rPr lang="en-US" b="1" dirty="0" smtClean="0"/>
              <a:t>a higher level </a:t>
            </a:r>
            <a:r>
              <a:rPr lang="en-US" b="1" dirty="0" err="1" smtClean="0"/>
              <a:t>supranuclear</a:t>
            </a:r>
            <a:r>
              <a:rPr lang="en-US" b="1" dirty="0" smtClean="0"/>
              <a:t> disorder</a:t>
            </a:r>
            <a:endParaRPr lang="en-US" b="1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698034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VOR </a:t>
            </a:r>
            <a:r>
              <a:rPr lang="mr-IN" dirty="0" smtClean="0">
                <a:solidFill>
                  <a:srgbClr val="FF0000"/>
                </a:solidFill>
              </a:rPr>
              <a:t>–</a:t>
            </a:r>
            <a:r>
              <a:rPr lang="en-US" dirty="0" smtClean="0">
                <a:solidFill>
                  <a:srgbClr val="FF0000"/>
                </a:solidFill>
              </a:rPr>
              <a:t> Clinical Case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84163" y="1735138"/>
            <a:ext cx="8859837" cy="615931"/>
          </a:xfrm>
        </p:spPr>
        <p:txBody>
          <a:bodyPr/>
          <a:lstStyle/>
          <a:p>
            <a:pPr algn="l"/>
            <a:r>
              <a:rPr lang="en-US" dirty="0" smtClean="0"/>
              <a:t>Acute Peripheral Vestibular insult e.g. </a:t>
            </a:r>
            <a:r>
              <a:rPr lang="en-US" dirty="0" err="1" smtClean="0"/>
              <a:t>Labrynthitis</a:t>
            </a:r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00426" y="2534066"/>
            <a:ext cx="8590407" cy="3988974"/>
          </a:xfrm>
          <a:solidFill>
            <a:schemeClr val="accent1">
              <a:lumMod val="60000"/>
              <a:lumOff val="40000"/>
              <a:alpha val="73000"/>
            </a:scheme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dirty="0"/>
              <a:t>VOR impaired on </a:t>
            </a:r>
            <a:r>
              <a:rPr lang="en-US" dirty="0" err="1"/>
              <a:t>ipsilateral</a:t>
            </a:r>
            <a:r>
              <a:rPr lang="en-US" dirty="0"/>
              <a:t> head turn; catch up saccade</a:t>
            </a:r>
          </a:p>
          <a:p>
            <a:r>
              <a:rPr lang="en-US" dirty="0"/>
              <a:t>Unilateral nystagmus fast phase to opposite </a:t>
            </a:r>
            <a:r>
              <a:rPr lang="en-US" dirty="0" smtClean="0"/>
              <a:t>side (</a:t>
            </a:r>
            <a:r>
              <a:rPr lang="en-US" dirty="0" err="1" smtClean="0"/>
              <a:t>horiz</a:t>
            </a:r>
            <a:r>
              <a:rPr lang="en-US" dirty="0" smtClean="0"/>
              <a:t> / torsional)</a:t>
            </a:r>
          </a:p>
          <a:p>
            <a:r>
              <a:rPr lang="en-US" dirty="0" smtClean="0"/>
              <a:t>Nystagmus </a:t>
            </a:r>
            <a:r>
              <a:rPr lang="en-US" dirty="0"/>
              <a:t>worse on contralateral </a:t>
            </a:r>
            <a:r>
              <a:rPr lang="en-US" dirty="0" smtClean="0"/>
              <a:t>gaze </a:t>
            </a:r>
            <a:r>
              <a:rPr lang="en-US" dirty="0"/>
              <a:t>(Alexander’s Law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 err="1" smtClean="0"/>
              <a:t>Ipsilateral</a:t>
            </a:r>
            <a:r>
              <a:rPr lang="en-US" dirty="0" smtClean="0"/>
              <a:t> Head tilt </a:t>
            </a:r>
          </a:p>
          <a:p>
            <a:r>
              <a:rPr lang="en-US" dirty="0" smtClean="0"/>
              <a:t>Tinnitus, Acute painful Vertigo, Hearing loss</a:t>
            </a:r>
            <a:endParaRPr lang="en-US" dirty="0"/>
          </a:p>
          <a:p>
            <a:r>
              <a:rPr lang="en-US" dirty="0" smtClean="0"/>
              <a:t>No Skew (brainstem / cerebellar)</a:t>
            </a:r>
          </a:p>
          <a:p>
            <a:r>
              <a:rPr lang="en-US" dirty="0" smtClean="0"/>
              <a:t>No other Brainstem / cerebellar signs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1" name="Picture 10" descr="Screenshot 2019-04-24 at 16.47.1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826" y="4135820"/>
            <a:ext cx="1733876" cy="2318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363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0000FF"/>
                </a:solidFill>
              </a:rPr>
              <a:t>Optokinetic</a:t>
            </a:r>
            <a:r>
              <a:rPr lang="en-US" b="1" dirty="0" smtClean="0">
                <a:solidFill>
                  <a:srgbClr val="0000FF"/>
                </a:solidFill>
              </a:rPr>
              <a:t> Reflex (OKR)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0003" y="3274912"/>
            <a:ext cx="423161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/>
              <a:t>Normal development</a:t>
            </a:r>
            <a:endParaRPr lang="en-US" sz="2400" dirty="0" smtClean="0"/>
          </a:p>
          <a:p>
            <a:pPr>
              <a:lnSpc>
                <a:spcPct val="150000"/>
              </a:lnSpc>
            </a:pPr>
            <a:r>
              <a:rPr lang="en-US" sz="2400" dirty="0" smtClean="0"/>
              <a:t>Binocular OKR present at birth</a:t>
            </a:r>
            <a:endParaRPr lang="en-US" sz="2400" dirty="0"/>
          </a:p>
          <a:p>
            <a:pPr>
              <a:spcBef>
                <a:spcPts val="1200"/>
              </a:spcBef>
            </a:pPr>
            <a:r>
              <a:rPr lang="en-US" sz="2400" dirty="0" smtClean="0"/>
              <a:t>Monocular OKR present temporal -&gt; nasal at birth </a:t>
            </a:r>
          </a:p>
          <a:p>
            <a:r>
              <a:rPr lang="en-US" sz="2400" b="1" dirty="0" smtClean="0"/>
              <a:t>But Absent nasal -&gt; temporal </a:t>
            </a:r>
          </a:p>
          <a:p>
            <a:endParaRPr lang="en-US" sz="2400" dirty="0"/>
          </a:p>
          <a:p>
            <a:r>
              <a:rPr lang="en-US" sz="2400" dirty="0" smtClean="0"/>
              <a:t>At 3 months present both directions </a:t>
            </a:r>
            <a:r>
              <a:rPr lang="en-US" sz="2400" dirty="0" err="1" smtClean="0"/>
              <a:t>monocularly</a:t>
            </a:r>
            <a:endParaRPr lang="en-US" sz="2400" dirty="0" smtClean="0"/>
          </a:p>
          <a:p>
            <a:endParaRPr lang="en-US" sz="2400" dirty="0" smtClean="0"/>
          </a:p>
        </p:txBody>
      </p:sp>
      <p:pic>
        <p:nvPicPr>
          <p:cNvPr id="7" name="Content Placeholder 5" descr="41433_2018_216_Fig4_HTML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80" t="8267" r="11453" b="8267"/>
          <a:stretch/>
        </p:blipFill>
        <p:spPr>
          <a:xfrm>
            <a:off x="4515773" y="3399801"/>
            <a:ext cx="4251177" cy="305660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20146" y="1988779"/>
            <a:ext cx="906247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Maintain eye position </a:t>
            </a:r>
            <a:r>
              <a:rPr lang="en-US" sz="2400" b="1" dirty="0" smtClean="0"/>
              <a:t>if sustained head move / </a:t>
            </a:r>
            <a:r>
              <a:rPr lang="en-US" sz="2400" b="1" dirty="0"/>
              <a:t>scene </a:t>
            </a:r>
            <a:r>
              <a:rPr lang="en-US" sz="2400" b="1" dirty="0" smtClean="0"/>
              <a:t>moves</a:t>
            </a:r>
          </a:p>
          <a:p>
            <a:r>
              <a:rPr lang="en-US" sz="2400" b="1" dirty="0" smtClean="0">
                <a:solidFill>
                  <a:srgbClr val="A3FC24"/>
                </a:solidFill>
              </a:rPr>
              <a:t>Slow Pursuit Component tracks stimulus 	= Pursuit Pathway</a:t>
            </a:r>
          </a:p>
          <a:p>
            <a:r>
              <a:rPr lang="en-US" sz="2400" b="1" dirty="0" smtClean="0">
                <a:solidFill>
                  <a:schemeClr val="accent3"/>
                </a:solidFill>
              </a:rPr>
              <a:t>Fast Saccadic Component re-fixates		= Reflex Saccadic Pathway</a:t>
            </a:r>
            <a:endParaRPr lang="en-US" sz="2400" b="1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4460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0000FF"/>
                </a:solidFill>
              </a:rPr>
              <a:t>Optokinetic</a:t>
            </a:r>
            <a:r>
              <a:rPr lang="en-US" b="1" dirty="0" smtClean="0">
                <a:solidFill>
                  <a:srgbClr val="0000FF"/>
                </a:solidFill>
              </a:rPr>
              <a:t> Reflex (OKR) - test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1116" y="2133600"/>
            <a:ext cx="6587083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err="1" smtClean="0"/>
              <a:t>Optokinetic</a:t>
            </a:r>
            <a:r>
              <a:rPr lang="en-US" sz="2400" b="1" u="sng" dirty="0" smtClean="0"/>
              <a:t> drum / tape</a:t>
            </a:r>
          </a:p>
          <a:p>
            <a:endParaRPr lang="en-US" sz="2400" dirty="0" smtClean="0"/>
          </a:p>
          <a:p>
            <a:pPr marL="342900" indent="-342900">
              <a:buFont typeface="Wingdings" charset="2"/>
              <a:buChar char="q"/>
            </a:pPr>
            <a:r>
              <a:rPr lang="en-US" dirty="0" smtClean="0"/>
              <a:t>50cm from face</a:t>
            </a:r>
          </a:p>
          <a:p>
            <a:pPr marL="342900" indent="-342900">
              <a:buFont typeface="Wingdings" charset="2"/>
              <a:buChar char="q"/>
            </a:pPr>
            <a:r>
              <a:rPr lang="en-US" dirty="0" smtClean="0"/>
              <a:t>Slow rotation</a:t>
            </a:r>
          </a:p>
          <a:p>
            <a:pPr marL="342900" indent="-342900">
              <a:buFont typeface="Wingdings" charset="2"/>
              <a:buChar char="q"/>
            </a:pPr>
            <a:r>
              <a:rPr lang="en-US" dirty="0" smtClean="0"/>
              <a:t>Horizontal both directions</a:t>
            </a:r>
          </a:p>
          <a:p>
            <a:pPr marL="342900" indent="-342900">
              <a:buFont typeface="Wingdings" charset="2"/>
              <a:buChar char="q"/>
            </a:pPr>
            <a:r>
              <a:rPr lang="en-US" dirty="0" smtClean="0"/>
              <a:t>Vertical up and down</a:t>
            </a:r>
          </a:p>
          <a:p>
            <a:pPr marL="342900" indent="-342900">
              <a:buFont typeface="Wingdings" charset="2"/>
              <a:buChar char="q"/>
            </a:pPr>
            <a:r>
              <a:rPr lang="en-US" dirty="0" smtClean="0"/>
              <a:t>Binocularly and </a:t>
            </a:r>
            <a:r>
              <a:rPr lang="en-US" dirty="0" err="1" smtClean="0"/>
              <a:t>monocularly</a:t>
            </a:r>
            <a:endParaRPr lang="en-US" dirty="0" smtClean="0"/>
          </a:p>
          <a:p>
            <a:pPr marL="342900" indent="-342900">
              <a:buFont typeface="Wingdings" charset="2"/>
              <a:buChar char="q"/>
            </a:pPr>
            <a:endParaRPr lang="en-US" sz="2400" dirty="0" smtClean="0"/>
          </a:p>
          <a:p>
            <a:pPr marL="342900" indent="-342900">
              <a:buFont typeface="Wingdings" charset="2"/>
              <a:buChar char="q"/>
            </a:pPr>
            <a:endParaRPr lang="en-US" sz="2400" dirty="0"/>
          </a:p>
          <a:p>
            <a:r>
              <a:rPr lang="en-US" sz="2400" dirty="0" smtClean="0"/>
              <a:t>Normal = </a:t>
            </a:r>
            <a:endParaRPr lang="en-US" sz="2400" dirty="0"/>
          </a:p>
          <a:p>
            <a:r>
              <a:rPr lang="en-US" sz="2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Slow movement in direction of rotation </a:t>
            </a:r>
          </a:p>
          <a:p>
            <a:r>
              <a:rPr lang="en-US" sz="2400" dirty="0" smtClean="0">
                <a:solidFill>
                  <a:schemeClr val="accent3"/>
                </a:solidFill>
              </a:rPr>
              <a:t>Fast movement in opposite direction to re-fixate</a:t>
            </a:r>
          </a:p>
        </p:txBody>
      </p:sp>
      <p:pic>
        <p:nvPicPr>
          <p:cNvPr id="6" name="Content Placeholder 5" descr="41433_2018_216_Fig4_HTML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80" t="8267" r="11453" b="8267"/>
          <a:stretch/>
        </p:blipFill>
        <p:spPr>
          <a:xfrm>
            <a:off x="4607073" y="2133600"/>
            <a:ext cx="4251177" cy="3056602"/>
          </a:xfrm>
        </p:spPr>
      </p:pic>
    </p:spTree>
    <p:extLst>
      <p:ext uri="{BB962C8B-B14F-4D97-AF65-F5344CB8AC3E}">
        <p14:creationId xmlns:p14="http://schemas.microsoft.com/office/powerpoint/2010/main" val="41260084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00FF"/>
                </a:solidFill>
              </a:rPr>
              <a:t>Optokinetic</a:t>
            </a:r>
            <a:r>
              <a:rPr lang="en-US" b="1" dirty="0">
                <a:solidFill>
                  <a:srgbClr val="0000FF"/>
                </a:solidFill>
              </a:rPr>
              <a:t> Reflex (OKR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163" y="2133600"/>
            <a:ext cx="8729744" cy="3992563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 smtClean="0"/>
              <a:t>INTERPRETATION</a:t>
            </a:r>
          </a:p>
          <a:p>
            <a:pPr marL="0" indent="0">
              <a:buNone/>
            </a:pPr>
            <a:r>
              <a:rPr lang="en-US" dirty="0" smtClean="0"/>
              <a:t>Lack of any OKR = </a:t>
            </a:r>
            <a:r>
              <a:rPr lang="en-US" b="1" u="sng" dirty="0" smtClean="0"/>
              <a:t>very poor vision</a:t>
            </a:r>
            <a:r>
              <a:rPr lang="en-US" dirty="0" smtClean="0"/>
              <a:t> (ocular / CVI / DVM)</a:t>
            </a:r>
          </a:p>
          <a:p>
            <a:pPr marL="0" indent="0">
              <a:buNone/>
            </a:pPr>
            <a:r>
              <a:rPr lang="en-US" dirty="0" smtClean="0"/>
              <a:t>OKR superimposed on child with nystagmus = </a:t>
            </a:r>
            <a:r>
              <a:rPr lang="en-US" b="1" u="sng" dirty="0" smtClean="0"/>
              <a:t>reassures some vision</a:t>
            </a:r>
          </a:p>
          <a:p>
            <a:pPr marL="0" indent="0">
              <a:buNone/>
            </a:pPr>
            <a:r>
              <a:rPr lang="en-US" dirty="0" smtClean="0"/>
              <a:t>Fast phase OKR absent = </a:t>
            </a:r>
            <a:r>
              <a:rPr lang="en-US" b="1" u="sng" dirty="0" smtClean="0"/>
              <a:t>poor saccadic initiation</a:t>
            </a:r>
          </a:p>
          <a:p>
            <a:pPr marL="0" indent="0">
              <a:buNone/>
            </a:pPr>
            <a:r>
              <a:rPr lang="en-US" dirty="0" smtClean="0"/>
              <a:t>Asymmetry of horizontal OKR binocularly = </a:t>
            </a:r>
            <a:r>
              <a:rPr lang="en-US" b="1" u="sng" dirty="0" smtClean="0"/>
              <a:t>cortical / </a:t>
            </a:r>
            <a:r>
              <a:rPr lang="en-US" b="1" u="sng" dirty="0" err="1" smtClean="0"/>
              <a:t>pontine</a:t>
            </a:r>
            <a:r>
              <a:rPr lang="en-US" b="1" u="sng" dirty="0" smtClean="0"/>
              <a:t> lesion </a:t>
            </a:r>
            <a:r>
              <a:rPr lang="en-US" dirty="0" smtClean="0"/>
              <a:t>(abnormal OKR towards side of cortical /  </a:t>
            </a:r>
            <a:r>
              <a:rPr lang="en-US" dirty="0" err="1" smtClean="0"/>
              <a:t>pontine</a:t>
            </a:r>
            <a:r>
              <a:rPr lang="en-US" dirty="0" smtClean="0"/>
              <a:t> lesion)</a:t>
            </a:r>
          </a:p>
          <a:p>
            <a:pPr marL="0" indent="0">
              <a:buNone/>
            </a:pPr>
            <a:r>
              <a:rPr lang="en-US" dirty="0" smtClean="0"/>
              <a:t>Vertical binocular OKR worse than horizontal = </a:t>
            </a:r>
            <a:r>
              <a:rPr lang="en-US" b="1" u="sng" dirty="0" smtClean="0"/>
              <a:t>midbrain disease</a:t>
            </a: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25394211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Smooth Pursuit - </a:t>
            </a:r>
            <a:r>
              <a:rPr lang="en-US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Neuroanatomy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Content Placeholder 3" descr="Unknown.jpe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" t="7787" r="-620"/>
          <a:stretch/>
        </p:blipFill>
        <p:spPr>
          <a:xfrm>
            <a:off x="3753750" y="3071835"/>
            <a:ext cx="5104500" cy="3318946"/>
          </a:xfrm>
        </p:spPr>
      </p:pic>
      <p:sp>
        <p:nvSpPr>
          <p:cNvPr id="5" name="TextBox 4"/>
          <p:cNvSpPr txBox="1"/>
          <p:nvPr/>
        </p:nvSpPr>
        <p:spPr>
          <a:xfrm>
            <a:off x="129687" y="2094712"/>
            <a:ext cx="9296145" cy="4862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Hold target on fovea if slowly moving (&lt;30 degrees / second)</a:t>
            </a:r>
          </a:p>
          <a:p>
            <a:r>
              <a:rPr lang="en-US" sz="2400" b="1" dirty="0" smtClean="0"/>
              <a:t>Slow Eye Movement</a:t>
            </a:r>
          </a:p>
          <a:p>
            <a:endParaRPr lang="en-US" sz="2400" dirty="0" smtClean="0"/>
          </a:p>
          <a:p>
            <a:pPr>
              <a:lnSpc>
                <a:spcPct val="150000"/>
              </a:lnSpc>
            </a:pPr>
            <a:r>
              <a:rPr lang="en-US" sz="2400" dirty="0" smtClean="0"/>
              <a:t>1. </a:t>
            </a:r>
            <a:r>
              <a:rPr lang="en-US" sz="2400" dirty="0" err="1" smtClean="0"/>
              <a:t>Ipsilateral</a:t>
            </a:r>
            <a:r>
              <a:rPr lang="en-US" sz="2400" dirty="0" smtClean="0"/>
              <a:t> </a:t>
            </a:r>
            <a:r>
              <a:rPr lang="en-US" sz="2400" dirty="0" err="1" smtClean="0"/>
              <a:t>Parieto</a:t>
            </a:r>
            <a:r>
              <a:rPr lang="en-US" sz="2400" dirty="0" smtClean="0"/>
              <a:t>-occipital                                                                             </a:t>
            </a:r>
          </a:p>
          <a:p>
            <a:r>
              <a:rPr lang="en-US" sz="2400" dirty="0" smtClean="0"/>
              <a:t>        eye field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2. </a:t>
            </a:r>
            <a:r>
              <a:rPr lang="en-US" sz="2400" dirty="0"/>
              <a:t>P</a:t>
            </a:r>
            <a:r>
              <a:rPr lang="en-US" sz="2400" dirty="0" smtClean="0"/>
              <a:t>ontine nuclei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3. Cerebellum (</a:t>
            </a:r>
            <a:r>
              <a:rPr lang="en-US" sz="2400" dirty="0" err="1" smtClean="0"/>
              <a:t>floccular</a:t>
            </a:r>
            <a:r>
              <a:rPr lang="en-US" sz="2400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4. Vestibular nuclei (contra)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5. </a:t>
            </a:r>
            <a:r>
              <a:rPr lang="en-US" sz="2400" dirty="0" err="1" smtClean="0"/>
              <a:t>Oculomotor</a:t>
            </a:r>
            <a:r>
              <a:rPr lang="en-US" sz="2400" dirty="0" smtClean="0"/>
              <a:t> nuclei (6,3,4)</a:t>
            </a:r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00856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6907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28" y="674513"/>
            <a:ext cx="6861483" cy="6012004"/>
          </a:xfrm>
          <a:prstGeom prst="rect">
            <a:avLst/>
          </a:prstGeom>
        </p:spPr>
      </p:pic>
      <p:cxnSp>
        <p:nvCxnSpPr>
          <p:cNvPr id="18" name="Straight Connector 17"/>
          <p:cNvCxnSpPr/>
          <p:nvPr/>
        </p:nvCxnSpPr>
        <p:spPr>
          <a:xfrm>
            <a:off x="3661724" y="5413531"/>
            <a:ext cx="379492" cy="0"/>
          </a:xfrm>
          <a:prstGeom prst="line">
            <a:avLst/>
          </a:prstGeom>
          <a:ln w="38100" cmpd="sng">
            <a:solidFill>
              <a:srgbClr val="BB57A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300807" y="4149811"/>
            <a:ext cx="1484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9B2275"/>
                </a:solidFill>
              </a:rPr>
              <a:t>Cerebellum</a:t>
            </a:r>
            <a:endParaRPr lang="en-US" dirty="0">
              <a:solidFill>
                <a:srgbClr val="9B2275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87711" y="626834"/>
            <a:ext cx="681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 err="1" smtClean="0"/>
              <a:t>Supranuclear</a:t>
            </a:r>
            <a:r>
              <a:rPr lang="en-US" sz="2400" b="1" u="sng" dirty="0" smtClean="0"/>
              <a:t> Control </a:t>
            </a:r>
            <a:r>
              <a:rPr lang="en-US" sz="2400" b="1" u="sng" dirty="0" err="1" smtClean="0"/>
              <a:t>Centres</a:t>
            </a:r>
            <a:r>
              <a:rPr lang="en-US" sz="2400" b="1" u="sng" dirty="0" smtClean="0"/>
              <a:t> of Eye Movement</a:t>
            </a:r>
            <a:endParaRPr lang="en-US" sz="2400" b="1" u="sng" dirty="0"/>
          </a:p>
        </p:txBody>
      </p:sp>
      <p:sp>
        <p:nvSpPr>
          <p:cNvPr id="19" name="TextBox 18"/>
          <p:cNvSpPr txBox="1"/>
          <p:nvPr/>
        </p:nvSpPr>
        <p:spPr>
          <a:xfrm>
            <a:off x="411932" y="51483"/>
            <a:ext cx="2025324" cy="36933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SMOOTH PURSUIT</a:t>
            </a:r>
            <a:endParaRPr 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311149" y="1009815"/>
            <a:ext cx="2358677" cy="880424"/>
            <a:chOff x="5311149" y="1009815"/>
            <a:chExt cx="2358677" cy="880424"/>
          </a:xfrm>
        </p:grpSpPr>
        <p:sp>
          <p:nvSpPr>
            <p:cNvPr id="5" name="TextBox 4"/>
            <p:cNvSpPr txBox="1"/>
            <p:nvPr/>
          </p:nvSpPr>
          <p:spPr>
            <a:xfrm>
              <a:off x="5311149" y="1243908"/>
              <a:ext cx="23586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Posterior Parietal (PPC) Parietal Eye Field (PEF)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311937" y="1009815"/>
              <a:ext cx="15447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Ipsilateral</a:t>
              </a:r>
              <a:endParaRPr lang="en-US" dirty="0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5854791" y="1945932"/>
            <a:ext cx="2458312" cy="1142153"/>
            <a:chOff x="5854791" y="1945932"/>
            <a:chExt cx="2458312" cy="1142153"/>
          </a:xfrm>
        </p:grpSpPr>
        <p:sp>
          <p:nvSpPr>
            <p:cNvPr id="23" name="TextBox 22"/>
            <p:cNvSpPr txBox="1"/>
            <p:nvPr/>
          </p:nvSpPr>
          <p:spPr>
            <a:xfrm>
              <a:off x="5871955" y="2164755"/>
              <a:ext cx="244114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E8E948"/>
                  </a:solidFill>
                </a:rPr>
                <a:t>Middle (Superior) Temporal (MT / MST)    </a:t>
              </a:r>
            </a:p>
            <a:p>
              <a:r>
                <a:rPr lang="en-US" dirty="0" smtClean="0">
                  <a:solidFill>
                    <a:srgbClr val="E8E948"/>
                  </a:solidFill>
                </a:rPr>
                <a:t>             Occipital Lobe</a:t>
              </a:r>
              <a:endParaRPr lang="en-US" dirty="0">
                <a:solidFill>
                  <a:srgbClr val="E8E948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854791" y="1945932"/>
              <a:ext cx="15447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>
                  <a:solidFill>
                    <a:srgbClr val="E8E948"/>
                  </a:solidFill>
                </a:rPr>
                <a:t>Ipsilateral</a:t>
              </a:r>
              <a:endParaRPr lang="en-US" dirty="0">
                <a:solidFill>
                  <a:srgbClr val="E8E948"/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76276" y="5558471"/>
            <a:ext cx="1553733" cy="895536"/>
            <a:chOff x="3876276" y="5558471"/>
            <a:chExt cx="1553733" cy="895536"/>
          </a:xfrm>
        </p:grpSpPr>
        <p:sp>
          <p:nvSpPr>
            <p:cNvPr id="16" name="TextBox 15"/>
            <p:cNvSpPr txBox="1"/>
            <p:nvPr/>
          </p:nvSpPr>
          <p:spPr>
            <a:xfrm>
              <a:off x="3876276" y="5558471"/>
              <a:ext cx="115447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ED8C2B"/>
                  </a:solidFill>
                </a:rPr>
                <a:t>Vestibular Nuclei</a:t>
              </a:r>
              <a:endParaRPr lang="en-US" dirty="0">
                <a:solidFill>
                  <a:srgbClr val="ED8C2B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885269" y="6084675"/>
              <a:ext cx="15447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ED8C2B"/>
                  </a:solidFill>
                </a:rPr>
                <a:t>Contralateral</a:t>
              </a:r>
              <a:endParaRPr lang="en-US" dirty="0">
                <a:solidFill>
                  <a:srgbClr val="ED8C2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6999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A3FC24"/>
                </a:solidFill>
              </a:rPr>
              <a:t>Smooth Pursuit </a:t>
            </a:r>
            <a:r>
              <a:rPr lang="mr-IN" dirty="0" smtClean="0">
                <a:solidFill>
                  <a:srgbClr val="A3FC24"/>
                </a:solidFill>
              </a:rPr>
              <a:t>–</a:t>
            </a:r>
            <a:r>
              <a:rPr lang="en-US" dirty="0" smtClean="0">
                <a:solidFill>
                  <a:srgbClr val="A3FC24"/>
                </a:solidFill>
              </a:rPr>
              <a:t> Test</a:t>
            </a:r>
            <a:endParaRPr lang="en-US" dirty="0">
              <a:solidFill>
                <a:srgbClr val="A3FC2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163" y="2133600"/>
            <a:ext cx="8574087" cy="45635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Normal Development </a:t>
            </a:r>
            <a:r>
              <a:rPr lang="en-US" dirty="0"/>
              <a:t>= jerky (saccadic) smooth pursuit at birth; 3-6 months becomes smoother to larger slow moving targets; gradually </a:t>
            </a:r>
            <a:r>
              <a:rPr lang="en-US" dirty="0" err="1"/>
              <a:t>smooths</a:t>
            </a:r>
            <a:r>
              <a:rPr lang="en-US" dirty="0"/>
              <a:t> </a:t>
            </a:r>
            <a:r>
              <a:rPr lang="en-US" dirty="0" smtClean="0"/>
              <a:t>out</a:t>
            </a:r>
          </a:p>
          <a:p>
            <a:pPr marL="0" indent="0">
              <a:buNone/>
            </a:pPr>
            <a:endParaRPr lang="en-US" b="1" u="sng" dirty="0"/>
          </a:p>
          <a:p>
            <a:pPr marL="0" indent="0">
              <a:buNone/>
            </a:pPr>
            <a:r>
              <a:rPr lang="en-US" b="1" u="sng" dirty="0" smtClean="0"/>
              <a:t>Test</a:t>
            </a:r>
          </a:p>
          <a:p>
            <a:r>
              <a:rPr lang="en-US" dirty="0" smtClean="0"/>
              <a:t>Horizontally and Vertically with large slow moving toy / mirror</a:t>
            </a:r>
          </a:p>
          <a:p>
            <a:r>
              <a:rPr lang="en-US" dirty="0" smtClean="0"/>
              <a:t>Can use OKR drum / tape (slow component of OKR)</a:t>
            </a:r>
          </a:p>
        </p:txBody>
      </p:sp>
    </p:spTree>
    <p:extLst>
      <p:ext uri="{BB962C8B-B14F-4D97-AF65-F5344CB8AC3E}">
        <p14:creationId xmlns:p14="http://schemas.microsoft.com/office/powerpoint/2010/main" val="3488261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A3FC24"/>
                </a:solidFill>
              </a:rPr>
              <a:t>Smooth Pursuit </a:t>
            </a:r>
            <a:r>
              <a:rPr lang="mr-IN" dirty="0" smtClean="0">
                <a:solidFill>
                  <a:srgbClr val="A3FC24"/>
                </a:solidFill>
              </a:rPr>
              <a:t>–</a:t>
            </a:r>
            <a:r>
              <a:rPr lang="en-US" dirty="0" smtClean="0">
                <a:solidFill>
                  <a:srgbClr val="A3FC24"/>
                </a:solidFill>
              </a:rPr>
              <a:t> Clinical Case</a:t>
            </a:r>
            <a:endParaRPr lang="en-US" dirty="0">
              <a:solidFill>
                <a:srgbClr val="A3FC24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03412" y="1984993"/>
            <a:ext cx="8454838" cy="457573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Cerebellar </a:t>
            </a:r>
            <a:r>
              <a:rPr lang="en-US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Flocculus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Damage </a:t>
            </a:r>
            <a:r>
              <a:rPr lang="mr-IN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–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Alcohol, Drugs, SCA</a:t>
            </a:r>
            <a:endParaRPr 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03411" y="2562692"/>
            <a:ext cx="8454839" cy="42330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Where you learn to coordinate and remember how to coordinate eye movements “</a:t>
            </a:r>
            <a:r>
              <a:rPr lang="en-US" dirty="0" err="1" smtClean="0"/>
              <a:t>vestibulocerebellum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Jerky “Saccadic” pursuit all directions </a:t>
            </a:r>
            <a:endParaRPr lang="en-US" dirty="0"/>
          </a:p>
          <a:p>
            <a:r>
              <a:rPr lang="en-US" dirty="0" smtClean="0"/>
              <a:t>(If only in 1 direction then could be </a:t>
            </a:r>
            <a:r>
              <a:rPr lang="en-US" dirty="0" err="1" smtClean="0"/>
              <a:t>ipsilateral</a:t>
            </a:r>
            <a:r>
              <a:rPr lang="en-US" dirty="0" smtClean="0"/>
              <a:t> </a:t>
            </a:r>
            <a:r>
              <a:rPr lang="en-US" dirty="0" err="1" smtClean="0"/>
              <a:t>flocculus</a:t>
            </a:r>
            <a:r>
              <a:rPr lang="en-US" dirty="0" smtClean="0"/>
              <a:t> or </a:t>
            </a:r>
            <a:r>
              <a:rPr lang="en-US" dirty="0" err="1" smtClean="0"/>
              <a:t>ipsilateral</a:t>
            </a:r>
            <a:r>
              <a:rPr lang="en-US" dirty="0" smtClean="0"/>
              <a:t> </a:t>
            </a:r>
            <a:r>
              <a:rPr lang="en-US" dirty="0" err="1" smtClean="0"/>
              <a:t>Parieto-occiptal</a:t>
            </a:r>
            <a:r>
              <a:rPr lang="en-US" dirty="0" smtClean="0"/>
              <a:t> cortex lesion)</a:t>
            </a:r>
          </a:p>
          <a:p>
            <a:r>
              <a:rPr lang="en-US" dirty="0" smtClean="0"/>
              <a:t>Also effect gaze holding =&gt; Gaze evoked nystagmus</a:t>
            </a:r>
          </a:p>
          <a:p>
            <a:r>
              <a:rPr lang="en-US" dirty="0" smtClean="0"/>
              <a:t>Also effect VOR (can</a:t>
            </a:r>
            <a:r>
              <a:rPr lang="mr-IN" dirty="0" smtClean="0"/>
              <a:t>’</a:t>
            </a:r>
            <a:r>
              <a:rPr lang="en-US" dirty="0" smtClean="0"/>
              <a:t>t “remember” coordination) =&gt; impaired VOR</a:t>
            </a:r>
          </a:p>
          <a:p>
            <a:r>
              <a:rPr lang="en-US" dirty="0" smtClean="0"/>
              <a:t>Ataxia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Picture 7" descr="4d24357387b28f06dc763f73aecaf7f76cf704ec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61" y="617797"/>
            <a:ext cx="1883864" cy="977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202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3"/>
                </a:solidFill>
              </a:rPr>
              <a:t>Saccades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163" y="2133600"/>
            <a:ext cx="8859837" cy="3992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Place visual target on </a:t>
            </a:r>
            <a:r>
              <a:rPr lang="en-US" b="1" dirty="0" smtClean="0"/>
              <a:t>fovea </a:t>
            </a:r>
            <a:r>
              <a:rPr lang="mr-IN" b="1" dirty="0" smtClean="0"/>
              <a:t>–</a:t>
            </a:r>
            <a:r>
              <a:rPr lang="en-US" b="1" dirty="0" smtClean="0"/>
              <a:t> rapid eye movement</a:t>
            </a: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b="1" u="sng" dirty="0" smtClean="0"/>
              <a:t>Normal Development</a:t>
            </a:r>
          </a:p>
          <a:p>
            <a:pPr marL="0" indent="0">
              <a:buNone/>
            </a:pPr>
            <a:r>
              <a:rPr lang="en-US" dirty="0" smtClean="0"/>
              <a:t>At birth </a:t>
            </a:r>
            <a:r>
              <a:rPr lang="mr-IN" dirty="0" smtClean="0"/>
              <a:t>–</a:t>
            </a:r>
            <a:r>
              <a:rPr lang="en-US" dirty="0" smtClean="0"/>
              <a:t> </a:t>
            </a:r>
            <a:r>
              <a:rPr lang="en-US" dirty="0" err="1" smtClean="0"/>
              <a:t>hypometric</a:t>
            </a:r>
            <a:r>
              <a:rPr lang="en-US" dirty="0" smtClean="0"/>
              <a:t> and small secondary saccades after large ones</a:t>
            </a:r>
          </a:p>
          <a:p>
            <a:pPr marL="0" indent="0">
              <a:buNone/>
            </a:pPr>
            <a:r>
              <a:rPr lang="en-US" dirty="0" smtClean="0"/>
              <a:t>3 months </a:t>
            </a:r>
            <a:r>
              <a:rPr lang="mr-IN" dirty="0" smtClean="0"/>
              <a:t>–</a:t>
            </a:r>
            <a:r>
              <a:rPr lang="en-US" dirty="0" smtClean="0"/>
              <a:t> less </a:t>
            </a:r>
            <a:r>
              <a:rPr lang="en-US" dirty="0" err="1" smtClean="0"/>
              <a:t>hypometric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1 year </a:t>
            </a:r>
            <a:r>
              <a:rPr lang="mr-IN" dirty="0" smtClean="0"/>
              <a:t>–</a:t>
            </a:r>
            <a:r>
              <a:rPr lang="en-US" dirty="0" smtClean="0"/>
              <a:t> secondary saccades gone</a:t>
            </a:r>
          </a:p>
        </p:txBody>
      </p:sp>
    </p:spTree>
    <p:extLst>
      <p:ext uri="{BB962C8B-B14F-4D97-AF65-F5344CB8AC3E}">
        <p14:creationId xmlns:p14="http://schemas.microsoft.com/office/powerpoint/2010/main" val="3797542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BA00"/>
                </a:solidFill>
              </a:rPr>
              <a:t>Saccades - </a:t>
            </a:r>
            <a:r>
              <a:rPr lang="en-US" dirty="0" err="1" smtClean="0">
                <a:solidFill>
                  <a:srgbClr val="FFBA00"/>
                </a:solidFill>
              </a:rPr>
              <a:t>Neuroanatomy</a:t>
            </a:r>
            <a:endParaRPr lang="en-US" dirty="0">
              <a:solidFill>
                <a:srgbClr val="FFBA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83745" y="5737648"/>
            <a:ext cx="5065387" cy="11203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/>
              <a:t>Cerebellum controls metrics of both</a:t>
            </a:r>
          </a:p>
          <a:p>
            <a:pPr marL="0" indent="0">
              <a:buNone/>
            </a:pPr>
            <a:r>
              <a:rPr lang="en-US" sz="1800" dirty="0" smtClean="0"/>
              <a:t>Inhibitory burst neurons inhibit contralateral gaze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8" name="Content Placeholder 7" descr="IMG_6904.jpg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908" r="-15908"/>
          <a:stretch>
            <a:fillRect/>
          </a:stretch>
        </p:blipFill>
        <p:spPr>
          <a:xfrm>
            <a:off x="4570226" y="1816308"/>
            <a:ext cx="4844270" cy="4897470"/>
          </a:xfrm>
        </p:spPr>
      </p:pic>
      <p:sp>
        <p:nvSpPr>
          <p:cNvPr id="2" name="TextBox 1"/>
          <p:cNvSpPr txBox="1"/>
          <p:nvPr/>
        </p:nvSpPr>
        <p:spPr>
          <a:xfrm>
            <a:off x="480586" y="2151062"/>
            <a:ext cx="1682049" cy="923330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FEF (contralateral)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= Voluntary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15035" y="2151062"/>
            <a:ext cx="1682049" cy="923330"/>
          </a:xfrm>
          <a:prstGeom prst="rect">
            <a:avLst/>
          </a:prstGeom>
          <a:solidFill>
            <a:srgbClr val="FF0000"/>
          </a:solidFill>
          <a:ln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</a:t>
            </a:r>
            <a:r>
              <a:rPr lang="en-US" dirty="0" smtClean="0">
                <a:solidFill>
                  <a:schemeClr val="bg1"/>
                </a:solidFill>
              </a:rPr>
              <a:t>EF (contralateral)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= Reflexive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44916" y="3504738"/>
            <a:ext cx="1117719" cy="646331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Superior </a:t>
            </a:r>
            <a:r>
              <a:rPr lang="en-US" dirty="0" err="1" smtClean="0">
                <a:solidFill>
                  <a:schemeClr val="bg1"/>
                </a:solidFill>
              </a:rPr>
              <a:t>Colliculus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9" name="Straight Arrow Connector 8"/>
          <p:cNvCxnSpPr>
            <a:stCxn id="2" idx="2"/>
            <a:endCxn id="7" idx="0"/>
          </p:cNvCxnSpPr>
          <p:nvPr/>
        </p:nvCxnSpPr>
        <p:spPr>
          <a:xfrm>
            <a:off x="1321611" y="3074392"/>
            <a:ext cx="282165" cy="430346"/>
          </a:xfrm>
          <a:prstGeom prst="straightConnector1">
            <a:avLst/>
          </a:prstGeom>
          <a:ln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6" idx="2"/>
            <a:endCxn id="7" idx="0"/>
          </p:cNvCxnSpPr>
          <p:nvPr/>
        </p:nvCxnSpPr>
        <p:spPr>
          <a:xfrm flipH="1">
            <a:off x="1603776" y="3074392"/>
            <a:ext cx="1552284" cy="43034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1" y="3135406"/>
            <a:ext cx="1449378" cy="1506080"/>
            <a:chOff x="1" y="3135406"/>
            <a:chExt cx="1449378" cy="1506080"/>
          </a:xfrm>
        </p:grpSpPr>
        <p:sp>
          <p:nvSpPr>
            <p:cNvPr id="23" name="TextBox 22"/>
            <p:cNvSpPr txBox="1"/>
            <p:nvPr/>
          </p:nvSpPr>
          <p:spPr>
            <a:xfrm>
              <a:off x="1" y="3504738"/>
              <a:ext cx="993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</a:t>
              </a:r>
              <a:r>
                <a:rPr lang="en-US" dirty="0" smtClean="0"/>
                <a:t>omatic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" y="3909857"/>
              <a:ext cx="993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</a:t>
              </a:r>
              <a:r>
                <a:rPr lang="en-US" dirty="0" smtClean="0"/>
                <a:t>etina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8505" y="3135406"/>
              <a:ext cx="9849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</a:t>
              </a:r>
              <a:r>
                <a:rPr lang="en-US" dirty="0" smtClean="0"/>
                <a:t>uditory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" y="4272154"/>
              <a:ext cx="14493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Visual Cortex</a:t>
              </a:r>
              <a:endParaRPr lang="en-US" dirty="0"/>
            </a:p>
          </p:txBody>
        </p:sp>
        <p:cxnSp>
          <p:nvCxnSpPr>
            <p:cNvPr id="28" name="Straight Arrow Connector 27"/>
            <p:cNvCxnSpPr>
              <a:stCxn id="25" idx="3"/>
            </p:cNvCxnSpPr>
            <p:nvPr/>
          </p:nvCxnSpPr>
          <p:spPr>
            <a:xfrm>
              <a:off x="993425" y="3320072"/>
              <a:ext cx="328186" cy="18466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>
              <a:off x="823861" y="3706795"/>
              <a:ext cx="221055" cy="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 flipV="1">
              <a:off x="703715" y="3909857"/>
              <a:ext cx="289710" cy="241212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 flipV="1">
              <a:off x="993425" y="4151069"/>
              <a:ext cx="208039" cy="293653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4" name="Straight Arrow Connector 43"/>
          <p:cNvCxnSpPr>
            <a:stCxn id="7" idx="2"/>
          </p:cNvCxnSpPr>
          <p:nvPr/>
        </p:nvCxnSpPr>
        <p:spPr>
          <a:xfrm>
            <a:off x="1603776" y="4151069"/>
            <a:ext cx="0" cy="73984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7" idx="2"/>
          </p:cNvCxnSpPr>
          <p:nvPr/>
        </p:nvCxnSpPr>
        <p:spPr>
          <a:xfrm>
            <a:off x="1603776" y="4151069"/>
            <a:ext cx="1348393" cy="73984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1" name="Group 60"/>
          <p:cNvGrpSpPr/>
          <p:nvPr/>
        </p:nvGrpSpPr>
        <p:grpSpPr>
          <a:xfrm>
            <a:off x="1321611" y="3074392"/>
            <a:ext cx="1834449" cy="1816518"/>
            <a:chOff x="1321611" y="3074392"/>
            <a:chExt cx="1834449" cy="1816518"/>
          </a:xfrm>
        </p:grpSpPr>
        <p:cxnSp>
          <p:nvCxnSpPr>
            <p:cNvPr id="20" name="Straight Connector 19"/>
            <p:cNvCxnSpPr>
              <a:stCxn id="2" idx="2"/>
            </p:cNvCxnSpPr>
            <p:nvPr/>
          </p:nvCxnSpPr>
          <p:spPr>
            <a:xfrm>
              <a:off x="1321611" y="3074392"/>
              <a:ext cx="1834449" cy="430346"/>
            </a:xfrm>
            <a:prstGeom prst="line">
              <a:avLst/>
            </a:prstGeom>
            <a:ln>
              <a:solidFill>
                <a:srgbClr val="3366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3156060" y="3504738"/>
              <a:ext cx="0" cy="1386172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6" idx="2"/>
            </p:cNvCxnSpPr>
            <p:nvPr/>
          </p:nvCxnSpPr>
          <p:spPr>
            <a:xfrm>
              <a:off x="3156060" y="3074392"/>
              <a:ext cx="0" cy="43034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/>
            <p:nvPr/>
          </p:nvCxnSpPr>
          <p:spPr>
            <a:xfrm flipH="1">
              <a:off x="1802196" y="4151069"/>
              <a:ext cx="1353864" cy="739841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Oval 48"/>
          <p:cNvSpPr/>
          <p:nvPr/>
        </p:nvSpPr>
        <p:spPr>
          <a:xfrm>
            <a:off x="1029826" y="4942393"/>
            <a:ext cx="1132809" cy="617799"/>
          </a:xfrm>
          <a:prstGeom prst="ellipse">
            <a:avLst/>
          </a:prstGeom>
          <a:solidFill>
            <a:srgbClr val="EABBAE"/>
          </a:solidFill>
          <a:ln>
            <a:solidFill>
              <a:srgbClr val="EABB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589655" y="4942393"/>
            <a:ext cx="1132809" cy="617799"/>
          </a:xfrm>
          <a:prstGeom prst="ellipse">
            <a:avLst/>
          </a:prstGeom>
          <a:solidFill>
            <a:srgbClr val="2F7CC4"/>
          </a:solidFill>
          <a:ln>
            <a:solidFill>
              <a:srgbClr val="2F7C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959097" y="4993876"/>
            <a:ext cx="127011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/>
              <a:t>Ipsilateral</a:t>
            </a:r>
            <a:r>
              <a:rPr lang="en-US" sz="1600" dirty="0" smtClean="0"/>
              <a:t> PPRF</a:t>
            </a:r>
            <a:endParaRPr lang="en-US" sz="1600" dirty="0"/>
          </a:p>
        </p:txBody>
      </p:sp>
      <p:sp>
        <p:nvSpPr>
          <p:cNvPr id="52" name="TextBox 51"/>
          <p:cNvSpPr txBox="1"/>
          <p:nvPr/>
        </p:nvSpPr>
        <p:spPr>
          <a:xfrm>
            <a:off x="2540234" y="4958255"/>
            <a:ext cx="121655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/>
              <a:t>Ipsilateral</a:t>
            </a:r>
            <a:endParaRPr lang="en-US" sz="1600" dirty="0" smtClean="0"/>
          </a:p>
          <a:p>
            <a:pPr algn="ctr"/>
            <a:r>
              <a:rPr lang="en-US" sz="1600" dirty="0" smtClean="0"/>
              <a:t>riMLF</a:t>
            </a:r>
            <a:endParaRPr lang="en-US" sz="1600" dirty="0"/>
          </a:p>
        </p:txBody>
      </p:sp>
      <p:cxnSp>
        <p:nvCxnSpPr>
          <p:cNvPr id="56" name="Straight Arrow Connector 55"/>
          <p:cNvCxnSpPr/>
          <p:nvPr/>
        </p:nvCxnSpPr>
        <p:spPr>
          <a:xfrm flipV="1">
            <a:off x="83745" y="5286265"/>
            <a:ext cx="875352" cy="12720"/>
          </a:xfrm>
          <a:prstGeom prst="straightConnector1">
            <a:avLst/>
          </a:prstGeom>
          <a:ln w="76200" cmpd="sng">
            <a:solidFill>
              <a:srgbClr val="EABBAE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3997084" y="4878811"/>
            <a:ext cx="0" cy="814908"/>
          </a:xfrm>
          <a:prstGeom prst="straightConnector1">
            <a:avLst/>
          </a:prstGeom>
          <a:ln w="76200" cmpd="sng">
            <a:solidFill>
              <a:srgbClr val="2F7CC4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1946322" y="2408342"/>
            <a:ext cx="59391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1946322" y="2837224"/>
            <a:ext cx="593912" cy="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98058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2" grpId="0" animBg="1"/>
      <p:bldP spid="6" grpId="0" animBg="1"/>
      <p:bldP spid="7" grpId="0" animBg="1"/>
      <p:bldP spid="49" grpId="0" animBg="1"/>
      <p:bldP spid="50" grpId="0" animBg="1"/>
      <p:bldP spid="51" grpId="0"/>
      <p:bldP spid="5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6907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28" y="674513"/>
            <a:ext cx="6861483" cy="6012004"/>
          </a:xfrm>
          <a:prstGeom prst="rect">
            <a:avLst/>
          </a:prstGeom>
        </p:spPr>
      </p:pic>
      <p:sp>
        <p:nvSpPr>
          <p:cNvPr id="12" name="Left Brace 11"/>
          <p:cNvSpPr/>
          <p:nvPr/>
        </p:nvSpPr>
        <p:spPr>
          <a:xfrm>
            <a:off x="1039135" y="3332089"/>
            <a:ext cx="181564" cy="629836"/>
          </a:xfrm>
          <a:prstGeom prst="leftBrac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eft Brace 14"/>
          <p:cNvSpPr/>
          <p:nvPr/>
        </p:nvSpPr>
        <p:spPr>
          <a:xfrm>
            <a:off x="1042902" y="4839719"/>
            <a:ext cx="144809" cy="507832"/>
          </a:xfrm>
          <a:prstGeom prst="leftBrac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3661724" y="5413531"/>
            <a:ext cx="379492" cy="0"/>
          </a:xfrm>
          <a:prstGeom prst="line">
            <a:avLst/>
          </a:prstGeom>
          <a:ln w="38100" cmpd="sng">
            <a:solidFill>
              <a:srgbClr val="BB57A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187711" y="626834"/>
            <a:ext cx="681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 err="1" smtClean="0"/>
              <a:t>Supranuclear</a:t>
            </a:r>
            <a:r>
              <a:rPr lang="en-US" sz="2400" b="1" u="sng" dirty="0" smtClean="0"/>
              <a:t> Control </a:t>
            </a:r>
            <a:r>
              <a:rPr lang="en-US" sz="2400" b="1" u="sng" dirty="0" err="1" smtClean="0"/>
              <a:t>Centres</a:t>
            </a:r>
            <a:r>
              <a:rPr lang="en-US" sz="2400" b="1" u="sng" dirty="0" smtClean="0"/>
              <a:t> of Eye Movement</a:t>
            </a:r>
            <a:endParaRPr lang="en-US" sz="2400" b="1" u="sng" dirty="0"/>
          </a:p>
        </p:txBody>
      </p:sp>
      <p:grpSp>
        <p:nvGrpSpPr>
          <p:cNvPr id="32" name="Group 31"/>
          <p:cNvGrpSpPr/>
          <p:nvPr/>
        </p:nvGrpSpPr>
        <p:grpSpPr>
          <a:xfrm>
            <a:off x="6416265" y="3063064"/>
            <a:ext cx="2599095" cy="981341"/>
            <a:chOff x="6416265" y="3063064"/>
            <a:chExt cx="2599095" cy="981341"/>
          </a:xfrm>
        </p:grpSpPr>
        <p:sp>
          <p:nvSpPr>
            <p:cNvPr id="22" name="TextBox 21"/>
            <p:cNvSpPr txBox="1"/>
            <p:nvPr/>
          </p:nvSpPr>
          <p:spPr>
            <a:xfrm>
              <a:off x="6416265" y="3398074"/>
              <a:ext cx="15834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E6755C"/>
                  </a:solidFill>
                </a:rPr>
                <a:t>Superior </a:t>
              </a:r>
              <a:r>
                <a:rPr lang="en-US" dirty="0" err="1" smtClean="0">
                  <a:solidFill>
                    <a:srgbClr val="E6755C"/>
                  </a:solidFill>
                </a:rPr>
                <a:t>Colliculus</a:t>
              </a:r>
              <a:r>
                <a:rPr lang="en-US" dirty="0" smtClean="0">
                  <a:solidFill>
                    <a:srgbClr val="E6755C"/>
                  </a:solidFill>
                </a:rPr>
                <a:t> (SC)</a:t>
              </a:r>
              <a:endParaRPr lang="en-US" dirty="0">
                <a:solidFill>
                  <a:srgbClr val="E6755C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431914" y="3063064"/>
              <a:ext cx="1583446" cy="646331"/>
            </a:xfrm>
            <a:prstGeom prst="rect">
              <a:avLst/>
            </a:prstGeom>
            <a:solidFill>
              <a:srgbClr val="ED8C2B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SENSORY INTEGRATOR 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284313" y="4166306"/>
            <a:ext cx="1715398" cy="1015663"/>
            <a:chOff x="6284313" y="4166306"/>
            <a:chExt cx="1715398" cy="1015663"/>
          </a:xfrm>
        </p:grpSpPr>
        <p:sp>
          <p:nvSpPr>
            <p:cNvPr id="27" name="TextBox 26"/>
            <p:cNvSpPr txBox="1"/>
            <p:nvPr/>
          </p:nvSpPr>
          <p:spPr>
            <a:xfrm>
              <a:off x="6284313" y="4166306"/>
              <a:ext cx="14844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9B2275"/>
                  </a:solidFill>
                </a:rPr>
                <a:t>Cerebellum</a:t>
              </a:r>
              <a:endParaRPr lang="en-US" dirty="0">
                <a:solidFill>
                  <a:srgbClr val="9B2275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746150" y="4535638"/>
              <a:ext cx="1253561" cy="646331"/>
            </a:xfrm>
            <a:prstGeom prst="rect">
              <a:avLst/>
            </a:prstGeom>
            <a:solidFill>
              <a:srgbClr val="9B2275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 CONTROLS</a:t>
              </a:r>
            </a:p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METRIC 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411932" y="51483"/>
            <a:ext cx="1167136" cy="36933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3"/>
                </a:solidFill>
              </a:rPr>
              <a:t>SACCADES</a:t>
            </a:r>
            <a:endParaRPr lang="en-US" dirty="0">
              <a:solidFill>
                <a:schemeClr val="accent3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2099820" y="1312552"/>
            <a:ext cx="2298787" cy="1030160"/>
            <a:chOff x="2099820" y="1312552"/>
            <a:chExt cx="2298787" cy="1030160"/>
          </a:xfrm>
        </p:grpSpPr>
        <p:sp>
          <p:nvSpPr>
            <p:cNvPr id="6" name="TextBox 5"/>
            <p:cNvSpPr txBox="1"/>
            <p:nvPr/>
          </p:nvSpPr>
          <p:spPr>
            <a:xfrm>
              <a:off x="2122399" y="1586887"/>
              <a:ext cx="2276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51C291"/>
                  </a:solidFill>
                </a:rPr>
                <a:t>Frontal Eye Field (FEF)</a:t>
              </a:r>
              <a:endParaRPr lang="en-US" dirty="0">
                <a:solidFill>
                  <a:srgbClr val="51C291"/>
                </a:solidFill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2134148" y="1973380"/>
              <a:ext cx="1527576" cy="369332"/>
            </a:xfrm>
            <a:prstGeom prst="rect">
              <a:avLst/>
            </a:prstGeom>
            <a:solidFill>
              <a:srgbClr val="3E986D"/>
            </a:solidFill>
            <a:ln>
              <a:solidFill>
                <a:srgbClr val="008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VOLUNTARY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099820" y="1312552"/>
              <a:ext cx="15447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53BE8C"/>
                  </a:solidFill>
                </a:rPr>
                <a:t>Contralateral</a:t>
              </a:r>
              <a:endParaRPr lang="en-US" dirty="0">
                <a:solidFill>
                  <a:srgbClr val="53BE8C"/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311149" y="1009815"/>
            <a:ext cx="2358677" cy="1249756"/>
            <a:chOff x="5311149" y="1009815"/>
            <a:chExt cx="2358677" cy="1249756"/>
          </a:xfrm>
        </p:grpSpPr>
        <p:sp>
          <p:nvSpPr>
            <p:cNvPr id="5" name="TextBox 4"/>
            <p:cNvSpPr txBox="1"/>
            <p:nvPr/>
          </p:nvSpPr>
          <p:spPr>
            <a:xfrm>
              <a:off x="5311149" y="1243908"/>
              <a:ext cx="23586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Posterior Parietal (PPC) Parietal Eye Field (PEF)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142250" y="1890239"/>
              <a:ext cx="1289664" cy="369332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REFLEXIVE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311937" y="1009815"/>
              <a:ext cx="15447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Contralateral</a:t>
              </a:r>
              <a:endParaRPr lang="en-US" dirty="0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-59529" y="3063064"/>
            <a:ext cx="3886194" cy="1234833"/>
            <a:chOff x="-59529" y="3063064"/>
            <a:chExt cx="3886194" cy="1234833"/>
          </a:xfrm>
        </p:grpSpPr>
        <p:sp>
          <p:nvSpPr>
            <p:cNvPr id="7" name="TextBox 6"/>
            <p:cNvSpPr txBox="1"/>
            <p:nvPr/>
          </p:nvSpPr>
          <p:spPr>
            <a:xfrm>
              <a:off x="1121734" y="3315593"/>
              <a:ext cx="27049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2F7CC4"/>
                  </a:solidFill>
                </a:rPr>
                <a:t>riMLF (Rostral </a:t>
              </a:r>
            </a:p>
            <a:p>
              <a:r>
                <a:rPr lang="en-US" dirty="0" smtClean="0">
                  <a:solidFill>
                    <a:srgbClr val="2F7CC4"/>
                  </a:solidFill>
                </a:rPr>
                <a:t>Interstitial N of MLF) </a:t>
              </a:r>
              <a:endParaRPr lang="en-US" dirty="0">
                <a:solidFill>
                  <a:srgbClr val="2F7CC4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-59529" y="3097568"/>
              <a:ext cx="1212912" cy="1200329"/>
            </a:xfrm>
            <a:prstGeom prst="rect">
              <a:avLst/>
            </a:prstGeom>
            <a:solidFill>
              <a:srgbClr val="2F7CC4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FFFFFF"/>
                  </a:solidFill>
                </a:rPr>
                <a:t>Vertical Gaze Centre</a:t>
              </a:r>
            </a:p>
            <a:p>
              <a:r>
                <a:rPr lang="en-US" dirty="0" smtClean="0">
                  <a:solidFill>
                    <a:srgbClr val="FFFFFF"/>
                  </a:solidFill>
                </a:rPr>
                <a:t>(Midbrain)</a:t>
              </a:r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172974" y="3063064"/>
              <a:ext cx="15447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>
                  <a:solidFill>
                    <a:srgbClr val="2F7CC4"/>
                  </a:solidFill>
                </a:rPr>
                <a:t>Ipsilateral</a:t>
              </a:r>
              <a:endParaRPr lang="en-US" dirty="0">
                <a:solidFill>
                  <a:srgbClr val="2F7CC4"/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-25869" y="4383662"/>
            <a:ext cx="4083579" cy="1310561"/>
            <a:chOff x="-25869" y="4383662"/>
            <a:chExt cx="4083579" cy="1310561"/>
          </a:xfrm>
        </p:grpSpPr>
        <p:sp>
          <p:nvSpPr>
            <p:cNvPr id="9" name="TextBox 8"/>
            <p:cNvSpPr txBox="1"/>
            <p:nvPr/>
          </p:nvSpPr>
          <p:spPr>
            <a:xfrm>
              <a:off x="1138229" y="4701219"/>
              <a:ext cx="29194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EABBAE"/>
                  </a:solidFill>
                </a:rPr>
                <a:t>PPRF (Paramedian Pontine    </a:t>
              </a:r>
            </a:p>
            <a:p>
              <a:r>
                <a:rPr lang="en-US" dirty="0" smtClean="0">
                  <a:solidFill>
                    <a:srgbClr val="EABBAE"/>
                  </a:solidFill>
                </a:rPr>
                <a:t> </a:t>
              </a:r>
              <a:r>
                <a:rPr lang="en-US" dirty="0">
                  <a:solidFill>
                    <a:srgbClr val="EABBAE"/>
                  </a:solidFill>
                </a:rPr>
                <a:t> </a:t>
              </a:r>
              <a:r>
                <a:rPr lang="en-US" dirty="0" smtClean="0">
                  <a:solidFill>
                    <a:srgbClr val="EABBAE"/>
                  </a:solidFill>
                </a:rPr>
                <a:t>         Reticular Formation)</a:t>
              </a:r>
              <a:endParaRPr lang="en-US" dirty="0">
                <a:solidFill>
                  <a:srgbClr val="EABBAE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-25869" y="4493894"/>
              <a:ext cx="1147604" cy="1200329"/>
            </a:xfrm>
            <a:prstGeom prst="rect">
              <a:avLst/>
            </a:prstGeom>
            <a:solidFill>
              <a:srgbClr val="EABBAE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Horizontal   Gaze Centre</a:t>
              </a:r>
            </a:p>
            <a:p>
              <a:pPr algn="ctr"/>
              <a:r>
                <a:rPr lang="en-US" dirty="0" smtClean="0"/>
                <a:t>(Pons)</a:t>
              </a:r>
              <a:endParaRPr lang="en-US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138228" y="4383662"/>
              <a:ext cx="15447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>
                  <a:solidFill>
                    <a:srgbClr val="EABBAE"/>
                  </a:solidFill>
                </a:rPr>
                <a:t>Ipsilateral</a:t>
              </a:r>
              <a:endParaRPr lang="en-US" dirty="0">
                <a:solidFill>
                  <a:srgbClr val="EABBA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59993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4294967295"/>
          </p:nvPr>
        </p:nvSpPr>
        <p:spPr>
          <a:xfrm>
            <a:off x="263908" y="679427"/>
            <a:ext cx="3932238" cy="83343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Frontal Eye </a:t>
            </a:r>
            <a:r>
              <a:rPr lang="en-US" dirty="0" smtClean="0"/>
              <a:t>Fields (FEF)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4294967295"/>
          </p:nvPr>
        </p:nvSpPr>
        <p:spPr>
          <a:xfrm>
            <a:off x="148447" y="1172188"/>
            <a:ext cx="8494540" cy="5685812"/>
          </a:xfrm>
        </p:spPr>
        <p:txBody>
          <a:bodyPr>
            <a:normAutofit/>
          </a:bodyPr>
          <a:lstStyle/>
          <a:p>
            <a:r>
              <a:rPr lang="en-US" b="1" dirty="0" smtClean="0"/>
              <a:t>Voluntary Saccades</a:t>
            </a:r>
          </a:p>
          <a:p>
            <a:r>
              <a:rPr lang="en-US" dirty="0" smtClean="0"/>
              <a:t>Saccade </a:t>
            </a:r>
            <a:r>
              <a:rPr lang="en-US" dirty="0"/>
              <a:t>away from </a:t>
            </a:r>
            <a:r>
              <a:rPr lang="en-US" dirty="0" smtClean="0"/>
              <a:t>target </a:t>
            </a:r>
            <a:r>
              <a:rPr lang="en-US" dirty="0"/>
              <a:t>(</a:t>
            </a:r>
            <a:r>
              <a:rPr lang="en-US" dirty="0" smtClean="0"/>
              <a:t>remember/scan</a:t>
            </a:r>
            <a:r>
              <a:rPr lang="en-US" dirty="0"/>
              <a:t>) </a:t>
            </a:r>
            <a:r>
              <a:rPr lang="en-US" dirty="0" smtClean="0"/>
              <a:t> = </a:t>
            </a:r>
            <a:r>
              <a:rPr lang="en-US" b="1" dirty="0" err="1" smtClean="0"/>
              <a:t>Antisaccade</a:t>
            </a:r>
            <a:endParaRPr lang="en-US" b="1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Acute deviation of </a:t>
            </a:r>
            <a:r>
              <a:rPr lang="en-US" dirty="0" smtClean="0"/>
              <a:t>eyes </a:t>
            </a:r>
            <a:r>
              <a:rPr lang="en-US" dirty="0" smtClean="0"/>
              <a:t>to </a:t>
            </a:r>
            <a:r>
              <a:rPr lang="en-US" dirty="0" smtClean="0"/>
              <a:t>right and </a:t>
            </a:r>
            <a:r>
              <a:rPr lang="en-US" dirty="0" smtClean="0"/>
              <a:t>inability to saccade to </a:t>
            </a:r>
            <a:r>
              <a:rPr lang="en-US" dirty="0" smtClean="0"/>
              <a:t>Left</a:t>
            </a:r>
          </a:p>
          <a:p>
            <a:pPr marL="0" indent="0">
              <a:buNone/>
            </a:pPr>
            <a:r>
              <a:rPr lang="en-US" dirty="0" smtClean="0"/>
              <a:t>Recovers due to alternative pathways through Superior </a:t>
            </a:r>
            <a:r>
              <a:rPr lang="en-US" dirty="0" err="1" smtClean="0"/>
              <a:t>Colliculus</a:t>
            </a:r>
            <a:endParaRPr lang="en-US" dirty="0"/>
          </a:p>
        </p:txBody>
      </p:sp>
      <p:pic>
        <p:nvPicPr>
          <p:cNvPr id="3" name="Picture 2" descr="Figure-1-Hemorrhagic-acute-infarct-in-the-right-frontal-lobe-on-MRI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586" y="2553726"/>
            <a:ext cx="2606092" cy="2606092"/>
          </a:xfrm>
          <a:prstGeom prst="rect">
            <a:avLst/>
          </a:prstGeom>
        </p:spPr>
      </p:pic>
      <p:pic>
        <p:nvPicPr>
          <p:cNvPr id="4" name="Picture 3" descr="Screenshot 2019-04-25 at 20.18.0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673" y="2783693"/>
            <a:ext cx="3156108" cy="1816422"/>
          </a:xfrm>
          <a:prstGeom prst="rect">
            <a:avLst/>
          </a:prstGeom>
        </p:spPr>
      </p:pic>
      <p:pic>
        <p:nvPicPr>
          <p:cNvPr id="10" name="Picture 9" descr="Screenshot 2019-04-25 at 22.23.49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673" y="2783693"/>
            <a:ext cx="3084133" cy="181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6615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BA00"/>
                </a:solidFill>
              </a:rPr>
              <a:t>Saccades - Test</a:t>
            </a:r>
            <a:endParaRPr lang="en-US" dirty="0">
              <a:solidFill>
                <a:srgbClr val="FFBA00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84163" y="2117105"/>
            <a:ext cx="8574087" cy="39925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Classic Saccadic testing (finger / fist or use toys)</a:t>
            </a:r>
          </a:p>
          <a:p>
            <a:r>
              <a:rPr lang="en-US" dirty="0" smtClean="0"/>
              <a:t>Test Horizontal separately from centre to left / centre to right</a:t>
            </a:r>
          </a:p>
          <a:p>
            <a:r>
              <a:rPr lang="en-US" dirty="0" smtClean="0"/>
              <a:t>Test Vertical top to bottom and back to top </a:t>
            </a:r>
          </a:p>
          <a:p>
            <a:endParaRPr lang="en-US" dirty="0"/>
          </a:p>
          <a:p>
            <a:r>
              <a:rPr lang="en-US" dirty="0" smtClean="0"/>
              <a:t>OKN </a:t>
            </a:r>
            <a:r>
              <a:rPr lang="en-US" dirty="0"/>
              <a:t>drum includes saccades</a:t>
            </a:r>
          </a:p>
          <a:p>
            <a:endParaRPr lang="en-US" dirty="0"/>
          </a:p>
        </p:txBody>
      </p:sp>
      <p:pic>
        <p:nvPicPr>
          <p:cNvPr id="2" name="Picture 1" descr="Unknown-1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255" y="3920289"/>
            <a:ext cx="3669975" cy="2748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4400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BA00"/>
                </a:solidFill>
              </a:rPr>
              <a:t>Saccades </a:t>
            </a:r>
            <a:r>
              <a:rPr lang="mr-IN" dirty="0" smtClean="0">
                <a:solidFill>
                  <a:srgbClr val="FFBA00"/>
                </a:solidFill>
              </a:rPr>
              <a:t>–</a:t>
            </a:r>
            <a:r>
              <a:rPr lang="en-US" dirty="0" smtClean="0">
                <a:solidFill>
                  <a:srgbClr val="FFBA00"/>
                </a:solidFill>
              </a:rPr>
              <a:t> Clinical Cases</a:t>
            </a:r>
            <a:endParaRPr lang="en-US" dirty="0">
              <a:solidFill>
                <a:srgbClr val="FFBA00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84163" y="2331546"/>
            <a:ext cx="8574087" cy="39925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Saccadic Initiation failure </a:t>
            </a:r>
            <a:r>
              <a:rPr lang="mr-IN" dirty="0" smtClean="0"/>
              <a:t>–</a:t>
            </a:r>
            <a:r>
              <a:rPr lang="en-US" dirty="0" smtClean="0"/>
              <a:t> lag of saccade / head thrust                         = </a:t>
            </a:r>
            <a:r>
              <a:rPr lang="en-US" b="1" u="sng" dirty="0" err="1" smtClean="0"/>
              <a:t>Oculomotor</a:t>
            </a:r>
            <a:r>
              <a:rPr lang="en-US" b="1" u="sng" dirty="0" smtClean="0"/>
              <a:t> Apraxia </a:t>
            </a:r>
            <a:r>
              <a:rPr lang="en-US" dirty="0" smtClean="0"/>
              <a:t>(FEF / PEF / Cerebellar </a:t>
            </a:r>
            <a:r>
              <a:rPr lang="en-US" dirty="0" err="1"/>
              <a:t>V</a:t>
            </a:r>
            <a:r>
              <a:rPr lang="en-US" dirty="0" err="1" smtClean="0"/>
              <a:t>ermis</a:t>
            </a:r>
            <a:r>
              <a:rPr lang="en-US" dirty="0" smtClean="0"/>
              <a:t>)</a:t>
            </a:r>
          </a:p>
          <a:p>
            <a:r>
              <a:rPr lang="en-US" dirty="0" smtClean="0"/>
              <a:t>Isolated horizontal saccade dysfunction (</a:t>
            </a:r>
            <a:r>
              <a:rPr lang="en-US" dirty="0" err="1" smtClean="0"/>
              <a:t>hypometric</a:t>
            </a:r>
            <a:r>
              <a:rPr lang="en-US" dirty="0" smtClean="0"/>
              <a:t> / lag)                             = </a:t>
            </a:r>
            <a:r>
              <a:rPr lang="en-US" b="1" u="sng" dirty="0" smtClean="0"/>
              <a:t>Pontine lesion </a:t>
            </a:r>
            <a:r>
              <a:rPr lang="en-US" dirty="0" smtClean="0"/>
              <a:t>(bleed / </a:t>
            </a:r>
            <a:r>
              <a:rPr lang="en-US" dirty="0" err="1" smtClean="0"/>
              <a:t>glioma</a:t>
            </a:r>
            <a:r>
              <a:rPr lang="en-US" dirty="0" smtClean="0"/>
              <a:t> / </a:t>
            </a:r>
            <a:r>
              <a:rPr lang="en-US" dirty="0" err="1" smtClean="0"/>
              <a:t>Gauchers</a:t>
            </a:r>
            <a:r>
              <a:rPr lang="en-US" dirty="0" smtClean="0"/>
              <a:t> type 3)</a:t>
            </a:r>
          </a:p>
          <a:p>
            <a:r>
              <a:rPr lang="en-US" dirty="0" smtClean="0"/>
              <a:t>Isolated </a:t>
            </a:r>
            <a:r>
              <a:rPr lang="en-US" dirty="0" err="1" smtClean="0"/>
              <a:t>veritical</a:t>
            </a:r>
            <a:r>
              <a:rPr lang="en-US" dirty="0" smtClean="0"/>
              <a:t> saccade dysfunction                                                          = </a:t>
            </a:r>
            <a:r>
              <a:rPr lang="en-US" b="1" u="sng" dirty="0" smtClean="0"/>
              <a:t>Midbrain lesion </a:t>
            </a:r>
            <a:r>
              <a:rPr lang="en-US" dirty="0" smtClean="0"/>
              <a:t>(bleed / </a:t>
            </a:r>
            <a:r>
              <a:rPr lang="en-US" dirty="0" err="1" smtClean="0"/>
              <a:t>Niemann</a:t>
            </a:r>
            <a:r>
              <a:rPr lang="en-US" dirty="0" smtClean="0"/>
              <a:t>-Pick type C)                         </a:t>
            </a:r>
            <a:r>
              <a:rPr lang="en-US" dirty="0"/>
              <a:t> </a:t>
            </a:r>
            <a:r>
              <a:rPr lang="en-US" dirty="0" smtClean="0"/>
              <a:t>               if Convergence retraction nystagmus / lid retraction / skew                  = </a:t>
            </a:r>
            <a:r>
              <a:rPr lang="en-US" b="1" u="sng" dirty="0" smtClean="0"/>
              <a:t>Dorsal Midbrain (</a:t>
            </a:r>
            <a:r>
              <a:rPr lang="en-US" b="1" u="sng" dirty="0" err="1" smtClean="0"/>
              <a:t>Parinauds</a:t>
            </a:r>
            <a:r>
              <a:rPr lang="en-US" b="1" u="sng" dirty="0" smtClean="0"/>
              <a:t> </a:t>
            </a:r>
            <a:r>
              <a:rPr lang="en-US" dirty="0" smtClean="0"/>
              <a:t>- aqueduct stenosis / </a:t>
            </a:r>
            <a:r>
              <a:rPr lang="en-US" dirty="0" err="1" smtClean="0"/>
              <a:t>pinealoma</a:t>
            </a:r>
            <a:r>
              <a:rPr lang="en-US" dirty="0" smtClean="0"/>
              <a:t>)            if setting sun sign (tonic downward deviation = raised ICP)</a:t>
            </a:r>
          </a:p>
          <a:p>
            <a:r>
              <a:rPr lang="en-US" dirty="0" smtClean="0"/>
              <a:t>Hypermetric Saccades = </a:t>
            </a:r>
            <a:r>
              <a:rPr lang="en-US" b="1" u="sng" dirty="0" smtClean="0"/>
              <a:t>Cerebellar lesions</a:t>
            </a:r>
            <a:endParaRPr lang="en-US" b="1" u="sng" dirty="0"/>
          </a:p>
        </p:txBody>
      </p:sp>
      <p:pic>
        <p:nvPicPr>
          <p:cNvPr id="2" name="Picture 1" descr="untitle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43" y="220778"/>
            <a:ext cx="2972229" cy="1775176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V="1">
            <a:off x="7982898" y="3518673"/>
            <a:ext cx="875352" cy="12720"/>
          </a:xfrm>
          <a:prstGeom prst="straightConnector1">
            <a:avLst/>
          </a:prstGeom>
          <a:ln w="76200" cmpd="sng">
            <a:solidFill>
              <a:srgbClr val="EABBAE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8408172" y="4434023"/>
            <a:ext cx="0" cy="814908"/>
          </a:xfrm>
          <a:prstGeom prst="straightConnector1">
            <a:avLst/>
          </a:prstGeom>
          <a:ln w="76200" cmpd="sng">
            <a:solidFill>
              <a:srgbClr val="2F7CC4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72321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9627E1"/>
                </a:solidFill>
              </a:rPr>
              <a:t>Gaze holding - </a:t>
            </a:r>
            <a:r>
              <a:rPr lang="en-US" dirty="0" err="1" smtClean="0">
                <a:solidFill>
                  <a:srgbClr val="9627E1"/>
                </a:solidFill>
              </a:rPr>
              <a:t>Neuroanatomy</a:t>
            </a:r>
            <a:endParaRPr lang="en-US" dirty="0">
              <a:solidFill>
                <a:srgbClr val="9627E1"/>
              </a:solidFill>
            </a:endParaRPr>
          </a:p>
        </p:txBody>
      </p:sp>
      <p:pic>
        <p:nvPicPr>
          <p:cNvPr id="5" name="Picture 4" descr="supranuclear-pathways-and-lesions-10-638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21" t="3805" r="3944"/>
          <a:stretch/>
        </p:blipFill>
        <p:spPr>
          <a:xfrm>
            <a:off x="5667616" y="1962963"/>
            <a:ext cx="3322586" cy="449914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163" y="2133600"/>
            <a:ext cx="8574087" cy="399256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Tonic discharge to maintain eccentric gaze</a:t>
            </a:r>
          </a:p>
          <a:p>
            <a:r>
              <a:rPr lang="en-US" b="1" u="sng" dirty="0" smtClean="0"/>
              <a:t>Horizontal neural integrator </a:t>
            </a:r>
          </a:p>
          <a:p>
            <a:pPr marL="457200" lvl="1" indent="0">
              <a:buNone/>
            </a:pPr>
            <a:r>
              <a:rPr lang="en-US" dirty="0" smtClean="0"/>
              <a:t>	- Nucleus </a:t>
            </a:r>
            <a:r>
              <a:rPr lang="en-US" dirty="0" err="1" smtClean="0"/>
              <a:t>prepositus</a:t>
            </a:r>
            <a:r>
              <a:rPr lang="en-US" dirty="0" smtClean="0"/>
              <a:t> </a:t>
            </a:r>
            <a:r>
              <a:rPr lang="en-US" dirty="0" err="1" smtClean="0"/>
              <a:t>hypoglossi</a:t>
            </a:r>
            <a:r>
              <a:rPr lang="en-US" dirty="0" smtClean="0"/>
              <a:t> (Pons)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- Vestibular nuclei (Pons / Medulla)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- </a:t>
            </a:r>
            <a:r>
              <a:rPr lang="en-US" dirty="0" err="1" smtClean="0"/>
              <a:t>Vestibulo</a:t>
            </a:r>
            <a:r>
              <a:rPr lang="en-US" dirty="0" smtClean="0"/>
              <a:t>-cerebellum (Cerebellum)</a:t>
            </a:r>
          </a:p>
          <a:p>
            <a:r>
              <a:rPr lang="en-US" b="1" u="sng" dirty="0" smtClean="0"/>
              <a:t>Vertical neural integrator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- Interstitial Nucleus of </a:t>
            </a:r>
            <a:r>
              <a:rPr lang="en-US" dirty="0" err="1" smtClean="0"/>
              <a:t>Cajal</a:t>
            </a:r>
            <a:r>
              <a:rPr lang="en-US" dirty="0" smtClean="0"/>
              <a:t> (Midbrain)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- </a:t>
            </a:r>
            <a:r>
              <a:rPr lang="en-US" dirty="0" err="1" smtClean="0"/>
              <a:t>Flocculus</a:t>
            </a:r>
            <a:r>
              <a:rPr lang="en-US" dirty="0" smtClean="0"/>
              <a:t> (Cerebellum) </a:t>
            </a:r>
          </a:p>
        </p:txBody>
      </p:sp>
    </p:spTree>
    <p:extLst>
      <p:ext uri="{BB962C8B-B14F-4D97-AF65-F5344CB8AC3E}">
        <p14:creationId xmlns:p14="http://schemas.microsoft.com/office/powerpoint/2010/main" val="1455070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9627E1"/>
                </a:solidFill>
              </a:rPr>
              <a:t>Gaze Holding - Test</a:t>
            </a:r>
            <a:endParaRPr lang="en-US" dirty="0">
              <a:solidFill>
                <a:srgbClr val="9627E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163" y="2133600"/>
            <a:ext cx="8574087" cy="3992563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Observe in primary position first</a:t>
            </a:r>
          </a:p>
          <a:p>
            <a:pPr marL="0" indent="0">
              <a:buNone/>
            </a:pPr>
            <a:r>
              <a:rPr lang="en-US" dirty="0" smtClean="0"/>
              <a:t>Observe eccentric gaze holding to a toy / target in different positions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128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9627E1"/>
                </a:solidFill>
              </a:rPr>
              <a:t>Gaze holding - Abnormalities</a:t>
            </a:r>
            <a:endParaRPr lang="en-US" dirty="0">
              <a:solidFill>
                <a:srgbClr val="9627E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163" y="2133600"/>
            <a:ext cx="8574087" cy="451408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Gaze </a:t>
            </a:r>
            <a:r>
              <a:rPr lang="en-US" b="1" dirty="0" smtClean="0"/>
              <a:t>evoked Nystagmus (GEN)                                                                     </a:t>
            </a:r>
            <a:r>
              <a:rPr lang="en-US" dirty="0" smtClean="0"/>
              <a:t>slow </a:t>
            </a:r>
            <a:r>
              <a:rPr lang="en-US" dirty="0"/>
              <a:t>drift towards midline and fast corrective </a:t>
            </a:r>
            <a:r>
              <a:rPr lang="en-US" dirty="0" smtClean="0"/>
              <a:t>saccade</a:t>
            </a:r>
          </a:p>
          <a:p>
            <a:pPr marL="0" indent="0">
              <a:buNone/>
            </a:pPr>
            <a:r>
              <a:rPr lang="en-US" b="1" dirty="0" smtClean="0"/>
              <a:t>Rebound Nystagmus                                                                                </a:t>
            </a:r>
            <a:r>
              <a:rPr lang="en-US" dirty="0" smtClean="0"/>
              <a:t>nystagmus beats seen in opposite direction when returning from eccentric gaze to primary position. Often chronic cerebellar disease.</a:t>
            </a:r>
            <a:endParaRPr lang="en-US" dirty="0"/>
          </a:p>
          <a:p>
            <a:pPr marL="0" indent="0">
              <a:lnSpc>
                <a:spcPct val="120000"/>
              </a:lnSpc>
              <a:spcBef>
                <a:spcPts val="1400"/>
              </a:spcBef>
              <a:buNone/>
            </a:pPr>
            <a:r>
              <a:rPr lang="en-US" dirty="0" smtClean="0"/>
              <a:t>Causes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mr-IN" dirty="0" smtClean="0"/>
              <a:t>–</a:t>
            </a:r>
            <a:r>
              <a:rPr lang="en-US" dirty="0" smtClean="0"/>
              <a:t> anti-</a:t>
            </a:r>
            <a:r>
              <a:rPr lang="en-US" dirty="0" err="1" smtClean="0"/>
              <a:t>convulsants</a:t>
            </a:r>
            <a:r>
              <a:rPr lang="en-US" dirty="0" smtClean="0"/>
              <a:t> / drugs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 Cerebellar disease (especially if GEN in all directions)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 Pontine lesions (purely horizontal GEN)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 Midbrain lesions (purely vertical GEN)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780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E661D7"/>
                </a:solidFill>
              </a:rPr>
              <a:t>Vergence</a:t>
            </a:r>
            <a:r>
              <a:rPr lang="en-US" dirty="0" smtClean="0">
                <a:solidFill>
                  <a:srgbClr val="E661D7"/>
                </a:solidFill>
              </a:rPr>
              <a:t> - </a:t>
            </a:r>
            <a:r>
              <a:rPr lang="en-US" dirty="0" err="1" smtClean="0">
                <a:solidFill>
                  <a:srgbClr val="E661D7"/>
                </a:solidFill>
              </a:rPr>
              <a:t>Neuroanatomy</a:t>
            </a:r>
            <a:endParaRPr lang="en-US" dirty="0">
              <a:solidFill>
                <a:srgbClr val="E661D7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163" y="2133600"/>
            <a:ext cx="8574087" cy="44316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Poorly understood</a:t>
            </a:r>
          </a:p>
          <a:p>
            <a:pPr marL="0" indent="0">
              <a:buNone/>
            </a:pPr>
            <a:r>
              <a:rPr lang="en-US" dirty="0" smtClean="0"/>
              <a:t>Midbrain / Superior </a:t>
            </a:r>
            <a:r>
              <a:rPr lang="en-US" dirty="0" err="1" smtClean="0"/>
              <a:t>Colliculus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Convergence and Divergence neurons </a:t>
            </a:r>
          </a:p>
          <a:p>
            <a:pPr marL="0" indent="0">
              <a:buNone/>
            </a:pPr>
            <a:r>
              <a:rPr lang="en-US" b="1" u="sng" dirty="0" smtClean="0"/>
              <a:t>Normal Development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 start with slight divergence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- 2-</a:t>
            </a:r>
            <a:r>
              <a:rPr lang="en-US" dirty="0"/>
              <a:t>4</a:t>
            </a:r>
            <a:r>
              <a:rPr lang="en-US" dirty="0" smtClean="0"/>
              <a:t> months convergence establishes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 Initially driven by accommodation then retinal disparity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 descr="supranuclear-pathways-and-lesions-36-638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46" t="54243" r="6387" b="2643"/>
          <a:stretch/>
        </p:blipFill>
        <p:spPr>
          <a:xfrm>
            <a:off x="5773825" y="2133600"/>
            <a:ext cx="3084425" cy="2622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5797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E661D7"/>
                </a:solidFill>
              </a:rPr>
              <a:t>Vergence</a:t>
            </a:r>
            <a:r>
              <a:rPr lang="en-US" dirty="0" smtClean="0">
                <a:solidFill>
                  <a:srgbClr val="E661D7"/>
                </a:solidFill>
              </a:rPr>
              <a:t> - Test</a:t>
            </a:r>
            <a:endParaRPr lang="en-US" dirty="0">
              <a:solidFill>
                <a:srgbClr val="E661D7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164" y="2133600"/>
            <a:ext cx="4977502" cy="39925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Large visual target brought towards nose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20 PD Base out test from around         6 months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4" name="Picture 3" descr="Unknown-1.jpe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96" t="17863" r="23925" b="5142"/>
          <a:stretch/>
        </p:blipFill>
        <p:spPr>
          <a:xfrm>
            <a:off x="5261665" y="2133600"/>
            <a:ext cx="3651129" cy="419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554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E661D7"/>
                </a:solidFill>
              </a:rPr>
              <a:t>CONVergence</a:t>
            </a:r>
            <a:r>
              <a:rPr lang="en-US" dirty="0" smtClean="0">
                <a:solidFill>
                  <a:srgbClr val="E661D7"/>
                </a:solidFill>
              </a:rPr>
              <a:t> - Abnormalities</a:t>
            </a:r>
            <a:endParaRPr lang="en-US" dirty="0">
              <a:solidFill>
                <a:srgbClr val="E661D7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943" y="2596949"/>
            <a:ext cx="8979057" cy="34609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Convergence Excess </a:t>
            </a:r>
            <a:r>
              <a:rPr lang="mr-IN" dirty="0"/>
              <a:t>–</a:t>
            </a:r>
            <a:r>
              <a:rPr lang="en-US" dirty="0"/>
              <a:t> Near &gt; Distance Esotropia; bifocals / </a:t>
            </a:r>
            <a:r>
              <a:rPr lang="en-US" dirty="0" smtClean="0"/>
              <a:t>surgery</a:t>
            </a:r>
          </a:p>
          <a:p>
            <a:pPr marL="0" indent="0">
              <a:buNone/>
            </a:pPr>
            <a:r>
              <a:rPr lang="en-US" dirty="0" smtClean="0"/>
              <a:t>Convergence Spasm </a:t>
            </a:r>
            <a:r>
              <a:rPr lang="mr-IN" dirty="0" smtClean="0"/>
              <a:t>–</a:t>
            </a:r>
            <a:r>
              <a:rPr lang="en-US" dirty="0" smtClean="0"/>
              <a:t> typically non-organic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Convergence insufficiency </a:t>
            </a:r>
            <a:r>
              <a:rPr lang="mr-IN" dirty="0" smtClean="0"/>
              <a:t>–</a:t>
            </a:r>
            <a:r>
              <a:rPr lang="en-US" dirty="0" smtClean="0"/>
              <a:t> common, benign, use exercises / prism</a:t>
            </a:r>
          </a:p>
          <a:p>
            <a:pPr marL="0" indent="0">
              <a:buNone/>
            </a:pPr>
            <a:r>
              <a:rPr lang="en-US" dirty="0" smtClean="0"/>
              <a:t>Convergence paralysis </a:t>
            </a:r>
            <a:r>
              <a:rPr lang="mr-IN" dirty="0" smtClean="0"/>
              <a:t>–</a:t>
            </a:r>
            <a:r>
              <a:rPr lang="en-US" dirty="0" smtClean="0"/>
              <a:t> rare; rarely isolated, Scan (midbrain)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6483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E661D7"/>
                </a:solidFill>
              </a:rPr>
              <a:t>DIVergence</a:t>
            </a:r>
            <a:r>
              <a:rPr lang="en-US" dirty="0" smtClean="0">
                <a:solidFill>
                  <a:srgbClr val="E661D7"/>
                </a:solidFill>
              </a:rPr>
              <a:t> </a:t>
            </a:r>
            <a:r>
              <a:rPr lang="en-US" dirty="0">
                <a:solidFill>
                  <a:srgbClr val="E661D7"/>
                </a:solidFill>
              </a:rPr>
              <a:t>- Abnormalities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163" y="2579789"/>
            <a:ext cx="8574087" cy="3718331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Divergence Excess </a:t>
            </a:r>
            <a:r>
              <a:rPr lang="mr-IN" dirty="0" smtClean="0"/>
              <a:t>–</a:t>
            </a:r>
            <a:r>
              <a:rPr lang="en-US" dirty="0" smtClean="0"/>
              <a:t> </a:t>
            </a:r>
            <a:r>
              <a:rPr lang="en-US" dirty="0" err="1" smtClean="0"/>
              <a:t>Exotropia</a:t>
            </a:r>
            <a:r>
              <a:rPr lang="en-US" dirty="0" smtClean="0"/>
              <a:t> Distance &gt; Near; either true or simulated (accommodation / fusion)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Divergence </a:t>
            </a:r>
            <a:r>
              <a:rPr lang="en-US" dirty="0"/>
              <a:t>insufficiency </a:t>
            </a:r>
            <a:r>
              <a:rPr lang="mr-IN" dirty="0"/>
              <a:t>–</a:t>
            </a:r>
            <a:r>
              <a:rPr lang="en-US" dirty="0"/>
              <a:t> </a:t>
            </a:r>
            <a:r>
              <a:rPr lang="en-US" dirty="0" err="1"/>
              <a:t>v.rare</a:t>
            </a:r>
            <a:r>
              <a:rPr lang="en-US" dirty="0"/>
              <a:t> distance </a:t>
            </a:r>
            <a:r>
              <a:rPr lang="en-US" dirty="0" err="1"/>
              <a:t>esotropia</a:t>
            </a:r>
            <a:r>
              <a:rPr lang="en-US" dirty="0"/>
              <a:t>, if other signs scan</a:t>
            </a:r>
          </a:p>
          <a:p>
            <a:pPr marL="0" indent="0">
              <a:buNone/>
            </a:pPr>
            <a:r>
              <a:rPr lang="en-US" dirty="0"/>
              <a:t>Divergence paralysis </a:t>
            </a:r>
            <a:r>
              <a:rPr lang="mr-IN" dirty="0"/>
              <a:t>–</a:t>
            </a:r>
            <a:r>
              <a:rPr lang="en-US" dirty="0"/>
              <a:t> </a:t>
            </a:r>
            <a:r>
              <a:rPr lang="en-US" dirty="0" err="1"/>
              <a:t>v.rare</a:t>
            </a:r>
            <a:r>
              <a:rPr lang="en-US" dirty="0"/>
              <a:t>. Scan (midbrain / brainstem)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4525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6909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13" r="21168"/>
          <a:stretch/>
        </p:blipFill>
        <p:spPr>
          <a:xfrm>
            <a:off x="247836" y="898309"/>
            <a:ext cx="5063314" cy="56507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01824" y="1303147"/>
            <a:ext cx="593792" cy="307777"/>
          </a:xfrm>
          <a:prstGeom prst="rect">
            <a:avLst/>
          </a:prstGeom>
          <a:solidFill>
            <a:srgbClr val="2F7CC4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riMLF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18076" y="1829133"/>
            <a:ext cx="362873" cy="276999"/>
          </a:xfrm>
          <a:prstGeom prst="rect">
            <a:avLst/>
          </a:prstGeom>
          <a:solidFill>
            <a:srgbClr val="10179D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IC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64335" y="1835420"/>
            <a:ext cx="362873" cy="276999"/>
          </a:xfrm>
          <a:prstGeom prst="rect">
            <a:avLst/>
          </a:prstGeom>
          <a:solidFill>
            <a:srgbClr val="10179D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FFFF"/>
                </a:solidFill>
              </a:rPr>
              <a:t>IC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69440" y="1284890"/>
            <a:ext cx="593792" cy="307777"/>
          </a:xfrm>
          <a:prstGeom prst="rect">
            <a:avLst/>
          </a:prstGeom>
          <a:solidFill>
            <a:srgbClr val="2F7CC4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riMLF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34811" y="3381580"/>
            <a:ext cx="560805" cy="307777"/>
          </a:xfrm>
          <a:prstGeom prst="rect">
            <a:avLst/>
          </a:prstGeom>
          <a:solidFill>
            <a:srgbClr val="3E986D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MLF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57450" y="3381580"/>
            <a:ext cx="560805" cy="307777"/>
          </a:xfrm>
          <a:prstGeom prst="rect">
            <a:avLst/>
          </a:prstGeom>
          <a:solidFill>
            <a:srgbClr val="3E986D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MLF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1823430" y="3974080"/>
            <a:ext cx="214423" cy="626828"/>
          </a:xfrm>
          <a:prstGeom prst="ellipse">
            <a:avLst/>
          </a:prstGeom>
          <a:solidFill>
            <a:srgbClr val="ED8C2B"/>
          </a:solidFill>
          <a:ln>
            <a:solidFill>
              <a:srgbClr val="ED8C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787280" y="3896548"/>
            <a:ext cx="3628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Arial Black"/>
                <a:cs typeface="Arial Black"/>
              </a:rPr>
              <a:t>P</a:t>
            </a:r>
          </a:p>
          <a:p>
            <a:r>
              <a:rPr lang="en-US" sz="1100" dirty="0" smtClean="0">
                <a:latin typeface="Arial Black"/>
                <a:cs typeface="Arial Black"/>
              </a:rPr>
              <a:t>P</a:t>
            </a:r>
          </a:p>
          <a:p>
            <a:r>
              <a:rPr lang="en-US" sz="1100" dirty="0" smtClean="0">
                <a:latin typeface="Arial Black"/>
                <a:cs typeface="Arial Black"/>
              </a:rPr>
              <a:t>R</a:t>
            </a:r>
          </a:p>
          <a:p>
            <a:r>
              <a:rPr lang="en-US" sz="1100" dirty="0" smtClean="0">
                <a:latin typeface="Arial Black"/>
                <a:cs typeface="Arial Black"/>
              </a:rPr>
              <a:t>F</a:t>
            </a:r>
            <a:endParaRPr lang="en-US" sz="1100" dirty="0">
              <a:latin typeface="Arial Black"/>
              <a:cs typeface="Arial Black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3231288" y="4008402"/>
            <a:ext cx="247412" cy="626828"/>
          </a:xfrm>
          <a:prstGeom prst="ellipse">
            <a:avLst/>
          </a:prstGeom>
          <a:solidFill>
            <a:srgbClr val="ED8C2B"/>
          </a:solidFill>
          <a:ln>
            <a:solidFill>
              <a:srgbClr val="ED8C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222279" y="3923696"/>
            <a:ext cx="3628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Arial Black"/>
                <a:cs typeface="Arial Black"/>
              </a:rPr>
              <a:t>P</a:t>
            </a:r>
          </a:p>
          <a:p>
            <a:r>
              <a:rPr lang="en-US" sz="1100" dirty="0" smtClean="0">
                <a:latin typeface="Arial Black"/>
                <a:cs typeface="Arial Black"/>
              </a:rPr>
              <a:t>P</a:t>
            </a:r>
          </a:p>
          <a:p>
            <a:r>
              <a:rPr lang="en-US" sz="1100" dirty="0" smtClean="0">
                <a:latin typeface="Arial Black"/>
                <a:cs typeface="Arial Black"/>
              </a:rPr>
              <a:t>R</a:t>
            </a:r>
          </a:p>
          <a:p>
            <a:r>
              <a:rPr lang="en-US" sz="1100" dirty="0" smtClean="0">
                <a:latin typeface="Arial Black"/>
                <a:cs typeface="Arial Black"/>
              </a:rPr>
              <a:t>F</a:t>
            </a:r>
            <a:endParaRPr lang="en-US" sz="1100" dirty="0">
              <a:latin typeface="Arial Black"/>
              <a:cs typeface="Arial Black"/>
            </a:endParaRPr>
          </a:p>
        </p:txBody>
      </p:sp>
      <p:sp>
        <p:nvSpPr>
          <p:cNvPr id="4" name="Multiply 3"/>
          <p:cNvSpPr/>
          <p:nvPr/>
        </p:nvSpPr>
        <p:spPr>
          <a:xfrm>
            <a:off x="2802555" y="3721448"/>
            <a:ext cx="1169817" cy="1077724"/>
          </a:xfrm>
          <a:prstGeom prst="mathMultiply">
            <a:avLst>
              <a:gd name="adj1" fmla="val 15268"/>
            </a:avLst>
          </a:prstGeom>
          <a:solidFill>
            <a:srgbClr val="40404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492404" y="1006195"/>
            <a:ext cx="3445630" cy="3816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PPRF lesion =</a:t>
            </a:r>
          </a:p>
          <a:p>
            <a:r>
              <a:rPr lang="en-US" sz="2400" dirty="0" err="1" smtClean="0"/>
              <a:t>Ipsilateral</a:t>
            </a:r>
            <a:r>
              <a:rPr lang="en-US" sz="2400" dirty="0" smtClean="0"/>
              <a:t> Saccadic </a:t>
            </a:r>
            <a:r>
              <a:rPr lang="en-US" sz="2400" dirty="0" smtClean="0"/>
              <a:t>Gaze </a:t>
            </a:r>
            <a:r>
              <a:rPr lang="en-US" sz="2400" dirty="0" smtClean="0"/>
              <a:t>Palsy</a:t>
            </a:r>
            <a:endParaRPr lang="en-US" sz="2400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Ipsilateral</a:t>
            </a:r>
            <a:r>
              <a:rPr lang="en-US" dirty="0" smtClean="0"/>
              <a:t> Saccadic failure</a:t>
            </a:r>
          </a:p>
          <a:p>
            <a:endParaRPr lang="en-US" dirty="0"/>
          </a:p>
          <a:p>
            <a:r>
              <a:rPr lang="en-US" dirty="0" smtClean="0"/>
              <a:t>Contralateral gaze evoked nystagmus</a:t>
            </a:r>
          </a:p>
          <a:p>
            <a:r>
              <a:rPr lang="en-US" dirty="0" smtClean="0"/>
              <a:t>  </a:t>
            </a:r>
          </a:p>
          <a:p>
            <a:r>
              <a:rPr lang="en-US" dirty="0" smtClean="0"/>
              <a:t>Acute lesion contralateral gaze deviation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057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6909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13" r="21168"/>
          <a:stretch/>
        </p:blipFill>
        <p:spPr>
          <a:xfrm>
            <a:off x="247836" y="898309"/>
            <a:ext cx="5063314" cy="56507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06629" y="1268825"/>
            <a:ext cx="593792" cy="307777"/>
          </a:xfrm>
          <a:prstGeom prst="rect">
            <a:avLst/>
          </a:prstGeom>
          <a:solidFill>
            <a:srgbClr val="2F7CC4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riMLF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02733" y="1852581"/>
            <a:ext cx="362873" cy="276999"/>
          </a:xfrm>
          <a:prstGeom prst="rect">
            <a:avLst/>
          </a:prstGeom>
          <a:solidFill>
            <a:srgbClr val="10179D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IC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9851" y="1852581"/>
            <a:ext cx="362873" cy="276999"/>
          </a:xfrm>
          <a:prstGeom prst="rect">
            <a:avLst/>
          </a:prstGeom>
          <a:solidFill>
            <a:srgbClr val="10179D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FFFF"/>
                </a:solidFill>
              </a:rPr>
              <a:t>IC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08524" y="1300929"/>
            <a:ext cx="593792" cy="307777"/>
          </a:xfrm>
          <a:prstGeom prst="rect">
            <a:avLst/>
          </a:prstGeom>
          <a:solidFill>
            <a:srgbClr val="2F7CC4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riMLF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66095" y="3432786"/>
            <a:ext cx="560805" cy="307777"/>
          </a:xfrm>
          <a:prstGeom prst="rect">
            <a:avLst/>
          </a:prstGeom>
          <a:solidFill>
            <a:srgbClr val="3E986D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MLF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19110" y="3432786"/>
            <a:ext cx="560805" cy="307777"/>
          </a:xfrm>
          <a:prstGeom prst="rect">
            <a:avLst/>
          </a:prstGeom>
          <a:solidFill>
            <a:srgbClr val="3E986D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MLF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1823430" y="3974080"/>
            <a:ext cx="214423" cy="626828"/>
          </a:xfrm>
          <a:prstGeom prst="ellipse">
            <a:avLst/>
          </a:prstGeom>
          <a:solidFill>
            <a:srgbClr val="ED8C2B"/>
          </a:solidFill>
          <a:ln>
            <a:solidFill>
              <a:srgbClr val="ED8C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787280" y="3896548"/>
            <a:ext cx="3628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Arial Black"/>
                <a:cs typeface="Arial Black"/>
              </a:rPr>
              <a:t>P</a:t>
            </a:r>
          </a:p>
          <a:p>
            <a:r>
              <a:rPr lang="en-US" sz="1100" dirty="0" smtClean="0">
                <a:latin typeface="Arial Black"/>
                <a:cs typeface="Arial Black"/>
              </a:rPr>
              <a:t>P</a:t>
            </a:r>
          </a:p>
          <a:p>
            <a:r>
              <a:rPr lang="en-US" sz="1100" dirty="0" smtClean="0">
                <a:latin typeface="Arial Black"/>
                <a:cs typeface="Arial Black"/>
              </a:rPr>
              <a:t>R</a:t>
            </a:r>
          </a:p>
          <a:p>
            <a:r>
              <a:rPr lang="en-US" sz="1100" dirty="0" smtClean="0">
                <a:latin typeface="Arial Black"/>
                <a:cs typeface="Arial Black"/>
              </a:rPr>
              <a:t>F</a:t>
            </a:r>
            <a:endParaRPr lang="en-US" sz="1100" dirty="0">
              <a:latin typeface="Arial Black"/>
              <a:cs typeface="Arial Black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3231288" y="4008402"/>
            <a:ext cx="247412" cy="626828"/>
          </a:xfrm>
          <a:prstGeom prst="ellipse">
            <a:avLst/>
          </a:prstGeom>
          <a:solidFill>
            <a:srgbClr val="ED8C2B"/>
          </a:solidFill>
          <a:ln>
            <a:solidFill>
              <a:srgbClr val="ED8C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222279" y="3923696"/>
            <a:ext cx="3628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Arial Black"/>
                <a:cs typeface="Arial Black"/>
              </a:rPr>
              <a:t>P</a:t>
            </a:r>
          </a:p>
          <a:p>
            <a:r>
              <a:rPr lang="en-US" sz="1100" dirty="0" smtClean="0">
                <a:latin typeface="Arial Black"/>
                <a:cs typeface="Arial Black"/>
              </a:rPr>
              <a:t>P</a:t>
            </a:r>
          </a:p>
          <a:p>
            <a:r>
              <a:rPr lang="en-US" sz="1100" dirty="0" smtClean="0">
                <a:latin typeface="Arial Black"/>
                <a:cs typeface="Arial Black"/>
              </a:rPr>
              <a:t>R</a:t>
            </a:r>
          </a:p>
          <a:p>
            <a:r>
              <a:rPr lang="en-US" sz="1100" dirty="0" smtClean="0">
                <a:latin typeface="Arial Black"/>
                <a:cs typeface="Arial Black"/>
              </a:rPr>
              <a:t>F</a:t>
            </a:r>
            <a:endParaRPr lang="en-US" sz="1100" dirty="0">
              <a:latin typeface="Arial Black"/>
              <a:cs typeface="Arial Black"/>
            </a:endParaRPr>
          </a:p>
        </p:txBody>
      </p:sp>
      <p:sp>
        <p:nvSpPr>
          <p:cNvPr id="4" name="Multiply 3"/>
          <p:cNvSpPr/>
          <p:nvPr/>
        </p:nvSpPr>
        <p:spPr>
          <a:xfrm>
            <a:off x="2467856" y="3381580"/>
            <a:ext cx="763432" cy="702381"/>
          </a:xfrm>
          <a:prstGeom prst="mathMultiply">
            <a:avLst>
              <a:gd name="adj1" fmla="val 15268"/>
            </a:avLst>
          </a:prstGeom>
          <a:solidFill>
            <a:srgbClr val="40404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492404" y="1006195"/>
            <a:ext cx="3651596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MLF lesion     =</a:t>
            </a:r>
          </a:p>
          <a:p>
            <a:r>
              <a:rPr lang="en-US" sz="2400" dirty="0" err="1" smtClean="0"/>
              <a:t>Internuclear</a:t>
            </a:r>
            <a:r>
              <a:rPr lang="en-US" sz="2400" dirty="0" smtClean="0"/>
              <a:t> </a:t>
            </a:r>
            <a:r>
              <a:rPr lang="en-US" sz="2400" dirty="0" err="1" smtClean="0"/>
              <a:t>Ophthalmoplegia</a:t>
            </a:r>
            <a:endParaRPr lang="en-US" sz="2400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On </a:t>
            </a:r>
            <a:r>
              <a:rPr lang="en-US" dirty="0" smtClean="0"/>
              <a:t>Saccade to contralateral side: 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Ipsilateral</a:t>
            </a:r>
            <a:r>
              <a:rPr lang="en-US" dirty="0" smtClean="0"/>
              <a:t> Adduction deficit</a:t>
            </a:r>
          </a:p>
          <a:p>
            <a:endParaRPr lang="en-US" dirty="0"/>
          </a:p>
          <a:p>
            <a:r>
              <a:rPr lang="en-US" dirty="0" smtClean="0"/>
              <a:t>Contralateral Abduction nystagmus </a:t>
            </a:r>
          </a:p>
        </p:txBody>
      </p:sp>
    </p:spTree>
    <p:extLst>
      <p:ext uri="{BB962C8B-B14F-4D97-AF65-F5344CB8AC3E}">
        <p14:creationId xmlns:p14="http://schemas.microsoft.com/office/powerpoint/2010/main" val="3358203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6909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13" r="21168"/>
          <a:stretch/>
        </p:blipFill>
        <p:spPr>
          <a:xfrm>
            <a:off x="247836" y="898309"/>
            <a:ext cx="5063314" cy="56507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06629" y="1268825"/>
            <a:ext cx="593792" cy="307777"/>
          </a:xfrm>
          <a:prstGeom prst="rect">
            <a:avLst/>
          </a:prstGeom>
          <a:solidFill>
            <a:srgbClr val="2F7CC4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riMLF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02733" y="1852581"/>
            <a:ext cx="362873" cy="276999"/>
          </a:xfrm>
          <a:prstGeom prst="rect">
            <a:avLst/>
          </a:prstGeom>
          <a:solidFill>
            <a:srgbClr val="10179D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IC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9851" y="1852581"/>
            <a:ext cx="362873" cy="276999"/>
          </a:xfrm>
          <a:prstGeom prst="rect">
            <a:avLst/>
          </a:prstGeom>
          <a:solidFill>
            <a:srgbClr val="10179D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FFFF"/>
                </a:solidFill>
              </a:rPr>
              <a:t>IC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08524" y="1300929"/>
            <a:ext cx="593792" cy="307777"/>
          </a:xfrm>
          <a:prstGeom prst="rect">
            <a:avLst/>
          </a:prstGeom>
          <a:solidFill>
            <a:srgbClr val="2F7CC4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riMLF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66095" y="3432786"/>
            <a:ext cx="560805" cy="307777"/>
          </a:xfrm>
          <a:prstGeom prst="rect">
            <a:avLst/>
          </a:prstGeom>
          <a:solidFill>
            <a:srgbClr val="3E986D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MLF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19110" y="3432786"/>
            <a:ext cx="560805" cy="307777"/>
          </a:xfrm>
          <a:prstGeom prst="rect">
            <a:avLst/>
          </a:prstGeom>
          <a:solidFill>
            <a:srgbClr val="3E986D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MLF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1823430" y="3974080"/>
            <a:ext cx="214423" cy="626828"/>
          </a:xfrm>
          <a:prstGeom prst="ellipse">
            <a:avLst/>
          </a:prstGeom>
          <a:solidFill>
            <a:srgbClr val="ED8C2B"/>
          </a:solidFill>
          <a:ln>
            <a:solidFill>
              <a:srgbClr val="ED8C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787280" y="3896548"/>
            <a:ext cx="3628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Arial Black"/>
                <a:cs typeface="Arial Black"/>
              </a:rPr>
              <a:t>P</a:t>
            </a:r>
          </a:p>
          <a:p>
            <a:r>
              <a:rPr lang="en-US" sz="1100" dirty="0" smtClean="0">
                <a:latin typeface="Arial Black"/>
                <a:cs typeface="Arial Black"/>
              </a:rPr>
              <a:t>P</a:t>
            </a:r>
          </a:p>
          <a:p>
            <a:r>
              <a:rPr lang="en-US" sz="1100" dirty="0" smtClean="0">
                <a:latin typeface="Arial Black"/>
                <a:cs typeface="Arial Black"/>
              </a:rPr>
              <a:t>R</a:t>
            </a:r>
          </a:p>
          <a:p>
            <a:r>
              <a:rPr lang="en-US" sz="1100" dirty="0" smtClean="0">
                <a:latin typeface="Arial Black"/>
                <a:cs typeface="Arial Black"/>
              </a:rPr>
              <a:t>F</a:t>
            </a:r>
            <a:endParaRPr lang="en-US" sz="1100" dirty="0">
              <a:latin typeface="Arial Black"/>
              <a:cs typeface="Arial Black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3231288" y="4008402"/>
            <a:ext cx="247412" cy="626828"/>
          </a:xfrm>
          <a:prstGeom prst="ellipse">
            <a:avLst/>
          </a:prstGeom>
          <a:solidFill>
            <a:srgbClr val="ED8C2B"/>
          </a:solidFill>
          <a:ln>
            <a:solidFill>
              <a:srgbClr val="ED8C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222279" y="3923696"/>
            <a:ext cx="3628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Arial Black"/>
                <a:cs typeface="Arial Black"/>
              </a:rPr>
              <a:t>P</a:t>
            </a:r>
          </a:p>
          <a:p>
            <a:r>
              <a:rPr lang="en-US" sz="1100" dirty="0" smtClean="0">
                <a:latin typeface="Arial Black"/>
                <a:cs typeface="Arial Black"/>
              </a:rPr>
              <a:t>P</a:t>
            </a:r>
          </a:p>
          <a:p>
            <a:r>
              <a:rPr lang="en-US" sz="1100" dirty="0" smtClean="0">
                <a:latin typeface="Arial Black"/>
                <a:cs typeface="Arial Black"/>
              </a:rPr>
              <a:t>R</a:t>
            </a:r>
          </a:p>
          <a:p>
            <a:r>
              <a:rPr lang="en-US" sz="1100" dirty="0" smtClean="0">
                <a:latin typeface="Arial Black"/>
                <a:cs typeface="Arial Black"/>
              </a:rPr>
              <a:t>F</a:t>
            </a:r>
            <a:endParaRPr lang="en-US" sz="1100" dirty="0">
              <a:latin typeface="Arial Black"/>
              <a:cs typeface="Arial Black"/>
            </a:endParaRPr>
          </a:p>
        </p:txBody>
      </p:sp>
      <p:sp>
        <p:nvSpPr>
          <p:cNvPr id="4" name="Multiply 3"/>
          <p:cNvSpPr/>
          <p:nvPr/>
        </p:nvSpPr>
        <p:spPr>
          <a:xfrm>
            <a:off x="2467856" y="3381580"/>
            <a:ext cx="763432" cy="702381"/>
          </a:xfrm>
          <a:prstGeom prst="mathMultiply">
            <a:avLst>
              <a:gd name="adj1" fmla="val 15268"/>
            </a:avLst>
          </a:prstGeom>
          <a:solidFill>
            <a:srgbClr val="40404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492404" y="1006195"/>
            <a:ext cx="3651596" cy="3816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Bilateral MLF lesion     </a:t>
            </a:r>
          </a:p>
          <a:p>
            <a:r>
              <a:rPr lang="en-US" sz="2400" dirty="0" smtClean="0"/>
              <a:t>Bilateral </a:t>
            </a:r>
            <a:r>
              <a:rPr lang="en-US" sz="2400" dirty="0" err="1" smtClean="0"/>
              <a:t>Internuclear</a:t>
            </a:r>
            <a:r>
              <a:rPr lang="en-US" sz="2400" dirty="0" smtClean="0"/>
              <a:t> </a:t>
            </a:r>
            <a:r>
              <a:rPr lang="en-US" sz="2400" dirty="0" err="1" smtClean="0"/>
              <a:t>Ophthalmoplegia</a:t>
            </a:r>
            <a:endParaRPr lang="en-US" sz="2400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Exotropia</a:t>
            </a:r>
            <a:endParaRPr lang="en-US" dirty="0" smtClean="0"/>
          </a:p>
          <a:p>
            <a:endParaRPr lang="en-US" dirty="0"/>
          </a:p>
          <a:p>
            <a:r>
              <a:rPr lang="en-US" dirty="0"/>
              <a:t>B</a:t>
            </a:r>
            <a:r>
              <a:rPr lang="en-US" dirty="0" smtClean="0"/>
              <a:t>ilateral Adduction deficit</a:t>
            </a:r>
          </a:p>
          <a:p>
            <a:endParaRPr lang="en-US" dirty="0"/>
          </a:p>
          <a:p>
            <a:r>
              <a:rPr lang="en-US" dirty="0" smtClean="0"/>
              <a:t>Bilateral Abduction nystagmus </a:t>
            </a:r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15" name="Multiply 14"/>
          <p:cNvSpPr/>
          <p:nvPr/>
        </p:nvSpPr>
        <p:spPr>
          <a:xfrm>
            <a:off x="2055017" y="3373338"/>
            <a:ext cx="763432" cy="702381"/>
          </a:xfrm>
          <a:prstGeom prst="mathMultiply">
            <a:avLst>
              <a:gd name="adj1" fmla="val 15268"/>
            </a:avLst>
          </a:prstGeom>
          <a:solidFill>
            <a:srgbClr val="40404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6317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6909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13" r="21168"/>
          <a:stretch/>
        </p:blipFill>
        <p:spPr>
          <a:xfrm>
            <a:off x="247836" y="898309"/>
            <a:ext cx="5063314" cy="56507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06629" y="1268825"/>
            <a:ext cx="593792" cy="307777"/>
          </a:xfrm>
          <a:prstGeom prst="rect">
            <a:avLst/>
          </a:prstGeom>
          <a:solidFill>
            <a:srgbClr val="2F7CC4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riMLF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02733" y="1852581"/>
            <a:ext cx="362873" cy="276999"/>
          </a:xfrm>
          <a:prstGeom prst="rect">
            <a:avLst/>
          </a:prstGeom>
          <a:solidFill>
            <a:srgbClr val="10179D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IC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9851" y="1852581"/>
            <a:ext cx="362873" cy="276999"/>
          </a:xfrm>
          <a:prstGeom prst="rect">
            <a:avLst/>
          </a:prstGeom>
          <a:solidFill>
            <a:srgbClr val="10179D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FFFF"/>
                </a:solidFill>
              </a:rPr>
              <a:t>IC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08524" y="1300929"/>
            <a:ext cx="593792" cy="307777"/>
          </a:xfrm>
          <a:prstGeom prst="rect">
            <a:avLst/>
          </a:prstGeom>
          <a:solidFill>
            <a:srgbClr val="2F7CC4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riMLF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66095" y="3432786"/>
            <a:ext cx="560805" cy="307777"/>
          </a:xfrm>
          <a:prstGeom prst="rect">
            <a:avLst/>
          </a:prstGeom>
          <a:solidFill>
            <a:srgbClr val="3E986D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MLF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19110" y="3432786"/>
            <a:ext cx="560805" cy="307777"/>
          </a:xfrm>
          <a:prstGeom prst="rect">
            <a:avLst/>
          </a:prstGeom>
          <a:solidFill>
            <a:srgbClr val="3E986D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MLF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1823430" y="3974080"/>
            <a:ext cx="214423" cy="626828"/>
          </a:xfrm>
          <a:prstGeom prst="ellipse">
            <a:avLst/>
          </a:prstGeom>
          <a:solidFill>
            <a:srgbClr val="ED8C2B"/>
          </a:solidFill>
          <a:ln>
            <a:solidFill>
              <a:srgbClr val="ED8C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787280" y="3896548"/>
            <a:ext cx="3628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Arial Black"/>
                <a:cs typeface="Arial Black"/>
              </a:rPr>
              <a:t>P</a:t>
            </a:r>
          </a:p>
          <a:p>
            <a:r>
              <a:rPr lang="en-US" sz="1100" dirty="0" smtClean="0">
                <a:latin typeface="Arial Black"/>
                <a:cs typeface="Arial Black"/>
              </a:rPr>
              <a:t>P</a:t>
            </a:r>
          </a:p>
          <a:p>
            <a:r>
              <a:rPr lang="en-US" sz="1100" dirty="0" smtClean="0">
                <a:latin typeface="Arial Black"/>
                <a:cs typeface="Arial Black"/>
              </a:rPr>
              <a:t>R</a:t>
            </a:r>
          </a:p>
          <a:p>
            <a:r>
              <a:rPr lang="en-US" sz="1100" dirty="0" smtClean="0">
                <a:latin typeface="Arial Black"/>
                <a:cs typeface="Arial Black"/>
              </a:rPr>
              <a:t>F</a:t>
            </a:r>
            <a:endParaRPr lang="en-US" sz="1100" dirty="0">
              <a:latin typeface="Arial Black"/>
              <a:cs typeface="Arial Black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3231288" y="4008402"/>
            <a:ext cx="247412" cy="626828"/>
          </a:xfrm>
          <a:prstGeom prst="ellipse">
            <a:avLst/>
          </a:prstGeom>
          <a:solidFill>
            <a:srgbClr val="ED8C2B"/>
          </a:solidFill>
          <a:ln>
            <a:solidFill>
              <a:srgbClr val="ED8C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222279" y="3923696"/>
            <a:ext cx="3628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Arial Black"/>
                <a:cs typeface="Arial Black"/>
              </a:rPr>
              <a:t>P</a:t>
            </a:r>
          </a:p>
          <a:p>
            <a:r>
              <a:rPr lang="en-US" sz="1100" dirty="0" smtClean="0">
                <a:latin typeface="Arial Black"/>
                <a:cs typeface="Arial Black"/>
              </a:rPr>
              <a:t>P</a:t>
            </a:r>
          </a:p>
          <a:p>
            <a:r>
              <a:rPr lang="en-US" sz="1100" dirty="0" smtClean="0">
                <a:latin typeface="Arial Black"/>
                <a:cs typeface="Arial Black"/>
              </a:rPr>
              <a:t>R</a:t>
            </a:r>
          </a:p>
          <a:p>
            <a:r>
              <a:rPr lang="en-US" sz="1100" dirty="0" smtClean="0">
                <a:latin typeface="Arial Black"/>
                <a:cs typeface="Arial Black"/>
              </a:rPr>
              <a:t>F</a:t>
            </a:r>
            <a:endParaRPr lang="en-US" sz="1100" dirty="0">
              <a:latin typeface="Arial Black"/>
              <a:cs typeface="Arial Black"/>
            </a:endParaRPr>
          </a:p>
        </p:txBody>
      </p:sp>
      <p:sp>
        <p:nvSpPr>
          <p:cNvPr id="4" name="Multiply 3"/>
          <p:cNvSpPr/>
          <p:nvPr/>
        </p:nvSpPr>
        <p:spPr>
          <a:xfrm>
            <a:off x="2467855" y="3381580"/>
            <a:ext cx="1212059" cy="1219328"/>
          </a:xfrm>
          <a:prstGeom prst="mathMultiply">
            <a:avLst>
              <a:gd name="adj1" fmla="val 15268"/>
            </a:avLst>
          </a:prstGeom>
          <a:solidFill>
            <a:srgbClr val="40404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440911" y="1006195"/>
            <a:ext cx="393050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PPRF &amp; MLF     </a:t>
            </a:r>
          </a:p>
          <a:p>
            <a:r>
              <a:rPr lang="en-US" sz="2400" dirty="0" smtClean="0"/>
              <a:t>One &amp; a Half Syndrome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Ipsilateral</a:t>
            </a:r>
            <a:r>
              <a:rPr lang="en-US" dirty="0" smtClean="0"/>
              <a:t> Saccadic Gaze Failure</a:t>
            </a:r>
          </a:p>
          <a:p>
            <a:endParaRPr lang="en-US" dirty="0" smtClean="0"/>
          </a:p>
          <a:p>
            <a:r>
              <a:rPr lang="en-US" dirty="0" smtClean="0"/>
              <a:t>On contralateral gaze</a:t>
            </a:r>
          </a:p>
          <a:p>
            <a:r>
              <a:rPr lang="en-US" dirty="0" smtClean="0"/>
              <a:t>Failure of adduction </a:t>
            </a:r>
            <a:r>
              <a:rPr lang="en-US" dirty="0" err="1" smtClean="0"/>
              <a:t>ipsilateral</a:t>
            </a:r>
            <a:r>
              <a:rPr lang="en-US" dirty="0" smtClean="0"/>
              <a:t> eye</a:t>
            </a:r>
          </a:p>
          <a:p>
            <a:r>
              <a:rPr lang="en-US" dirty="0" smtClean="0"/>
              <a:t>Preserved Abduction contralateral eye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403761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6909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13" r="21168"/>
          <a:stretch/>
        </p:blipFill>
        <p:spPr>
          <a:xfrm>
            <a:off x="247836" y="898309"/>
            <a:ext cx="5063314" cy="56507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06629" y="1268825"/>
            <a:ext cx="593792" cy="307777"/>
          </a:xfrm>
          <a:prstGeom prst="rect">
            <a:avLst/>
          </a:prstGeom>
          <a:solidFill>
            <a:srgbClr val="2F7CC4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riMLF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02733" y="1852581"/>
            <a:ext cx="362873" cy="276999"/>
          </a:xfrm>
          <a:prstGeom prst="rect">
            <a:avLst/>
          </a:prstGeom>
          <a:solidFill>
            <a:srgbClr val="10179D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IC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9851" y="1852581"/>
            <a:ext cx="362873" cy="276999"/>
          </a:xfrm>
          <a:prstGeom prst="rect">
            <a:avLst/>
          </a:prstGeom>
          <a:solidFill>
            <a:srgbClr val="10179D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FFFF"/>
                </a:solidFill>
              </a:rPr>
              <a:t>IC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08524" y="1300929"/>
            <a:ext cx="593792" cy="307777"/>
          </a:xfrm>
          <a:prstGeom prst="rect">
            <a:avLst/>
          </a:prstGeom>
          <a:solidFill>
            <a:srgbClr val="2F7CC4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riMLF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66095" y="3432786"/>
            <a:ext cx="560805" cy="307777"/>
          </a:xfrm>
          <a:prstGeom prst="rect">
            <a:avLst/>
          </a:prstGeom>
          <a:solidFill>
            <a:srgbClr val="3E986D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MLF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19110" y="3432786"/>
            <a:ext cx="560805" cy="307777"/>
          </a:xfrm>
          <a:prstGeom prst="rect">
            <a:avLst/>
          </a:prstGeom>
          <a:solidFill>
            <a:srgbClr val="3E986D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MLF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1823430" y="3974080"/>
            <a:ext cx="214423" cy="626828"/>
          </a:xfrm>
          <a:prstGeom prst="ellipse">
            <a:avLst/>
          </a:prstGeom>
          <a:solidFill>
            <a:srgbClr val="ED8C2B"/>
          </a:solidFill>
          <a:ln>
            <a:solidFill>
              <a:srgbClr val="ED8C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787280" y="3896548"/>
            <a:ext cx="3628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Arial Black"/>
                <a:cs typeface="Arial Black"/>
              </a:rPr>
              <a:t>P</a:t>
            </a:r>
          </a:p>
          <a:p>
            <a:r>
              <a:rPr lang="en-US" sz="1100" dirty="0" smtClean="0">
                <a:latin typeface="Arial Black"/>
                <a:cs typeface="Arial Black"/>
              </a:rPr>
              <a:t>P</a:t>
            </a:r>
          </a:p>
          <a:p>
            <a:r>
              <a:rPr lang="en-US" sz="1100" dirty="0" smtClean="0">
                <a:latin typeface="Arial Black"/>
                <a:cs typeface="Arial Black"/>
              </a:rPr>
              <a:t>R</a:t>
            </a:r>
          </a:p>
          <a:p>
            <a:r>
              <a:rPr lang="en-US" sz="1100" dirty="0" smtClean="0">
                <a:latin typeface="Arial Black"/>
                <a:cs typeface="Arial Black"/>
              </a:rPr>
              <a:t>F</a:t>
            </a:r>
            <a:endParaRPr lang="en-US" sz="1100" dirty="0">
              <a:latin typeface="Arial Black"/>
              <a:cs typeface="Arial Black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3231288" y="4008402"/>
            <a:ext cx="247412" cy="626828"/>
          </a:xfrm>
          <a:prstGeom prst="ellipse">
            <a:avLst/>
          </a:prstGeom>
          <a:solidFill>
            <a:srgbClr val="ED8C2B"/>
          </a:solidFill>
          <a:ln>
            <a:solidFill>
              <a:srgbClr val="ED8C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222279" y="3923696"/>
            <a:ext cx="3628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Arial Black"/>
                <a:cs typeface="Arial Black"/>
              </a:rPr>
              <a:t>P</a:t>
            </a:r>
          </a:p>
          <a:p>
            <a:r>
              <a:rPr lang="en-US" sz="1100" dirty="0" smtClean="0">
                <a:latin typeface="Arial Black"/>
                <a:cs typeface="Arial Black"/>
              </a:rPr>
              <a:t>P</a:t>
            </a:r>
          </a:p>
          <a:p>
            <a:r>
              <a:rPr lang="en-US" sz="1100" dirty="0" smtClean="0">
                <a:latin typeface="Arial Black"/>
                <a:cs typeface="Arial Black"/>
              </a:rPr>
              <a:t>R</a:t>
            </a:r>
          </a:p>
          <a:p>
            <a:r>
              <a:rPr lang="en-US" sz="1100" dirty="0" smtClean="0">
                <a:latin typeface="Arial Black"/>
                <a:cs typeface="Arial Black"/>
              </a:rPr>
              <a:t>F</a:t>
            </a:r>
            <a:endParaRPr lang="en-US" sz="1100" dirty="0">
              <a:latin typeface="Arial Black"/>
              <a:cs typeface="Arial Black"/>
            </a:endParaRPr>
          </a:p>
        </p:txBody>
      </p:sp>
      <p:sp>
        <p:nvSpPr>
          <p:cNvPr id="4" name="Multiply 3"/>
          <p:cNvSpPr/>
          <p:nvPr/>
        </p:nvSpPr>
        <p:spPr>
          <a:xfrm>
            <a:off x="1157676" y="3566629"/>
            <a:ext cx="2995956" cy="1839113"/>
          </a:xfrm>
          <a:prstGeom prst="mathMultiply">
            <a:avLst>
              <a:gd name="adj1" fmla="val 15268"/>
            </a:avLst>
          </a:prstGeom>
          <a:solidFill>
            <a:srgbClr val="40404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440911" y="1006195"/>
            <a:ext cx="3930507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Large Pontine lesion</a:t>
            </a:r>
          </a:p>
          <a:p>
            <a:r>
              <a:rPr lang="en-US" sz="2400" dirty="0" smtClean="0"/>
              <a:t>Bilateral Horizontal            Gaze Palsy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Can be associated with Progressive Scoliosis (ROBO3 gene mutation)</a:t>
            </a:r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83235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6909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13" r="21168"/>
          <a:stretch/>
        </p:blipFill>
        <p:spPr>
          <a:xfrm>
            <a:off x="247836" y="898309"/>
            <a:ext cx="5063314" cy="56507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06629" y="1268825"/>
            <a:ext cx="593792" cy="307777"/>
          </a:xfrm>
          <a:prstGeom prst="rect">
            <a:avLst/>
          </a:prstGeom>
          <a:solidFill>
            <a:srgbClr val="2F7CC4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riMLF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02733" y="1852581"/>
            <a:ext cx="362873" cy="276999"/>
          </a:xfrm>
          <a:prstGeom prst="rect">
            <a:avLst/>
          </a:prstGeom>
          <a:solidFill>
            <a:srgbClr val="10179D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IC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9851" y="1852581"/>
            <a:ext cx="362873" cy="276999"/>
          </a:xfrm>
          <a:prstGeom prst="rect">
            <a:avLst/>
          </a:prstGeom>
          <a:solidFill>
            <a:srgbClr val="10179D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FFFF"/>
                </a:solidFill>
              </a:rPr>
              <a:t>IC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08524" y="1300929"/>
            <a:ext cx="593792" cy="307777"/>
          </a:xfrm>
          <a:prstGeom prst="rect">
            <a:avLst/>
          </a:prstGeom>
          <a:solidFill>
            <a:srgbClr val="2F7CC4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riMLF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66095" y="3432786"/>
            <a:ext cx="560805" cy="307777"/>
          </a:xfrm>
          <a:prstGeom prst="rect">
            <a:avLst/>
          </a:prstGeom>
          <a:solidFill>
            <a:srgbClr val="3E986D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MLF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19110" y="3432786"/>
            <a:ext cx="560805" cy="307777"/>
          </a:xfrm>
          <a:prstGeom prst="rect">
            <a:avLst/>
          </a:prstGeom>
          <a:solidFill>
            <a:srgbClr val="3E986D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MLF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1823430" y="3974080"/>
            <a:ext cx="214423" cy="626828"/>
          </a:xfrm>
          <a:prstGeom prst="ellipse">
            <a:avLst/>
          </a:prstGeom>
          <a:solidFill>
            <a:srgbClr val="ED8C2B"/>
          </a:solidFill>
          <a:ln>
            <a:solidFill>
              <a:srgbClr val="ED8C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787280" y="3896548"/>
            <a:ext cx="3628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Arial Black"/>
                <a:cs typeface="Arial Black"/>
              </a:rPr>
              <a:t>P</a:t>
            </a:r>
          </a:p>
          <a:p>
            <a:r>
              <a:rPr lang="en-US" sz="1100" dirty="0" smtClean="0">
                <a:latin typeface="Arial Black"/>
                <a:cs typeface="Arial Black"/>
              </a:rPr>
              <a:t>P</a:t>
            </a:r>
          </a:p>
          <a:p>
            <a:r>
              <a:rPr lang="en-US" sz="1100" dirty="0" smtClean="0">
                <a:latin typeface="Arial Black"/>
                <a:cs typeface="Arial Black"/>
              </a:rPr>
              <a:t>R</a:t>
            </a:r>
          </a:p>
          <a:p>
            <a:r>
              <a:rPr lang="en-US" sz="1100" dirty="0" smtClean="0">
                <a:latin typeface="Arial Black"/>
                <a:cs typeface="Arial Black"/>
              </a:rPr>
              <a:t>F</a:t>
            </a:r>
            <a:endParaRPr lang="en-US" sz="1100" dirty="0">
              <a:latin typeface="Arial Black"/>
              <a:cs typeface="Arial Black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3231288" y="4008402"/>
            <a:ext cx="247412" cy="626828"/>
          </a:xfrm>
          <a:prstGeom prst="ellipse">
            <a:avLst/>
          </a:prstGeom>
          <a:solidFill>
            <a:srgbClr val="ED8C2B"/>
          </a:solidFill>
          <a:ln>
            <a:solidFill>
              <a:srgbClr val="ED8C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222279" y="3923696"/>
            <a:ext cx="3628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Arial Black"/>
                <a:cs typeface="Arial Black"/>
              </a:rPr>
              <a:t>P</a:t>
            </a:r>
          </a:p>
          <a:p>
            <a:r>
              <a:rPr lang="en-US" sz="1100" dirty="0" smtClean="0">
                <a:latin typeface="Arial Black"/>
                <a:cs typeface="Arial Black"/>
              </a:rPr>
              <a:t>P</a:t>
            </a:r>
          </a:p>
          <a:p>
            <a:r>
              <a:rPr lang="en-US" sz="1100" dirty="0" smtClean="0">
                <a:latin typeface="Arial Black"/>
                <a:cs typeface="Arial Black"/>
              </a:rPr>
              <a:t>R</a:t>
            </a:r>
          </a:p>
          <a:p>
            <a:r>
              <a:rPr lang="en-US" sz="1100" dirty="0" smtClean="0">
                <a:latin typeface="Arial Black"/>
                <a:cs typeface="Arial Black"/>
              </a:rPr>
              <a:t>F</a:t>
            </a:r>
            <a:endParaRPr lang="en-US" sz="1100" dirty="0">
              <a:latin typeface="Arial Black"/>
              <a:cs typeface="Arial Black"/>
            </a:endParaRPr>
          </a:p>
        </p:txBody>
      </p:sp>
      <p:sp>
        <p:nvSpPr>
          <p:cNvPr id="4" name="Multiply 3"/>
          <p:cNvSpPr/>
          <p:nvPr/>
        </p:nvSpPr>
        <p:spPr>
          <a:xfrm>
            <a:off x="1157676" y="657045"/>
            <a:ext cx="2995956" cy="1839113"/>
          </a:xfrm>
          <a:prstGeom prst="mathMultiply">
            <a:avLst>
              <a:gd name="adj1" fmla="val 15268"/>
            </a:avLst>
          </a:prstGeom>
          <a:solidFill>
            <a:srgbClr val="40404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440911" y="1006195"/>
            <a:ext cx="3930507" cy="5232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Dorsal MIDBRAIN LESION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UpGaze</a:t>
            </a:r>
            <a:r>
              <a:rPr lang="en-US" dirty="0" smtClean="0"/>
              <a:t> Palsy (pursuit / saccade)</a:t>
            </a:r>
          </a:p>
          <a:p>
            <a:r>
              <a:rPr lang="en-US" dirty="0" smtClean="0"/>
              <a:t>(overcome by VOR unless severe)</a:t>
            </a:r>
          </a:p>
          <a:p>
            <a:endParaRPr lang="en-US" dirty="0"/>
          </a:p>
          <a:p>
            <a:r>
              <a:rPr lang="en-US" dirty="0" smtClean="0"/>
              <a:t>Skew Deviation</a:t>
            </a:r>
          </a:p>
          <a:p>
            <a:endParaRPr lang="en-US" dirty="0"/>
          </a:p>
          <a:p>
            <a:r>
              <a:rPr lang="en-US" dirty="0" smtClean="0"/>
              <a:t>Lid Retraction</a:t>
            </a:r>
          </a:p>
          <a:p>
            <a:endParaRPr lang="en-US" dirty="0"/>
          </a:p>
          <a:p>
            <a:r>
              <a:rPr lang="en-US" dirty="0" smtClean="0"/>
              <a:t>Convergence Retraction Nystagmus</a:t>
            </a:r>
          </a:p>
          <a:p>
            <a:endParaRPr lang="en-US" dirty="0" smtClean="0"/>
          </a:p>
          <a:p>
            <a:r>
              <a:rPr lang="en-US" dirty="0" smtClean="0"/>
              <a:t>Light / Near Dissociation </a:t>
            </a:r>
          </a:p>
          <a:p>
            <a:endParaRPr lang="en-US" dirty="0"/>
          </a:p>
          <a:p>
            <a:r>
              <a:rPr lang="en-US" dirty="0" smtClean="0"/>
              <a:t>+/- loss of Convergence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770996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Progressive </a:t>
            </a:r>
            <a:r>
              <a:rPr lang="en-US" dirty="0" err="1" smtClean="0"/>
              <a:t>Supranuclear</a:t>
            </a:r>
            <a:r>
              <a:rPr lang="en-US" dirty="0" smtClean="0"/>
              <a:t> Palsy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84163" y="1803388"/>
            <a:ext cx="4287837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Progressive </a:t>
            </a:r>
            <a:r>
              <a:rPr lang="en-US" dirty="0" err="1" smtClean="0"/>
              <a:t>Neuro</a:t>
            </a:r>
            <a:r>
              <a:rPr lang="en-US" dirty="0" smtClean="0"/>
              <a:t>-degenerative disease (</a:t>
            </a:r>
            <a:r>
              <a:rPr lang="en-US" dirty="0" err="1" smtClean="0"/>
              <a:t>tauopathy</a:t>
            </a:r>
            <a:r>
              <a:rPr lang="en-US" dirty="0" smtClean="0"/>
              <a:t>) affecting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Basal Ganglia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Midbrain (pons spared)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Cortex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Cerebellum</a:t>
            </a:r>
          </a:p>
          <a:p>
            <a:r>
              <a:rPr lang="en-US" dirty="0"/>
              <a:t>+ rigidity, ataxia, </a:t>
            </a:r>
            <a:r>
              <a:rPr lang="en-US" dirty="0" err="1"/>
              <a:t>pseudobulbar</a:t>
            </a:r>
            <a:r>
              <a:rPr lang="en-US" dirty="0"/>
              <a:t> palsy </a:t>
            </a:r>
            <a:r>
              <a:rPr lang="en-US" dirty="0" err="1"/>
              <a:t>etc</a:t>
            </a:r>
            <a:endParaRPr lang="en-US" dirty="0"/>
          </a:p>
          <a:p>
            <a:r>
              <a:rPr lang="en-US" dirty="0"/>
              <a:t>Resembles Parkinson’s but no tremor</a:t>
            </a:r>
          </a:p>
          <a:p>
            <a:endParaRPr lang="en-US" dirty="0"/>
          </a:p>
          <a:p>
            <a:pPr marL="285750" indent="-285750">
              <a:buFontTx/>
              <a:buChar char="-"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7125" t="31365" r="18240" b="5489"/>
          <a:stretch/>
        </p:blipFill>
        <p:spPr>
          <a:xfrm>
            <a:off x="4572000" y="4148927"/>
            <a:ext cx="2980061" cy="249241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2605" t="28787" r="15388" b="5947"/>
          <a:stretch/>
        </p:blipFill>
        <p:spPr>
          <a:xfrm>
            <a:off x="1090861" y="4127809"/>
            <a:ext cx="2513531" cy="251353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0" y="2265264"/>
            <a:ext cx="428625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Classically develop a </a:t>
            </a:r>
            <a:r>
              <a:rPr lang="en-US" dirty="0" err="1"/>
              <a:t>Supranuclear</a:t>
            </a:r>
            <a:r>
              <a:rPr lang="en-US" dirty="0"/>
              <a:t> Palsy with</a:t>
            </a:r>
          </a:p>
          <a:p>
            <a:pPr marL="285750" indent="-285750">
              <a:buFontTx/>
              <a:buChar char="-"/>
            </a:pPr>
            <a:r>
              <a:rPr lang="en-US" dirty="0"/>
              <a:t>Impaired voluntary vertical saccades</a:t>
            </a:r>
          </a:p>
          <a:p>
            <a:pPr marL="285750" indent="-285750">
              <a:buFontTx/>
              <a:buChar char="-"/>
            </a:pPr>
            <a:r>
              <a:rPr lang="en-US" dirty="0" err="1"/>
              <a:t>Downgaze</a:t>
            </a:r>
            <a:r>
              <a:rPr lang="en-US" dirty="0"/>
              <a:t> first affected</a:t>
            </a:r>
          </a:p>
          <a:p>
            <a:pPr marL="285750" indent="-285750">
              <a:buFontTx/>
              <a:buChar char="-"/>
            </a:pPr>
            <a:r>
              <a:rPr lang="en-US" dirty="0"/>
              <a:t>Square-wave jerks</a:t>
            </a:r>
          </a:p>
          <a:p>
            <a:pPr marL="285750" indent="-285750">
              <a:buFontTx/>
              <a:buChar char="-"/>
            </a:pPr>
            <a:r>
              <a:rPr lang="en-US" dirty="0"/>
              <a:t>Poor convergence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2481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6907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28" y="674513"/>
            <a:ext cx="6861483" cy="60120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11149" y="1243908"/>
            <a:ext cx="23586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Posterior Parietal (PPC) Parietal Eye Field (PEF)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59711" y="1586887"/>
            <a:ext cx="2276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51C291"/>
                </a:solidFill>
              </a:rPr>
              <a:t>Frontal Eye Field (FEF)</a:t>
            </a:r>
            <a:endParaRPr lang="en-US" dirty="0">
              <a:solidFill>
                <a:srgbClr val="51C291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3661724" y="5413531"/>
            <a:ext cx="379492" cy="0"/>
          </a:xfrm>
          <a:prstGeom prst="line">
            <a:avLst/>
          </a:prstGeom>
          <a:ln w="38100" cmpd="sng">
            <a:solidFill>
              <a:srgbClr val="BB57A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416265" y="3398074"/>
            <a:ext cx="1583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E6755C"/>
                </a:solidFill>
              </a:rPr>
              <a:t>Superior </a:t>
            </a:r>
            <a:r>
              <a:rPr lang="en-US" dirty="0" err="1" smtClean="0">
                <a:solidFill>
                  <a:srgbClr val="E6755C"/>
                </a:solidFill>
              </a:rPr>
              <a:t>Colliculus</a:t>
            </a:r>
            <a:r>
              <a:rPr lang="en-US" dirty="0" smtClean="0">
                <a:solidFill>
                  <a:srgbClr val="E6755C"/>
                </a:solidFill>
              </a:rPr>
              <a:t> (SC)</a:t>
            </a:r>
            <a:endParaRPr lang="en-US" dirty="0">
              <a:solidFill>
                <a:srgbClr val="E6755C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871955" y="2164755"/>
            <a:ext cx="24411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E8E948"/>
                </a:solidFill>
              </a:rPr>
              <a:t>Middle (Superior) Temporal (MT / MST)    </a:t>
            </a:r>
          </a:p>
          <a:p>
            <a:r>
              <a:rPr lang="en-US" dirty="0" smtClean="0">
                <a:solidFill>
                  <a:srgbClr val="E8E948"/>
                </a:solidFill>
              </a:rPr>
              <a:t>             Occipital Lobe</a:t>
            </a:r>
            <a:endParaRPr lang="en-US" dirty="0">
              <a:solidFill>
                <a:srgbClr val="E8E948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87711" y="626834"/>
            <a:ext cx="681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 err="1" smtClean="0"/>
              <a:t>Supranuclear</a:t>
            </a:r>
            <a:r>
              <a:rPr lang="en-US" sz="2400" b="1" u="sng" dirty="0" smtClean="0"/>
              <a:t> Control </a:t>
            </a:r>
            <a:r>
              <a:rPr lang="en-US" sz="2400" b="1" u="sng" dirty="0" err="1" smtClean="0"/>
              <a:t>Centres</a:t>
            </a:r>
            <a:r>
              <a:rPr lang="en-US" sz="2400" b="1" u="sng" dirty="0" smtClean="0"/>
              <a:t> of Eye Movement</a:t>
            </a:r>
            <a:endParaRPr lang="en-US" sz="2400" b="1" u="sng" dirty="0"/>
          </a:p>
        </p:txBody>
      </p:sp>
      <p:sp>
        <p:nvSpPr>
          <p:cNvPr id="2" name="Oval 1"/>
          <p:cNvSpPr/>
          <p:nvPr/>
        </p:nvSpPr>
        <p:spPr>
          <a:xfrm>
            <a:off x="4107192" y="3398074"/>
            <a:ext cx="610164" cy="197943"/>
          </a:xfrm>
          <a:prstGeom prst="ellipse">
            <a:avLst/>
          </a:prstGeom>
          <a:solidFill>
            <a:srgbClr val="40404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>
            <a:endCxn id="2" idx="3"/>
          </p:cNvCxnSpPr>
          <p:nvPr/>
        </p:nvCxnSpPr>
        <p:spPr>
          <a:xfrm>
            <a:off x="2474138" y="2688765"/>
            <a:ext cx="1722410" cy="87826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401887" y="2181250"/>
            <a:ext cx="11052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BASAL GANGLIA (BG)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459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22" grpId="0"/>
      <p:bldP spid="2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839205" y="4565588"/>
            <a:ext cx="2351436" cy="1132632"/>
          </a:xfrm>
          <a:prstGeom prst="ellipse">
            <a:avLst/>
          </a:prstGeom>
          <a:solidFill>
            <a:srgbClr val="40404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1766048" y="2042908"/>
            <a:ext cx="635060" cy="1046826"/>
          </a:xfrm>
          <a:prstGeom prst="ellipse">
            <a:avLst/>
          </a:prstGeom>
          <a:solidFill>
            <a:srgbClr val="3E986D"/>
          </a:solidFill>
          <a:ln>
            <a:solidFill>
              <a:srgbClr val="53BE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37685" y="2092546"/>
            <a:ext cx="2574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FEF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3108460" y="2022120"/>
            <a:ext cx="635060" cy="104682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291548" y="2076972"/>
            <a:ext cx="2574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PPC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 rot="16200000">
            <a:off x="4069632" y="2978803"/>
            <a:ext cx="635060" cy="1046826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863668" y="3282612"/>
            <a:ext cx="1132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MT / MST</a:t>
            </a:r>
            <a:endParaRPr lang="en-US" dirty="0"/>
          </a:p>
        </p:txBody>
      </p:sp>
      <p:cxnSp>
        <p:nvCxnSpPr>
          <p:cNvPr id="12" name="Straight Arrow Connector 11"/>
          <p:cNvCxnSpPr>
            <a:stCxn id="9" idx="1"/>
          </p:cNvCxnSpPr>
          <p:nvPr/>
        </p:nvCxnSpPr>
        <p:spPr>
          <a:xfrm flipH="1">
            <a:off x="1766049" y="3726744"/>
            <a:ext cx="2251004" cy="1004714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6" idx="4"/>
          </p:cNvCxnSpPr>
          <p:nvPr/>
        </p:nvCxnSpPr>
        <p:spPr>
          <a:xfrm flipH="1">
            <a:off x="1645902" y="3068946"/>
            <a:ext cx="1780088" cy="16625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4" idx="4"/>
          </p:cNvCxnSpPr>
          <p:nvPr/>
        </p:nvCxnSpPr>
        <p:spPr>
          <a:xfrm flipH="1">
            <a:off x="1508592" y="3089734"/>
            <a:ext cx="574986" cy="1641724"/>
          </a:xfrm>
          <a:prstGeom prst="straightConnector1">
            <a:avLst/>
          </a:prstGeom>
          <a:ln>
            <a:solidFill>
              <a:srgbClr val="53BE8C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1360507" y="4731458"/>
            <a:ext cx="577178" cy="606379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1422771" y="4823005"/>
            <a:ext cx="686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CN</a:t>
            </a:r>
            <a:endParaRPr lang="en-US" dirty="0"/>
          </a:p>
        </p:txBody>
      </p:sp>
      <p:sp>
        <p:nvSpPr>
          <p:cNvPr id="28" name="Oval 27"/>
          <p:cNvSpPr/>
          <p:nvPr/>
        </p:nvSpPr>
        <p:spPr>
          <a:xfrm>
            <a:off x="2298125" y="4840166"/>
            <a:ext cx="566405" cy="652121"/>
          </a:xfrm>
          <a:prstGeom prst="ellipse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2366780" y="4956188"/>
            <a:ext cx="671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SN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0" name="Straight Arrow Connector 29"/>
          <p:cNvCxnSpPr>
            <a:stCxn id="4" idx="4"/>
          </p:cNvCxnSpPr>
          <p:nvPr/>
        </p:nvCxnSpPr>
        <p:spPr>
          <a:xfrm>
            <a:off x="2083578" y="3089734"/>
            <a:ext cx="2481331" cy="2119764"/>
          </a:xfrm>
          <a:prstGeom prst="straightConnector1">
            <a:avLst/>
          </a:prstGeom>
          <a:ln>
            <a:solidFill>
              <a:srgbClr val="53BE8C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6" idx="4"/>
          </p:cNvCxnSpPr>
          <p:nvPr/>
        </p:nvCxnSpPr>
        <p:spPr>
          <a:xfrm>
            <a:off x="3425990" y="3068946"/>
            <a:ext cx="1086262" cy="21405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Oval 38"/>
          <p:cNvSpPr/>
          <p:nvPr/>
        </p:nvSpPr>
        <p:spPr>
          <a:xfrm>
            <a:off x="4374942" y="5209498"/>
            <a:ext cx="621535" cy="1055038"/>
          </a:xfrm>
          <a:prstGeom prst="ellipse">
            <a:avLst/>
          </a:prstGeom>
          <a:solidFill>
            <a:srgbClr val="EABBAE"/>
          </a:solidFill>
          <a:ln>
            <a:solidFill>
              <a:srgbClr val="EABB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4477924" y="5518398"/>
            <a:ext cx="565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SC</a:t>
            </a:r>
            <a:endParaRPr lang="en-US" dirty="0"/>
          </a:p>
        </p:txBody>
      </p:sp>
      <p:cxnSp>
        <p:nvCxnSpPr>
          <p:cNvPr id="44" name="Straight Arrow Connector 43"/>
          <p:cNvCxnSpPr>
            <a:stCxn id="28" idx="5"/>
            <a:endCxn id="39" idx="2"/>
          </p:cNvCxnSpPr>
          <p:nvPr/>
        </p:nvCxnSpPr>
        <p:spPr>
          <a:xfrm>
            <a:off x="2781582" y="5396786"/>
            <a:ext cx="1593360" cy="340231"/>
          </a:xfrm>
          <a:prstGeom prst="straightConnector1">
            <a:avLst/>
          </a:prstGeom>
          <a:ln w="762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Minus 44"/>
          <p:cNvSpPr/>
          <p:nvPr/>
        </p:nvSpPr>
        <p:spPr>
          <a:xfrm>
            <a:off x="4017053" y="5887730"/>
            <a:ext cx="284455" cy="308900"/>
          </a:xfrm>
          <a:prstGeom prst="mathMinus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Arrow Connector 45"/>
          <p:cNvCxnSpPr>
            <a:stCxn id="9" idx="1"/>
          </p:cNvCxnSpPr>
          <p:nvPr/>
        </p:nvCxnSpPr>
        <p:spPr>
          <a:xfrm>
            <a:off x="4017053" y="3726744"/>
            <a:ext cx="547856" cy="1482754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endCxn id="28" idx="2"/>
          </p:cNvCxnSpPr>
          <p:nvPr/>
        </p:nvCxnSpPr>
        <p:spPr>
          <a:xfrm>
            <a:off x="1937685" y="5080420"/>
            <a:ext cx="360440" cy="85807"/>
          </a:xfrm>
          <a:prstGeom prst="straightConnector1">
            <a:avLst/>
          </a:prstGeom>
          <a:ln w="5715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Minus 54"/>
          <p:cNvSpPr/>
          <p:nvPr/>
        </p:nvSpPr>
        <p:spPr>
          <a:xfrm>
            <a:off x="1954847" y="5193075"/>
            <a:ext cx="288063" cy="264889"/>
          </a:xfrm>
          <a:prstGeom prst="mathMinus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Plus 55"/>
          <p:cNvSpPr/>
          <p:nvPr/>
        </p:nvSpPr>
        <p:spPr>
          <a:xfrm>
            <a:off x="4564909" y="4731458"/>
            <a:ext cx="431568" cy="434769"/>
          </a:xfrm>
          <a:prstGeom prst="mathPl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Plus 57"/>
          <p:cNvSpPr/>
          <p:nvPr/>
        </p:nvSpPr>
        <p:spPr>
          <a:xfrm>
            <a:off x="1772810" y="3869328"/>
            <a:ext cx="431568" cy="434769"/>
          </a:xfrm>
          <a:prstGeom prst="mathPl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itle 6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Basal Ganglia</a:t>
            </a:r>
            <a:endParaRPr lang="en-US" dirty="0"/>
          </a:p>
        </p:txBody>
      </p:sp>
      <p:sp>
        <p:nvSpPr>
          <p:cNvPr id="66" name="TextBox 65"/>
          <p:cNvSpPr txBox="1"/>
          <p:nvPr/>
        </p:nvSpPr>
        <p:spPr>
          <a:xfrm>
            <a:off x="284163" y="3981373"/>
            <a:ext cx="900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Basal </a:t>
            </a:r>
          </a:p>
          <a:p>
            <a:r>
              <a:rPr lang="en-US" dirty="0" smtClean="0"/>
              <a:t>Ganglia</a:t>
            </a:r>
            <a:endParaRPr lang="en-US" dirty="0"/>
          </a:p>
        </p:txBody>
      </p:sp>
      <p:sp>
        <p:nvSpPr>
          <p:cNvPr id="67" name="TextBox 66"/>
          <p:cNvSpPr txBox="1"/>
          <p:nvPr/>
        </p:nvSpPr>
        <p:spPr>
          <a:xfrm>
            <a:off x="284163" y="5887730"/>
            <a:ext cx="12244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Caudate Nucleus</a:t>
            </a:r>
            <a:endParaRPr lang="en-US" dirty="0"/>
          </a:p>
        </p:txBody>
      </p:sp>
      <p:sp>
        <p:nvSpPr>
          <p:cNvPr id="68" name="TextBox 67"/>
          <p:cNvSpPr txBox="1"/>
          <p:nvPr/>
        </p:nvSpPr>
        <p:spPr>
          <a:xfrm>
            <a:off x="1954847" y="5887730"/>
            <a:ext cx="1471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Substantia</a:t>
            </a:r>
            <a:endParaRPr lang="en-US" dirty="0"/>
          </a:p>
          <a:p>
            <a:r>
              <a:rPr lang="en-US" dirty="0" err="1" smtClean="0"/>
              <a:t>Nigra</a:t>
            </a:r>
            <a:endParaRPr lang="en-US" dirty="0" smtClean="0"/>
          </a:p>
        </p:txBody>
      </p:sp>
      <p:cxnSp>
        <p:nvCxnSpPr>
          <p:cNvPr id="70" name="Straight Connector 69"/>
          <p:cNvCxnSpPr>
            <a:stCxn id="67" idx="0"/>
            <a:endCxn id="26" idx="3"/>
          </p:cNvCxnSpPr>
          <p:nvPr/>
        </p:nvCxnSpPr>
        <p:spPr>
          <a:xfrm flipV="1">
            <a:off x="896378" y="5249035"/>
            <a:ext cx="548655" cy="638695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stCxn id="68" idx="0"/>
            <a:endCxn id="28" idx="4"/>
          </p:cNvCxnSpPr>
          <p:nvPr/>
        </p:nvCxnSpPr>
        <p:spPr>
          <a:xfrm flipH="1" flipV="1">
            <a:off x="2581328" y="5492287"/>
            <a:ext cx="109091" cy="395443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Left Brace 73"/>
          <p:cNvSpPr/>
          <p:nvPr/>
        </p:nvSpPr>
        <p:spPr>
          <a:xfrm rot="2923737">
            <a:off x="728519" y="4209320"/>
            <a:ext cx="432956" cy="1211092"/>
          </a:xfrm>
          <a:prstGeom prst="leftBrac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TextBox 74"/>
          <p:cNvSpPr txBox="1"/>
          <p:nvPr/>
        </p:nvSpPr>
        <p:spPr>
          <a:xfrm>
            <a:off x="5595390" y="2316747"/>
            <a:ext cx="3262860" cy="415498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u="sng" dirty="0" smtClean="0"/>
              <a:t>Parkinson’s Disease</a:t>
            </a:r>
          </a:p>
          <a:p>
            <a:endParaRPr lang="en-US" sz="2400" dirty="0"/>
          </a:p>
          <a:p>
            <a:r>
              <a:rPr lang="en-US" sz="2400" dirty="0" smtClean="0"/>
              <a:t>Progressive loss of dopaminergic cells in the </a:t>
            </a:r>
            <a:r>
              <a:rPr lang="en-US" sz="2400" dirty="0" err="1" smtClean="0"/>
              <a:t>substantia</a:t>
            </a:r>
            <a:r>
              <a:rPr lang="en-US" sz="2400" dirty="0" smtClean="0"/>
              <a:t> </a:t>
            </a:r>
            <a:r>
              <a:rPr lang="en-US" sz="2400" dirty="0" err="1" smtClean="0"/>
              <a:t>nigra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Impaired </a:t>
            </a:r>
          </a:p>
          <a:p>
            <a:r>
              <a:rPr lang="en-US" sz="2400" dirty="0" smtClean="0"/>
              <a:t>Voluntary Saccades </a:t>
            </a:r>
          </a:p>
          <a:p>
            <a:r>
              <a:rPr lang="en-US" sz="2400" dirty="0" smtClean="0"/>
              <a:t>Then Reflexive saccades</a:t>
            </a:r>
          </a:p>
          <a:p>
            <a:r>
              <a:rPr lang="en-US" sz="2400" dirty="0" smtClean="0"/>
              <a:t>+ then Slow pursuit too</a:t>
            </a:r>
          </a:p>
          <a:p>
            <a:r>
              <a:rPr lang="en-US" sz="2400" dirty="0" smtClean="0"/>
              <a:t>Also reduced </a:t>
            </a:r>
            <a:r>
              <a:rPr lang="en-US" sz="2400" dirty="0" err="1" smtClean="0"/>
              <a:t>vergence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8937787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6907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28" y="674513"/>
            <a:ext cx="6861483" cy="6012004"/>
          </a:xfrm>
          <a:prstGeom prst="rect">
            <a:avLst/>
          </a:prstGeom>
        </p:spPr>
      </p:pic>
      <p:sp>
        <p:nvSpPr>
          <p:cNvPr id="12" name="Left Brace 11"/>
          <p:cNvSpPr/>
          <p:nvPr/>
        </p:nvSpPr>
        <p:spPr>
          <a:xfrm>
            <a:off x="1039135" y="3332089"/>
            <a:ext cx="181564" cy="629836"/>
          </a:xfrm>
          <a:prstGeom prst="leftBrac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eft Brace 14"/>
          <p:cNvSpPr/>
          <p:nvPr/>
        </p:nvSpPr>
        <p:spPr>
          <a:xfrm>
            <a:off x="1042902" y="4839719"/>
            <a:ext cx="144809" cy="507832"/>
          </a:xfrm>
          <a:prstGeom prst="leftBrac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3661724" y="5413531"/>
            <a:ext cx="379492" cy="0"/>
          </a:xfrm>
          <a:prstGeom prst="line">
            <a:avLst/>
          </a:prstGeom>
          <a:ln w="38100" cmpd="sng">
            <a:solidFill>
              <a:srgbClr val="BB57A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416265" y="3242976"/>
            <a:ext cx="1583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E6755C"/>
                </a:solidFill>
              </a:rPr>
              <a:t>Superior </a:t>
            </a:r>
            <a:r>
              <a:rPr lang="en-US" dirty="0" err="1" smtClean="0">
                <a:solidFill>
                  <a:srgbClr val="E6755C"/>
                </a:solidFill>
              </a:rPr>
              <a:t>Colliculus</a:t>
            </a:r>
            <a:r>
              <a:rPr lang="en-US" dirty="0" smtClean="0">
                <a:solidFill>
                  <a:srgbClr val="E6755C"/>
                </a:solidFill>
              </a:rPr>
              <a:t> (SC)</a:t>
            </a:r>
            <a:endParaRPr lang="en-US" dirty="0">
              <a:solidFill>
                <a:srgbClr val="E6755C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497890" y="3827439"/>
            <a:ext cx="1583446" cy="646331"/>
          </a:xfrm>
          <a:prstGeom prst="rect">
            <a:avLst/>
          </a:prstGeom>
          <a:solidFill>
            <a:srgbClr val="E6755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SENSORY INTEGRATOR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145369" y="4331256"/>
            <a:ext cx="1484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9B2275"/>
                </a:solidFill>
              </a:rPr>
              <a:t>Cerebellum</a:t>
            </a:r>
            <a:endParaRPr lang="en-US" dirty="0">
              <a:solidFill>
                <a:srgbClr val="9B2275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855459" y="4700588"/>
            <a:ext cx="2408160" cy="923330"/>
          </a:xfrm>
          <a:prstGeom prst="rect">
            <a:avLst/>
          </a:prstGeom>
          <a:solidFill>
            <a:srgbClr val="9B227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CONTROLS METRIC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SMOOTH / SACCADE / VOR / VERGENCE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1932" y="51483"/>
            <a:ext cx="2721976" cy="36933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/>
                </a:solidFill>
              </a:rPr>
              <a:t>N</a:t>
            </a:r>
            <a:r>
              <a:rPr lang="en-US" dirty="0" smtClean="0">
                <a:solidFill>
                  <a:schemeClr val="accent3"/>
                </a:solidFill>
              </a:rPr>
              <a:t>euroanatomical </a:t>
            </a:r>
            <a:r>
              <a:rPr lang="en-US" dirty="0" err="1" smtClean="0">
                <a:solidFill>
                  <a:schemeClr val="accent3"/>
                </a:solidFill>
              </a:rPr>
              <a:t>centres</a:t>
            </a:r>
            <a:r>
              <a:rPr lang="en-US" dirty="0" smtClean="0">
                <a:solidFill>
                  <a:schemeClr val="accent3"/>
                </a:solidFill>
              </a:rPr>
              <a:t> </a:t>
            </a: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23620" y="1497218"/>
            <a:ext cx="2276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51C291"/>
                </a:solidFill>
              </a:rPr>
              <a:t>Frontal Eye Field (FEF)</a:t>
            </a:r>
            <a:endParaRPr lang="en-US" dirty="0">
              <a:solidFill>
                <a:srgbClr val="51C29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6678" y="850887"/>
            <a:ext cx="1907068" cy="923330"/>
          </a:xfrm>
          <a:prstGeom prst="rect">
            <a:avLst/>
          </a:prstGeom>
          <a:solidFill>
            <a:srgbClr val="3E986D"/>
          </a:solidFill>
          <a:ln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VOLUNTARY CONTRALATERAL SACCADES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99820" y="1312552"/>
            <a:ext cx="1544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53BE8C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61888" y="1188549"/>
            <a:ext cx="23586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Posterior Parietal (PPC) Parietal Eye Field (PEF)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220565" y="674513"/>
            <a:ext cx="1857462" cy="147732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REFLEXIVE CONTRALATERAL SACCADES &amp; IPSILATERAL PURSUIT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21734" y="3315593"/>
            <a:ext cx="27049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2F7CC4"/>
                </a:solidFill>
              </a:rPr>
              <a:t>riMLF (Rostral </a:t>
            </a:r>
          </a:p>
          <a:p>
            <a:r>
              <a:rPr lang="en-US" dirty="0" smtClean="0">
                <a:solidFill>
                  <a:srgbClr val="2F7CC4"/>
                </a:solidFill>
              </a:rPr>
              <a:t>Interstitial N of MLF) </a:t>
            </a:r>
            <a:endParaRPr lang="en-US" dirty="0">
              <a:solidFill>
                <a:srgbClr val="2F7CC4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59529" y="3097568"/>
            <a:ext cx="1212912" cy="1200329"/>
          </a:xfrm>
          <a:prstGeom prst="rect">
            <a:avLst/>
          </a:prstGeom>
          <a:solidFill>
            <a:srgbClr val="2F7CC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</a:rPr>
              <a:t>Vertical Gaze Centre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(Midbrain)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172974" y="3063064"/>
            <a:ext cx="1544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2F7CC4"/>
                </a:solidFill>
              </a:rPr>
              <a:t>Ipsilateral</a:t>
            </a:r>
            <a:endParaRPr lang="en-US" dirty="0">
              <a:solidFill>
                <a:srgbClr val="2F7CC4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38229" y="4701219"/>
            <a:ext cx="29194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EABBAE"/>
                </a:solidFill>
              </a:rPr>
              <a:t>PPRF (Paramedian Pontine    </a:t>
            </a:r>
          </a:p>
          <a:p>
            <a:r>
              <a:rPr lang="en-US" dirty="0" smtClean="0">
                <a:solidFill>
                  <a:srgbClr val="EABBAE"/>
                </a:solidFill>
              </a:rPr>
              <a:t> </a:t>
            </a:r>
            <a:r>
              <a:rPr lang="en-US" dirty="0">
                <a:solidFill>
                  <a:srgbClr val="EABBAE"/>
                </a:solidFill>
              </a:rPr>
              <a:t> </a:t>
            </a:r>
            <a:r>
              <a:rPr lang="en-US" dirty="0" smtClean="0">
                <a:solidFill>
                  <a:srgbClr val="EABBAE"/>
                </a:solidFill>
              </a:rPr>
              <a:t>         Reticular Formation)</a:t>
            </a:r>
            <a:endParaRPr lang="en-US" dirty="0">
              <a:solidFill>
                <a:srgbClr val="EABBA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-25869" y="4493894"/>
            <a:ext cx="1147604" cy="1200329"/>
          </a:xfrm>
          <a:prstGeom prst="rect">
            <a:avLst/>
          </a:prstGeom>
          <a:solidFill>
            <a:srgbClr val="EABBAE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</a:rPr>
              <a:t>Horizontal   Gaze Centre</a:t>
            </a:r>
          </a:p>
          <a:p>
            <a:pPr algn="ctr"/>
            <a:r>
              <a:rPr lang="en-US" dirty="0" smtClean="0">
                <a:solidFill>
                  <a:srgbClr val="FFFFFF"/>
                </a:solidFill>
              </a:rPr>
              <a:t>(Pons)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138228" y="4383662"/>
            <a:ext cx="1544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EABBAE"/>
                </a:solidFill>
              </a:rPr>
              <a:t>Ipsilateral</a:t>
            </a:r>
            <a:endParaRPr lang="en-US" dirty="0">
              <a:solidFill>
                <a:srgbClr val="EABBAE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138228" y="3961924"/>
            <a:ext cx="2160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10179D"/>
                </a:solidFill>
              </a:rPr>
              <a:t>Interstitial N of </a:t>
            </a:r>
            <a:r>
              <a:rPr lang="en-US" dirty="0" err="1" smtClean="0">
                <a:solidFill>
                  <a:srgbClr val="10179D"/>
                </a:solidFill>
              </a:rPr>
              <a:t>Cajal</a:t>
            </a:r>
            <a:r>
              <a:rPr lang="en-US" dirty="0" smtClean="0">
                <a:solidFill>
                  <a:srgbClr val="10179D"/>
                </a:solidFill>
              </a:rPr>
              <a:t> </a:t>
            </a:r>
            <a:endParaRPr lang="en-US" dirty="0">
              <a:solidFill>
                <a:srgbClr val="10179D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187711" y="5215590"/>
            <a:ext cx="29194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BB57A9"/>
                </a:solidFill>
              </a:rPr>
              <a:t>NPH (Nucleus </a:t>
            </a:r>
            <a:r>
              <a:rPr lang="en-US" dirty="0" err="1">
                <a:solidFill>
                  <a:srgbClr val="BB57A9"/>
                </a:solidFill>
              </a:rPr>
              <a:t>prepositus</a:t>
            </a:r>
            <a:r>
              <a:rPr lang="en-US" dirty="0">
                <a:solidFill>
                  <a:srgbClr val="BB57A9"/>
                </a:solidFill>
              </a:rPr>
              <a:t> </a:t>
            </a:r>
            <a:endParaRPr lang="en-US" dirty="0" smtClean="0">
              <a:solidFill>
                <a:srgbClr val="BB57A9"/>
              </a:solidFill>
            </a:endParaRPr>
          </a:p>
          <a:p>
            <a:r>
              <a:rPr lang="en-US" dirty="0" smtClean="0">
                <a:solidFill>
                  <a:srgbClr val="BB57A9"/>
                </a:solidFill>
              </a:rPr>
              <a:t>          </a:t>
            </a:r>
            <a:r>
              <a:rPr lang="en-US" dirty="0" err="1" smtClean="0">
                <a:solidFill>
                  <a:srgbClr val="BB57A9"/>
                </a:solidFill>
              </a:rPr>
              <a:t>hypoglossi</a:t>
            </a:r>
            <a:r>
              <a:rPr lang="en-US" dirty="0" smtClean="0">
                <a:solidFill>
                  <a:srgbClr val="BB57A9"/>
                </a:solidFill>
              </a:rPr>
              <a:t>)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3876276" y="5558471"/>
            <a:ext cx="11544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ED8C2B"/>
                </a:solidFill>
              </a:rPr>
              <a:t>Vestibular Nuclei</a:t>
            </a:r>
            <a:endParaRPr lang="en-US" dirty="0">
              <a:solidFill>
                <a:srgbClr val="ED8C2B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523746" y="5881636"/>
            <a:ext cx="1583446" cy="646331"/>
          </a:xfrm>
          <a:prstGeom prst="rect">
            <a:avLst/>
          </a:prstGeom>
          <a:solidFill>
            <a:srgbClr val="ED8C2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VOR control &amp; Pursuit path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855459" y="2088816"/>
            <a:ext cx="22267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E8E948"/>
                </a:solidFill>
              </a:rPr>
              <a:t>Middle (Superior) Temporal (MT / MST)    </a:t>
            </a:r>
          </a:p>
          <a:p>
            <a:r>
              <a:rPr lang="en-US" dirty="0" smtClean="0">
                <a:solidFill>
                  <a:srgbClr val="E8E948"/>
                </a:solidFill>
              </a:rPr>
              <a:t>             Occipital Lobe</a:t>
            </a:r>
            <a:endParaRPr lang="en-US" dirty="0">
              <a:solidFill>
                <a:srgbClr val="E8E948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768795" y="2946166"/>
            <a:ext cx="1349605" cy="646331"/>
          </a:xfrm>
          <a:prstGeom prst="rect">
            <a:avLst/>
          </a:prstGeom>
          <a:solidFill>
            <a:srgbClr val="E3E9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IPSILATERAL PURSUIT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647725" y="2313414"/>
            <a:ext cx="1733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Basal Ganglia (BG)</a:t>
            </a:r>
            <a:endParaRPr lang="en-US" dirty="0"/>
          </a:p>
        </p:txBody>
      </p:sp>
      <p:sp>
        <p:nvSpPr>
          <p:cNvPr id="45" name="Oval 44"/>
          <p:cNvSpPr/>
          <p:nvPr/>
        </p:nvSpPr>
        <p:spPr>
          <a:xfrm>
            <a:off x="4107192" y="3398074"/>
            <a:ext cx="428727" cy="291560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/>
          <p:cNvCxnSpPr>
            <a:stCxn id="45" idx="1"/>
          </p:cNvCxnSpPr>
          <p:nvPr/>
        </p:nvCxnSpPr>
        <p:spPr>
          <a:xfrm flipH="1" flipV="1">
            <a:off x="2711876" y="2728613"/>
            <a:ext cx="1458102" cy="712159"/>
          </a:xfrm>
          <a:prstGeom prst="line">
            <a:avLst/>
          </a:prstGeom>
          <a:ln w="3810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80402" y="1932530"/>
            <a:ext cx="1400311" cy="92333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</a:rPr>
              <a:t>PAUSE ON SUPERIOR COLLICULUS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420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8" grpId="0" animBg="1"/>
      <p:bldP spid="2" grpId="0" animBg="1"/>
      <p:bldP spid="20" grpId="0" animBg="1"/>
      <p:bldP spid="13" grpId="0" animBg="1"/>
      <p:bldP spid="14" grpId="0" animBg="1"/>
      <p:bldP spid="41" grpId="0" animBg="1"/>
      <p:bldP spid="43" grpId="0" animBg="1"/>
      <p:bldP spid="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24775"/>
            <a:ext cx="3034942" cy="2862323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u="sng" dirty="0" smtClean="0">
                <a:solidFill>
                  <a:srgbClr val="FFFFFF"/>
                </a:solidFill>
              </a:rPr>
              <a:t>Vestibular Ocular Reflex (VOR)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FFFF"/>
                </a:solidFill>
              </a:rPr>
              <a:t>For brief head turns</a:t>
            </a: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rgbClr val="FFFFFF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FFFF"/>
                </a:solidFill>
              </a:rPr>
              <a:t>Vestibular stimulation leads to Contralateral Gaze</a:t>
            </a: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rgbClr val="FFFFFF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FFFF"/>
                </a:solidFill>
              </a:rPr>
              <a:t>Doll’s Head / Spinning baby</a:t>
            </a: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rgbClr val="FFFFFF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rgbClr val="FFFFFF"/>
              </a:solidFill>
            </a:endParaRPr>
          </a:p>
          <a:p>
            <a:r>
              <a:rPr lang="en-US" dirty="0" smtClean="0">
                <a:solidFill>
                  <a:srgbClr val="FFFFFF"/>
                </a:solidFill>
              </a:rPr>
              <a:t>e.g. acute </a:t>
            </a:r>
            <a:r>
              <a:rPr lang="en-US" dirty="0" err="1" smtClean="0">
                <a:solidFill>
                  <a:srgbClr val="FFFFFF"/>
                </a:solidFill>
              </a:rPr>
              <a:t>labrynthitis</a:t>
            </a:r>
            <a:endParaRPr lang="en-US" dirty="0" smtClean="0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51436" y="824775"/>
            <a:ext cx="3034942" cy="2862323"/>
          </a:xfrm>
          <a:prstGeom prst="rect">
            <a:avLst/>
          </a:prstGeom>
          <a:solidFill>
            <a:srgbClr val="3366FF"/>
          </a:solidFill>
        </p:spPr>
        <p:txBody>
          <a:bodyPr wrap="square" rtlCol="0">
            <a:spAutoFit/>
          </a:bodyPr>
          <a:lstStyle/>
          <a:p>
            <a:r>
              <a:rPr lang="en-US" u="sng" dirty="0" err="1" smtClean="0">
                <a:solidFill>
                  <a:srgbClr val="FFFFFF"/>
                </a:solidFill>
              </a:rPr>
              <a:t>Optokinetic</a:t>
            </a:r>
            <a:r>
              <a:rPr lang="en-US" u="sng" dirty="0" smtClean="0">
                <a:solidFill>
                  <a:srgbClr val="FFFFFF"/>
                </a:solidFill>
              </a:rPr>
              <a:t> Reflex (OKR)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FFFF"/>
                </a:solidFill>
              </a:rPr>
              <a:t>Sustained head turn / moving visual scene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FFFF"/>
                </a:solidFill>
              </a:rPr>
              <a:t>Slow phase pursuit 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FFFF"/>
                </a:solidFill>
              </a:rPr>
              <a:t>Fast re-fixation saccade</a:t>
            </a: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rgbClr val="FFFFFF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FFFF"/>
                </a:solidFill>
              </a:rPr>
              <a:t>OKN Drum</a:t>
            </a:r>
            <a:endParaRPr lang="en-US" dirty="0">
              <a:solidFill>
                <a:srgbClr val="FFFFFF"/>
              </a:solidFill>
            </a:endParaRPr>
          </a:p>
          <a:p>
            <a:endParaRPr lang="en-US" dirty="0" smtClean="0">
              <a:solidFill>
                <a:srgbClr val="FFFFFF"/>
              </a:solidFill>
            </a:endParaRPr>
          </a:p>
          <a:p>
            <a:endParaRPr lang="en-US" dirty="0">
              <a:solidFill>
                <a:srgbClr val="FFFFFF"/>
              </a:solidFill>
            </a:endParaRPr>
          </a:p>
          <a:p>
            <a:r>
              <a:rPr lang="en-US" dirty="0" smtClean="0">
                <a:solidFill>
                  <a:srgbClr val="FFFFFF"/>
                </a:solidFill>
              </a:rPr>
              <a:t>e.g. good test for vision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09058" y="824775"/>
            <a:ext cx="3034942" cy="2862323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US" u="sng" dirty="0" smtClean="0">
                <a:solidFill>
                  <a:srgbClr val="FFFFFF"/>
                </a:solidFill>
              </a:rPr>
              <a:t>Smooth Pursuit (SP)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FFFF"/>
                </a:solidFill>
              </a:rPr>
              <a:t>Hold slow target on fovea</a:t>
            </a: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rgbClr val="FFFFFF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err="1" smtClean="0">
                <a:solidFill>
                  <a:srgbClr val="FFFFFF"/>
                </a:solidFill>
              </a:rPr>
              <a:t>Ipsiltateral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Parieto</a:t>
            </a:r>
            <a:r>
              <a:rPr lang="en-US" dirty="0" smtClean="0">
                <a:solidFill>
                  <a:srgbClr val="FFFFFF"/>
                </a:solidFill>
              </a:rPr>
              <a:t>-occipital 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FFFF"/>
                </a:solidFill>
              </a:rPr>
              <a:t>Via Cerebellum / Vestibular</a:t>
            </a: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rgbClr val="FFFFFF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FFFF"/>
                </a:solidFill>
              </a:rPr>
              <a:t>Slow target / OKN drum</a:t>
            </a: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rgbClr val="FFFFFF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rgbClr val="FFFFFF"/>
              </a:solidFill>
            </a:endParaRPr>
          </a:p>
          <a:p>
            <a:r>
              <a:rPr lang="en-US" dirty="0" smtClean="0">
                <a:solidFill>
                  <a:srgbClr val="FFFFFF"/>
                </a:solidFill>
              </a:rPr>
              <a:t>e.g. Cerebellar </a:t>
            </a:r>
            <a:r>
              <a:rPr lang="en-US" dirty="0" err="1" smtClean="0">
                <a:solidFill>
                  <a:srgbClr val="FFFFFF"/>
                </a:solidFill>
              </a:rPr>
              <a:t>Flocculitis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3852042"/>
            <a:ext cx="3034942" cy="2862323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US" u="sng" dirty="0" smtClean="0">
                <a:solidFill>
                  <a:srgbClr val="FFFFFF"/>
                </a:solidFill>
              </a:rPr>
              <a:t>Saccadic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FFFF"/>
                </a:solidFill>
              </a:rPr>
              <a:t>Place visual target on fovea</a:t>
            </a: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rgbClr val="FFFFFF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FFFF"/>
                </a:solidFill>
              </a:rPr>
              <a:t>Contralateral FEF (</a:t>
            </a:r>
            <a:r>
              <a:rPr lang="en-US" dirty="0" err="1" smtClean="0">
                <a:solidFill>
                  <a:srgbClr val="FFFFFF"/>
                </a:solidFill>
              </a:rPr>
              <a:t>volunt</a:t>
            </a:r>
            <a:r>
              <a:rPr lang="en-US" dirty="0" smtClean="0">
                <a:solidFill>
                  <a:srgbClr val="FFFFFF"/>
                </a:solidFill>
              </a:rPr>
              <a:t>)  / PEF (reflexive)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FFFF"/>
                </a:solidFill>
              </a:rPr>
              <a:t>Via </a:t>
            </a:r>
            <a:r>
              <a:rPr lang="en-US" dirty="0" err="1" smtClean="0">
                <a:solidFill>
                  <a:srgbClr val="FFFFFF"/>
                </a:solidFill>
              </a:rPr>
              <a:t>S.Colliculus</a:t>
            </a:r>
            <a:r>
              <a:rPr lang="en-US" dirty="0" smtClean="0">
                <a:solidFill>
                  <a:srgbClr val="FFFFFF"/>
                </a:solidFill>
              </a:rPr>
              <a:t> / Basal G </a:t>
            </a:r>
          </a:p>
          <a:p>
            <a:pPr marL="285750" indent="-285750">
              <a:buFont typeface="Arial"/>
              <a:buChar char="•"/>
            </a:pPr>
            <a:r>
              <a:rPr lang="en-US" dirty="0" err="1" smtClean="0">
                <a:solidFill>
                  <a:srgbClr val="FFFFFF"/>
                </a:solidFill>
              </a:rPr>
              <a:t>Ipsilateral</a:t>
            </a:r>
            <a:r>
              <a:rPr lang="en-US" dirty="0" smtClean="0">
                <a:solidFill>
                  <a:srgbClr val="FFFFFF"/>
                </a:solidFill>
              </a:rPr>
              <a:t> PPRF / riMLF</a:t>
            </a:r>
            <a:endParaRPr lang="en-US" dirty="0">
              <a:solidFill>
                <a:srgbClr val="FFFFFF"/>
              </a:solidFill>
            </a:endParaRPr>
          </a:p>
          <a:p>
            <a:endParaRPr lang="en-US" u="sng" dirty="0" smtClean="0">
              <a:solidFill>
                <a:srgbClr val="FFFFFF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FFFF"/>
                </a:solidFill>
              </a:rPr>
              <a:t>Saccadic testing / OKN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e.g. Frontal CVA, PPRF lesion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57622" y="3852042"/>
            <a:ext cx="3034942" cy="2862323"/>
          </a:xfrm>
          <a:prstGeom prst="rect">
            <a:avLst/>
          </a:prstGeom>
          <a:solidFill>
            <a:srgbClr val="660066"/>
          </a:solidFill>
        </p:spPr>
        <p:txBody>
          <a:bodyPr wrap="square" rtlCol="0">
            <a:spAutoFit/>
          </a:bodyPr>
          <a:lstStyle/>
          <a:p>
            <a:r>
              <a:rPr lang="en-US" u="sng" dirty="0" smtClean="0">
                <a:solidFill>
                  <a:schemeClr val="bg1"/>
                </a:solidFill>
              </a:rPr>
              <a:t>Gaze Holding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Hold target eccentric gaze</a:t>
            </a: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NPH (horizontal) 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INC (vertical)</a:t>
            </a: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+ Cerebellum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chemeClr val="bg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Hold eccentric gaze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e.g. Gaze Evoked Nystagmus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09058" y="3864586"/>
            <a:ext cx="3034942" cy="2862323"/>
          </a:xfrm>
          <a:prstGeom prst="rect">
            <a:avLst/>
          </a:prstGeom>
          <a:solidFill>
            <a:srgbClr val="BB57A9"/>
          </a:solidFill>
        </p:spPr>
        <p:txBody>
          <a:bodyPr wrap="square" rtlCol="0">
            <a:spAutoFit/>
          </a:bodyPr>
          <a:lstStyle/>
          <a:p>
            <a:r>
              <a:rPr lang="en-US" u="sng" dirty="0" err="1" smtClean="0">
                <a:solidFill>
                  <a:srgbClr val="FFFFFF"/>
                </a:solidFill>
              </a:rPr>
              <a:t>Vergence</a:t>
            </a:r>
            <a:endParaRPr lang="en-US" u="sng" dirty="0" smtClean="0">
              <a:solidFill>
                <a:srgbClr val="FFFFFF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FFFF"/>
                </a:solidFill>
              </a:rPr>
              <a:t>Binocular control (stereo)</a:t>
            </a: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rgbClr val="FFFFFF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FFFF"/>
                </a:solidFill>
              </a:rPr>
              <a:t>Midbrain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FFFF"/>
                </a:solidFill>
              </a:rPr>
              <a:t>Superior </a:t>
            </a:r>
            <a:r>
              <a:rPr lang="en-US" dirty="0" err="1" smtClean="0">
                <a:solidFill>
                  <a:srgbClr val="FFFFFF"/>
                </a:solidFill>
              </a:rPr>
              <a:t>Colliculus</a:t>
            </a:r>
            <a:r>
              <a:rPr lang="en-US" dirty="0" smtClean="0">
                <a:solidFill>
                  <a:srgbClr val="FFFFFF"/>
                </a:solidFill>
              </a:rPr>
              <a:t> (SC)</a:t>
            </a: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rgbClr val="FFFFFF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rgbClr val="FFFFFF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rgbClr val="FFFFFF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FFFF"/>
                </a:solidFill>
              </a:rPr>
              <a:t>Convergence / Divergence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e.g. DI / DP / DE / CI / CP / CE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932" y="51483"/>
            <a:ext cx="2721976" cy="36933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3"/>
                </a:solidFill>
              </a:rPr>
              <a:t>6 Types of Eye Movement</a:t>
            </a:r>
            <a:endParaRPr 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801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pectrum">
  <a:themeElements>
    <a:clrScheme name="Spectrum">
      <a:dk1>
        <a:sysClr val="windowText" lastClr="000000"/>
      </a:dk1>
      <a:lt1>
        <a:sysClr val="window" lastClr="FFFFFF"/>
      </a:lt1>
      <a:dk2>
        <a:srgbClr val="252731"/>
      </a:dk2>
      <a:lt2>
        <a:srgbClr val="EAE7E4"/>
      </a:lt2>
      <a:accent1>
        <a:srgbClr val="990000"/>
      </a:accent1>
      <a:accent2>
        <a:srgbClr val="FF6600"/>
      </a:accent2>
      <a:accent3>
        <a:srgbClr val="FFBA00"/>
      </a:accent3>
      <a:accent4>
        <a:srgbClr val="99CC00"/>
      </a:accent4>
      <a:accent5>
        <a:srgbClr val="528A02"/>
      </a:accent5>
      <a:accent6>
        <a:srgbClr val="333333"/>
      </a:accent6>
      <a:hlink>
        <a:srgbClr val="660000"/>
      </a:hlink>
      <a:folHlink>
        <a:srgbClr val="CC3300"/>
      </a:folHlink>
    </a:clrScheme>
    <a:fontScheme name="Spectrum">
      <a:majorFont>
        <a:latin typeface="Corbe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Spectrum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50000"/>
              </a:schemeClr>
            </a:gs>
            <a:gs pos="100000">
              <a:schemeClr val="phClr">
                <a:tint val="9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95000"/>
                <a:shade val="70000"/>
                <a:satMod val="150000"/>
              </a:schemeClr>
            </a:gs>
            <a:gs pos="100000">
              <a:schemeClr val="phClr">
                <a:tint val="100000"/>
                <a:shade val="100000"/>
                <a:satMod val="150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6600000" sx="101000" sy="101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50800" dir="5400000" sx="105000" sy="105000" algn="ct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4800000"/>
            </a:lightRig>
          </a:scene3d>
          <a:sp3d prstMaterial="matte">
            <a:bevelT w="63500" h="50800" prst="ang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Spectrum.thmx</Template>
  <TotalTime>2978</TotalTime>
  <Words>2184</Words>
  <Application>Microsoft Macintosh PowerPoint</Application>
  <PresentationFormat>On-screen Show (4:3)</PresentationFormat>
  <Paragraphs>597</Paragraphs>
  <Slides>45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Spectrum</vt:lpstr>
      <vt:lpstr>Supranuclear Eye movement disorders</vt:lpstr>
      <vt:lpstr>Learning Objectives</vt:lpstr>
      <vt:lpstr>Hierarchy of Oculomotor Control</vt:lpstr>
      <vt:lpstr>PowerPoint Presentation</vt:lpstr>
      <vt:lpstr>PowerPoint Presentation</vt:lpstr>
      <vt:lpstr>EYE  MOVEMENT JEOPARDY</vt:lpstr>
      <vt:lpstr>History</vt:lpstr>
      <vt:lpstr>Vestibular Ocular Reflex (VOR) - Pathway </vt:lpstr>
      <vt:lpstr>PowerPoint Presentation</vt:lpstr>
      <vt:lpstr>Vestibular Ocular Reflex (VOR)</vt:lpstr>
      <vt:lpstr>Vestibular Ocular Reflex (VOR) - Test</vt:lpstr>
      <vt:lpstr>Vestibular Ocular Reflex (VOR) - Test</vt:lpstr>
      <vt:lpstr>Vestibular Ocular Reflex (VOR)</vt:lpstr>
      <vt:lpstr>VOR – Clinical Case</vt:lpstr>
      <vt:lpstr>Optokinetic Reflex (OKR)</vt:lpstr>
      <vt:lpstr>Optokinetic Reflex (OKR) - test</vt:lpstr>
      <vt:lpstr>Optokinetic Reflex (OKR)</vt:lpstr>
      <vt:lpstr>Smooth Pursuit - Neuroanatomy</vt:lpstr>
      <vt:lpstr>PowerPoint Presentation</vt:lpstr>
      <vt:lpstr>Smooth Pursuit – Test</vt:lpstr>
      <vt:lpstr>Smooth Pursuit – Clinical Case</vt:lpstr>
      <vt:lpstr>Saccades </vt:lpstr>
      <vt:lpstr>Saccades - Neuroanatomy</vt:lpstr>
      <vt:lpstr>PowerPoint Presentation</vt:lpstr>
      <vt:lpstr>PowerPoint Presentation</vt:lpstr>
      <vt:lpstr>Saccades - Test</vt:lpstr>
      <vt:lpstr>Saccades – Clinical Cases</vt:lpstr>
      <vt:lpstr>Gaze holding - Neuroanatomy</vt:lpstr>
      <vt:lpstr>Gaze Holding - Test</vt:lpstr>
      <vt:lpstr>Gaze holding - Abnormalities</vt:lpstr>
      <vt:lpstr>Vergence - Neuroanatomy</vt:lpstr>
      <vt:lpstr>Vergence - Test</vt:lpstr>
      <vt:lpstr>CONVergence - Abnormalities</vt:lpstr>
      <vt:lpstr>DIVergence - Abnormalities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Progressive Supranuclear Palsy</vt:lpstr>
      <vt:lpstr>PowerPoint Presentation</vt:lpstr>
      <vt:lpstr>Basal Ganglia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Supranuclear Eye movement disorders in children</dc:title>
  <dc:creator>Narman Puvanachandra</dc:creator>
  <cp:lastModifiedBy>Narman Puvanachandra</cp:lastModifiedBy>
  <cp:revision>116</cp:revision>
  <dcterms:created xsi:type="dcterms:W3CDTF">2019-04-22T20:33:24Z</dcterms:created>
  <dcterms:modified xsi:type="dcterms:W3CDTF">2019-04-25T21:48:15Z</dcterms:modified>
</cp:coreProperties>
</file>