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65" r:id="rId4"/>
    <p:sldId id="260" r:id="rId5"/>
    <p:sldId id="258" r:id="rId6"/>
    <p:sldId id="266" r:id="rId7"/>
    <p:sldId id="259" r:id="rId8"/>
    <p:sldId id="261" r:id="rId9"/>
    <p:sldId id="262" r:id="rId10"/>
    <p:sldId id="263" r:id="rId11"/>
    <p:sldId id="264" r:id="rId12"/>
    <p:sldId id="270" r:id="rId13"/>
    <p:sldId id="267" r:id="rId14"/>
    <p:sldId id="268" r:id="rId15"/>
    <p:sldId id="275" r:id="rId16"/>
    <p:sldId id="273" r:id="rId17"/>
    <p:sldId id="271" r:id="rId18"/>
    <p:sldId id="272" r:id="rId19"/>
    <p:sldId id="269" r:id="rId20"/>
    <p:sldId id="274" r:id="rId21"/>
    <p:sldId id="277" r:id="rId22"/>
    <p:sldId id="278" r:id="rId23"/>
    <p:sldId id="276" r:id="rId24"/>
    <p:sldId id="279" r:id="rId25"/>
    <p:sldId id="280" r:id="rId26"/>
    <p:sldId id="281" r:id="rId27"/>
    <p:sldId id="282" r:id="rId28"/>
    <p:sldId id="283" r:id="rId29"/>
    <p:sldId id="284" r:id="rId30"/>
    <p:sldId id="285" r:id="rId31"/>
    <p:sldId id="286" r:id="rId32"/>
    <p:sldId id="287" r:id="rId33"/>
    <p:sldId id="288" r:id="rId34"/>
    <p:sldId id="289" r:id="rId35"/>
    <p:sldId id="291" r:id="rId36"/>
    <p:sldId id="290"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1" autoAdjust="0"/>
  </p:normalViewPr>
  <p:slideViewPr>
    <p:cSldViewPr>
      <p:cViewPr>
        <p:scale>
          <a:sx n="75" d="100"/>
          <a:sy n="75" d="100"/>
        </p:scale>
        <p:origin x="-1794" y="-336"/>
      </p:cViewPr>
      <p:guideLst>
        <p:guide orient="horz" pos="2160"/>
        <p:guide pos="2880"/>
      </p:guideLst>
    </p:cSldViewPr>
  </p:slideViewPr>
  <p:outlineViewPr>
    <p:cViewPr>
      <p:scale>
        <a:sx n="33" d="100"/>
        <a:sy n="33" d="100"/>
      </p:scale>
      <p:origin x="0" y="432"/>
    </p:cViewPr>
  </p:outlineViewPr>
  <p:notesTextViewPr>
    <p:cViewPr>
      <p:scale>
        <a:sx n="1" d="1"/>
        <a:sy n="1" d="1"/>
      </p:scale>
      <p:origin x="0" y="0"/>
    </p:cViewPr>
  </p:notesTextViewPr>
  <p:sorterViewPr>
    <p:cViewPr varScale="1">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27E19AC-D14A-4C00-8BFB-4501681D3AF2}" type="datetimeFigureOut">
              <a:rPr lang="en-GB" smtClean="0"/>
              <a:pPr/>
              <a:t>08/05/2016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190E67E-5F7A-41B5-BA19-9E1F78940DD9}" type="slidenum">
              <a:rPr lang="en-GB" smtClean="0"/>
              <a:pPr/>
              <a:t>‹#›</a:t>
            </a:fld>
            <a:endParaRPr lang="en-GB"/>
          </a:p>
        </p:txBody>
      </p:sp>
    </p:spTree>
    <p:extLst>
      <p:ext uri="{BB962C8B-B14F-4D97-AF65-F5344CB8AC3E}">
        <p14:creationId xmlns:p14="http://schemas.microsoft.com/office/powerpoint/2010/main" xmlns="" val="2270465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Useful to try and</a:t>
            </a:r>
            <a:r>
              <a:rPr lang="en-GB" baseline="0" dirty="0" smtClean="0"/>
              <a:t> determine origins of noisy breathing by thinking about site of origin to allow you to determine cause and treat.</a:t>
            </a:r>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5</a:t>
            </a:fld>
            <a:endParaRPr lang="en-GB"/>
          </a:p>
        </p:txBody>
      </p:sp>
    </p:spTree>
    <p:extLst>
      <p:ext uri="{BB962C8B-B14F-4D97-AF65-F5344CB8AC3E}">
        <p14:creationId xmlns:p14="http://schemas.microsoft.com/office/powerpoint/2010/main" xmlns="" val="2776076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Measured efficacy using croup scores (primary outcome)</a:t>
            </a:r>
            <a:r>
              <a:rPr lang="en-GB" baseline="0" dirty="0" smtClean="0"/>
              <a:t> of moderate to severe croup. 8 studies, 225 children. Looked at adrenaline vs placebo (3 studies, 94 children), difference racemic forms of adrenaline (no difference) and adrenaline given by intermittent positive pressure breathing and without.  Croup score improved 30 minutes after treatment but not 2 hours and 6 hours after – i.e. temporary effect to ‘buy time’. </a:t>
            </a:r>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9</a:t>
            </a:fld>
            <a:endParaRPr lang="en-GB"/>
          </a:p>
        </p:txBody>
      </p:sp>
    </p:spTree>
    <p:extLst>
      <p:ext uri="{BB962C8B-B14F-4D97-AF65-F5344CB8AC3E}">
        <p14:creationId xmlns:p14="http://schemas.microsoft.com/office/powerpoint/2010/main" xmlns="" val="33204835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Dexamethasone and budesonide are effective in relieving the symptoms of croup as early as six hours after treatment. Fewer return visits and/or (re)admissions are required and the length of time spent in hospital is decreased. 38 studies, 4299 children. Improved </a:t>
            </a:r>
            <a:r>
              <a:rPr lang="en-GB" dirty="0" err="1" smtClean="0"/>
              <a:t>westley</a:t>
            </a:r>
            <a:r>
              <a:rPr lang="en-GB" dirty="0" smtClean="0"/>
              <a:t> score at 6h. Fewer return visits and/or (re)admissions occurred in participants treated with glucocorticoids (risk ratio (RR) 0.5.</a:t>
            </a:r>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10</a:t>
            </a:fld>
            <a:endParaRPr lang="en-GB"/>
          </a:p>
        </p:txBody>
      </p:sp>
    </p:spTree>
    <p:extLst>
      <p:ext uri="{BB962C8B-B14F-4D97-AF65-F5344CB8AC3E}">
        <p14:creationId xmlns:p14="http://schemas.microsoft.com/office/powerpoint/2010/main" xmlns="" val="1405320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USA</a:t>
            </a:r>
            <a:r>
              <a:rPr lang="en-GB" baseline="0" dirty="0" smtClean="0"/>
              <a:t> collect data on children with foreign body – around 17,000 per annum – coins!</a:t>
            </a:r>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13</a:t>
            </a:fld>
            <a:endParaRPr lang="en-GB"/>
          </a:p>
        </p:txBody>
      </p:sp>
    </p:spTree>
    <p:extLst>
      <p:ext uri="{BB962C8B-B14F-4D97-AF65-F5344CB8AC3E}">
        <p14:creationId xmlns:p14="http://schemas.microsoft.com/office/powerpoint/2010/main" xmlns="" val="6869888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Cough is not a key feature, until lysis</a:t>
            </a:r>
            <a:r>
              <a:rPr lang="en-GB" baseline="0" dirty="0" smtClean="0"/>
              <a:t> of pneumonia occurs.</a:t>
            </a:r>
            <a:r>
              <a:rPr lang="en-GB" dirty="0" smtClean="0"/>
              <a:t> </a:t>
            </a:r>
            <a:r>
              <a:rPr lang="en-GB" baseline="0" dirty="0" smtClean="0"/>
              <a:t>  Also f</a:t>
            </a:r>
            <a:r>
              <a:rPr lang="en-GB" dirty="0" smtClean="0"/>
              <a:t>ew cough receptors</a:t>
            </a:r>
            <a:r>
              <a:rPr lang="en-GB" baseline="0" dirty="0" smtClean="0"/>
              <a:t> in the distal lung.</a:t>
            </a:r>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14</a:t>
            </a:fld>
            <a:endParaRPr lang="en-GB"/>
          </a:p>
        </p:txBody>
      </p:sp>
    </p:spTree>
    <p:extLst>
      <p:ext uri="{BB962C8B-B14F-4D97-AF65-F5344CB8AC3E}">
        <p14:creationId xmlns:p14="http://schemas.microsoft.com/office/powerpoint/2010/main" xmlns="" val="11159321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a:t>
            </a:r>
            <a:r>
              <a:rPr lang="en-GB" dirty="0" err="1" smtClean="0"/>
              <a:t>amox</a:t>
            </a:r>
            <a:r>
              <a:rPr lang="en-GB" dirty="0" smtClean="0"/>
              <a:t> is appropriate where influenza</a:t>
            </a:r>
            <a:r>
              <a:rPr lang="en-GB" baseline="0" dirty="0" smtClean="0"/>
              <a:t> infection is suspected.</a:t>
            </a:r>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17</a:t>
            </a:fld>
            <a:endParaRPr lang="en-GB"/>
          </a:p>
        </p:txBody>
      </p:sp>
    </p:spTree>
    <p:extLst>
      <p:ext uri="{BB962C8B-B14F-4D97-AF65-F5344CB8AC3E}">
        <p14:creationId xmlns:p14="http://schemas.microsoft.com/office/powerpoint/2010/main" xmlns="" val="1355554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20</a:t>
            </a:fld>
            <a:endParaRPr lang="en-GB"/>
          </a:p>
        </p:txBody>
      </p:sp>
    </p:spTree>
    <p:extLst>
      <p:ext uri="{BB962C8B-B14F-4D97-AF65-F5344CB8AC3E}">
        <p14:creationId xmlns:p14="http://schemas.microsoft.com/office/powerpoint/2010/main" xmlns="" val="5593269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Bring</a:t>
            </a:r>
            <a:r>
              <a:rPr lang="en-GB" baseline="0" dirty="0" smtClean="0"/>
              <a:t> back to paediatric clinic</a:t>
            </a:r>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26</a:t>
            </a:fld>
            <a:endParaRPr lang="en-GB"/>
          </a:p>
        </p:txBody>
      </p:sp>
    </p:spTree>
    <p:extLst>
      <p:ext uri="{BB962C8B-B14F-4D97-AF65-F5344CB8AC3E}">
        <p14:creationId xmlns:p14="http://schemas.microsoft.com/office/powerpoint/2010/main" xmlns="" val="978125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10</a:t>
            </a:r>
            <a:r>
              <a:rPr lang="en-GB" baseline="0" dirty="0" smtClean="0"/>
              <a:t> puffs salbutamol is neb equivalent. Use opportunity for training inhaler technique with parents and offer tips. SPACERS.  Peak flows &gt;5y.</a:t>
            </a:r>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28</a:t>
            </a:fld>
            <a:endParaRPr lang="en-GB"/>
          </a:p>
        </p:txBody>
      </p:sp>
    </p:spTree>
    <p:extLst>
      <p:ext uri="{BB962C8B-B14F-4D97-AF65-F5344CB8AC3E}">
        <p14:creationId xmlns:p14="http://schemas.microsoft.com/office/powerpoint/2010/main" xmlns="" val="1434018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NRAD</a:t>
            </a:r>
            <a:r>
              <a:rPr lang="en-GB" baseline="0" dirty="0" smtClean="0"/>
              <a:t> showed that of children that died with asthma, which was 18/195, 60% of their deaths were outside of hospital. Stresses need for asthma action plans to be given, accurate safety net advice. Only 23% of children who died had a PAAP.</a:t>
            </a:r>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29</a:t>
            </a:fld>
            <a:endParaRPr lang="en-GB"/>
          </a:p>
        </p:txBody>
      </p:sp>
    </p:spTree>
    <p:extLst>
      <p:ext uri="{BB962C8B-B14F-4D97-AF65-F5344CB8AC3E}">
        <p14:creationId xmlns:p14="http://schemas.microsoft.com/office/powerpoint/2010/main" xmlns="" val="699288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Genetic factors, viruses</a:t>
            </a:r>
            <a:r>
              <a:rPr lang="en-GB" baseline="0" dirty="0" smtClean="0"/>
              <a:t> causing mucosal oedema can prevent drug delivery from actually getting where it needs to get. Difficult area. If in doubt arrange follow up.</a:t>
            </a:r>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30</a:t>
            </a:fld>
            <a:endParaRPr lang="en-GB"/>
          </a:p>
        </p:txBody>
      </p:sp>
    </p:spTree>
    <p:extLst>
      <p:ext uri="{BB962C8B-B14F-4D97-AF65-F5344CB8AC3E}">
        <p14:creationId xmlns:p14="http://schemas.microsoft.com/office/powerpoint/2010/main" xmlns="" val="36137145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This hasn’t changed since</a:t>
            </a:r>
            <a:r>
              <a:rPr lang="en-GB" baseline="0" dirty="0" smtClean="0"/>
              <a:t> 1969…… SABRE trial – no difference, </a:t>
            </a:r>
            <a:r>
              <a:rPr lang="en-GB" baseline="0" dirty="0" err="1" smtClean="0"/>
              <a:t>optiflow</a:t>
            </a:r>
            <a:r>
              <a:rPr lang="en-GB" baseline="0" dirty="0" smtClean="0"/>
              <a:t> ?keeps small numbers of children out of PICU. Can try bronchodilators in a child with significant atopy.</a:t>
            </a:r>
            <a:endParaRPr lang="en-GB" dirty="0"/>
          </a:p>
        </p:txBody>
      </p:sp>
      <p:sp>
        <p:nvSpPr>
          <p:cNvPr id="4" name="Slide Number Placeholder 3"/>
          <p:cNvSpPr>
            <a:spLocks noGrp="1"/>
          </p:cNvSpPr>
          <p:nvPr>
            <p:ph type="sldNum" sz="quarter" idx="10"/>
          </p:nvPr>
        </p:nvSpPr>
        <p:spPr/>
        <p:txBody>
          <a:bodyPr/>
          <a:lstStyle/>
          <a:p>
            <a:fld id="{6190E67E-5F7A-41B5-BA19-9E1F78940DD9}" type="slidenum">
              <a:rPr lang="en-GB" smtClean="0"/>
              <a:pPr/>
              <a:t>33</a:t>
            </a:fld>
            <a:endParaRPr lang="en-GB"/>
          </a:p>
        </p:txBody>
      </p:sp>
    </p:spTree>
    <p:extLst>
      <p:ext uri="{BB962C8B-B14F-4D97-AF65-F5344CB8AC3E}">
        <p14:creationId xmlns:p14="http://schemas.microsoft.com/office/powerpoint/2010/main" xmlns="" val="3189759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5EB66538-E258-46EF-BF5D-AB8618BCDAE0}" type="datetimeFigureOut">
              <a:rPr lang="en-GB" smtClean="0"/>
              <a:pPr/>
              <a:t>08/05/2016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2117552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B66538-E258-46EF-BF5D-AB8618BCDAE0}" type="datetimeFigureOut">
              <a:rPr lang="en-GB" smtClean="0"/>
              <a:pPr/>
              <a:t>08/05/2016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4207307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B66538-E258-46EF-BF5D-AB8618BCDAE0}" type="datetimeFigureOut">
              <a:rPr lang="en-GB" smtClean="0"/>
              <a:pPr/>
              <a:t>08/05/2016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3402394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5EB66538-E258-46EF-BF5D-AB8618BCDAE0}" type="datetimeFigureOut">
              <a:rPr lang="en-GB" smtClean="0"/>
              <a:pPr/>
              <a:t>08/05/2016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3419985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5EB66538-E258-46EF-BF5D-AB8618BCDAE0}" type="datetimeFigureOut">
              <a:rPr lang="en-GB" smtClean="0"/>
              <a:pPr/>
              <a:t>08/05/2016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4885981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5EB66538-E258-46EF-BF5D-AB8618BCDAE0}" type="datetimeFigureOut">
              <a:rPr lang="en-GB" smtClean="0"/>
              <a:pPr/>
              <a:t>08/05/2016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3748022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B66538-E258-46EF-BF5D-AB8618BCDAE0}" type="datetimeFigureOut">
              <a:rPr lang="en-GB" smtClean="0"/>
              <a:pPr/>
              <a:t>08/05/2016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1146961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66538-E258-46EF-BF5D-AB8618BCDAE0}" type="datetimeFigureOut">
              <a:rPr lang="en-GB" smtClean="0"/>
              <a:pPr/>
              <a:t>08/05/2016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4030849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B66538-E258-46EF-BF5D-AB8618BCDAE0}" type="datetimeFigureOut">
              <a:rPr lang="en-GB" smtClean="0"/>
              <a:pPr/>
              <a:t>08/05/2016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23109187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B66538-E258-46EF-BF5D-AB8618BCDAE0}" type="datetimeFigureOut">
              <a:rPr lang="en-GB" smtClean="0"/>
              <a:pPr/>
              <a:t>08/05/2016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19209508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5EB66538-E258-46EF-BF5D-AB8618BCDAE0}" type="datetimeFigureOut">
              <a:rPr lang="en-GB" smtClean="0"/>
              <a:pPr/>
              <a:t>08/05/2016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21013195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B66538-E258-46EF-BF5D-AB8618BCDAE0}" type="datetimeFigureOut">
              <a:rPr lang="en-GB" smtClean="0"/>
              <a:pPr/>
              <a:t>08/05/2016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8640AC-B326-4A39-815C-A16F3AB4A40B}" type="slidenum">
              <a:rPr lang="en-GB" smtClean="0"/>
              <a:pPr/>
              <a:t>‹#›</a:t>
            </a:fld>
            <a:endParaRPr lang="en-GB"/>
          </a:p>
        </p:txBody>
      </p:sp>
    </p:spTree>
    <p:extLst>
      <p:ext uri="{BB962C8B-B14F-4D97-AF65-F5344CB8AC3E}">
        <p14:creationId xmlns:p14="http://schemas.microsoft.com/office/powerpoint/2010/main" xmlns="" val="30228432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dirty="0" smtClean="0"/>
              <a:t>Respiratory Paediatrics in Emergency Medicine</a:t>
            </a:r>
            <a:endParaRPr lang="en-GB" dirty="0"/>
          </a:p>
        </p:txBody>
      </p:sp>
      <p:sp>
        <p:nvSpPr>
          <p:cNvPr id="3" name="Subtitle 2"/>
          <p:cNvSpPr>
            <a:spLocks noGrp="1"/>
          </p:cNvSpPr>
          <p:nvPr>
            <p:ph type="subTitle" idx="1"/>
          </p:nvPr>
        </p:nvSpPr>
        <p:spPr/>
        <p:txBody>
          <a:bodyPr/>
          <a:lstStyle/>
          <a:p>
            <a:r>
              <a:rPr lang="en-GB" dirty="0" smtClean="0"/>
              <a:t>Dr Louise Selby</a:t>
            </a:r>
          </a:p>
          <a:p>
            <a:r>
              <a:rPr lang="en-GB" dirty="0" smtClean="0"/>
              <a:t>Dr Donna McShane</a:t>
            </a:r>
            <a:endParaRPr lang="en-GB" dirty="0"/>
          </a:p>
        </p:txBody>
      </p:sp>
    </p:spTree>
    <p:extLst>
      <p:ext uri="{BB962C8B-B14F-4D97-AF65-F5344CB8AC3E}">
        <p14:creationId xmlns:p14="http://schemas.microsoft.com/office/powerpoint/2010/main" xmlns="" val="34584548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Contents</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The upper respiratory tract.</a:t>
            </a:r>
          </a:p>
          <a:p>
            <a:r>
              <a:rPr lang="en-GB" dirty="0" smtClean="0"/>
              <a:t>The child with noisy breathing (upper airway).</a:t>
            </a:r>
          </a:p>
          <a:p>
            <a:pPr lvl="1"/>
            <a:r>
              <a:rPr lang="en-GB" dirty="0" smtClean="0"/>
              <a:t>Croup, bacterial </a:t>
            </a:r>
            <a:r>
              <a:rPr lang="en-GB" dirty="0" err="1" smtClean="0"/>
              <a:t>tracheitis</a:t>
            </a:r>
            <a:endParaRPr lang="en-GB" dirty="0" smtClean="0"/>
          </a:p>
          <a:p>
            <a:pPr lvl="1"/>
            <a:r>
              <a:rPr lang="en-GB" dirty="0" smtClean="0"/>
              <a:t>Foreign body</a:t>
            </a:r>
          </a:p>
          <a:p>
            <a:r>
              <a:rPr lang="en-GB" dirty="0" smtClean="0"/>
              <a:t>Pneumonia and complications</a:t>
            </a:r>
          </a:p>
          <a:p>
            <a:r>
              <a:rPr lang="en-GB" dirty="0"/>
              <a:t>L</a:t>
            </a:r>
            <a:r>
              <a:rPr lang="en-GB" dirty="0" smtClean="0"/>
              <a:t>ower airway problems.</a:t>
            </a:r>
          </a:p>
          <a:p>
            <a:r>
              <a:rPr lang="en-GB" dirty="0" smtClean="0"/>
              <a:t>Asthma.</a:t>
            </a:r>
          </a:p>
          <a:p>
            <a:r>
              <a:rPr lang="en-GB" dirty="0" smtClean="0"/>
              <a:t>‘Viral wheeze’.</a:t>
            </a:r>
          </a:p>
          <a:p>
            <a:r>
              <a:rPr lang="en-GB" dirty="0" smtClean="0"/>
              <a:t>Bronchiolitis.</a:t>
            </a:r>
          </a:p>
          <a:p>
            <a:r>
              <a:rPr lang="en-GB" dirty="0" smtClean="0"/>
              <a:t>Questions.</a:t>
            </a:r>
          </a:p>
          <a:p>
            <a:r>
              <a:rPr lang="en-GB" dirty="0" smtClean="0"/>
              <a:t>Close.</a:t>
            </a:r>
            <a:endParaRPr lang="en-GB" dirty="0"/>
          </a:p>
        </p:txBody>
      </p:sp>
    </p:spTree>
    <p:extLst>
      <p:ext uri="{BB962C8B-B14F-4D97-AF65-F5344CB8AC3E}">
        <p14:creationId xmlns:p14="http://schemas.microsoft.com/office/powerpoint/2010/main" xmlns="" val="22013397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Upper Respiratory Tract</a:t>
            </a:r>
            <a:endParaRPr lang="en-GB" dirty="0"/>
          </a:p>
        </p:txBody>
      </p:sp>
      <p:sp>
        <p:nvSpPr>
          <p:cNvPr id="3" name="Content Placeholder 2"/>
          <p:cNvSpPr>
            <a:spLocks noGrp="1"/>
          </p:cNvSpPr>
          <p:nvPr>
            <p:ph idx="1"/>
          </p:nvPr>
        </p:nvSpPr>
        <p:spPr/>
        <p:txBody>
          <a:bodyPr>
            <a:normAutofit fontScale="92500"/>
          </a:bodyPr>
          <a:lstStyle/>
          <a:p>
            <a:r>
              <a:rPr lang="en-GB" dirty="0" smtClean="0"/>
              <a:t>Comprises of:</a:t>
            </a:r>
          </a:p>
          <a:p>
            <a:pPr lvl="1"/>
            <a:r>
              <a:rPr lang="en-GB" dirty="0"/>
              <a:t>N</a:t>
            </a:r>
            <a:r>
              <a:rPr lang="en-GB" dirty="0" smtClean="0"/>
              <a:t>ose in continuity with the sinuses and lacrimal sac </a:t>
            </a:r>
            <a:endParaRPr lang="en-GB" dirty="0"/>
          </a:p>
          <a:p>
            <a:pPr lvl="1"/>
            <a:r>
              <a:rPr lang="en-GB" dirty="0" err="1" smtClean="0"/>
              <a:t>Nasopharnyx</a:t>
            </a:r>
            <a:endParaRPr lang="en-GB" dirty="0"/>
          </a:p>
          <a:p>
            <a:pPr lvl="1"/>
            <a:r>
              <a:rPr lang="en-GB" dirty="0"/>
              <a:t>M</a:t>
            </a:r>
            <a:r>
              <a:rPr lang="en-GB" dirty="0" smtClean="0"/>
              <a:t>outh and </a:t>
            </a:r>
            <a:r>
              <a:rPr lang="en-GB" dirty="0" err="1" smtClean="0"/>
              <a:t>oropharnyx</a:t>
            </a:r>
            <a:r>
              <a:rPr lang="en-GB" dirty="0" smtClean="0"/>
              <a:t> (plus Eustachian tube)</a:t>
            </a:r>
          </a:p>
          <a:p>
            <a:pPr lvl="1"/>
            <a:r>
              <a:rPr lang="en-GB" dirty="0"/>
              <a:t>L</a:t>
            </a:r>
            <a:r>
              <a:rPr lang="en-GB" dirty="0" smtClean="0"/>
              <a:t>arynx and </a:t>
            </a:r>
            <a:r>
              <a:rPr lang="en-GB" dirty="0" err="1" smtClean="0"/>
              <a:t>laryngopharnyx</a:t>
            </a:r>
            <a:r>
              <a:rPr lang="en-GB" dirty="0" smtClean="0"/>
              <a:t>.</a:t>
            </a:r>
            <a:endParaRPr lang="en-GB" dirty="0"/>
          </a:p>
          <a:p>
            <a:r>
              <a:rPr lang="en-GB" dirty="0" smtClean="0"/>
              <a:t>Functions to:</a:t>
            </a:r>
          </a:p>
          <a:p>
            <a:pPr lvl="1"/>
            <a:r>
              <a:rPr lang="en-GB" dirty="0" smtClean="0"/>
              <a:t>Warm inspired air before it reaches lungs</a:t>
            </a:r>
          </a:p>
          <a:p>
            <a:pPr lvl="1"/>
            <a:r>
              <a:rPr lang="en-GB" dirty="0" smtClean="0"/>
              <a:t>Trap and remove particles</a:t>
            </a:r>
          </a:p>
          <a:p>
            <a:pPr lvl="1"/>
            <a:r>
              <a:rPr lang="en-GB" dirty="0" smtClean="0"/>
              <a:t>Innate/adaptive immunity</a:t>
            </a:r>
          </a:p>
        </p:txBody>
      </p:sp>
    </p:spTree>
    <p:extLst>
      <p:ext uri="{BB962C8B-B14F-4D97-AF65-F5344CB8AC3E}">
        <p14:creationId xmlns:p14="http://schemas.microsoft.com/office/powerpoint/2010/main" xmlns="" val="3744799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Approach to the Child with Noisy Breathing – Upper Airway</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Parents descriptions of noisy breathing can be misleading.</a:t>
            </a:r>
          </a:p>
          <a:p>
            <a:r>
              <a:rPr lang="en-GB" dirty="0" smtClean="0"/>
              <a:t>Respiratory noises maybe intermittent and not necessarily present when the child reaches the department.</a:t>
            </a:r>
          </a:p>
          <a:p>
            <a:r>
              <a:rPr lang="en-GB" dirty="0" smtClean="0"/>
              <a:t>More than one respiratory noise maybe present concurrently.</a:t>
            </a:r>
          </a:p>
          <a:p>
            <a:r>
              <a:rPr lang="en-GB" dirty="0" smtClean="0"/>
              <a:t>Try and ascertain whether noise is timed with inspiration or expiration.</a:t>
            </a:r>
          </a:p>
          <a:p>
            <a:r>
              <a:rPr lang="en-GB" dirty="0" smtClean="0"/>
              <a:t>Particular attention paid to onset of stridor.</a:t>
            </a:r>
            <a:endParaRPr lang="en-GB" dirty="0"/>
          </a:p>
        </p:txBody>
      </p:sp>
    </p:spTree>
    <p:extLst>
      <p:ext uri="{BB962C8B-B14F-4D97-AF65-F5344CB8AC3E}">
        <p14:creationId xmlns:p14="http://schemas.microsoft.com/office/powerpoint/2010/main" xmlns="" val="2108963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Upper Airway - Causes</a:t>
            </a:r>
            <a:endParaRPr lang="en-GB"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514335747"/>
              </p:ext>
            </p:extLst>
          </p:nvPr>
        </p:nvGraphicFramePr>
        <p:xfrm>
          <a:off x="457200" y="1600200"/>
          <a:ext cx="8229600" cy="3937000"/>
        </p:xfrm>
        <a:graphic>
          <a:graphicData uri="http://schemas.openxmlformats.org/drawingml/2006/table">
            <a:tbl>
              <a:tblPr firstRow="1" bandRow="1">
                <a:tableStyleId>{5C22544A-7EE6-4342-B048-85BDC9FD1C3A}</a:tableStyleId>
              </a:tblPr>
              <a:tblGrid>
                <a:gridCol w="2743200"/>
                <a:gridCol w="2743200"/>
                <a:gridCol w="2743200"/>
              </a:tblGrid>
              <a:tr h="370840">
                <a:tc>
                  <a:txBody>
                    <a:bodyPr/>
                    <a:lstStyle/>
                    <a:p>
                      <a:r>
                        <a:rPr lang="en-GB" dirty="0" smtClean="0"/>
                        <a:t>Noise</a:t>
                      </a:r>
                      <a:endParaRPr lang="en-GB" dirty="0"/>
                    </a:p>
                  </a:txBody>
                  <a:tcPr/>
                </a:tc>
                <a:tc>
                  <a:txBody>
                    <a:bodyPr/>
                    <a:lstStyle/>
                    <a:p>
                      <a:r>
                        <a:rPr lang="en-GB" dirty="0" smtClean="0"/>
                        <a:t>Site of origin</a:t>
                      </a:r>
                      <a:endParaRPr lang="en-GB" dirty="0"/>
                    </a:p>
                  </a:txBody>
                  <a:tcPr/>
                </a:tc>
                <a:tc>
                  <a:txBody>
                    <a:bodyPr/>
                    <a:lstStyle/>
                    <a:p>
                      <a:r>
                        <a:rPr lang="en-GB" dirty="0" smtClean="0"/>
                        <a:t>Causes</a:t>
                      </a:r>
                      <a:endParaRPr lang="en-GB" dirty="0"/>
                    </a:p>
                  </a:txBody>
                  <a:tcPr/>
                </a:tc>
              </a:tr>
              <a:tr h="370840">
                <a:tc>
                  <a:txBody>
                    <a:bodyPr/>
                    <a:lstStyle/>
                    <a:p>
                      <a:r>
                        <a:rPr lang="en-GB" dirty="0" smtClean="0"/>
                        <a:t>Snuffles</a:t>
                      </a:r>
                      <a:endParaRPr lang="en-GB" dirty="0"/>
                    </a:p>
                  </a:txBody>
                  <a:tcPr/>
                </a:tc>
                <a:tc>
                  <a:txBody>
                    <a:bodyPr/>
                    <a:lstStyle/>
                    <a:p>
                      <a:r>
                        <a:rPr lang="en-GB" dirty="0" smtClean="0"/>
                        <a:t>Blocked</a:t>
                      </a:r>
                      <a:r>
                        <a:rPr lang="en-GB" baseline="0" dirty="0" smtClean="0"/>
                        <a:t> nasal passages</a:t>
                      </a:r>
                      <a:endParaRPr lang="en-GB" dirty="0"/>
                    </a:p>
                  </a:txBody>
                  <a:tcPr/>
                </a:tc>
                <a:tc>
                  <a:txBody>
                    <a:bodyPr/>
                    <a:lstStyle/>
                    <a:p>
                      <a:r>
                        <a:rPr lang="en-GB" b="1" dirty="0" smtClean="0"/>
                        <a:t>Common</a:t>
                      </a:r>
                      <a:r>
                        <a:rPr lang="en-GB" b="1" baseline="0" dirty="0" smtClean="0"/>
                        <a:t> cold</a:t>
                      </a:r>
                      <a:endParaRPr lang="en-GB" b="1" dirty="0" smtClean="0"/>
                    </a:p>
                    <a:p>
                      <a:r>
                        <a:rPr lang="en-GB" dirty="0" smtClean="0"/>
                        <a:t>Allergic rhinitis</a:t>
                      </a:r>
                      <a:endParaRPr lang="en-GB" dirty="0"/>
                    </a:p>
                  </a:txBody>
                  <a:tcPr/>
                </a:tc>
              </a:tr>
              <a:tr h="370840">
                <a:tc>
                  <a:txBody>
                    <a:bodyPr/>
                    <a:lstStyle/>
                    <a:p>
                      <a:r>
                        <a:rPr lang="en-GB" dirty="0" smtClean="0"/>
                        <a:t>Stridor</a:t>
                      </a:r>
                      <a:endParaRPr lang="en-GB" dirty="0"/>
                    </a:p>
                  </a:txBody>
                  <a:tcPr/>
                </a:tc>
                <a:tc>
                  <a:txBody>
                    <a:bodyPr/>
                    <a:lstStyle/>
                    <a:p>
                      <a:r>
                        <a:rPr lang="en-GB" dirty="0" err="1" smtClean="0"/>
                        <a:t>Extrathoracic</a:t>
                      </a:r>
                      <a:r>
                        <a:rPr lang="en-GB" dirty="0" smtClean="0"/>
                        <a:t> airways (primarily inspiratory)</a:t>
                      </a:r>
                      <a:endParaRPr lang="en-GB" dirty="0"/>
                    </a:p>
                  </a:txBody>
                  <a:tcPr/>
                </a:tc>
                <a:tc>
                  <a:txBody>
                    <a:bodyPr/>
                    <a:lstStyle/>
                    <a:p>
                      <a:r>
                        <a:rPr lang="en-GB" b="1" dirty="0" smtClean="0"/>
                        <a:t>Croup</a:t>
                      </a:r>
                    </a:p>
                    <a:p>
                      <a:r>
                        <a:rPr lang="en-GB" b="1" dirty="0" smtClean="0"/>
                        <a:t>Bacterial </a:t>
                      </a:r>
                      <a:r>
                        <a:rPr lang="en-GB" b="1" dirty="0" err="1" smtClean="0"/>
                        <a:t>tracheitis</a:t>
                      </a:r>
                      <a:r>
                        <a:rPr lang="en-GB" b="1" dirty="0" smtClean="0"/>
                        <a:t> </a:t>
                      </a:r>
                    </a:p>
                    <a:p>
                      <a:r>
                        <a:rPr lang="en-GB" dirty="0" smtClean="0"/>
                        <a:t>Epiglottitis</a:t>
                      </a:r>
                    </a:p>
                    <a:p>
                      <a:r>
                        <a:rPr lang="en-GB" dirty="0" err="1" smtClean="0"/>
                        <a:t>Layrngomalacia</a:t>
                      </a:r>
                      <a:endParaRPr lang="en-GB" dirty="0" smtClean="0"/>
                    </a:p>
                    <a:p>
                      <a:r>
                        <a:rPr lang="en-GB" dirty="0" err="1" smtClean="0"/>
                        <a:t>Tracheomalacia</a:t>
                      </a:r>
                      <a:endParaRPr lang="en-GB" dirty="0" smtClean="0"/>
                    </a:p>
                    <a:p>
                      <a:r>
                        <a:rPr lang="en-GB" dirty="0" smtClean="0"/>
                        <a:t>Vocal</a:t>
                      </a:r>
                      <a:r>
                        <a:rPr lang="en-GB" baseline="0" dirty="0" smtClean="0"/>
                        <a:t> cord paralysis</a:t>
                      </a:r>
                    </a:p>
                    <a:p>
                      <a:r>
                        <a:rPr lang="en-GB" baseline="0" dirty="0" smtClean="0"/>
                        <a:t>Vocal cord dysfunction</a:t>
                      </a:r>
                    </a:p>
                    <a:p>
                      <a:r>
                        <a:rPr lang="en-GB" b="1" baseline="0" dirty="0" smtClean="0"/>
                        <a:t>Foreign body</a:t>
                      </a:r>
                      <a:endParaRPr lang="en-GB" b="1" dirty="0"/>
                    </a:p>
                  </a:txBody>
                  <a:tcPr/>
                </a:tc>
              </a:tr>
              <a:tr h="370840">
                <a:tc>
                  <a:txBody>
                    <a:bodyPr/>
                    <a:lstStyle/>
                    <a:p>
                      <a:r>
                        <a:rPr lang="en-GB" dirty="0" smtClean="0"/>
                        <a:t>Grunting</a:t>
                      </a:r>
                      <a:endParaRPr lang="en-GB" dirty="0"/>
                    </a:p>
                  </a:txBody>
                  <a:tcPr/>
                </a:tc>
                <a:tc>
                  <a:txBody>
                    <a:bodyPr/>
                    <a:lstStyle/>
                    <a:p>
                      <a:r>
                        <a:rPr lang="en-GB" dirty="0" smtClean="0"/>
                        <a:t>Glottis</a:t>
                      </a:r>
                      <a:endParaRPr lang="en-GB" dirty="0"/>
                    </a:p>
                  </a:txBody>
                  <a:tcPr/>
                </a:tc>
                <a:tc>
                  <a:txBody>
                    <a:bodyPr/>
                    <a:lstStyle/>
                    <a:p>
                      <a:r>
                        <a:rPr lang="en-GB" b="1" dirty="0" smtClean="0"/>
                        <a:t>Pneumonia</a:t>
                      </a:r>
                    </a:p>
                    <a:p>
                      <a:r>
                        <a:rPr lang="en-GB" dirty="0" smtClean="0"/>
                        <a:t>Bacterial infection</a:t>
                      </a:r>
                      <a:endParaRPr lang="en-GB" dirty="0"/>
                    </a:p>
                  </a:txBody>
                  <a:tcPr/>
                </a:tc>
              </a:tr>
            </a:tbl>
          </a:graphicData>
        </a:graphic>
      </p:graphicFrame>
    </p:spTree>
    <p:extLst>
      <p:ext uri="{BB962C8B-B14F-4D97-AF65-F5344CB8AC3E}">
        <p14:creationId xmlns:p14="http://schemas.microsoft.com/office/powerpoint/2010/main" xmlns="" val="214108385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Common Cold</a:t>
            </a:r>
            <a:endParaRPr lang="en-GB" dirty="0"/>
          </a:p>
        </p:txBody>
      </p:sp>
      <p:sp>
        <p:nvSpPr>
          <p:cNvPr id="3" name="Content Placeholder 2"/>
          <p:cNvSpPr>
            <a:spLocks noGrp="1"/>
          </p:cNvSpPr>
          <p:nvPr>
            <p:ph idx="1"/>
          </p:nvPr>
        </p:nvSpPr>
        <p:spPr/>
        <p:txBody>
          <a:bodyPr/>
          <a:lstStyle/>
          <a:p>
            <a:r>
              <a:rPr lang="en-GB" dirty="0" smtClean="0"/>
              <a:t>Diagnosis of exclusion – inflammation of nasal epithelium alone.</a:t>
            </a:r>
          </a:p>
          <a:p>
            <a:r>
              <a:rPr lang="en-GB" dirty="0" smtClean="0"/>
              <a:t>Careful evaluation required in babies.</a:t>
            </a:r>
          </a:p>
          <a:p>
            <a:r>
              <a:rPr lang="en-GB" dirty="0" smtClean="0"/>
              <a:t>Ensure no fever &gt;38 degrees and adequate feeding.</a:t>
            </a:r>
          </a:p>
          <a:p>
            <a:r>
              <a:rPr lang="en-GB" dirty="0" smtClean="0"/>
              <a:t>Consider </a:t>
            </a:r>
            <a:r>
              <a:rPr lang="en-GB" dirty="0" err="1"/>
              <a:t>c</a:t>
            </a:r>
            <a:r>
              <a:rPr lang="en-GB" dirty="0" err="1" smtClean="0"/>
              <a:t>hoanal</a:t>
            </a:r>
            <a:r>
              <a:rPr lang="en-GB" dirty="0" smtClean="0"/>
              <a:t> atresia as differential diagnosis – pass nasogastric tube down both nostrils.</a:t>
            </a:r>
          </a:p>
          <a:p>
            <a:endParaRPr lang="en-GB" dirty="0"/>
          </a:p>
        </p:txBody>
      </p:sp>
    </p:spTree>
    <p:extLst>
      <p:ext uri="{BB962C8B-B14F-4D97-AF65-F5344CB8AC3E}">
        <p14:creationId xmlns:p14="http://schemas.microsoft.com/office/powerpoint/2010/main" xmlns="" val="32023454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Croup</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Most common cause of acute stridor.</a:t>
            </a:r>
          </a:p>
          <a:p>
            <a:r>
              <a:rPr lang="en-GB" dirty="0" smtClean="0"/>
              <a:t>Accompanied by </a:t>
            </a:r>
            <a:r>
              <a:rPr lang="en-GB" dirty="0" err="1" smtClean="0"/>
              <a:t>coryzal</a:t>
            </a:r>
            <a:r>
              <a:rPr lang="en-GB" dirty="0" smtClean="0"/>
              <a:t> symptoms, hoarse voice, barking cough and fever.</a:t>
            </a:r>
          </a:p>
          <a:p>
            <a:r>
              <a:rPr lang="en-GB" dirty="0" smtClean="0"/>
              <a:t>Stridor results from viral inflammation and subglottic oedema.</a:t>
            </a:r>
          </a:p>
          <a:p>
            <a:r>
              <a:rPr lang="en-GB" dirty="0" smtClean="0"/>
              <a:t>Common causes including rhinovirus, respiratory </a:t>
            </a:r>
            <a:r>
              <a:rPr lang="en-GB" dirty="0" err="1" smtClean="0"/>
              <a:t>syncitial</a:t>
            </a:r>
            <a:r>
              <a:rPr lang="en-GB" dirty="0" smtClean="0"/>
              <a:t> virus or parainfluenza viruses.</a:t>
            </a:r>
          </a:p>
          <a:p>
            <a:r>
              <a:rPr lang="en-GB" dirty="0" smtClean="0"/>
              <a:t>Usually inspiratory (can be biphasic in severe disease).</a:t>
            </a:r>
          </a:p>
          <a:p>
            <a:r>
              <a:rPr lang="en-GB" dirty="0" smtClean="0"/>
              <a:t>Lasts 4-5 days usually.</a:t>
            </a:r>
            <a:endParaRPr lang="en-GB" dirty="0"/>
          </a:p>
        </p:txBody>
      </p:sp>
    </p:spTree>
    <p:extLst>
      <p:ext uri="{BB962C8B-B14F-4D97-AF65-F5344CB8AC3E}">
        <p14:creationId xmlns:p14="http://schemas.microsoft.com/office/powerpoint/2010/main" xmlns="" val="30262160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Croup - Management</a:t>
            </a:r>
            <a:endParaRPr lang="en-GB" dirty="0"/>
          </a:p>
        </p:txBody>
      </p:sp>
      <p:sp>
        <p:nvSpPr>
          <p:cNvPr id="3" name="Content Placeholder 2"/>
          <p:cNvSpPr>
            <a:spLocks noGrp="1"/>
          </p:cNvSpPr>
          <p:nvPr>
            <p:ph idx="1"/>
          </p:nvPr>
        </p:nvSpPr>
        <p:spPr/>
        <p:txBody>
          <a:bodyPr>
            <a:normAutofit lnSpcReduction="10000"/>
          </a:bodyPr>
          <a:lstStyle/>
          <a:p>
            <a:r>
              <a:rPr lang="en-GB" dirty="0" smtClean="0"/>
              <a:t>‘Hands off’ approach.</a:t>
            </a:r>
          </a:p>
          <a:p>
            <a:r>
              <a:rPr lang="en-GB" dirty="0" smtClean="0"/>
              <a:t>Oral dexamethasone 0.15mg/kg.</a:t>
            </a:r>
          </a:p>
          <a:p>
            <a:r>
              <a:rPr lang="en-GB" dirty="0" smtClean="0"/>
              <a:t>Nebulised budesonide 1-2mg (age dependent)</a:t>
            </a:r>
          </a:p>
          <a:p>
            <a:r>
              <a:rPr lang="en-GB" dirty="0" smtClean="0"/>
              <a:t>Nebulised adrenaline (1ml/kg of 1:1000 up to a maximum dose of 5ml).</a:t>
            </a:r>
          </a:p>
          <a:p>
            <a:r>
              <a:rPr lang="en-GB" dirty="0" smtClean="0"/>
              <a:t>Expert assistance.</a:t>
            </a:r>
          </a:p>
          <a:p>
            <a:endParaRPr lang="en-GB" dirty="0"/>
          </a:p>
          <a:p>
            <a:r>
              <a:rPr lang="en-GB" dirty="0" smtClean="0"/>
              <a:t>&lt;5% children will require intubation.</a:t>
            </a:r>
            <a:endParaRPr lang="en-GB" dirty="0"/>
          </a:p>
        </p:txBody>
      </p:sp>
    </p:spTree>
    <p:extLst>
      <p:ext uri="{BB962C8B-B14F-4D97-AF65-F5344CB8AC3E}">
        <p14:creationId xmlns:p14="http://schemas.microsoft.com/office/powerpoint/2010/main" xmlns="" val="21895725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16440" t="12704" r="17644" b="12299"/>
          <a:stretch/>
        </p:blipFill>
        <p:spPr bwMode="auto">
          <a:xfrm>
            <a:off x="467544" y="692696"/>
            <a:ext cx="7853891" cy="489654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94032216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2050" name="Picture 2"/>
          <p:cNvPicPr>
            <a:picLocks noGrp="1" noChangeAspect="1" noChangeArrowheads="1"/>
          </p:cNvPicPr>
          <p:nvPr>
            <p:ph idx="1"/>
          </p:nvPr>
        </p:nvPicPr>
        <p:blipFill rotWithShape="1">
          <a:blip r:embed="rId3" cstate="print">
            <a:extLst>
              <a:ext uri="{28A0092B-C50C-407E-A947-70E740481C1C}">
                <a14:useLocalDpi xmlns:a14="http://schemas.microsoft.com/office/drawing/2010/main" xmlns="" val="0"/>
              </a:ext>
            </a:extLst>
          </a:blip>
          <a:srcRect l="16268" t="17295" r="17472" b="9850"/>
          <a:stretch/>
        </p:blipFill>
        <p:spPr bwMode="auto">
          <a:xfrm>
            <a:off x="467544" y="692696"/>
            <a:ext cx="7696851" cy="468052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608842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Bacterial </a:t>
            </a:r>
            <a:r>
              <a:rPr lang="en-GB" dirty="0" err="1" smtClean="0"/>
              <a:t>Tracheitis</a:t>
            </a:r>
            <a:r>
              <a:rPr lang="en-GB" dirty="0" smtClean="0"/>
              <a:t> (1)</a:t>
            </a:r>
            <a:endParaRPr lang="en-GB" dirty="0"/>
          </a:p>
        </p:txBody>
      </p:sp>
      <p:sp>
        <p:nvSpPr>
          <p:cNvPr id="3" name="Content Placeholder 2"/>
          <p:cNvSpPr>
            <a:spLocks noGrp="1"/>
          </p:cNvSpPr>
          <p:nvPr>
            <p:ph idx="1"/>
          </p:nvPr>
        </p:nvSpPr>
        <p:spPr/>
        <p:txBody>
          <a:bodyPr/>
          <a:lstStyle/>
          <a:p>
            <a:r>
              <a:rPr lang="en-GB" dirty="0" smtClean="0"/>
              <a:t>Rare.</a:t>
            </a:r>
          </a:p>
          <a:p>
            <a:r>
              <a:rPr lang="en-GB" dirty="0" smtClean="0"/>
              <a:t>Bacterial infection of the trachea with </a:t>
            </a:r>
            <a:r>
              <a:rPr lang="en-GB" dirty="0" err="1" smtClean="0"/>
              <a:t>staphlococcus</a:t>
            </a:r>
            <a:r>
              <a:rPr lang="en-GB" dirty="0" smtClean="0"/>
              <a:t> aureus, strep pneumoniae and streptococcus pyogenes.</a:t>
            </a:r>
          </a:p>
          <a:p>
            <a:r>
              <a:rPr lang="en-GB" dirty="0" smtClean="0"/>
              <a:t>Erythema, oedema and pus in the trachea.</a:t>
            </a:r>
          </a:p>
          <a:p>
            <a:r>
              <a:rPr lang="en-GB" dirty="0" smtClean="0"/>
              <a:t>‘</a:t>
            </a:r>
            <a:r>
              <a:rPr lang="en-GB" dirty="0"/>
              <a:t>T</a:t>
            </a:r>
            <a:r>
              <a:rPr lang="en-GB" dirty="0" smtClean="0"/>
              <a:t>oxic’/’septic’ looking child with fever, cough, hoarse voice and stridor, with increased work of breathing.</a:t>
            </a:r>
            <a:endParaRPr lang="en-GB" dirty="0"/>
          </a:p>
        </p:txBody>
      </p:sp>
    </p:spTree>
    <p:extLst>
      <p:ext uri="{BB962C8B-B14F-4D97-AF65-F5344CB8AC3E}">
        <p14:creationId xmlns:p14="http://schemas.microsoft.com/office/powerpoint/2010/main" xmlns="" val="17224925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Bacterial </a:t>
            </a:r>
            <a:r>
              <a:rPr lang="en-GB" dirty="0" err="1" smtClean="0"/>
              <a:t>Tracheitis</a:t>
            </a:r>
            <a:r>
              <a:rPr lang="en-GB" dirty="0" smtClean="0"/>
              <a:t> (2)</a:t>
            </a:r>
            <a:endParaRPr lang="en-GB" dirty="0"/>
          </a:p>
        </p:txBody>
      </p:sp>
      <p:sp>
        <p:nvSpPr>
          <p:cNvPr id="3" name="Content Placeholder 2"/>
          <p:cNvSpPr>
            <a:spLocks noGrp="1"/>
          </p:cNvSpPr>
          <p:nvPr>
            <p:ph idx="1"/>
          </p:nvPr>
        </p:nvSpPr>
        <p:spPr/>
        <p:txBody>
          <a:bodyPr/>
          <a:lstStyle/>
          <a:p>
            <a:r>
              <a:rPr lang="en-GB" dirty="0" smtClean="0"/>
              <a:t>Early threshold for HDU/PICU involvement.</a:t>
            </a:r>
          </a:p>
          <a:p>
            <a:r>
              <a:rPr lang="en-GB" dirty="0" smtClean="0"/>
              <a:t>Needs aggressive treatment with IV antibiotics.</a:t>
            </a:r>
          </a:p>
          <a:p>
            <a:r>
              <a:rPr lang="en-GB" dirty="0" smtClean="0"/>
              <a:t>May need ENT support.</a:t>
            </a:r>
            <a:endParaRPr lang="en-GB" dirty="0"/>
          </a:p>
        </p:txBody>
      </p:sp>
    </p:spTree>
    <p:extLst>
      <p:ext uri="{BB962C8B-B14F-4D97-AF65-F5344CB8AC3E}">
        <p14:creationId xmlns:p14="http://schemas.microsoft.com/office/powerpoint/2010/main" xmlns="" val="41058756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Foreign Body Inhalation</a:t>
            </a:r>
            <a:endParaRPr lang="en-GB" dirty="0"/>
          </a:p>
        </p:txBody>
      </p:sp>
      <p:sp>
        <p:nvSpPr>
          <p:cNvPr id="3" name="Content Placeholder 2"/>
          <p:cNvSpPr>
            <a:spLocks noGrp="1"/>
          </p:cNvSpPr>
          <p:nvPr>
            <p:ph idx="1"/>
          </p:nvPr>
        </p:nvSpPr>
        <p:spPr>
          <a:xfrm>
            <a:off x="457200" y="1340768"/>
            <a:ext cx="8229600" cy="4525963"/>
          </a:xfrm>
        </p:spPr>
        <p:txBody>
          <a:bodyPr>
            <a:noAutofit/>
          </a:bodyPr>
          <a:lstStyle/>
          <a:p>
            <a:r>
              <a:rPr lang="en-GB" sz="2000" dirty="0"/>
              <a:t>M</a:t>
            </a:r>
            <a:r>
              <a:rPr lang="en-GB" sz="2000" dirty="0" smtClean="0"/>
              <a:t>ost common aged 1-3 years – can be fatal. </a:t>
            </a:r>
          </a:p>
          <a:p>
            <a:r>
              <a:rPr lang="en-GB" sz="2000" dirty="0" smtClean="0"/>
              <a:t>Sudden onset stridor with no preceding fever or illness.  </a:t>
            </a:r>
          </a:p>
          <a:p>
            <a:r>
              <a:rPr lang="en-GB" sz="2000" dirty="0" smtClean="0"/>
              <a:t>Upper airway involvement: </a:t>
            </a:r>
          </a:p>
          <a:p>
            <a:pPr lvl="1"/>
            <a:r>
              <a:rPr lang="en-GB" sz="2000" dirty="0"/>
              <a:t>C</a:t>
            </a:r>
            <a:r>
              <a:rPr lang="en-GB" sz="2000" dirty="0" smtClean="0"/>
              <a:t>omplete obstruction with hypoxia and cardiorespiratory compromise.</a:t>
            </a:r>
          </a:p>
          <a:p>
            <a:pPr lvl="1"/>
            <a:r>
              <a:rPr lang="en-GB" sz="2000" dirty="0"/>
              <a:t>P</a:t>
            </a:r>
            <a:r>
              <a:rPr lang="en-GB" sz="2000" dirty="0" smtClean="0"/>
              <a:t>artial obstruction with cough, stridor, and respiratory distress.  </a:t>
            </a:r>
          </a:p>
          <a:p>
            <a:r>
              <a:rPr lang="en-GB" sz="2000" dirty="0" smtClean="0"/>
              <a:t>Lower airway involvement can lead to collapse and consolidation.  </a:t>
            </a:r>
          </a:p>
          <a:p>
            <a:r>
              <a:rPr lang="en-GB" sz="2000" dirty="0" smtClean="0"/>
              <a:t>Causes include nuts, seeds , small magnets, metallic parts in toys causing pressure necrosis of mucosal tissues. </a:t>
            </a:r>
          </a:p>
          <a:p>
            <a:r>
              <a:rPr lang="en-GB" sz="2000" dirty="0" smtClean="0"/>
              <a:t>Clinical examination may reveal unilateral wheeze and reduced breath sounds. </a:t>
            </a:r>
            <a:endParaRPr lang="en-GB" sz="2000" dirty="0"/>
          </a:p>
          <a:p>
            <a:r>
              <a:rPr lang="en-GB" sz="2000" dirty="0" smtClean="0"/>
              <a:t>Chest x-ray may show air trapping, atelectasis, pneumothorax or be normal.  </a:t>
            </a:r>
          </a:p>
          <a:p>
            <a:r>
              <a:rPr lang="en-GB" sz="2000" dirty="0" smtClean="0"/>
              <a:t>Requires rigid </a:t>
            </a:r>
            <a:r>
              <a:rPr lang="en-GB" sz="2000" dirty="0" err="1" smtClean="0"/>
              <a:t>bronchoscopic</a:t>
            </a:r>
            <a:r>
              <a:rPr lang="en-GB" sz="2000" dirty="0" smtClean="0"/>
              <a:t> removal +/- admission to PICU.  </a:t>
            </a:r>
          </a:p>
          <a:p>
            <a:r>
              <a:rPr lang="en-GB" sz="2000" dirty="0" smtClean="0"/>
              <a:t>Complications of delayed diagnosis can include tracheal lacerations, inflammation, oedema, atelectasis and bronchopneumonia. </a:t>
            </a:r>
          </a:p>
        </p:txBody>
      </p:sp>
    </p:spTree>
    <p:extLst>
      <p:ext uri="{BB962C8B-B14F-4D97-AF65-F5344CB8AC3E}">
        <p14:creationId xmlns:p14="http://schemas.microsoft.com/office/powerpoint/2010/main" xmlns="" val="22651487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Pneumonia</a:t>
            </a:r>
            <a:endParaRPr lang="en-GB" dirty="0"/>
          </a:p>
        </p:txBody>
      </p:sp>
      <p:sp>
        <p:nvSpPr>
          <p:cNvPr id="3" name="Content Placeholder 2"/>
          <p:cNvSpPr>
            <a:spLocks noGrp="1"/>
          </p:cNvSpPr>
          <p:nvPr>
            <p:ph idx="1"/>
          </p:nvPr>
        </p:nvSpPr>
        <p:spPr>
          <a:xfrm>
            <a:off x="457200" y="1639341"/>
            <a:ext cx="8229600" cy="4525963"/>
          </a:xfrm>
        </p:spPr>
        <p:txBody>
          <a:bodyPr>
            <a:normAutofit fontScale="92500" lnSpcReduction="10000"/>
          </a:bodyPr>
          <a:lstStyle/>
          <a:p>
            <a:r>
              <a:rPr lang="en-GB" dirty="0" smtClean="0"/>
              <a:t>An inflammatory disorder of the lung characterised by consolidation due to presence of exudate in alveolar spaces, with associated inflammation in interstitial fluids.</a:t>
            </a:r>
          </a:p>
          <a:p>
            <a:r>
              <a:rPr lang="en-GB" dirty="0" smtClean="0"/>
              <a:t>Community acquired pneumonia – usually acquired in a well individual outside of a hospital setting.</a:t>
            </a:r>
          </a:p>
          <a:p>
            <a:r>
              <a:rPr lang="en-GB" dirty="0" smtClean="0"/>
              <a:t>‘Consider in children  where there is fever &gt;38.5, chest recession and persistent raised respiratory rate.’</a:t>
            </a:r>
          </a:p>
          <a:p>
            <a:pPr marL="0" indent="0">
              <a:buNone/>
            </a:pPr>
            <a:endParaRPr lang="en-GB" dirty="0"/>
          </a:p>
        </p:txBody>
      </p:sp>
    </p:spTree>
    <p:extLst>
      <p:ext uri="{BB962C8B-B14F-4D97-AF65-F5344CB8AC3E}">
        <p14:creationId xmlns:p14="http://schemas.microsoft.com/office/powerpoint/2010/main" xmlns="" val="28554120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Aetiology</a:t>
            </a:r>
            <a:endParaRPr lang="en-GB" dirty="0"/>
          </a:p>
        </p:txBody>
      </p:sp>
      <p:sp>
        <p:nvSpPr>
          <p:cNvPr id="3" name="Content Placeholder 2"/>
          <p:cNvSpPr>
            <a:spLocks noGrp="1"/>
          </p:cNvSpPr>
          <p:nvPr>
            <p:ph idx="1"/>
          </p:nvPr>
        </p:nvSpPr>
        <p:spPr/>
        <p:txBody>
          <a:bodyPr/>
          <a:lstStyle/>
          <a:p>
            <a:r>
              <a:rPr lang="en-GB" dirty="0" smtClean="0"/>
              <a:t>Difficult to isolate specific organisms – cannot obtain samples in children.</a:t>
            </a:r>
          </a:p>
          <a:p>
            <a:r>
              <a:rPr lang="en-GB" dirty="0" smtClean="0"/>
              <a:t>Blood cultures taken after courses of oral therapy and only returning positive in invasive disease.</a:t>
            </a:r>
          </a:p>
          <a:p>
            <a:r>
              <a:rPr lang="en-GB" dirty="0" smtClean="0"/>
              <a:t>Mixed viral and bacterial infections are very common.</a:t>
            </a:r>
            <a:endParaRPr lang="en-GB" dirty="0"/>
          </a:p>
        </p:txBody>
      </p:sp>
    </p:spTree>
    <p:extLst>
      <p:ext uri="{BB962C8B-B14F-4D97-AF65-F5344CB8AC3E}">
        <p14:creationId xmlns:p14="http://schemas.microsoft.com/office/powerpoint/2010/main" xmlns="" val="42600516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4"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31690" t="20128" r="20670" b="8707"/>
          <a:stretch/>
        </p:blipFill>
        <p:spPr bwMode="auto">
          <a:xfrm>
            <a:off x="467544" y="836712"/>
            <a:ext cx="6624736" cy="495801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797122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Management – CAP</a:t>
            </a:r>
            <a:endParaRPr lang="en-GB" dirty="0"/>
          </a:p>
        </p:txBody>
      </p:sp>
      <p:pic>
        <p:nvPicPr>
          <p:cNvPr id="5122"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617612" y="5013176"/>
            <a:ext cx="3162300" cy="13525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11560" y="1288901"/>
            <a:ext cx="3200400" cy="37242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3"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644008" y="1340768"/>
            <a:ext cx="1457325" cy="2095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4" name="Picture 4"/>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722440" y="1556792"/>
            <a:ext cx="3810000" cy="216217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125" name="Picture 5"/>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4716016" y="4031332"/>
            <a:ext cx="3829050" cy="14859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762478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dirty="0"/>
          </a:p>
        </p:txBody>
      </p:sp>
      <p:pic>
        <p:nvPicPr>
          <p:cNvPr id="614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91681" y="188640"/>
            <a:ext cx="5957036" cy="64205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034879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t>
            </a:r>
            <a:endParaRPr lang="en-GB" dirty="0"/>
          </a:p>
        </p:txBody>
      </p:sp>
      <p:pic>
        <p:nvPicPr>
          <p:cNvPr id="3075"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454397"/>
            <a:ext cx="7272808" cy="5854923"/>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232712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Interesting X-Rays (1)</a:t>
            </a:r>
            <a:endParaRPr lang="en-GB" dirty="0"/>
          </a:p>
        </p:txBody>
      </p:sp>
      <p:pic>
        <p:nvPicPr>
          <p:cNvPr id="4" name="Content Placeholder 3"/>
          <p:cNvPicPr>
            <a:picLocks noGrp="1"/>
          </p:cNvPicPr>
          <p:nvPr>
            <p:ph idx="1"/>
          </p:nvPr>
        </p:nvPicPr>
        <p:blipFill rotWithShape="1">
          <a:blip r:embed="rId3" cstate="print"/>
          <a:srcRect l="19974" r="19686"/>
          <a:stretch/>
        </p:blipFill>
        <p:spPr bwMode="auto">
          <a:xfrm>
            <a:off x="683568" y="1556792"/>
            <a:ext cx="4699030" cy="4525963"/>
          </a:xfrm>
          <a:prstGeom prst="rect">
            <a:avLst/>
          </a:prstGeom>
          <a:ln>
            <a:noFill/>
          </a:ln>
          <a:extLst>
            <a:ext uri="{53640926-AAD7-44D8-BBD7-CCE9431645EC}">
              <a14:shadowObscured xmlns:a14="http://schemas.microsoft.com/office/drawing/2010/main" xmlns=""/>
            </a:ext>
          </a:extLst>
        </p:spPr>
      </p:pic>
      <p:sp>
        <p:nvSpPr>
          <p:cNvPr id="5" name="TextBox 4"/>
          <p:cNvSpPr txBox="1"/>
          <p:nvPr/>
        </p:nvSpPr>
        <p:spPr>
          <a:xfrm>
            <a:off x="5652120" y="1556792"/>
            <a:ext cx="3486147" cy="2031325"/>
          </a:xfrm>
          <a:prstGeom prst="rect">
            <a:avLst/>
          </a:prstGeom>
          <a:noFill/>
        </p:spPr>
        <p:txBody>
          <a:bodyPr wrap="none" rtlCol="0">
            <a:spAutoFit/>
          </a:bodyPr>
          <a:lstStyle/>
          <a:p>
            <a:r>
              <a:rPr lang="en-GB" dirty="0" smtClean="0"/>
              <a:t>Almost 2 year old boy, presented </a:t>
            </a:r>
          </a:p>
          <a:p>
            <a:r>
              <a:rPr lang="en-GB" dirty="0" smtClean="0"/>
              <a:t>with 2 weeks of fever and later </a:t>
            </a:r>
          </a:p>
          <a:p>
            <a:r>
              <a:rPr lang="en-GB" dirty="0"/>
              <a:t>c</a:t>
            </a:r>
            <a:r>
              <a:rPr lang="en-GB" dirty="0" smtClean="0"/>
              <a:t>ough with increased work of </a:t>
            </a:r>
          </a:p>
          <a:p>
            <a:r>
              <a:rPr lang="en-GB" dirty="0"/>
              <a:t>b</a:t>
            </a:r>
            <a:r>
              <a:rPr lang="en-GB" dirty="0" smtClean="0"/>
              <a:t>reathing. Drinking, normal oxygen</a:t>
            </a:r>
          </a:p>
          <a:p>
            <a:r>
              <a:rPr lang="en-GB" dirty="0" smtClean="0"/>
              <a:t>saturations, stable observations.</a:t>
            </a:r>
          </a:p>
          <a:p>
            <a:r>
              <a:rPr lang="en-GB" dirty="0" smtClean="0"/>
              <a:t>What to do?</a:t>
            </a:r>
          </a:p>
          <a:p>
            <a:endParaRPr lang="en-GB" dirty="0"/>
          </a:p>
        </p:txBody>
      </p:sp>
    </p:spTree>
    <p:extLst>
      <p:ext uri="{BB962C8B-B14F-4D97-AF65-F5344CB8AC3E}">
        <p14:creationId xmlns:p14="http://schemas.microsoft.com/office/powerpoint/2010/main" xmlns="" val="1850647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X–Ray (2)</a:t>
            </a:r>
            <a:endParaRPr lang="en-GB" dirty="0"/>
          </a:p>
        </p:txBody>
      </p:sp>
      <p:pic>
        <p:nvPicPr>
          <p:cNvPr id="4" name="Content Placeholder 3"/>
          <p:cNvPicPr>
            <a:picLocks noGrp="1"/>
          </p:cNvPicPr>
          <p:nvPr>
            <p:ph idx="1"/>
          </p:nvPr>
        </p:nvPicPr>
        <p:blipFill rotWithShape="1">
          <a:blip r:embed="rId2" cstate="print"/>
          <a:srcRect l="18863" t="1670" r="19695"/>
          <a:stretch/>
        </p:blipFill>
        <p:spPr bwMode="auto">
          <a:xfrm>
            <a:off x="467544" y="1600200"/>
            <a:ext cx="4866114" cy="4525963"/>
          </a:xfrm>
          <a:prstGeom prst="rect">
            <a:avLst/>
          </a:prstGeom>
          <a:ln>
            <a:noFill/>
          </a:ln>
          <a:extLst>
            <a:ext uri="{53640926-AAD7-44D8-BBD7-CCE9431645EC}">
              <a14:shadowObscured xmlns:a14="http://schemas.microsoft.com/office/drawing/2010/main" xmlns=""/>
            </a:ext>
          </a:extLst>
        </p:spPr>
      </p:pic>
      <p:sp>
        <p:nvSpPr>
          <p:cNvPr id="5" name="TextBox 4"/>
          <p:cNvSpPr txBox="1"/>
          <p:nvPr/>
        </p:nvSpPr>
        <p:spPr>
          <a:xfrm>
            <a:off x="5652120" y="1556792"/>
            <a:ext cx="3359574" cy="1477328"/>
          </a:xfrm>
          <a:prstGeom prst="rect">
            <a:avLst/>
          </a:prstGeom>
          <a:noFill/>
        </p:spPr>
        <p:txBody>
          <a:bodyPr wrap="none" rtlCol="0">
            <a:spAutoFit/>
          </a:bodyPr>
          <a:lstStyle/>
          <a:p>
            <a:r>
              <a:rPr lang="en-GB" dirty="0" smtClean="0"/>
              <a:t>Starts oral antibiotics and returns</a:t>
            </a:r>
          </a:p>
          <a:p>
            <a:r>
              <a:rPr lang="en-GB" dirty="0" smtClean="0"/>
              <a:t>after 5 days.  Still spiking </a:t>
            </a:r>
          </a:p>
          <a:p>
            <a:r>
              <a:rPr lang="en-GB" dirty="0"/>
              <a:t>t</a:t>
            </a:r>
            <a:r>
              <a:rPr lang="en-GB" dirty="0" smtClean="0"/>
              <a:t>emperatures but tolerating fluids</a:t>
            </a:r>
          </a:p>
          <a:p>
            <a:r>
              <a:rPr lang="en-GB" dirty="0"/>
              <a:t>a</a:t>
            </a:r>
            <a:r>
              <a:rPr lang="en-GB" dirty="0" smtClean="0"/>
              <a:t>nd oral antibiotics. </a:t>
            </a:r>
          </a:p>
          <a:p>
            <a:r>
              <a:rPr lang="en-GB" dirty="0" smtClean="0"/>
              <a:t>What to do?</a:t>
            </a:r>
            <a:endParaRPr lang="en-GB" dirty="0"/>
          </a:p>
        </p:txBody>
      </p:sp>
    </p:spTree>
    <p:extLst>
      <p:ext uri="{BB962C8B-B14F-4D97-AF65-F5344CB8AC3E}">
        <p14:creationId xmlns:p14="http://schemas.microsoft.com/office/powerpoint/2010/main" xmlns="" val="42092278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X – Ray (3)</a:t>
            </a:r>
            <a:endParaRPr lang="en-GB" dirty="0"/>
          </a:p>
        </p:txBody>
      </p:sp>
      <p:pic>
        <p:nvPicPr>
          <p:cNvPr id="4" name="Content Placeholder 3"/>
          <p:cNvPicPr>
            <a:picLocks noGrp="1"/>
          </p:cNvPicPr>
          <p:nvPr>
            <p:ph idx="1"/>
          </p:nvPr>
        </p:nvPicPr>
        <p:blipFill rotWithShape="1">
          <a:blip r:embed="rId2" cstate="print"/>
          <a:srcRect l="20113" r="20241"/>
          <a:stretch/>
        </p:blipFill>
        <p:spPr bwMode="auto">
          <a:xfrm>
            <a:off x="683568" y="1600200"/>
            <a:ext cx="4644985" cy="4525963"/>
          </a:xfrm>
          <a:prstGeom prst="rect">
            <a:avLst/>
          </a:prstGeom>
          <a:ln>
            <a:noFill/>
          </a:ln>
          <a:extLst>
            <a:ext uri="{53640926-AAD7-44D8-BBD7-CCE9431645EC}">
              <a14:shadowObscured xmlns:a14="http://schemas.microsoft.com/office/drawing/2010/main" xmlns=""/>
            </a:ext>
          </a:extLst>
        </p:spPr>
      </p:pic>
      <p:sp>
        <p:nvSpPr>
          <p:cNvPr id="5" name="TextBox 4"/>
          <p:cNvSpPr txBox="1"/>
          <p:nvPr/>
        </p:nvSpPr>
        <p:spPr>
          <a:xfrm>
            <a:off x="5580112" y="1628800"/>
            <a:ext cx="3475439" cy="923330"/>
          </a:xfrm>
          <a:prstGeom prst="rect">
            <a:avLst/>
          </a:prstGeom>
          <a:noFill/>
        </p:spPr>
        <p:txBody>
          <a:bodyPr wrap="none" rtlCol="0">
            <a:spAutoFit/>
          </a:bodyPr>
          <a:lstStyle/>
          <a:p>
            <a:r>
              <a:rPr lang="en-GB" dirty="0" smtClean="0"/>
              <a:t>Returns 48 hours later.</a:t>
            </a:r>
          </a:p>
          <a:p>
            <a:r>
              <a:rPr lang="en-GB" dirty="0" smtClean="0"/>
              <a:t>Still spiking temperatures after one</a:t>
            </a:r>
          </a:p>
          <a:p>
            <a:r>
              <a:rPr lang="en-GB" dirty="0"/>
              <a:t>w</a:t>
            </a:r>
            <a:r>
              <a:rPr lang="en-GB" dirty="0" smtClean="0"/>
              <a:t>eek of oral antibiotics.</a:t>
            </a:r>
            <a:endParaRPr lang="en-GB" dirty="0"/>
          </a:p>
        </p:txBody>
      </p:sp>
    </p:spTree>
    <p:extLst>
      <p:ext uri="{BB962C8B-B14F-4D97-AF65-F5344CB8AC3E}">
        <p14:creationId xmlns:p14="http://schemas.microsoft.com/office/powerpoint/2010/main" xmlns="" val="37490722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Asthma</a:t>
            </a:r>
            <a:endParaRPr lang="en-GB" dirty="0"/>
          </a:p>
        </p:txBody>
      </p:sp>
      <p:sp>
        <p:nvSpPr>
          <p:cNvPr id="3" name="Content Placeholder 2"/>
          <p:cNvSpPr>
            <a:spLocks noGrp="1"/>
          </p:cNvSpPr>
          <p:nvPr>
            <p:ph idx="1"/>
          </p:nvPr>
        </p:nvSpPr>
        <p:spPr/>
        <p:txBody>
          <a:bodyPr/>
          <a:lstStyle/>
          <a:p>
            <a:r>
              <a:rPr lang="en-GB" dirty="0" smtClean="0"/>
              <a:t>1.1 million children in the UK have asthma, approximately 1 in 11.</a:t>
            </a:r>
          </a:p>
          <a:p>
            <a:r>
              <a:rPr lang="en-GB" dirty="0" smtClean="0"/>
              <a:t>Characteristics include:</a:t>
            </a:r>
          </a:p>
          <a:p>
            <a:pPr lvl="1"/>
            <a:r>
              <a:rPr lang="en-GB" dirty="0" smtClean="0"/>
              <a:t>Reversible airway obstruction</a:t>
            </a:r>
          </a:p>
          <a:p>
            <a:pPr lvl="1"/>
            <a:r>
              <a:rPr lang="en-GB" dirty="0" smtClean="0"/>
              <a:t>Airway hyper-responsiveness</a:t>
            </a:r>
          </a:p>
          <a:p>
            <a:pPr lvl="1"/>
            <a:r>
              <a:rPr lang="en-GB" dirty="0" smtClean="0"/>
              <a:t>Chronic inflammation.</a:t>
            </a:r>
          </a:p>
        </p:txBody>
      </p:sp>
    </p:spTree>
    <p:extLst>
      <p:ext uri="{BB962C8B-B14F-4D97-AF65-F5344CB8AC3E}">
        <p14:creationId xmlns:p14="http://schemas.microsoft.com/office/powerpoint/2010/main" xmlns="" val="23542572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1026"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518864" y="2204864"/>
            <a:ext cx="8229600" cy="238462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6210095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2050" name="Picture 2"/>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19672" y="188640"/>
            <a:ext cx="6120680" cy="640871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25873235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pic>
        <p:nvPicPr>
          <p:cNvPr id="3074"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755576" y="1484784"/>
            <a:ext cx="7128792" cy="144016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75"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755576" y="3356992"/>
            <a:ext cx="7128792" cy="266429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8569424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8229600" cy="1143000"/>
          </a:xfrm>
        </p:spPr>
        <p:txBody>
          <a:bodyPr/>
          <a:lstStyle/>
          <a:p>
            <a:r>
              <a:rPr lang="en-GB" dirty="0" smtClean="0"/>
              <a:t>Assessing Severity</a:t>
            </a:r>
            <a:endParaRPr lang="en-GB" dirty="0"/>
          </a:p>
        </p:txBody>
      </p:sp>
      <p:pic>
        <p:nvPicPr>
          <p:cNvPr id="4099" name="Picture 3"/>
          <p:cNvPicPr>
            <a:picLocks noGrp="1" noChangeAspect="1" noChangeArrowheads="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bwMode="auto">
          <a:xfrm>
            <a:off x="2336676" y="1052736"/>
            <a:ext cx="4611588" cy="518457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54845335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Management/Basic Principles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Oxygen saturations &gt;94% -&gt; Inhaled beta 2 agonists (up to 10 puffs salbutamol).</a:t>
            </a:r>
          </a:p>
          <a:p>
            <a:r>
              <a:rPr lang="en-GB" dirty="0" smtClean="0"/>
              <a:t>Oxygen saturations &lt;94% -&gt; Nebulised beta 2 agonists with high flow oxygen.</a:t>
            </a:r>
          </a:p>
          <a:p>
            <a:r>
              <a:rPr lang="en-GB" dirty="0" smtClean="0"/>
              <a:t>Add in ipratropium bromide for symptoms refractory to salbutamol.</a:t>
            </a:r>
          </a:p>
          <a:p>
            <a:r>
              <a:rPr lang="en-GB" dirty="0" smtClean="0"/>
              <a:t>Oral prednisolone: age &lt; 5y = 20mg, &gt;5 years = 40mg (unless unable to tolerate).</a:t>
            </a:r>
          </a:p>
          <a:p>
            <a:r>
              <a:rPr lang="en-GB" dirty="0" smtClean="0"/>
              <a:t>IV salbutamol 15mcg/kg (max 250 micrograms) if failed response, followed by IV salbutamol infusion in HDU/PICU setting.</a:t>
            </a:r>
          </a:p>
          <a:p>
            <a:endParaRPr lang="en-GB" dirty="0"/>
          </a:p>
        </p:txBody>
      </p:sp>
    </p:spTree>
    <p:extLst>
      <p:ext uri="{BB962C8B-B14F-4D97-AF65-F5344CB8AC3E}">
        <p14:creationId xmlns:p14="http://schemas.microsoft.com/office/powerpoint/2010/main" xmlns="" val="32913820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Discharge</a:t>
            </a:r>
            <a:endParaRPr lang="en-GB" dirty="0"/>
          </a:p>
        </p:txBody>
      </p:sp>
      <p:pic>
        <p:nvPicPr>
          <p:cNvPr id="5122"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395536" y="1519585"/>
            <a:ext cx="5609198" cy="428567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5868144" y="1628800"/>
            <a:ext cx="3018006" cy="923330"/>
          </a:xfrm>
          <a:prstGeom prst="rect">
            <a:avLst/>
          </a:prstGeom>
          <a:noFill/>
          <a:ln>
            <a:solidFill>
              <a:srgbClr val="FF0000"/>
            </a:solidFill>
          </a:ln>
        </p:spPr>
        <p:txBody>
          <a:bodyPr wrap="none" rtlCol="0">
            <a:spAutoFit/>
          </a:bodyPr>
          <a:lstStyle/>
          <a:p>
            <a:r>
              <a:rPr lang="en-GB" dirty="0" smtClean="0"/>
              <a:t>Important Points:</a:t>
            </a:r>
          </a:p>
          <a:p>
            <a:r>
              <a:rPr lang="en-GB" dirty="0" smtClean="0"/>
              <a:t>Primary care follow up 48h</a:t>
            </a:r>
          </a:p>
          <a:p>
            <a:r>
              <a:rPr lang="en-GB" dirty="0" smtClean="0"/>
              <a:t>Asthma clinic WITHIN 30 DAYS</a:t>
            </a:r>
            <a:endParaRPr lang="en-GB" dirty="0"/>
          </a:p>
        </p:txBody>
      </p:sp>
    </p:spTree>
    <p:extLst>
      <p:ext uri="{BB962C8B-B14F-4D97-AF65-F5344CB8AC3E}">
        <p14:creationId xmlns:p14="http://schemas.microsoft.com/office/powerpoint/2010/main" xmlns="" val="32747754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‘Viral Wheeze’</a:t>
            </a:r>
            <a:endParaRPr lang="en-GB" dirty="0"/>
          </a:p>
        </p:txBody>
      </p:sp>
      <p:sp>
        <p:nvSpPr>
          <p:cNvPr id="3" name="Content Placeholder 2"/>
          <p:cNvSpPr>
            <a:spLocks noGrp="1"/>
          </p:cNvSpPr>
          <p:nvPr>
            <p:ph idx="1"/>
          </p:nvPr>
        </p:nvSpPr>
        <p:spPr>
          <a:xfrm>
            <a:off x="457200" y="1124744"/>
            <a:ext cx="8229600" cy="4525963"/>
          </a:xfrm>
        </p:spPr>
        <p:txBody>
          <a:bodyPr>
            <a:normAutofit/>
          </a:bodyPr>
          <a:lstStyle/>
          <a:p>
            <a:r>
              <a:rPr lang="en-GB" sz="3000" dirty="0"/>
              <a:t>W</a:t>
            </a:r>
            <a:r>
              <a:rPr lang="en-GB" sz="3000" dirty="0" smtClean="0"/>
              <a:t>heezing in &lt;2 year olds can be difficult to manage.</a:t>
            </a:r>
          </a:p>
          <a:p>
            <a:r>
              <a:rPr lang="en-GB" sz="3000" dirty="0" smtClean="0"/>
              <a:t>Children can wheeze intermittently with viruses and response to bronchodilators is variable (multifactorial).</a:t>
            </a:r>
          </a:p>
          <a:p>
            <a:r>
              <a:rPr lang="en-GB" sz="3000" dirty="0" smtClean="0"/>
              <a:t>Consider a trial of bronchodilators where symptoms are a concern.</a:t>
            </a:r>
            <a:endParaRPr lang="en-GB" sz="3000" dirty="0"/>
          </a:p>
        </p:txBody>
      </p:sp>
      <p:pic>
        <p:nvPicPr>
          <p:cNvPr id="614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99592" y="4653136"/>
            <a:ext cx="6552728" cy="194421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1063693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Bronchiolitis</a:t>
            </a:r>
            <a:endParaRPr lang="en-GB" dirty="0"/>
          </a:p>
        </p:txBody>
      </p:sp>
      <p:pic>
        <p:nvPicPr>
          <p:cNvPr id="7170"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20375" t="15698" r="21909" b="30243"/>
          <a:stretch/>
        </p:blipFill>
        <p:spPr bwMode="auto">
          <a:xfrm>
            <a:off x="755576" y="1268760"/>
            <a:ext cx="4646140" cy="244663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4" name="TextBox 3"/>
          <p:cNvSpPr txBox="1"/>
          <p:nvPr/>
        </p:nvSpPr>
        <p:spPr>
          <a:xfrm>
            <a:off x="467544" y="4005064"/>
            <a:ext cx="8607100" cy="2031325"/>
          </a:xfrm>
          <a:prstGeom prst="rect">
            <a:avLst/>
          </a:prstGeom>
          <a:noFill/>
        </p:spPr>
        <p:txBody>
          <a:bodyPr wrap="none" rtlCol="0">
            <a:spAutoFit/>
          </a:bodyPr>
          <a:lstStyle/>
          <a:p>
            <a:pPr marL="285750" indent="-285750">
              <a:buFont typeface="Arial" panose="020B0604020202020204" pitchFamily="34" charset="0"/>
              <a:buChar char="•"/>
            </a:pPr>
            <a:r>
              <a:rPr lang="en-GB" dirty="0" smtClean="0"/>
              <a:t>‘A seasonal viral illness characterised by fever, nasal discharge and dry wheezy cough.</a:t>
            </a:r>
          </a:p>
          <a:p>
            <a:r>
              <a:rPr lang="en-GB" dirty="0" smtClean="0"/>
              <a:t>On examination there are fine inspiratory crackles and or high pitched expiratory wheeze.’</a:t>
            </a:r>
          </a:p>
          <a:p>
            <a:endParaRPr lang="en-GB" dirty="0"/>
          </a:p>
          <a:p>
            <a:pPr marL="285750" indent="-285750">
              <a:buFont typeface="Arial" panose="020B0604020202020204" pitchFamily="34" charset="0"/>
              <a:buChar char="•"/>
            </a:pPr>
            <a:r>
              <a:rPr lang="en-GB" dirty="0" smtClean="0"/>
              <a:t>Age &lt;1 year, peak incidence 3-6 months, first winter.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smtClean="0"/>
              <a:t>Risk factors for severe disease include congenital heart disease, ex premature infants </a:t>
            </a:r>
            <a:br>
              <a:rPr lang="en-GB" dirty="0" smtClean="0"/>
            </a:br>
            <a:r>
              <a:rPr lang="en-GB" dirty="0" smtClean="0"/>
              <a:t>with chronic lung disease and parental smoking.</a:t>
            </a:r>
          </a:p>
        </p:txBody>
      </p:sp>
    </p:spTree>
    <p:extLst>
      <p:ext uri="{BB962C8B-B14F-4D97-AF65-F5344CB8AC3E}">
        <p14:creationId xmlns:p14="http://schemas.microsoft.com/office/powerpoint/2010/main" xmlns="" val="40537663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Admission Criteria</a:t>
            </a:r>
            <a:endParaRPr lang="en-GB" dirty="0"/>
          </a:p>
        </p:txBody>
      </p:sp>
      <p:pic>
        <p:nvPicPr>
          <p:cNvPr id="8194" name="Picture 2"/>
          <p:cNvPicPr>
            <a:picLocks noGrp="1" noChangeAspect="1" noChangeArrowheads="1"/>
          </p:cNvPicPr>
          <p:nvPr>
            <p:ph idx="1"/>
          </p:nvPr>
        </p:nvPicPr>
        <p:blipFill rotWithShape="1">
          <a:blip r:embed="rId2" cstate="print">
            <a:extLst>
              <a:ext uri="{28A0092B-C50C-407E-A947-70E740481C1C}">
                <a14:useLocalDpi xmlns:a14="http://schemas.microsoft.com/office/drawing/2010/main" xmlns="" val="0"/>
              </a:ext>
            </a:extLst>
          </a:blip>
          <a:srcRect l="25593" t="26964" r="28299" b="24783"/>
          <a:stretch/>
        </p:blipFill>
        <p:spPr bwMode="auto">
          <a:xfrm>
            <a:off x="865136" y="1844824"/>
            <a:ext cx="7463318" cy="42484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7826894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Investigations</a:t>
            </a:r>
            <a:endParaRPr lang="en-GB" dirty="0"/>
          </a:p>
        </p:txBody>
      </p:sp>
      <p:sp>
        <p:nvSpPr>
          <p:cNvPr id="3" name="Content Placeholder 2"/>
          <p:cNvSpPr>
            <a:spLocks noGrp="1"/>
          </p:cNvSpPr>
          <p:nvPr>
            <p:ph idx="1"/>
          </p:nvPr>
        </p:nvSpPr>
        <p:spPr/>
        <p:txBody>
          <a:bodyPr/>
          <a:lstStyle/>
          <a:p>
            <a:r>
              <a:rPr lang="en-GB" dirty="0" smtClean="0"/>
              <a:t>Not needed unless there is diagnostic uncertainty or to aid further management (e.g. blood gas, IV access for IV fluids).</a:t>
            </a:r>
          </a:p>
          <a:p>
            <a:r>
              <a:rPr lang="en-GB" dirty="0" smtClean="0"/>
              <a:t>Nasopharyngeal aspirates are no longer routinely done unless a child is deteriorating and in need of HDU/PICU.</a:t>
            </a:r>
          </a:p>
          <a:p>
            <a:endParaRPr lang="en-GB" dirty="0"/>
          </a:p>
          <a:p>
            <a:r>
              <a:rPr lang="en-GB" dirty="0" smtClean="0"/>
              <a:t>Treatment remains supportive care.</a:t>
            </a:r>
            <a:endParaRPr lang="en-GB" dirty="0"/>
          </a:p>
        </p:txBody>
      </p:sp>
    </p:spTree>
    <p:extLst>
      <p:ext uri="{BB962C8B-B14F-4D97-AF65-F5344CB8AC3E}">
        <p14:creationId xmlns:p14="http://schemas.microsoft.com/office/powerpoint/2010/main" xmlns="" val="11596867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Summary</a:t>
            </a:r>
            <a:endParaRPr lang="en-GB" dirty="0"/>
          </a:p>
        </p:txBody>
      </p:sp>
      <p:sp>
        <p:nvSpPr>
          <p:cNvPr id="3" name="Content Placeholder 2"/>
          <p:cNvSpPr>
            <a:spLocks noGrp="1"/>
          </p:cNvSpPr>
          <p:nvPr>
            <p:ph idx="1"/>
          </p:nvPr>
        </p:nvSpPr>
        <p:spPr/>
        <p:txBody>
          <a:bodyPr>
            <a:normAutofit fontScale="92500"/>
          </a:bodyPr>
          <a:lstStyle/>
          <a:p>
            <a:r>
              <a:rPr lang="en-GB" dirty="0" smtClean="0"/>
              <a:t>Covered some common upper and lower airway problems presenting in the emergency department.</a:t>
            </a:r>
          </a:p>
          <a:p>
            <a:r>
              <a:rPr lang="en-GB" dirty="0" smtClean="0"/>
              <a:t>Important points are mainly to do with discharge planning around paediatric asthma patients.</a:t>
            </a:r>
          </a:p>
          <a:p>
            <a:r>
              <a:rPr lang="en-GB" dirty="0" smtClean="0"/>
              <a:t>In general. paediatrics tends to have a more hands off approach in terms of investigations, chest x-rays and a higher threshold for nebulised therapies.</a:t>
            </a:r>
            <a:endParaRPr lang="en-GB" dirty="0"/>
          </a:p>
        </p:txBody>
      </p:sp>
    </p:spTree>
    <p:extLst>
      <p:ext uri="{BB962C8B-B14F-4D97-AF65-F5344CB8AC3E}">
        <p14:creationId xmlns:p14="http://schemas.microsoft.com/office/powerpoint/2010/main" xmlns="" val="38843980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Any questions?</a:t>
            </a:r>
            <a:endParaRPr lang="en-GB" dirty="0"/>
          </a:p>
        </p:txBody>
      </p:sp>
      <p:sp>
        <p:nvSpPr>
          <p:cNvPr id="3" name="Content Placeholder 2"/>
          <p:cNvSpPr>
            <a:spLocks noGrp="1"/>
          </p:cNvSpPr>
          <p:nvPr>
            <p:ph idx="1"/>
          </p:nvPr>
        </p:nvSpPr>
        <p:spPr/>
        <p:txBody>
          <a:bodyPr/>
          <a:lstStyle/>
          <a:p>
            <a:endParaRPr lang="en-GB"/>
          </a:p>
        </p:txBody>
      </p:sp>
    </p:spTree>
    <p:extLst>
      <p:ext uri="{BB962C8B-B14F-4D97-AF65-F5344CB8AC3E}">
        <p14:creationId xmlns:p14="http://schemas.microsoft.com/office/powerpoint/2010/main" xmlns="" val="13620389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ERS Handbook of Paediatric Respiratory Medicine, Ernst Eber and Fabio </a:t>
            </a:r>
            <a:r>
              <a:rPr lang="en-GB" dirty="0" err="1" smtClean="0"/>
              <a:t>Midulla</a:t>
            </a:r>
            <a:r>
              <a:rPr lang="en-GB" dirty="0" smtClean="0"/>
              <a:t> (European Respiratory Society).</a:t>
            </a:r>
          </a:p>
          <a:p>
            <a:r>
              <a:rPr lang="en-GB" dirty="0" smtClean="0"/>
              <a:t>Cochrane database of systematic reviews: Nebulised epinephrine for croup in children.  Cochrane Library 2013.</a:t>
            </a:r>
          </a:p>
          <a:p>
            <a:r>
              <a:rPr lang="en-GB" dirty="0" smtClean="0"/>
              <a:t>Cochrane database of systematic reviews: Glucocorticoids for croup.  Cochrane Library 2011.</a:t>
            </a:r>
          </a:p>
          <a:p>
            <a:r>
              <a:rPr lang="en-GB" dirty="0" smtClean="0"/>
              <a:t>BTS guidelines for the management of community acquired pneumonia in children, British Thoracic Society 2011.</a:t>
            </a:r>
          </a:p>
          <a:p>
            <a:r>
              <a:rPr lang="en-GB" dirty="0" smtClean="0"/>
              <a:t>BTS/SIGN guidance on the management of asthma, October 2014.</a:t>
            </a:r>
          </a:p>
          <a:p>
            <a:r>
              <a:rPr lang="en-GB" dirty="0" smtClean="0"/>
              <a:t>National Review of Asthma Deaths, Royal College of Physicians 2013.</a:t>
            </a:r>
          </a:p>
          <a:p>
            <a:r>
              <a:rPr lang="en-GB" dirty="0" smtClean="0"/>
              <a:t>SIGN Guidance Bronchiolitis </a:t>
            </a:r>
            <a:r>
              <a:rPr lang="en-GB" smtClean="0"/>
              <a:t>in Children 2009.</a:t>
            </a:r>
            <a:endParaRPr lang="en-GB" dirty="0" smtClean="0"/>
          </a:p>
          <a:p>
            <a:endParaRPr lang="en-GB" dirty="0" smtClean="0"/>
          </a:p>
          <a:p>
            <a:endParaRPr lang="en-GB" dirty="0" smtClean="0"/>
          </a:p>
          <a:p>
            <a:endParaRPr lang="en-GB" dirty="0" smtClean="0"/>
          </a:p>
          <a:p>
            <a:endParaRPr lang="en-GB" dirty="0"/>
          </a:p>
        </p:txBody>
      </p:sp>
    </p:spTree>
    <p:extLst>
      <p:ext uri="{BB962C8B-B14F-4D97-AF65-F5344CB8AC3E}">
        <p14:creationId xmlns:p14="http://schemas.microsoft.com/office/powerpoint/2010/main" xmlns="" val="28411555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498</TotalTime>
  <Words>1545</Words>
  <Application>Microsoft Office PowerPoint</Application>
  <PresentationFormat>On-screen Show (4:3)</PresentationFormat>
  <Paragraphs>193</Paragraphs>
  <Slides>36</Slides>
  <Notes>12</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Respiratory Paediatrics in Emergency Medicine</vt:lpstr>
      <vt:lpstr>Contents</vt:lpstr>
      <vt:lpstr>Upper Respiratory Tract</vt:lpstr>
      <vt:lpstr>Approach to the Child with Noisy Breathing – Upper Airway</vt:lpstr>
      <vt:lpstr>Upper Airway - Causes</vt:lpstr>
      <vt:lpstr>Common Cold</vt:lpstr>
      <vt:lpstr>Croup</vt:lpstr>
      <vt:lpstr>Croup - Management</vt:lpstr>
      <vt:lpstr>Slide 9</vt:lpstr>
      <vt:lpstr>Slide 10</vt:lpstr>
      <vt:lpstr>Bacterial Tracheitis (1)</vt:lpstr>
      <vt:lpstr>Bacterial Tracheitis (2)</vt:lpstr>
      <vt:lpstr>Foreign Body Inhalation</vt:lpstr>
      <vt:lpstr>Pneumonia</vt:lpstr>
      <vt:lpstr>Aetiology</vt:lpstr>
      <vt:lpstr>Slide 16</vt:lpstr>
      <vt:lpstr>Management – CAP</vt:lpstr>
      <vt:lpstr>Slide 18</vt:lpstr>
      <vt:lpstr>+</vt:lpstr>
      <vt:lpstr>Interesting X-Rays (1)</vt:lpstr>
      <vt:lpstr>X–Ray (2)</vt:lpstr>
      <vt:lpstr>X – Ray (3)</vt:lpstr>
      <vt:lpstr>Asthma</vt:lpstr>
      <vt:lpstr>Slide 24</vt:lpstr>
      <vt:lpstr>Slide 25</vt:lpstr>
      <vt:lpstr>Slide 26</vt:lpstr>
      <vt:lpstr>Assessing Severity</vt:lpstr>
      <vt:lpstr>Management/Basic Principles</vt:lpstr>
      <vt:lpstr>Discharge</vt:lpstr>
      <vt:lpstr>‘Viral Wheeze’</vt:lpstr>
      <vt:lpstr>Bronchiolitis</vt:lpstr>
      <vt:lpstr>Admission Criteria</vt:lpstr>
      <vt:lpstr>Investigations</vt:lpstr>
      <vt:lpstr>Summary</vt:lpstr>
      <vt:lpstr>Any questions?</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Respiratory Paediatrics in Emergency Medicine</dc:title>
  <dc:creator>Louise</dc:creator>
  <cp:lastModifiedBy>Balsam</cp:lastModifiedBy>
  <cp:revision>36</cp:revision>
  <dcterms:created xsi:type="dcterms:W3CDTF">2016-03-13T16:46:40Z</dcterms:created>
  <dcterms:modified xsi:type="dcterms:W3CDTF">2016-05-08T09:43:43Z</dcterms:modified>
</cp:coreProperties>
</file>