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3"/>
    <p:sldId id="335" r:id="rId4"/>
    <p:sldId id="257" r:id="rId5"/>
    <p:sldId id="296" r:id="rId6"/>
    <p:sldId id="259" r:id="rId7"/>
    <p:sldId id="316" r:id="rId8"/>
    <p:sldId id="278" r:id="rId9"/>
    <p:sldId id="317" r:id="rId10"/>
    <p:sldId id="297" r:id="rId11"/>
    <p:sldId id="303" r:id="rId12"/>
    <p:sldId id="319" r:id="rId13"/>
    <p:sldId id="320" r:id="rId15"/>
    <p:sldId id="321" r:id="rId16"/>
    <p:sldId id="322" r:id="rId17"/>
    <p:sldId id="266" r:id="rId18"/>
    <p:sldId id="318" r:id="rId19"/>
    <p:sldId id="262" r:id="rId20"/>
    <p:sldId id="302" r:id="rId21"/>
    <p:sldId id="268" r:id="rId22"/>
    <p:sldId id="304" r:id="rId23"/>
    <p:sldId id="307" r:id="rId24"/>
    <p:sldId id="308" r:id="rId25"/>
    <p:sldId id="310" r:id="rId26"/>
    <p:sldId id="31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3"/>
          </p:nvPr>
        </p:nvSpPr>
        <p:spPr/>
        <p:txBody>
          <a:bodyPr/>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wmf"/><Relationship Id="rId1"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Test Your Knowledge!</a:t>
            </a:r>
            <a:endParaRPr lang="en-US" dirty="0"/>
          </a:p>
        </p:txBody>
      </p:sp>
      <p:sp>
        <p:nvSpPr>
          <p:cNvPr id="3" name="Subtitle 2"/>
          <p:cNvSpPr>
            <a:spLocks noGrp="1"/>
          </p:cNvSpPr>
          <p:nvPr>
            <p:ph type="subTitle" idx="1"/>
          </p:nvPr>
        </p:nvSpPr>
        <p:spPr>
          <a:xfrm>
            <a:off x="1524000" y="3602355"/>
            <a:ext cx="9144000" cy="2413000"/>
          </a:xfrm>
        </p:spPr>
        <p:txBody>
          <a:bodyPr>
            <a:normAutofit lnSpcReduction="20000"/>
          </a:bodyPr>
          <a:lstStyle/>
          <a:p>
            <a:endParaRPr lang="en-US"/>
          </a:p>
          <a:p>
            <a:r>
              <a:rPr lang="en-US"/>
              <a:t>Dr Ooi Huah Chiang</a:t>
            </a:r>
            <a:endParaRPr lang="en-US"/>
          </a:p>
          <a:p>
            <a:r>
              <a:rPr lang="en-US"/>
              <a:t>ACCS-EM ST3</a:t>
            </a:r>
            <a:endParaRPr lang="en-US"/>
          </a:p>
          <a:p>
            <a:r>
              <a:rPr lang="en-US"/>
              <a:t>Colchester General Hospital</a:t>
            </a:r>
            <a:endParaRPr lang="en-US"/>
          </a:p>
          <a:p>
            <a:r>
              <a:rPr lang="en-US"/>
              <a:t>6/1/2021</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Exam Reminder</a:t>
            </a:r>
            <a:endParaRPr lang="en-US" altLang="en-GB"/>
          </a:p>
        </p:txBody>
      </p:sp>
      <p:sp>
        <p:nvSpPr>
          <p:cNvPr id="3" name="Content Placeholder 2"/>
          <p:cNvSpPr>
            <a:spLocks noGrp="1"/>
          </p:cNvSpPr>
          <p:nvPr>
            <p:ph idx="1"/>
          </p:nvPr>
        </p:nvSpPr>
        <p:spPr/>
        <p:txBody>
          <a:bodyPr/>
          <a:p>
            <a:r>
              <a:rPr lang="en-US" altLang="en-GB"/>
              <a:t>The last ever </a:t>
            </a:r>
            <a:r>
              <a:rPr lang="en-US" altLang="en-GB" b="1"/>
              <a:t>FRCEM Intermediate SAQ/SJP</a:t>
            </a:r>
            <a:r>
              <a:rPr lang="en-US" altLang="en-GB"/>
              <a:t> is in March 2021</a:t>
            </a:r>
            <a:endParaRPr lang="en-US" altLang="en-GB"/>
          </a:p>
          <a:p>
            <a:endParaRPr lang="en-US" altLang="en-GB"/>
          </a:p>
          <a:p>
            <a:r>
              <a:rPr lang="en-US" altLang="en-GB"/>
              <a:t>The application deadline is </a:t>
            </a:r>
            <a:r>
              <a:rPr lang="en-US" altLang="en-GB" b="1" u="sng"/>
              <a:t>8 Jan 2021 (this Friday)</a:t>
            </a:r>
            <a:endParaRPr lang="en-US" altLang="en-GB" b="1" u="sng"/>
          </a:p>
          <a:p>
            <a:endParaRPr lang="en-US" altLang="en-GB" b="1" u="sng"/>
          </a:p>
          <a:p>
            <a:r>
              <a:rPr lang="en-US" altLang="en-GB"/>
              <a:t>Will be replaced by MRCEM SBA</a:t>
            </a:r>
            <a:endParaRPr lang="en-US" altLang="en-GB"/>
          </a:p>
          <a:p>
            <a:endParaRPr lang="en-US" altLang="en-GB"/>
          </a:p>
          <a:p>
            <a:r>
              <a:rPr lang="en-US" altLang="en-GB"/>
              <a:t>MRCEM OSCE will become mandatory again, and the earliest available to register is from 11 Jan for June 2021 sitting.</a:t>
            </a:r>
            <a:endParaRPr lang="en-US" altLang="en-GB"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FRCEM/MRCEM Primary</a:t>
            </a:r>
            <a:endParaRPr lang="en-US" altLang="en-GB"/>
          </a:p>
        </p:txBody>
      </p:sp>
      <p:sp>
        <p:nvSpPr>
          <p:cNvPr id="3" name="Content Placeholder 2"/>
          <p:cNvSpPr>
            <a:spLocks noGrp="1"/>
          </p:cNvSpPr>
          <p:nvPr>
            <p:ph idx="1"/>
          </p:nvPr>
        </p:nvSpPr>
        <p:spPr/>
        <p:txBody>
          <a:bodyPr/>
          <a:p>
            <a:r>
              <a:rPr lang="en-US" altLang="en-GB"/>
              <a:t>180 Single-Best Answer Questions on applied basic science</a:t>
            </a:r>
            <a:endParaRPr lang="en-US" altLang="en-GB"/>
          </a:p>
          <a:p>
            <a:r>
              <a:rPr lang="en-US" altLang="en-GB"/>
              <a:t>Blueprint:</a:t>
            </a:r>
            <a:endParaRPr lang="en-US" altLang="en-GB"/>
          </a:p>
          <a:p>
            <a:pPr lvl="1">
              <a:buFont typeface="Arial" panose="020B0604020202020204" pitchFamily="34" charset="0"/>
              <a:buChar char="‒"/>
            </a:pPr>
            <a:r>
              <a:rPr lang="en-US" altLang="en-GB"/>
              <a:t>Anatomy x60</a:t>
            </a:r>
            <a:endParaRPr lang="en-US" altLang="en-GB"/>
          </a:p>
          <a:p>
            <a:pPr lvl="1">
              <a:buFont typeface="Arial" panose="020B0604020202020204" pitchFamily="34" charset="0"/>
              <a:buChar char="‒"/>
            </a:pPr>
            <a:r>
              <a:rPr lang="en-US" altLang="en-GB"/>
              <a:t>Physiology x60</a:t>
            </a:r>
            <a:endParaRPr lang="en-US" altLang="en-GB"/>
          </a:p>
          <a:p>
            <a:pPr lvl="1">
              <a:buFont typeface="Arial" panose="020B0604020202020204" pitchFamily="34" charset="0"/>
              <a:buChar char="‒"/>
            </a:pPr>
            <a:r>
              <a:rPr lang="en-US" altLang="en-GB"/>
              <a:t>Pharmacology x27</a:t>
            </a:r>
            <a:endParaRPr lang="en-US" altLang="en-GB"/>
          </a:p>
          <a:p>
            <a:pPr lvl="1">
              <a:buFont typeface="Arial" panose="020B0604020202020204" pitchFamily="34" charset="0"/>
              <a:buChar char="‒"/>
            </a:pPr>
            <a:r>
              <a:rPr lang="en-US" altLang="en-GB"/>
              <a:t>Microbiology x18</a:t>
            </a:r>
            <a:endParaRPr lang="en-US" altLang="en-GB"/>
          </a:p>
          <a:p>
            <a:pPr lvl="1">
              <a:buFont typeface="Arial" panose="020B0604020202020204" pitchFamily="34" charset="0"/>
              <a:buChar char="‒"/>
            </a:pPr>
            <a:r>
              <a:rPr lang="en-US" altLang="en-GB"/>
              <a:t>Pathology x9</a:t>
            </a:r>
            <a:endParaRPr lang="en-US" altLang="en-GB"/>
          </a:p>
          <a:p>
            <a:pPr lvl="1">
              <a:buFont typeface="Arial" panose="020B0604020202020204" pitchFamily="34" charset="0"/>
              <a:buChar char="‒"/>
            </a:pPr>
            <a:r>
              <a:rPr lang="en-US" altLang="en-GB"/>
              <a:t>EBM/Statistics x6</a:t>
            </a:r>
            <a:endParaRPr lang="en-US" alt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Content Placeholder 3"/>
          <p:cNvGraphicFramePr>
            <a:graphicFrameLocks noChangeAspect="1"/>
          </p:cNvGraphicFramePr>
          <p:nvPr>
            <p:ph idx="1"/>
          </p:nvPr>
        </p:nvGraphicFramePr>
        <p:xfrm>
          <a:off x="3709035" y="20955"/>
          <a:ext cx="4774565" cy="6816725"/>
        </p:xfrm>
        <a:graphic>
          <a:graphicData uri="http://schemas.openxmlformats.org/presentationml/2006/ole">
            <mc:AlternateContent xmlns:mc="http://schemas.openxmlformats.org/markup-compatibility/2006">
              <mc:Choice xmlns:v="urn:schemas-microsoft-com:vml" Requires="v">
                <p:oleObj spid="_x0000_s5" name="" r:id="rId1" imgW="6124575" imgH="8743950" progId="Paint.Picture">
                  <p:embed/>
                </p:oleObj>
              </mc:Choice>
              <mc:Fallback>
                <p:oleObj name="" r:id="rId1" imgW="6124575" imgH="8743950" progId="Paint.Picture">
                  <p:embed/>
                  <p:pic>
                    <p:nvPicPr>
                      <p:cNvPr id="0" name="Picture 4"/>
                      <p:cNvPicPr/>
                      <p:nvPr/>
                    </p:nvPicPr>
                    <p:blipFill>
                      <a:blip r:embed="rId2"/>
                      <a:stretch>
                        <a:fillRect/>
                      </a:stretch>
                    </p:blipFill>
                    <p:spPr>
                      <a:xfrm>
                        <a:off x="3709035" y="20955"/>
                        <a:ext cx="4774565" cy="6816725"/>
                      </a:xfrm>
                      <a:prstGeom prst="rect">
                        <a:avLst/>
                      </a:prstGeom>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Q1 - A 21-year-old presents to you with right shoulder pain following an intense workout session at the gym. On examination, you notice that when he places both hands behind his lower back, he is unable to lift them against resistance. Which muscle is likely to be injured?</a:t>
            </a:r>
            <a:endParaRPr lang="en-US" altLang="en-GB" sz="2800"/>
          </a:p>
        </p:txBody>
      </p:sp>
      <p:sp>
        <p:nvSpPr>
          <p:cNvPr id="6" name="Text Box 5"/>
          <p:cNvSpPr txBox="1"/>
          <p:nvPr/>
        </p:nvSpPr>
        <p:spPr>
          <a:xfrm>
            <a:off x="838200" y="225488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Supraspinatus</a:t>
            </a:r>
            <a:endParaRPr lang="en-US" altLang="en-GB" sz="2400"/>
          </a:p>
          <a:p>
            <a:pPr marL="457200" indent="-457200">
              <a:lnSpc>
                <a:spcPct val="100000"/>
              </a:lnSpc>
              <a:spcBef>
                <a:spcPts val="0"/>
              </a:spcBef>
              <a:spcAft>
                <a:spcPts val="800"/>
              </a:spcAft>
              <a:buFont typeface="+mj-lt"/>
              <a:buAutoNum type="alphaUcPeriod"/>
            </a:pPr>
            <a:r>
              <a:rPr lang="en-US" altLang="en-GB" sz="2400"/>
              <a:t>Infraspinatus</a:t>
            </a:r>
            <a:endParaRPr lang="en-US" altLang="en-GB" sz="2400"/>
          </a:p>
          <a:p>
            <a:pPr marL="457200" indent="-457200">
              <a:lnSpc>
                <a:spcPct val="100000"/>
              </a:lnSpc>
              <a:spcBef>
                <a:spcPts val="0"/>
              </a:spcBef>
              <a:spcAft>
                <a:spcPts val="800"/>
              </a:spcAft>
              <a:buFont typeface="+mj-lt"/>
              <a:buAutoNum type="alphaUcPeriod"/>
            </a:pPr>
            <a:r>
              <a:rPr lang="en-US" altLang="en-GB" sz="2400"/>
              <a:t>Teres minor</a:t>
            </a:r>
            <a:endParaRPr lang="en-US" altLang="en-GB" sz="2400"/>
          </a:p>
          <a:p>
            <a:pPr marL="457200" indent="-457200">
              <a:lnSpc>
                <a:spcPct val="100000"/>
              </a:lnSpc>
              <a:spcBef>
                <a:spcPts val="0"/>
              </a:spcBef>
              <a:spcAft>
                <a:spcPts val="800"/>
              </a:spcAft>
              <a:buFont typeface="+mj-lt"/>
              <a:buAutoNum type="alphaUcPeriod"/>
            </a:pPr>
            <a:r>
              <a:rPr lang="en-US" altLang="en-GB" sz="2400"/>
              <a:t>Teres major</a:t>
            </a:r>
            <a:endParaRPr lang="en-US" altLang="en-GB" sz="2400"/>
          </a:p>
          <a:p>
            <a:pPr marL="457200" indent="-457200">
              <a:lnSpc>
                <a:spcPct val="100000"/>
              </a:lnSpc>
              <a:spcBef>
                <a:spcPts val="0"/>
              </a:spcBef>
              <a:spcAft>
                <a:spcPts val="800"/>
              </a:spcAft>
              <a:buFont typeface="+mj-lt"/>
              <a:buAutoNum type="alphaUcPeriod"/>
            </a:pPr>
            <a:r>
              <a:rPr lang="en-US" altLang="en-GB" sz="2400"/>
              <a:t>Subscapularis</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4" end="4"/>
                                            </p:txEl>
                                          </p:spTgt>
                                        </p:tgtEl>
                                        <p:attrNameLst>
                                          <p:attrName>style.fontStyle</p:attrName>
                                        </p:attrNameLst>
                                      </p:cBhvr>
                                      <p:to>
                                        <p:strVal val="normal"/>
                                      </p:to>
                                    </p:set>
                                    <p:set>
                                      <p:cBhvr override="childStyle">
                                        <p:cTn id="7" dur="indefinite"/>
                                        <p:tgtEl>
                                          <p:spTgt spid="6">
                                            <p:txEl>
                                              <p:pRg st="4" end="4"/>
                                            </p:txEl>
                                          </p:spTgt>
                                        </p:tgtEl>
                                        <p:attrNameLst>
                                          <p:attrName>style.fontWeight</p:attrName>
                                        </p:attrNameLst>
                                      </p:cBhvr>
                                      <p:to>
                                        <p:strVal val="bold"/>
                                      </p:to>
                                    </p:set>
                                    <p:set>
                                      <p:cBhvr override="childStyle">
                                        <p:cTn id="8" dur="indefinite"/>
                                        <p:tgtEl>
                                          <p:spTgt spid="6">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Special Tests for Rotator Cuff Muscles</a:t>
            </a:r>
            <a:endParaRPr lang="en-US" altLang="en-GB"/>
          </a:p>
        </p:txBody>
      </p:sp>
      <p:sp>
        <p:nvSpPr>
          <p:cNvPr id="3" name="Content Placeholder 2"/>
          <p:cNvSpPr>
            <a:spLocks noGrp="1"/>
          </p:cNvSpPr>
          <p:nvPr>
            <p:ph idx="1"/>
          </p:nvPr>
        </p:nvSpPr>
        <p:spPr/>
        <p:txBody>
          <a:bodyPr/>
          <a:p>
            <a:r>
              <a:rPr lang="en-US" altLang="en-GB"/>
              <a:t>Supraspinatus - Jobe’s test/Empty can test</a:t>
            </a:r>
            <a:endParaRPr lang="en-US" altLang="en-GB"/>
          </a:p>
          <a:p>
            <a:endParaRPr lang="en-US" altLang="en-GB"/>
          </a:p>
          <a:p>
            <a:r>
              <a:rPr lang="en-US" altLang="en-GB"/>
              <a:t>Infraspinatus &amp; Teres minor - External rotation of shoulder</a:t>
            </a:r>
            <a:endParaRPr lang="en-US" altLang="en-GB"/>
          </a:p>
          <a:p>
            <a:endParaRPr lang="en-US" altLang="en-GB"/>
          </a:p>
          <a:p>
            <a:r>
              <a:rPr lang="en-US" altLang="en-GB"/>
              <a:t>Teres major is not a rotator cuff muscle</a:t>
            </a:r>
            <a:endParaRPr lang="en-US" altLang="en-GB"/>
          </a:p>
          <a:p>
            <a:endParaRPr lang="en-US" altLang="en-GB"/>
          </a:p>
          <a:p>
            <a:r>
              <a:rPr lang="en-US" altLang="en-GB"/>
              <a:t>Subscapularis - Lift off test</a:t>
            </a:r>
            <a:endParaRPr lang="en-US" alt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Q2 - A 60-year-old female presents to you with right shoulder pain for 3 days. You notice that she is unable to abduct her right shoulder from rest, but is able to do so herself once you have helped her abduct it slightly. Which muscle is most likely to be injured?</a:t>
            </a:r>
            <a:endParaRPr lang="en-US" altLang="en-GB" sz="2800"/>
          </a:p>
        </p:txBody>
      </p:sp>
      <p:sp>
        <p:nvSpPr>
          <p:cNvPr id="6" name="Text Box 5"/>
          <p:cNvSpPr txBox="1"/>
          <p:nvPr/>
        </p:nvSpPr>
        <p:spPr>
          <a:xfrm>
            <a:off x="838200" y="2254885"/>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sym typeface="+mn-ea"/>
              </a:rPr>
              <a:t>Biceps brachii</a:t>
            </a:r>
            <a:endParaRPr lang="en-US" altLang="en-GB" sz="2400"/>
          </a:p>
          <a:p>
            <a:pPr marL="457200" indent="-457200">
              <a:lnSpc>
                <a:spcPct val="100000"/>
              </a:lnSpc>
              <a:spcBef>
                <a:spcPts val="0"/>
              </a:spcBef>
              <a:spcAft>
                <a:spcPts val="800"/>
              </a:spcAft>
              <a:buFont typeface="+mj-lt"/>
              <a:buAutoNum type="alphaUcPeriod"/>
            </a:pPr>
            <a:r>
              <a:rPr lang="en-US" altLang="en-GB" sz="2400"/>
              <a:t>Supraspinatus</a:t>
            </a:r>
            <a:endParaRPr lang="en-US" altLang="en-GB" sz="2400"/>
          </a:p>
          <a:p>
            <a:pPr marL="457200" indent="-457200">
              <a:lnSpc>
                <a:spcPct val="100000"/>
              </a:lnSpc>
              <a:spcBef>
                <a:spcPts val="0"/>
              </a:spcBef>
              <a:spcAft>
                <a:spcPts val="800"/>
              </a:spcAft>
              <a:buFont typeface="+mj-lt"/>
              <a:buAutoNum type="alphaUcPeriod"/>
            </a:pPr>
            <a:r>
              <a:rPr lang="en-US" altLang="en-GB" sz="2400"/>
              <a:t>Trapezius</a:t>
            </a:r>
            <a:endParaRPr lang="en-US" altLang="en-GB" sz="2400"/>
          </a:p>
          <a:p>
            <a:pPr marL="457200" indent="-457200">
              <a:lnSpc>
                <a:spcPct val="100000"/>
              </a:lnSpc>
              <a:spcBef>
                <a:spcPts val="0"/>
              </a:spcBef>
              <a:spcAft>
                <a:spcPts val="800"/>
              </a:spcAft>
              <a:buFont typeface="+mj-lt"/>
              <a:buAutoNum type="alphaUcPeriod"/>
            </a:pPr>
            <a:r>
              <a:rPr lang="en-US" altLang="en-GB" sz="2400"/>
              <a:t>Deltoid</a:t>
            </a:r>
            <a:endParaRPr lang="en-US" altLang="en-GB" sz="2400"/>
          </a:p>
          <a:p>
            <a:pPr marL="457200" indent="-457200">
              <a:lnSpc>
                <a:spcPct val="100000"/>
              </a:lnSpc>
              <a:spcBef>
                <a:spcPts val="0"/>
              </a:spcBef>
              <a:spcAft>
                <a:spcPts val="800"/>
              </a:spcAft>
              <a:buFont typeface="+mj-lt"/>
              <a:buAutoNum type="alphaUcPeriod"/>
            </a:pPr>
            <a:r>
              <a:rPr lang="en-US" altLang="en-GB" sz="2400"/>
              <a:t>Serratius anterior</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1" end="1"/>
                                            </p:txEl>
                                          </p:spTgt>
                                        </p:tgtEl>
                                        <p:attrNameLst>
                                          <p:attrName>style.fontStyle</p:attrName>
                                        </p:attrNameLst>
                                      </p:cBhvr>
                                      <p:to>
                                        <p:strVal val="normal"/>
                                      </p:to>
                                    </p:set>
                                    <p:set>
                                      <p:cBhvr override="childStyle">
                                        <p:cTn id="7" dur="indefinite"/>
                                        <p:tgtEl>
                                          <p:spTgt spid="6">
                                            <p:txEl>
                                              <p:pRg st="1" end="1"/>
                                            </p:txEl>
                                          </p:spTgt>
                                        </p:tgtEl>
                                        <p:attrNameLst>
                                          <p:attrName>style.fontWeight</p:attrName>
                                        </p:attrNameLst>
                                      </p:cBhvr>
                                      <p:to>
                                        <p:strVal val="bold"/>
                                      </p:to>
                                    </p:set>
                                    <p:set>
                                      <p:cBhvr override="childStyle">
                                        <p:cTn id="8" dur="indefinite"/>
                                        <p:tgtEl>
                                          <p:spTgt spid="6">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Major Contributors to Shoulder Abduction</a:t>
            </a:r>
            <a:endParaRPr lang="en-US" altLang="en-GB"/>
          </a:p>
        </p:txBody>
      </p:sp>
      <p:sp>
        <p:nvSpPr>
          <p:cNvPr id="3" name="Content Placeholder 2"/>
          <p:cNvSpPr>
            <a:spLocks noGrp="1"/>
          </p:cNvSpPr>
          <p:nvPr>
            <p:ph idx="1"/>
          </p:nvPr>
        </p:nvSpPr>
        <p:spPr/>
        <p:txBody>
          <a:bodyPr/>
          <a:p>
            <a:r>
              <a:rPr lang="en-US" altLang="en-GB"/>
              <a:t>0-15</a:t>
            </a:r>
            <a:r>
              <a:rPr lang="en-US" altLang="en-GB">
                <a:latin typeface="Arial" panose="020B0604020202020204" pitchFamily="34" charset="0"/>
              </a:rPr>
              <a:t>° - Supraspinatus (Initiates abduction)</a:t>
            </a:r>
            <a:endParaRPr lang="en-US" altLang="en-GB">
              <a:latin typeface="Arial" panose="020B0604020202020204" pitchFamily="34" charset="0"/>
            </a:endParaRPr>
          </a:p>
          <a:p>
            <a:endParaRPr lang="en-US" altLang="en-GB">
              <a:latin typeface="Arial" panose="020B0604020202020204" pitchFamily="34" charset="0"/>
            </a:endParaRPr>
          </a:p>
          <a:p>
            <a:r>
              <a:rPr lang="en-US" altLang="en-GB">
                <a:latin typeface="Arial" panose="020B0604020202020204" pitchFamily="34" charset="0"/>
              </a:rPr>
              <a:t>15-90° - Deltoid (Sustains abduction)</a:t>
            </a:r>
            <a:endParaRPr lang="en-US" altLang="en-GB">
              <a:latin typeface="Arial" panose="020B0604020202020204" pitchFamily="34" charset="0"/>
            </a:endParaRPr>
          </a:p>
          <a:p>
            <a:endParaRPr lang="en-US" altLang="en-GB">
              <a:latin typeface="Arial" panose="020B0604020202020204" pitchFamily="34" charset="0"/>
            </a:endParaRPr>
          </a:p>
          <a:p>
            <a:r>
              <a:rPr lang="en-US" altLang="en-GB">
                <a:latin typeface="Arial" panose="020B0604020202020204" pitchFamily="34" charset="0"/>
              </a:rPr>
              <a:t>&gt;90° - Trapezius and Serratius anterior (Rotates scapula)</a:t>
            </a:r>
            <a:endParaRPr lang="en-US" altLang="en-GB">
              <a:latin typeface="Arial" panose="020B0604020202020204" pitchFamily="34" charset="0"/>
            </a:endParaRPr>
          </a:p>
          <a:p>
            <a:endParaRPr lang="en-US" altLang="en-GB">
              <a:latin typeface="Arial" panose="020B0604020202020204" pitchFamily="34" charset="0"/>
            </a:endParaRPr>
          </a:p>
          <a:p>
            <a:pPr marL="0" indent="0">
              <a:buNone/>
            </a:pPr>
            <a:r>
              <a:rPr lang="en-US" altLang="en-GB">
                <a:latin typeface="Arial" panose="020B0604020202020204" pitchFamily="34" charset="0"/>
              </a:rPr>
              <a:t>NOTE: Different from ‘painful arc’ in shoulder impingement syndrome</a:t>
            </a:r>
            <a:endParaRPr lang="en-US" altLang="en-GB">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814830"/>
          </a:xfrm>
        </p:spPr>
        <p:txBody>
          <a:bodyPr>
            <a:normAutofit/>
          </a:bodyPr>
          <a:p>
            <a:r>
              <a:rPr lang="en-US" altLang="en-GB" sz="2800"/>
              <a:t>Q3 - A 30-year-old male fell off his motorcycle and sustained an anterior dislocation of his right shoulder. After successful reduction, you find that he has lost sensation over the lateral surface of his proximal arm. What other function may be impaired in this nerve injury?</a:t>
            </a:r>
            <a:endParaRPr lang="en-US" altLang="en-GB" sz="2800"/>
          </a:p>
        </p:txBody>
      </p:sp>
      <p:sp>
        <p:nvSpPr>
          <p:cNvPr id="6" name="Text Box 5"/>
          <p:cNvSpPr txBox="1"/>
          <p:nvPr/>
        </p:nvSpPr>
        <p:spPr>
          <a:xfrm>
            <a:off x="838200" y="2245360"/>
            <a:ext cx="10904855" cy="2348230"/>
          </a:xfrm>
          <a:prstGeom prst="rect">
            <a:avLst/>
          </a:prstGeom>
          <a:noFill/>
        </p:spPr>
        <p:txBody>
          <a:bodyPr wrap="square" rtlCol="0">
            <a:spAutoFit/>
          </a:bodyPr>
          <a:p>
            <a:pPr marL="457200" indent="-457200">
              <a:lnSpc>
                <a:spcPct val="100000"/>
              </a:lnSpc>
              <a:spcBef>
                <a:spcPts val="0"/>
              </a:spcBef>
              <a:spcAft>
                <a:spcPts val="800"/>
              </a:spcAft>
              <a:buFont typeface="+mj-lt"/>
              <a:buAutoNum type="alphaUcPeriod"/>
            </a:pPr>
            <a:r>
              <a:rPr lang="en-US" altLang="en-GB" sz="2400"/>
              <a:t>Internal rotation at the shoulder joint</a:t>
            </a:r>
            <a:endParaRPr lang="en-US" altLang="en-GB" sz="2400"/>
          </a:p>
          <a:p>
            <a:pPr marL="457200" indent="-457200">
              <a:lnSpc>
                <a:spcPct val="100000"/>
              </a:lnSpc>
              <a:spcBef>
                <a:spcPts val="0"/>
              </a:spcBef>
              <a:spcAft>
                <a:spcPts val="800"/>
              </a:spcAft>
              <a:buFont typeface="+mj-lt"/>
              <a:buAutoNum type="alphaUcPeriod"/>
            </a:pPr>
            <a:r>
              <a:rPr lang="en-US" altLang="en-GB" sz="2400"/>
              <a:t>Extension at the shoulder joint</a:t>
            </a:r>
            <a:endParaRPr lang="en-US" altLang="en-GB" sz="2400"/>
          </a:p>
          <a:p>
            <a:pPr marL="457200" indent="-457200">
              <a:lnSpc>
                <a:spcPct val="100000"/>
              </a:lnSpc>
              <a:spcBef>
                <a:spcPts val="0"/>
              </a:spcBef>
              <a:spcAft>
                <a:spcPts val="800"/>
              </a:spcAft>
              <a:buFont typeface="+mj-lt"/>
              <a:buAutoNum type="alphaUcPeriod"/>
            </a:pPr>
            <a:r>
              <a:rPr lang="en-US" altLang="en-GB" sz="2400"/>
              <a:t>Extension at the elbow joint</a:t>
            </a:r>
            <a:endParaRPr lang="en-US" altLang="en-GB" sz="2400"/>
          </a:p>
          <a:p>
            <a:pPr marL="457200" indent="-457200">
              <a:lnSpc>
                <a:spcPct val="100000"/>
              </a:lnSpc>
              <a:spcBef>
                <a:spcPts val="0"/>
              </a:spcBef>
              <a:spcAft>
                <a:spcPts val="800"/>
              </a:spcAft>
              <a:buFont typeface="+mj-lt"/>
              <a:buAutoNum type="alphaUcPeriod"/>
            </a:pPr>
            <a:r>
              <a:rPr lang="en-US" altLang="en-GB" sz="2400"/>
              <a:t>Sensation over the dorsal 1st webspace of the hand</a:t>
            </a:r>
            <a:endParaRPr lang="en-US" altLang="en-GB" sz="2400"/>
          </a:p>
          <a:p>
            <a:pPr marL="457200" indent="-457200">
              <a:lnSpc>
                <a:spcPct val="100000"/>
              </a:lnSpc>
              <a:spcBef>
                <a:spcPts val="0"/>
              </a:spcBef>
              <a:spcAft>
                <a:spcPts val="800"/>
              </a:spcAft>
              <a:buFont typeface="+mj-lt"/>
              <a:buAutoNum type="alphaUcPeriod"/>
            </a:pPr>
            <a:r>
              <a:rPr lang="en-US" altLang="en-GB" sz="2400"/>
              <a:t>Sensation over the thenar eminence</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6">
                                            <p:txEl>
                                              <p:pRg st="2" end="2"/>
                                            </p:txEl>
                                          </p:spTgt>
                                        </p:tgtEl>
                                        <p:attrNameLst>
                                          <p:attrName>style.fontStyle</p:attrName>
                                        </p:attrNameLst>
                                      </p:cBhvr>
                                      <p:to>
                                        <p:strVal val="normal"/>
                                      </p:to>
                                    </p:set>
                                    <p:set>
                                      <p:cBhvr override="childStyle">
                                        <p:cTn id="7" dur="indefinite"/>
                                        <p:tgtEl>
                                          <p:spTgt spid="6">
                                            <p:txEl>
                                              <p:pRg st="2" end="2"/>
                                            </p:txEl>
                                          </p:spTgt>
                                        </p:tgtEl>
                                        <p:attrNameLst>
                                          <p:attrName>style.fontWeight</p:attrName>
                                        </p:attrNameLst>
                                      </p:cBhvr>
                                      <p:to>
                                        <p:strVal val="bold"/>
                                      </p:to>
                                    </p:set>
                                    <p:set>
                                      <p:cBhvr override="childStyle">
                                        <p:cTn id="8" dur="indefinite"/>
                                        <p:tgtEl>
                                          <p:spTgt spid="6">
                                            <p:txEl>
                                              <p:pRg st="2" end="2"/>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Regimental badge sensation is supplied by axillary nerve, which also supplies:</a:t>
            </a:r>
            <a:endParaRPr lang="en-US" altLang="en-GB"/>
          </a:p>
          <a:p>
            <a:pPr lvl="1"/>
            <a:r>
              <a:rPr lang="en-US" altLang="en-GB"/>
              <a:t>Deltoid muscle - Shoulder abduction, flexion</a:t>
            </a:r>
            <a:endParaRPr lang="en-US" altLang="en-GB"/>
          </a:p>
          <a:p>
            <a:pPr lvl="1"/>
            <a:r>
              <a:rPr lang="en-US" altLang="en-GB"/>
              <a:t>Long head of triceps - Elbow extension</a:t>
            </a:r>
            <a:endParaRPr lang="en-US" altLang="en-GB"/>
          </a:p>
          <a:p>
            <a:pPr lvl="1"/>
            <a:r>
              <a:rPr lang="en-US" altLang="en-GB"/>
              <a:t>Teres minor - External rotation of shoulder</a:t>
            </a:r>
            <a:endParaRPr lang="en-US" altLang="en-GB"/>
          </a:p>
          <a:p>
            <a:pPr lvl="0"/>
            <a:endParaRPr lang="en-US" altLang="en-GB"/>
          </a:p>
          <a:p>
            <a:pPr lvl="0"/>
            <a:r>
              <a:rPr lang="en-US" altLang="en-GB"/>
              <a:t>Sensation of dorsal 1st webspace of hand is supplied by radial nerve</a:t>
            </a:r>
            <a:endParaRPr lang="en-US" altLang="en-GB"/>
          </a:p>
          <a:p>
            <a:pPr lvl="0"/>
            <a:r>
              <a:rPr lang="en-US" altLang="en-GB"/>
              <a:t>Sensation of thenar eminence is supplied by median nerve</a:t>
            </a:r>
            <a:endParaRPr lang="en-US" alt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99745"/>
            <a:ext cx="10515600" cy="1325563"/>
          </a:xfrm>
        </p:spPr>
        <p:txBody>
          <a:bodyPr>
            <a:normAutofit fontScale="90000"/>
          </a:bodyPr>
          <a:p>
            <a:r>
              <a:rPr lang="en-US" altLang="en-GB" sz="3110"/>
              <a:t>Q4 - A 42-year-old man has been stabbed in the neck with transection of the accessory nerve. Which muscle function is likely to be impaired?</a:t>
            </a:r>
            <a:endParaRPr lang="en-US" altLang="en-GB" sz="3110"/>
          </a:p>
        </p:txBody>
      </p:sp>
      <p:sp>
        <p:nvSpPr>
          <p:cNvPr id="3" name="Content Placeholder 2"/>
          <p:cNvSpPr>
            <a:spLocks noGrp="1"/>
          </p:cNvSpPr>
          <p:nvPr>
            <p:ph idx="1"/>
          </p:nvPr>
        </p:nvSpPr>
        <p:spPr>
          <a:xfrm>
            <a:off x="838200" y="2084070"/>
            <a:ext cx="10515600" cy="4237355"/>
          </a:xfrm>
        </p:spPr>
        <p:txBody>
          <a:bodyPr/>
          <a:p>
            <a:pPr marL="514350" indent="-514350">
              <a:buFont typeface="+mj-lt"/>
              <a:buAutoNum type="alphaUcPeriod"/>
            </a:pPr>
            <a:r>
              <a:rPr lang="en-US" altLang="en-GB"/>
              <a:t>Deltoid</a:t>
            </a:r>
            <a:endParaRPr lang="en-US" altLang="en-GB"/>
          </a:p>
          <a:p>
            <a:pPr marL="514350" indent="-514350">
              <a:buFont typeface="+mj-lt"/>
              <a:buAutoNum type="alphaUcPeriod"/>
            </a:pPr>
            <a:r>
              <a:rPr lang="en-US" altLang="en-GB"/>
              <a:t>Platysma</a:t>
            </a:r>
            <a:endParaRPr lang="en-US" altLang="en-GB"/>
          </a:p>
          <a:p>
            <a:pPr marL="514350" indent="-514350">
              <a:buFont typeface="+mj-lt"/>
              <a:buAutoNum type="alphaUcPeriod"/>
            </a:pPr>
            <a:r>
              <a:rPr lang="en-US" altLang="en-GB"/>
              <a:t>Serratius anterior</a:t>
            </a:r>
            <a:endParaRPr lang="en-US" altLang="en-GB"/>
          </a:p>
          <a:p>
            <a:pPr marL="514350" indent="-514350">
              <a:buFont typeface="+mj-lt"/>
              <a:buAutoNum type="alphaUcPeriod"/>
            </a:pPr>
            <a:r>
              <a:rPr lang="en-US" altLang="en-GB"/>
              <a:t>Trapezius</a:t>
            </a:r>
            <a:endParaRPr lang="en-US" altLang="en-GB"/>
          </a:p>
          <a:p>
            <a:pPr marL="514350" indent="-514350">
              <a:buFont typeface="+mj-lt"/>
              <a:buAutoNum type="alphaUcPeriod"/>
            </a:pPr>
            <a:r>
              <a:rPr lang="en-US" altLang="en-GB"/>
              <a:t>Posterior scalene muscle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3" end="3"/>
                                            </p:txEl>
                                          </p:spTgt>
                                        </p:tgtEl>
                                        <p:attrNameLst>
                                          <p:attrName>style.fontStyle</p:attrName>
                                        </p:attrNameLst>
                                      </p:cBhvr>
                                      <p:to>
                                        <p:strVal val="normal"/>
                                      </p:to>
                                    </p:set>
                                    <p:set>
                                      <p:cBhvr override="childStyle">
                                        <p:cTn id="7" dur="indefinite"/>
                                        <p:tgtEl>
                                          <p:spTgt spid="3">
                                            <p:txEl>
                                              <p:pRg st="3" end="3"/>
                                            </p:txEl>
                                          </p:spTgt>
                                        </p:tgtEl>
                                        <p:attrNameLst>
                                          <p:attrName>style.fontWeight</p:attrName>
                                        </p:attrNameLst>
                                      </p:cBhvr>
                                      <p:to>
                                        <p:strVal val="bold"/>
                                      </p:to>
                                    </p:set>
                                    <p:set>
                                      <p:cBhvr override="childStyle">
                                        <p:cTn id="8" dur="indefinite"/>
                                        <p:tgtEl>
                                          <p:spTgt spid="3">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Accessory nerve (CNXI) is a pure motor cranial nerve that supplies trapezius and sternocleidomastoid muscles</a:t>
            </a:r>
            <a:endParaRPr lang="en-US" altLang="en-GB"/>
          </a:p>
          <a:p>
            <a:endParaRPr lang="en-US" altLang="en-GB"/>
          </a:p>
          <a:p>
            <a:r>
              <a:rPr lang="en-US" altLang="en-GB"/>
              <a:t>Tested by shrugging shoulder and looking away from the tested side</a:t>
            </a:r>
            <a:endParaRPr lang="en-US" alt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99745"/>
            <a:ext cx="10515600" cy="1325563"/>
          </a:xfrm>
        </p:spPr>
        <p:txBody>
          <a:bodyPr>
            <a:normAutofit fontScale="90000"/>
          </a:bodyPr>
          <a:p>
            <a:r>
              <a:rPr lang="en-US" altLang="en-GB" sz="3110"/>
              <a:t>Q5 - A 20-year-old male attends the ED with shoulder pain after colliding his motorcycle against a lamp post. When asked to push against a wall, you notice the shape of his scapula protruding out of his back. Which nerve is likely to be injured?</a:t>
            </a:r>
            <a:endParaRPr lang="en-US" altLang="en-GB" sz="3110"/>
          </a:p>
        </p:txBody>
      </p:sp>
      <p:sp>
        <p:nvSpPr>
          <p:cNvPr id="3" name="Content Placeholder 2"/>
          <p:cNvSpPr>
            <a:spLocks noGrp="1"/>
          </p:cNvSpPr>
          <p:nvPr>
            <p:ph idx="1"/>
          </p:nvPr>
        </p:nvSpPr>
        <p:spPr>
          <a:xfrm>
            <a:off x="838200" y="2391410"/>
            <a:ext cx="10515600" cy="4237355"/>
          </a:xfrm>
        </p:spPr>
        <p:txBody>
          <a:bodyPr/>
          <a:p>
            <a:pPr marL="514350" indent="-514350">
              <a:buFont typeface="+mj-lt"/>
              <a:buAutoNum type="alphaUcPeriod"/>
            </a:pPr>
            <a:r>
              <a:rPr lang="en-US" altLang="en-GB"/>
              <a:t>Axillary nerve</a:t>
            </a:r>
            <a:endParaRPr lang="en-US" altLang="en-GB"/>
          </a:p>
          <a:p>
            <a:pPr marL="514350" indent="-514350">
              <a:buFont typeface="+mj-lt"/>
              <a:buAutoNum type="alphaUcPeriod"/>
            </a:pPr>
            <a:r>
              <a:rPr lang="en-US" altLang="en-GB"/>
              <a:t>Musculocutaneous nerve</a:t>
            </a:r>
            <a:endParaRPr lang="en-US" altLang="en-GB"/>
          </a:p>
          <a:p>
            <a:pPr marL="514350" indent="-514350">
              <a:buFont typeface="+mj-lt"/>
              <a:buAutoNum type="alphaUcPeriod"/>
            </a:pPr>
            <a:r>
              <a:rPr lang="en-US" altLang="en-GB"/>
              <a:t>Thoracodorsal nerve</a:t>
            </a:r>
            <a:endParaRPr lang="en-US" altLang="en-GB"/>
          </a:p>
          <a:p>
            <a:pPr marL="514350" indent="-514350">
              <a:buFont typeface="+mj-lt"/>
              <a:buAutoNum type="alphaUcPeriod"/>
            </a:pPr>
            <a:r>
              <a:rPr lang="en-US" altLang="en-GB"/>
              <a:t>Lateral pectoral nerve</a:t>
            </a:r>
            <a:endParaRPr lang="en-US" altLang="en-GB"/>
          </a:p>
          <a:p>
            <a:pPr marL="514350" indent="-514350">
              <a:buFont typeface="+mj-lt"/>
              <a:buAutoNum type="alphaUcPeriod"/>
            </a:pPr>
            <a:r>
              <a:rPr lang="en-US" altLang="en-GB"/>
              <a:t>Long thoracic nerve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4" end="4"/>
                                            </p:txEl>
                                          </p:spTgt>
                                        </p:tgtEl>
                                        <p:attrNameLst>
                                          <p:attrName>style.fontStyle</p:attrName>
                                        </p:attrNameLst>
                                      </p:cBhvr>
                                      <p:to>
                                        <p:strVal val="normal"/>
                                      </p:to>
                                    </p:set>
                                    <p:set>
                                      <p:cBhvr override="childStyle">
                                        <p:cTn id="7" dur="indefinite"/>
                                        <p:tgtEl>
                                          <p:spTgt spid="3">
                                            <p:txEl>
                                              <p:pRg st="4" end="4"/>
                                            </p:txEl>
                                          </p:spTgt>
                                        </p:tgtEl>
                                        <p:attrNameLst>
                                          <p:attrName>style.fontWeight</p:attrName>
                                        </p:attrNameLst>
                                      </p:cBhvr>
                                      <p:to>
                                        <p:strVal val="bold"/>
                                      </p:to>
                                    </p:set>
                                    <p:set>
                                      <p:cBhvr override="childStyle">
                                        <p:cTn id="8" dur="indefinite"/>
                                        <p:tgtEl>
                                          <p:spTgt spid="3">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Winging of scapula classically associated with weakness of serratius anterior, which is supplied by long thoracic nerve</a:t>
            </a:r>
            <a:endParaRPr lang="en-US" altLang="en-GB"/>
          </a:p>
          <a:p>
            <a:endParaRPr lang="en-US" altLang="en-GB"/>
          </a:p>
          <a:p>
            <a:r>
              <a:rPr lang="en-US" altLang="en-GB"/>
              <a:t>But can also occur with weakness of trapezius (supplied by accessory nerve)</a:t>
            </a:r>
            <a:endParaRPr lang="en-US" alt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99745"/>
            <a:ext cx="10515600" cy="1325563"/>
          </a:xfrm>
        </p:spPr>
        <p:txBody>
          <a:bodyPr>
            <a:normAutofit fontScale="90000"/>
          </a:bodyPr>
          <a:p>
            <a:r>
              <a:rPr lang="en-US" altLang="en-GB" sz="3110"/>
              <a:t>Q6 - You are keen to perform a shoulder joint reduction using intra-articular lidocaine on a 50kg woman. What is the maximum amount of lidocaine you can administer to this patient?</a:t>
            </a:r>
            <a:endParaRPr lang="en-US" altLang="en-GB" sz="3110"/>
          </a:p>
        </p:txBody>
      </p:sp>
      <p:sp>
        <p:nvSpPr>
          <p:cNvPr id="3" name="Content Placeholder 2"/>
          <p:cNvSpPr>
            <a:spLocks noGrp="1"/>
          </p:cNvSpPr>
          <p:nvPr>
            <p:ph idx="1"/>
          </p:nvPr>
        </p:nvSpPr>
        <p:spPr>
          <a:xfrm>
            <a:off x="838200" y="2084070"/>
            <a:ext cx="10515600" cy="4237355"/>
          </a:xfrm>
        </p:spPr>
        <p:txBody>
          <a:bodyPr/>
          <a:p>
            <a:pPr marL="514350" indent="-514350">
              <a:buFont typeface="+mj-lt"/>
              <a:buAutoNum type="alphaUcPeriod"/>
            </a:pPr>
            <a:r>
              <a:rPr lang="en-US" altLang="en-GB"/>
              <a:t>10mL of 1% lidocaine without adrenaline</a:t>
            </a:r>
            <a:endParaRPr lang="en-US" altLang="en-GB"/>
          </a:p>
          <a:p>
            <a:pPr marL="514350" indent="-514350">
              <a:buFont typeface="+mj-lt"/>
              <a:buAutoNum type="alphaUcPeriod"/>
            </a:pPr>
            <a:r>
              <a:rPr lang="en-US" altLang="en-GB"/>
              <a:t>15mL of 2% lidocaine without adrenaline</a:t>
            </a:r>
            <a:endParaRPr lang="en-US" altLang="en-GB"/>
          </a:p>
          <a:p>
            <a:pPr marL="514350" indent="-514350">
              <a:buFont typeface="+mj-lt"/>
              <a:buAutoNum type="alphaUcPeriod"/>
            </a:pPr>
            <a:r>
              <a:rPr lang="en-US" altLang="en-GB"/>
              <a:t>20mL of 1% lidocaine without adrenaline</a:t>
            </a:r>
            <a:endParaRPr lang="en-US" altLang="en-GB"/>
          </a:p>
          <a:p>
            <a:pPr marL="514350" indent="-514350">
              <a:buFont typeface="+mj-lt"/>
              <a:buAutoNum type="alphaUcPeriod"/>
            </a:pPr>
            <a:r>
              <a:rPr lang="en-US" altLang="en-GB"/>
              <a:t>20mL of 2% lidocaine without adrenaline</a:t>
            </a:r>
            <a:endParaRPr lang="en-US" altLang="en-GB"/>
          </a:p>
          <a:p>
            <a:pPr marL="514350" indent="-514350">
              <a:buFont typeface="+mj-lt"/>
              <a:buAutoNum type="alphaUcPeriod"/>
            </a:pPr>
            <a:r>
              <a:rPr lang="en-US" altLang="en-GB"/>
              <a:t>35mL of 1% lidocaine with adrenaline</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4" end="4"/>
                                            </p:txEl>
                                          </p:spTgt>
                                        </p:tgtEl>
                                        <p:attrNameLst>
                                          <p:attrName>style.fontStyle</p:attrName>
                                        </p:attrNameLst>
                                      </p:cBhvr>
                                      <p:to>
                                        <p:strVal val="normal"/>
                                      </p:to>
                                    </p:set>
                                    <p:set>
                                      <p:cBhvr override="childStyle">
                                        <p:cTn id="7" dur="indefinite"/>
                                        <p:tgtEl>
                                          <p:spTgt spid="3">
                                            <p:txEl>
                                              <p:pRg st="4" end="4"/>
                                            </p:txEl>
                                          </p:spTgt>
                                        </p:tgtEl>
                                        <p:attrNameLst>
                                          <p:attrName>style.fontWeight</p:attrName>
                                        </p:attrNameLst>
                                      </p:cBhvr>
                                      <p:to>
                                        <p:strVal val="bold"/>
                                      </p:to>
                                    </p:set>
                                    <p:set>
                                      <p:cBhvr override="childStyle">
                                        <p:cTn id="8" dur="indefinite"/>
                                        <p:tgtEl>
                                          <p:spTgt spid="3">
                                            <p:txEl>
                                              <p:pRg st="4" end="4"/>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Calculations</a:t>
            </a:r>
            <a:endParaRPr lang="en-US" altLang="en-GB"/>
          </a:p>
        </p:txBody>
      </p:sp>
      <p:sp>
        <p:nvSpPr>
          <p:cNvPr id="3" name="Content Placeholder 2"/>
          <p:cNvSpPr>
            <a:spLocks noGrp="1"/>
          </p:cNvSpPr>
          <p:nvPr>
            <p:ph idx="1"/>
          </p:nvPr>
        </p:nvSpPr>
        <p:spPr/>
        <p:txBody>
          <a:bodyPr>
            <a:normAutofit lnSpcReduction="10000"/>
          </a:bodyPr>
          <a:p>
            <a:r>
              <a:rPr lang="en-US" altLang="en-GB"/>
              <a:t>Max dose lidocaine in 50kg patient:</a:t>
            </a:r>
            <a:endParaRPr lang="en-US" altLang="en-GB"/>
          </a:p>
          <a:p>
            <a:pPr lvl="1"/>
            <a:r>
              <a:rPr lang="en-US" altLang="en-GB"/>
              <a:t>3mg/kg without adrenaline = 150mg lidocaine</a:t>
            </a:r>
            <a:endParaRPr lang="en-US" altLang="en-GB"/>
          </a:p>
          <a:p>
            <a:pPr lvl="1"/>
            <a:r>
              <a:rPr lang="en-US" altLang="en-GB"/>
              <a:t>7mg/kg with adrenaline = 350mg lidocaine</a:t>
            </a:r>
            <a:endParaRPr lang="en-US" altLang="en-GB"/>
          </a:p>
          <a:p>
            <a:pPr lvl="0"/>
            <a:endParaRPr lang="en-US" altLang="en-GB"/>
          </a:p>
          <a:p>
            <a:pPr lvl="0"/>
            <a:r>
              <a:rPr lang="en-US" altLang="en-GB"/>
              <a:t>1% lidocaine = 10mg/mL lidocaine</a:t>
            </a:r>
            <a:endParaRPr lang="en-US" altLang="en-GB"/>
          </a:p>
          <a:p>
            <a:pPr lvl="1"/>
            <a:r>
              <a:rPr lang="en-US" altLang="en-GB" sz="2400"/>
              <a:t>Max volume without adrenaline = 150/10 = 15mL of 1% lidocaine</a:t>
            </a:r>
            <a:endParaRPr lang="en-US" altLang="en-GB" sz="2400"/>
          </a:p>
          <a:p>
            <a:pPr lvl="1"/>
            <a:r>
              <a:rPr lang="en-US" altLang="en-GB" sz="2400"/>
              <a:t>Max volume with adrenaline = 350/10 = 35mL of 1% lidocaine</a:t>
            </a:r>
            <a:endParaRPr lang="en-US" altLang="en-GB"/>
          </a:p>
          <a:p>
            <a:pPr lvl="0"/>
            <a:r>
              <a:rPr lang="en-US" altLang="en-GB"/>
              <a:t>2% lidocaine = 20mg/mL lidocaine</a:t>
            </a:r>
            <a:endParaRPr lang="en-US" altLang="en-GB"/>
          </a:p>
          <a:p>
            <a:pPr lvl="1"/>
            <a:r>
              <a:rPr lang="en-US" altLang="en-GB"/>
              <a:t>Max volume without adrenaline = 150/20 = 7.5mL of 2% lidocaine</a:t>
            </a:r>
            <a:endParaRPr lang="en-US" altLang="en-GB"/>
          </a:p>
          <a:p>
            <a:pPr lvl="1"/>
            <a:r>
              <a:rPr lang="en-US" altLang="en-GB"/>
              <a:t>Max volume with adrenaline = 350/20 = 17.5mL of 2% lidocaine</a:t>
            </a:r>
            <a:endParaRPr lang="en-US" alt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471805"/>
            <a:ext cx="10515600" cy="1833245"/>
          </a:xfrm>
        </p:spPr>
        <p:txBody>
          <a:bodyPr>
            <a:normAutofit fontScale="90000"/>
          </a:bodyPr>
          <a:p>
            <a:r>
              <a:rPr lang="en-US" altLang="en-GB" sz="3110"/>
              <a:t>Q7 - You provided sedation for a shoulder joint reduction. At the end of the procedure, you noticed that your patient appears flushed but has no other worrying features. Which of the following agents has vasodilatory properties?</a:t>
            </a:r>
            <a:endParaRPr lang="en-US" altLang="en-GB" sz="3110"/>
          </a:p>
        </p:txBody>
      </p:sp>
      <p:sp>
        <p:nvSpPr>
          <p:cNvPr id="4" name="Content Placeholder 3"/>
          <p:cNvSpPr>
            <a:spLocks noGrp="1"/>
          </p:cNvSpPr>
          <p:nvPr>
            <p:ph idx="1"/>
          </p:nvPr>
        </p:nvSpPr>
        <p:spPr>
          <a:xfrm>
            <a:off x="838200" y="2630805"/>
            <a:ext cx="10515600" cy="3804920"/>
          </a:xfrm>
        </p:spPr>
        <p:txBody>
          <a:bodyPr/>
          <a:p>
            <a:pPr marL="514350" indent="-514350">
              <a:buFont typeface="+mj-lt"/>
              <a:buAutoNum type="alphaUcPeriod"/>
            </a:pPr>
            <a:r>
              <a:rPr lang="en-US" altLang="en-GB" sz="2400"/>
              <a:t>Ketamine</a:t>
            </a:r>
            <a:endParaRPr lang="en-US" altLang="en-GB" sz="2400"/>
          </a:p>
          <a:p>
            <a:pPr marL="514350" indent="-514350">
              <a:buFont typeface="+mj-lt"/>
              <a:buAutoNum type="alphaUcPeriod"/>
            </a:pPr>
            <a:r>
              <a:rPr lang="en-US" altLang="en-GB" sz="2400"/>
              <a:t>Nitrous oxide</a:t>
            </a:r>
            <a:endParaRPr lang="en-US" altLang="en-GB" sz="2400"/>
          </a:p>
          <a:p>
            <a:pPr marL="514350" indent="-514350">
              <a:buFont typeface="+mj-lt"/>
              <a:buAutoNum type="alphaUcPeriod"/>
            </a:pPr>
            <a:r>
              <a:rPr lang="en-US" altLang="en-GB" sz="2400"/>
              <a:t>Midazolam</a:t>
            </a:r>
            <a:endParaRPr lang="en-US" altLang="en-GB" sz="2400"/>
          </a:p>
          <a:p>
            <a:pPr marL="514350" indent="-514350">
              <a:buFont typeface="+mj-lt"/>
              <a:buAutoNum type="alphaUcPeriod"/>
            </a:pPr>
            <a:r>
              <a:rPr lang="en-US" altLang="en-GB" sz="2400"/>
              <a:t>Lidocaine</a:t>
            </a:r>
            <a:endParaRPr lang="en-US" altLang="en-GB" sz="2400"/>
          </a:p>
          <a:p>
            <a:pPr marL="514350" indent="-514350">
              <a:buFont typeface="+mj-lt"/>
              <a:buAutoNum type="alphaUcPeriod"/>
            </a:pPr>
            <a:r>
              <a:rPr lang="en-US" altLang="en-GB" sz="2400"/>
              <a:t>Adrenaline</a:t>
            </a:r>
            <a:endParaRPr lang="en-US" altLang="en-GB"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4">
                                            <p:txEl>
                                              <p:pRg st="1" end="1"/>
                                            </p:txEl>
                                          </p:spTgt>
                                        </p:tgtEl>
                                        <p:attrNameLst>
                                          <p:attrName>style.fontStyle</p:attrName>
                                        </p:attrNameLst>
                                      </p:cBhvr>
                                      <p:to>
                                        <p:strVal val="normal"/>
                                      </p:to>
                                    </p:set>
                                    <p:set>
                                      <p:cBhvr override="childStyle">
                                        <p:cTn id="7" dur="indefinite"/>
                                        <p:tgtEl>
                                          <p:spTgt spid="4">
                                            <p:txEl>
                                              <p:pRg st="1" end="1"/>
                                            </p:txEl>
                                          </p:spTgt>
                                        </p:tgtEl>
                                        <p:attrNameLst>
                                          <p:attrName>style.fontWeight</p:attrName>
                                        </p:attrNameLst>
                                      </p:cBhvr>
                                      <p:to>
                                        <p:strVal val="bold"/>
                                      </p:to>
                                    </p:set>
                                    <p:set>
                                      <p:cBhvr override="childStyle">
                                        <p:cTn id="8" dur="indefinite"/>
                                        <p:tgtEl>
                                          <p:spTgt spid="4">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Additional Notes</a:t>
            </a:r>
            <a:endParaRPr lang="en-US" altLang="en-GB"/>
          </a:p>
        </p:txBody>
      </p:sp>
      <p:sp>
        <p:nvSpPr>
          <p:cNvPr id="3" name="Content Placeholder 2"/>
          <p:cNvSpPr>
            <a:spLocks noGrp="1"/>
          </p:cNvSpPr>
          <p:nvPr>
            <p:ph idx="1"/>
          </p:nvPr>
        </p:nvSpPr>
        <p:spPr/>
        <p:txBody>
          <a:bodyPr>
            <a:normAutofit/>
          </a:bodyPr>
          <a:p>
            <a:r>
              <a:rPr lang="en-US" altLang="en-GB"/>
              <a:t>Other common anaesthetic agents with vasodilatory properties are:</a:t>
            </a:r>
            <a:endParaRPr lang="en-US" altLang="en-GB"/>
          </a:p>
          <a:p>
            <a:pPr lvl="1"/>
            <a:r>
              <a:rPr lang="en-US" altLang="en-GB"/>
              <a:t>Propofol</a:t>
            </a:r>
            <a:endParaRPr lang="en-US" altLang="en-GB"/>
          </a:p>
          <a:p>
            <a:pPr lvl="1"/>
            <a:r>
              <a:rPr lang="en-US" altLang="en-GB"/>
              <a:t>Volatile anaesthetics eg sevoflurane, isoflurane etc.</a:t>
            </a:r>
            <a:endParaRPr lang="en-US" alt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775460"/>
          </a:xfrm>
        </p:spPr>
        <p:txBody>
          <a:bodyPr>
            <a:normAutofit fontScale="90000"/>
          </a:bodyPr>
          <a:p>
            <a:r>
              <a:rPr lang="en-US" altLang="en-GB" sz="3110"/>
              <a:t>Q8 - A 24-year-old male with sickle cell disease presents to you with severe arm pain and high fever. There is no history of trauma. X-rays show some periosteal reaction of the humerus. Which is the likely causative organism?</a:t>
            </a:r>
            <a:endParaRPr lang="en-US" altLang="en-GB" sz="3110"/>
          </a:p>
        </p:txBody>
      </p:sp>
      <p:sp>
        <p:nvSpPr>
          <p:cNvPr id="3" name="Content Placeholder 2"/>
          <p:cNvSpPr>
            <a:spLocks noGrp="1"/>
          </p:cNvSpPr>
          <p:nvPr>
            <p:ph idx="1"/>
          </p:nvPr>
        </p:nvSpPr>
        <p:spPr>
          <a:xfrm>
            <a:off x="838200" y="2505075"/>
            <a:ext cx="10515600" cy="4132580"/>
          </a:xfrm>
        </p:spPr>
        <p:txBody>
          <a:bodyPr/>
          <a:p>
            <a:pPr marL="514350" indent="-514350">
              <a:buFont typeface="+mj-lt"/>
              <a:buAutoNum type="alphaUcPeriod"/>
            </a:pPr>
            <a:r>
              <a:rPr lang="en-US" altLang="en-GB"/>
              <a:t>Pseudomonas spp</a:t>
            </a:r>
            <a:endParaRPr lang="en-US" altLang="en-GB"/>
          </a:p>
          <a:p>
            <a:pPr marL="514350" indent="-514350">
              <a:buFont typeface="+mj-lt"/>
              <a:buAutoNum type="alphaUcPeriod"/>
            </a:pPr>
            <a:r>
              <a:rPr lang="en-US" altLang="en-GB"/>
              <a:t>Salmonella spp</a:t>
            </a:r>
            <a:endParaRPr lang="en-US" altLang="en-GB"/>
          </a:p>
          <a:p>
            <a:pPr marL="514350" indent="-514350">
              <a:buFont typeface="+mj-lt"/>
              <a:buAutoNum type="alphaUcPeriod"/>
            </a:pPr>
            <a:r>
              <a:rPr lang="en-US" altLang="en-GB"/>
              <a:t>E. Coli</a:t>
            </a:r>
            <a:endParaRPr lang="en-US" altLang="en-GB"/>
          </a:p>
          <a:p>
            <a:pPr marL="514350" indent="-514350">
              <a:buFont typeface="+mj-lt"/>
              <a:buAutoNum type="alphaUcPeriod"/>
            </a:pPr>
            <a:r>
              <a:rPr lang="en-US" altLang="en-GB"/>
              <a:t>Staphylococcus spp</a:t>
            </a:r>
            <a:endParaRPr lang="en-US" altLang="en-GB"/>
          </a:p>
          <a:p>
            <a:pPr marL="514350" indent="-514350">
              <a:buFont typeface="+mj-lt"/>
              <a:buAutoNum type="alphaUcPeriod"/>
            </a:pPr>
            <a:r>
              <a:rPr lang="en-US" altLang="en-GB"/>
              <a:t>Streptococcos spp</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1" end="1"/>
                                            </p:txEl>
                                          </p:spTgt>
                                        </p:tgtEl>
                                        <p:attrNameLst>
                                          <p:attrName>style.fontStyle</p:attrName>
                                        </p:attrNameLst>
                                      </p:cBhvr>
                                      <p:to>
                                        <p:strVal val="normal"/>
                                      </p:to>
                                    </p:set>
                                    <p:set>
                                      <p:cBhvr override="childStyle">
                                        <p:cTn id="7" dur="indefinite"/>
                                        <p:tgtEl>
                                          <p:spTgt spid="3">
                                            <p:txEl>
                                              <p:pRg st="1" end="1"/>
                                            </p:txEl>
                                          </p:spTgt>
                                        </p:tgtEl>
                                        <p:attrNameLst>
                                          <p:attrName>style.fontWeight</p:attrName>
                                        </p:attrNameLst>
                                      </p:cBhvr>
                                      <p:to>
                                        <p:strVal val="bold"/>
                                      </p:to>
                                    </p:set>
                                    <p:set>
                                      <p:cBhvr override="childStyle">
                                        <p:cTn id="8" dur="indefinite"/>
                                        <p:tgtEl>
                                          <p:spTgt spid="3">
                                            <p:txEl>
                                              <p:pRg st="1" end="1"/>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Staph aureus is the commonest cause of osteomyelitis in general population, but in patients with sickle cell disease, salmonella is twice as common as staph.</a:t>
            </a:r>
            <a:endParaRPr lang="en-US" alt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910715"/>
          </a:xfrm>
        </p:spPr>
        <p:txBody>
          <a:bodyPr>
            <a:normAutofit/>
          </a:bodyPr>
          <a:p>
            <a:r>
              <a:rPr lang="en-US" altLang="en-GB" sz="2800"/>
              <a:t>Q8 - Which struture in skeletal muscle cells stores calcium ions?</a:t>
            </a:r>
            <a:endParaRPr lang="en-US" altLang="en-GB" sz="2800"/>
          </a:p>
        </p:txBody>
      </p:sp>
      <p:sp>
        <p:nvSpPr>
          <p:cNvPr id="3" name="Content Placeholder 2"/>
          <p:cNvSpPr>
            <a:spLocks noGrp="1"/>
          </p:cNvSpPr>
          <p:nvPr>
            <p:ph idx="1"/>
          </p:nvPr>
        </p:nvSpPr>
        <p:spPr>
          <a:xfrm>
            <a:off x="838200" y="2485390"/>
            <a:ext cx="10515600" cy="3701415"/>
          </a:xfrm>
        </p:spPr>
        <p:txBody>
          <a:bodyPr/>
          <a:p>
            <a:pPr marL="514350" indent="-514350">
              <a:buFont typeface="+mj-lt"/>
              <a:buAutoNum type="alphaUcPeriod"/>
            </a:pPr>
            <a:r>
              <a:rPr lang="en-US" altLang="en-GB"/>
              <a:t>Sarcoplasmic reticulum</a:t>
            </a:r>
            <a:endParaRPr lang="en-US" altLang="en-GB"/>
          </a:p>
          <a:p>
            <a:pPr marL="514350" indent="-514350">
              <a:buFont typeface="+mj-lt"/>
              <a:buAutoNum type="alphaUcPeriod"/>
            </a:pPr>
            <a:r>
              <a:rPr lang="en-US" altLang="en-GB"/>
              <a:t>Ribosomes</a:t>
            </a:r>
            <a:endParaRPr lang="en-US" altLang="en-GB"/>
          </a:p>
          <a:p>
            <a:pPr marL="514350" indent="-514350">
              <a:buFont typeface="+mj-lt"/>
              <a:buAutoNum type="alphaUcPeriod"/>
            </a:pPr>
            <a:r>
              <a:rPr lang="en-US" altLang="en-GB"/>
              <a:t>Mitochondrium</a:t>
            </a:r>
            <a:endParaRPr lang="en-US" altLang="en-GB"/>
          </a:p>
          <a:p>
            <a:pPr marL="514350" indent="-514350">
              <a:buFont typeface="+mj-lt"/>
              <a:buAutoNum type="alphaUcPeriod"/>
            </a:pPr>
            <a:r>
              <a:rPr lang="en-US" altLang="en-GB"/>
              <a:t>Endoplasmic reticulum</a:t>
            </a:r>
            <a:endParaRPr lang="en-US" altLang="en-GB"/>
          </a:p>
          <a:p>
            <a:pPr marL="514350" indent="-514350">
              <a:buFont typeface="+mj-lt"/>
              <a:buAutoNum type="alphaUcPeriod"/>
            </a:pPr>
            <a:r>
              <a:rPr lang="en-US" altLang="en-GB"/>
              <a:t>T-tubules</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0" end="0"/>
                                            </p:txEl>
                                          </p:spTgt>
                                        </p:tgtEl>
                                        <p:attrNameLst>
                                          <p:attrName>style.fontStyle</p:attrName>
                                        </p:attrNameLst>
                                      </p:cBhvr>
                                      <p:to>
                                        <p:strVal val="normal"/>
                                      </p:to>
                                    </p:set>
                                    <p:set>
                                      <p:cBhvr override="childStyle">
                                        <p:cTn id="7" dur="indefinite"/>
                                        <p:tgtEl>
                                          <p:spTgt spid="3">
                                            <p:txEl>
                                              <p:pRg st="0" end="0"/>
                                            </p:txEl>
                                          </p:spTgt>
                                        </p:tgtEl>
                                        <p:attrNameLst>
                                          <p:attrName>style.fontWeight</p:attrName>
                                        </p:attrNameLst>
                                      </p:cBhvr>
                                      <p:to>
                                        <p:strVal val="bold"/>
                                      </p:to>
                                    </p:set>
                                    <p:set>
                                      <p:cBhvr override="childStyle">
                                        <p:cTn id="8" dur="indefinite"/>
                                        <p:tgtEl>
                                          <p:spTgt spid="3">
                                            <p:txEl>
                                              <p:pRg st="0" end="0"/>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Calcium ions are stored inside the sarcoplasmic reticulum of myocytes and released via activation of L-type calcium channels and ryanodine receptors</a:t>
            </a:r>
            <a:endParaRPr lang="en-US" altLang="en-GB"/>
          </a:p>
          <a:p>
            <a:endParaRPr lang="en-US" altLang="en-GB"/>
          </a:p>
          <a:p>
            <a:r>
              <a:rPr lang="en-US" altLang="en-GB"/>
              <a:t>Defects in ryanodine receptor gene (RYR1) is most commonly implicated in malignant hyperthermia</a:t>
            </a:r>
            <a:endParaRPr lang="en-US" altLang="en-GB"/>
          </a:p>
          <a:p>
            <a:endParaRPr lang="en-US" altLang="en-GB"/>
          </a:p>
          <a:p>
            <a:r>
              <a:rPr lang="en-US" altLang="en-GB"/>
              <a:t>T-tubules help to transmit myocyte action potential to coordinate simultaneous contraction of a muscle group</a:t>
            </a:r>
            <a:endParaRPr lang="en-US" alt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1910715"/>
          </a:xfrm>
        </p:spPr>
        <p:txBody>
          <a:bodyPr>
            <a:normAutofit/>
          </a:bodyPr>
          <a:p>
            <a:r>
              <a:rPr lang="en-US" altLang="en-GB" sz="2800"/>
              <a:t>Q9 - Which of the following is a function of the mitochondria?</a:t>
            </a:r>
            <a:endParaRPr lang="en-US" altLang="en-GB" sz="2800"/>
          </a:p>
        </p:txBody>
      </p:sp>
      <p:sp>
        <p:nvSpPr>
          <p:cNvPr id="3" name="Content Placeholder 2"/>
          <p:cNvSpPr>
            <a:spLocks noGrp="1"/>
          </p:cNvSpPr>
          <p:nvPr>
            <p:ph idx="1"/>
          </p:nvPr>
        </p:nvSpPr>
        <p:spPr>
          <a:xfrm>
            <a:off x="838200" y="2485390"/>
            <a:ext cx="10515600" cy="3701415"/>
          </a:xfrm>
        </p:spPr>
        <p:txBody>
          <a:bodyPr/>
          <a:p>
            <a:pPr marL="514350" indent="-514350">
              <a:buFont typeface="+mj-lt"/>
              <a:buAutoNum type="alphaUcPeriod"/>
            </a:pPr>
            <a:r>
              <a:rPr lang="en-US" altLang="en-GB"/>
              <a:t>Unrolling of new protein</a:t>
            </a:r>
            <a:endParaRPr lang="en-US" altLang="en-GB"/>
          </a:p>
          <a:p>
            <a:pPr marL="514350" indent="-514350">
              <a:buFont typeface="+mj-lt"/>
              <a:buAutoNum type="alphaUcPeriod"/>
            </a:pPr>
            <a:r>
              <a:rPr lang="en-US" altLang="en-GB"/>
              <a:t>RNA production</a:t>
            </a:r>
            <a:endParaRPr lang="en-US" altLang="en-GB"/>
          </a:p>
          <a:p>
            <a:pPr marL="514350" indent="-514350">
              <a:buFont typeface="+mj-lt"/>
              <a:buAutoNum type="alphaUcPeriod"/>
            </a:pPr>
            <a:r>
              <a:rPr lang="en-US" altLang="en-GB"/>
              <a:t>DNA production</a:t>
            </a:r>
            <a:endParaRPr lang="en-US" altLang="en-GB"/>
          </a:p>
          <a:p>
            <a:pPr marL="514350" indent="-514350">
              <a:buFont typeface="+mj-lt"/>
              <a:buAutoNum type="alphaUcPeriod"/>
            </a:pPr>
            <a:r>
              <a:rPr lang="en-US" altLang="en-GB">
                <a:sym typeface="+mn-ea"/>
              </a:rPr>
              <a:t>NADH production via tricarboxylic acid cycle</a:t>
            </a:r>
            <a:endParaRPr lang="en-US" altLang="en-GB"/>
          </a:p>
          <a:p>
            <a:pPr marL="514350" indent="-514350">
              <a:buFont typeface="+mj-lt"/>
              <a:buAutoNum type="alphaUcPeriod"/>
            </a:pPr>
            <a:r>
              <a:rPr lang="en-US" altLang="en-GB"/>
              <a:t>ATP production via glycolysis</a:t>
            </a:r>
            <a:endParaRPr lang="en-US" alt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1" nodeType="clickEffect">
                                  <p:stCondLst>
                                    <p:cond delay="0"/>
                                  </p:stCondLst>
                                  <p:childTnLst>
                                    <p:set>
                                      <p:cBhvr override="childStyle">
                                        <p:cTn id="6" dur="indefinite"/>
                                        <p:tgtEl>
                                          <p:spTgt spid="3">
                                            <p:txEl>
                                              <p:pRg st="3" end="3"/>
                                            </p:txEl>
                                          </p:spTgt>
                                        </p:tgtEl>
                                        <p:attrNameLst>
                                          <p:attrName>style.fontStyle</p:attrName>
                                        </p:attrNameLst>
                                      </p:cBhvr>
                                      <p:to>
                                        <p:strVal val="normal"/>
                                      </p:to>
                                    </p:set>
                                    <p:set>
                                      <p:cBhvr override="childStyle">
                                        <p:cTn id="7" dur="indefinite"/>
                                        <p:tgtEl>
                                          <p:spTgt spid="3">
                                            <p:txEl>
                                              <p:pRg st="3" end="3"/>
                                            </p:txEl>
                                          </p:spTgt>
                                        </p:tgtEl>
                                        <p:attrNameLst>
                                          <p:attrName>style.fontWeight</p:attrName>
                                        </p:attrNameLst>
                                      </p:cBhvr>
                                      <p:to>
                                        <p:strVal val="bold"/>
                                      </p:to>
                                    </p:set>
                                    <p:set>
                                      <p:cBhvr override="childStyle">
                                        <p:cTn id="8" dur="indefinite"/>
                                        <p:tgtEl>
                                          <p:spTgt spid="3">
                                            <p:txEl>
                                              <p:pRg st="3" end="3"/>
                                            </p:txEl>
                                          </p:spTgt>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Explanation</a:t>
            </a:r>
            <a:endParaRPr lang="en-US" altLang="en-GB"/>
          </a:p>
        </p:txBody>
      </p:sp>
      <p:sp>
        <p:nvSpPr>
          <p:cNvPr id="3" name="Content Placeholder 2"/>
          <p:cNvSpPr>
            <a:spLocks noGrp="1"/>
          </p:cNvSpPr>
          <p:nvPr>
            <p:ph idx="1"/>
          </p:nvPr>
        </p:nvSpPr>
        <p:spPr/>
        <p:txBody>
          <a:bodyPr/>
          <a:p>
            <a:r>
              <a:rPr lang="en-US" altLang="en-GB"/>
              <a:t>Glycolysis occurs in cytoplasm and is responsible for anaerobic respiration</a:t>
            </a:r>
            <a:endParaRPr lang="en-US" altLang="en-GB"/>
          </a:p>
          <a:p>
            <a:r>
              <a:rPr lang="en-US" altLang="en-GB"/>
              <a:t>Energy production in mitochondria occurs via:</a:t>
            </a:r>
            <a:endParaRPr lang="en-US" altLang="en-GB"/>
          </a:p>
          <a:p>
            <a:pPr lvl="1"/>
            <a:r>
              <a:rPr lang="en-US" altLang="en-GB"/>
              <a:t>TCA/Citric acid/Krebs cycle which produces NADH and FADH which indirectly produces ATP</a:t>
            </a:r>
            <a:endParaRPr lang="en-US" altLang="en-GB"/>
          </a:p>
          <a:p>
            <a:pPr lvl="1"/>
            <a:r>
              <a:rPr lang="en-US" altLang="en-GB"/>
              <a:t>Oxidative phophorylation which produces most of the ATP of aerobic respiration</a:t>
            </a:r>
            <a:endParaRPr lang="en-US" altLang="en-GB"/>
          </a:p>
          <a:p>
            <a:pPr lvl="0"/>
            <a:r>
              <a:rPr lang="en-US" altLang="en-GB"/>
              <a:t>RNA and DNA production both occur in nucleus</a:t>
            </a:r>
            <a:endParaRPr lang="en-US" altLang="en-GB"/>
          </a:p>
          <a:p>
            <a:pPr lvl="0"/>
            <a:r>
              <a:rPr lang="en-US" altLang="en-GB"/>
              <a:t>New protein is synthesised by ribosomes</a:t>
            </a:r>
            <a:endParaRPr lang="en-US" alt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6125</Words>
  <Application>WPS Presentation</Application>
  <PresentationFormat>Widescreen</PresentationFormat>
  <Paragraphs>190</Paragraphs>
  <Slides>24</Slides>
  <Notes>0</Notes>
  <HiddenSlides>0</HiddenSlides>
  <MMClips>0</MMClips>
  <ScaleCrop>false</ScaleCrop>
  <HeadingPairs>
    <vt:vector size="8" baseType="variant">
      <vt:variant>
        <vt:lpstr>已用的字体</vt:lpstr>
      </vt:variant>
      <vt:variant>
        <vt:i4>7</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3" baseType="lpstr">
      <vt:lpstr>Arial</vt:lpstr>
      <vt:lpstr>SimSun</vt:lpstr>
      <vt:lpstr>Wingdings</vt:lpstr>
      <vt:lpstr>Calibri Light</vt:lpstr>
      <vt:lpstr>Calibri</vt:lpstr>
      <vt:lpstr>Microsoft YaHei</vt:lpstr>
      <vt:lpstr>Arial Unicode MS</vt:lpstr>
      <vt:lpstr>Office Theme</vt:lpstr>
      <vt:lpstr>Paint.Picture</vt:lpstr>
      <vt:lpstr>Test Your Knowledge!</vt:lpstr>
      <vt:lpstr>Exam Reminder</vt:lpstr>
      <vt:lpstr>FRCEM/MRCEM Primary</vt:lpstr>
      <vt:lpstr>PowerPoint 演示文稿</vt:lpstr>
      <vt:lpstr>Q1 - A 21-year-old presents to you with right shoulder pain following an intense workout session at the gym. On examination, you notice that when he places both hands behind his lower back, he is unable to lift them against resistance. Which muscle is likely to be injured?</vt:lpstr>
      <vt:lpstr>Special Tests for Rotator Cuff Muscles</vt:lpstr>
      <vt:lpstr>Q2 - A 60-year-old female presents to you with right shoulder pain for 3 days. You notice that she is unable to abduct her right shoulder from rest, but is able to do so herself once you have helped her abduct it slightly. Which muscle is most likely to be injured?</vt:lpstr>
      <vt:lpstr>Major Contributors to Shoulder Abduction</vt:lpstr>
      <vt:lpstr>Q3 - A 30-year-old male fell off his motorcycle and sustained an anterior dislocation of his right shoulder. After successful reduction, you find that he has lost sensation over the lateral surface of his proximal arm. What other function may be impaired in this nerve injury?</vt:lpstr>
      <vt:lpstr>Explanation</vt:lpstr>
      <vt:lpstr>Q4 - A 42-year-old man has been stabbed in the neck with transection of the accessory nerve. Which muscle function is likely to be impaired?</vt:lpstr>
      <vt:lpstr>Explanation</vt:lpstr>
      <vt:lpstr>Q5 - A 20-year-old male attends the ED with shoulder pain after colliding his motorcycle against a lamp post. When asked to push against a wall, you notice the shape of his scapula protruding out of his back. Which nerve is likely to be injured?</vt:lpstr>
      <vt:lpstr>Explanation</vt:lpstr>
      <vt:lpstr>Q6 - You are keen to perform a shoulder joint reduction using intra-articular lidocaine on a 50kg woman. What is the maximum amount of lidocaine you can administer to this patient?</vt:lpstr>
      <vt:lpstr>Calculations</vt:lpstr>
      <vt:lpstr>Q7 - You provided sedation for a shoulder joint reduction. At the end of the procedure, you noticed that your patient appears flushed but has no other worrying features. Which of the following agents has vasodilatory properties?</vt:lpstr>
      <vt:lpstr>Additional Notes</vt:lpstr>
      <vt:lpstr>Q8 - A 24-year-old male with sickle cell disease presents to you with severe arm pain and high fever. There is no history of trauma. X-rays show some periosteal reaction of the humerus. Which is the likely causative organism?</vt:lpstr>
      <vt:lpstr>Explanation</vt:lpstr>
      <vt:lpstr>Q8 - Which struture in skeletal muscle cells stores calcium ions?</vt:lpstr>
      <vt:lpstr>Explanation</vt:lpstr>
      <vt:lpstr>Q9 - Which of the following is a function of the mitochondria?</vt:lpstr>
      <vt:lpstr>Explanation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Your Knowledge!</dc:title>
  <dc:creator/>
  <cp:lastModifiedBy>google1594715546</cp:lastModifiedBy>
  <cp:revision>23</cp:revision>
  <dcterms:created xsi:type="dcterms:W3CDTF">2020-09-09T13:52:00Z</dcterms:created>
  <dcterms:modified xsi:type="dcterms:W3CDTF">2021-01-06T14:48:33Z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2057-11.2.0.9906</vt:lpwstr>
  </property>
</Properties>
</file>