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wmf" ContentType="image/x-w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256" r:id="rId3"/>
    <p:sldId id="257" r:id="rId4"/>
    <p:sldId id="296" r:id="rId5"/>
    <p:sldId id="259" r:id="rId6"/>
    <p:sldId id="316" r:id="rId7"/>
    <p:sldId id="347" r:id="rId8"/>
    <p:sldId id="262" r:id="rId9"/>
    <p:sldId id="317" r:id="rId10"/>
    <p:sldId id="332" r:id="rId11"/>
    <p:sldId id="334" r:id="rId12"/>
    <p:sldId id="348" r:id="rId14"/>
    <p:sldId id="266" r:id="rId15"/>
    <p:sldId id="349" r:id="rId16"/>
    <p:sldId id="297" r:id="rId17"/>
    <p:sldId id="319" r:id="rId18"/>
    <p:sldId id="278" r:id="rId19"/>
    <p:sldId id="302" r:id="rId20"/>
    <p:sldId id="268" r:id="rId21"/>
    <p:sldId id="304" r:id="rId22"/>
    <p:sldId id="322" r:id="rId23"/>
    <p:sldId id="321" r:id="rId24"/>
    <p:sldId id="329" r:id="rId25"/>
    <p:sldId id="33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61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notesMaster" Target="notesMasters/notesMaster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r>
              <a:rPr lang="en-US" altLang="en-GB"/>
              <a:t>Not shown are lymph nodes</a:t>
            </a:r>
            <a:endParaRPr lang="en-US" alt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1.wmf"/><Relationship Id="rId1"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image" Target="../media/image5.jpeg"/><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Test Your Knowledge!</a:t>
            </a:r>
            <a:endParaRPr lang="en-US" dirty="0"/>
          </a:p>
        </p:txBody>
      </p:sp>
      <p:sp>
        <p:nvSpPr>
          <p:cNvPr id="3" name="Subtitle 2"/>
          <p:cNvSpPr>
            <a:spLocks noGrp="1"/>
          </p:cNvSpPr>
          <p:nvPr>
            <p:ph type="subTitle" idx="1"/>
          </p:nvPr>
        </p:nvSpPr>
        <p:spPr>
          <a:xfrm>
            <a:off x="1524000" y="3602355"/>
            <a:ext cx="9144000" cy="2413000"/>
          </a:xfrm>
        </p:spPr>
        <p:txBody>
          <a:bodyPr>
            <a:normAutofit lnSpcReduction="20000"/>
          </a:bodyPr>
          <a:lstStyle/>
          <a:p>
            <a:endParaRPr lang="en-US"/>
          </a:p>
          <a:p>
            <a:r>
              <a:rPr lang="en-US"/>
              <a:t>Dr Ooi Huah Chiang</a:t>
            </a:r>
            <a:endParaRPr lang="en-US"/>
          </a:p>
          <a:p>
            <a:r>
              <a:rPr lang="en-US"/>
              <a:t>ACCS-EM ST3</a:t>
            </a:r>
            <a:endParaRPr lang="en-US"/>
          </a:p>
          <a:p>
            <a:r>
              <a:rPr lang="en-US"/>
              <a:t>Colchester General Hospital</a:t>
            </a:r>
            <a:endParaRPr lang="en-US"/>
          </a:p>
          <a:p>
            <a:r>
              <a:rPr lang="en-US"/>
              <a:t>28/10/2020</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FRCEM Primary</a:t>
            </a:r>
            <a:endParaRPr lang="en-US" altLang="en-GB"/>
          </a:p>
        </p:txBody>
      </p:sp>
      <p:sp>
        <p:nvSpPr>
          <p:cNvPr id="3" name="Content Placeholder 2"/>
          <p:cNvSpPr>
            <a:spLocks noGrp="1"/>
          </p:cNvSpPr>
          <p:nvPr>
            <p:ph idx="1"/>
          </p:nvPr>
        </p:nvSpPr>
        <p:spPr/>
        <p:txBody>
          <a:bodyPr/>
          <a:p>
            <a:r>
              <a:rPr lang="en-US" altLang="en-GB"/>
              <a:t>180 Single-Best Answer Questions on applied basic science</a:t>
            </a:r>
            <a:endParaRPr lang="en-US" altLang="en-GB"/>
          </a:p>
          <a:p>
            <a:r>
              <a:rPr lang="en-US" altLang="en-GB"/>
              <a:t>Blueprint:</a:t>
            </a:r>
            <a:endParaRPr lang="en-US" altLang="en-GB"/>
          </a:p>
          <a:p>
            <a:pPr lvl="1">
              <a:buFont typeface="Arial" panose="020B0604020202020204" pitchFamily="34" charset="0"/>
              <a:buChar char="‒"/>
            </a:pPr>
            <a:r>
              <a:rPr lang="en-US" altLang="en-GB"/>
              <a:t>Anatomy x60</a:t>
            </a:r>
            <a:endParaRPr lang="en-US" altLang="en-GB"/>
          </a:p>
          <a:p>
            <a:pPr lvl="1">
              <a:buFont typeface="Arial" panose="020B0604020202020204" pitchFamily="34" charset="0"/>
              <a:buChar char="‒"/>
            </a:pPr>
            <a:r>
              <a:rPr lang="en-US" altLang="en-GB"/>
              <a:t>Physiology x60</a:t>
            </a:r>
            <a:endParaRPr lang="en-US" altLang="en-GB"/>
          </a:p>
          <a:p>
            <a:pPr lvl="1">
              <a:buFont typeface="Arial" panose="020B0604020202020204" pitchFamily="34" charset="0"/>
              <a:buChar char="‒"/>
            </a:pPr>
            <a:r>
              <a:rPr lang="en-US" altLang="en-GB"/>
              <a:t>Pharmacology x27</a:t>
            </a:r>
            <a:endParaRPr lang="en-US" altLang="en-GB"/>
          </a:p>
          <a:p>
            <a:pPr lvl="1">
              <a:buFont typeface="Arial" panose="020B0604020202020204" pitchFamily="34" charset="0"/>
              <a:buChar char="‒"/>
            </a:pPr>
            <a:r>
              <a:rPr lang="en-US" altLang="en-GB"/>
              <a:t>Microbiology x18</a:t>
            </a:r>
            <a:endParaRPr lang="en-US" altLang="en-GB"/>
          </a:p>
          <a:p>
            <a:pPr lvl="1">
              <a:buFont typeface="Arial" panose="020B0604020202020204" pitchFamily="34" charset="0"/>
              <a:buChar char="‒"/>
            </a:pPr>
            <a:r>
              <a:rPr lang="en-US" altLang="en-GB"/>
              <a:t>Pathology x9</a:t>
            </a:r>
            <a:endParaRPr lang="en-US" altLang="en-GB"/>
          </a:p>
          <a:p>
            <a:pPr lvl="1">
              <a:buFont typeface="Arial" panose="020B0604020202020204" pitchFamily="34" charset="0"/>
              <a:buChar char="‒"/>
            </a:pPr>
            <a:r>
              <a:rPr lang="en-US" altLang="en-GB"/>
              <a:t>EBM/Statistics x6</a:t>
            </a:r>
            <a:endParaRPr lang="en-US" alt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Content Placeholder 3"/>
          <p:cNvGraphicFramePr>
            <a:graphicFrameLocks noChangeAspect="1"/>
          </p:cNvGraphicFramePr>
          <p:nvPr>
            <p:ph idx="1"/>
          </p:nvPr>
        </p:nvGraphicFramePr>
        <p:xfrm>
          <a:off x="3709035" y="20955"/>
          <a:ext cx="4774565" cy="6816725"/>
        </p:xfrm>
        <a:graphic>
          <a:graphicData uri="http://schemas.openxmlformats.org/presentationml/2006/ole">
            <mc:AlternateContent xmlns:mc="http://schemas.openxmlformats.org/markup-compatibility/2006">
              <mc:Choice xmlns:v="urn:schemas-microsoft-com:vml" Requires="v">
                <p:oleObj spid="_x0000_s5" name="" r:id="rId1" imgW="6124575" imgH="8743950" progId="Paint.Picture">
                  <p:embed/>
                </p:oleObj>
              </mc:Choice>
              <mc:Fallback>
                <p:oleObj name="" r:id="rId1" imgW="6124575" imgH="8743950" progId="Paint.Picture">
                  <p:embed/>
                  <p:pic>
                    <p:nvPicPr>
                      <p:cNvPr id="0" name="Picture 4"/>
                      <p:cNvPicPr/>
                      <p:nvPr/>
                    </p:nvPicPr>
                    <p:blipFill>
                      <a:blip r:embed="rId2"/>
                      <a:stretch>
                        <a:fillRect/>
                      </a:stretch>
                    </p:blipFill>
                    <p:spPr>
                      <a:xfrm>
                        <a:off x="3709035" y="20955"/>
                        <a:ext cx="4774565" cy="6816725"/>
                      </a:xfrm>
                      <a:prstGeom prst="rect">
                        <a:avLst/>
                      </a:prstGeom>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2239010"/>
          </a:xfrm>
        </p:spPr>
        <p:txBody>
          <a:bodyPr>
            <a:normAutofit/>
          </a:bodyPr>
          <a:p>
            <a:r>
              <a:rPr lang="en-US" altLang="en-GB" sz="2800"/>
              <a:t>Q1 - A 21 year old male stepped on a metallic shard at work.  You examine the plantar aspect of his foot and believe only the first layer is involved. What structure may be involved in this injury?</a:t>
            </a:r>
            <a:endParaRPr lang="en-US" altLang="en-GB" sz="2800"/>
          </a:p>
        </p:txBody>
      </p:sp>
      <p:sp>
        <p:nvSpPr>
          <p:cNvPr id="6" name="Text Box 5"/>
          <p:cNvSpPr txBox="1"/>
          <p:nvPr/>
        </p:nvSpPr>
        <p:spPr>
          <a:xfrm>
            <a:off x="838200" y="2604135"/>
            <a:ext cx="10904855" cy="2348230"/>
          </a:xfrm>
          <a:prstGeom prst="rect">
            <a:avLst/>
          </a:prstGeom>
          <a:noFill/>
        </p:spPr>
        <p:txBody>
          <a:bodyPr wrap="square" rtlCol="0">
            <a:spAutoFit/>
          </a:bodyPr>
          <a:p>
            <a:pPr marL="457200" indent="-457200">
              <a:lnSpc>
                <a:spcPct val="100000"/>
              </a:lnSpc>
              <a:spcBef>
                <a:spcPts val="0"/>
              </a:spcBef>
              <a:spcAft>
                <a:spcPts val="800"/>
              </a:spcAft>
              <a:buFont typeface="+mj-lt"/>
              <a:buAutoNum type="alphaUcPeriod"/>
            </a:pPr>
            <a:r>
              <a:rPr lang="en-US" altLang="en-GB" sz="2400"/>
              <a:t>Flexor digitorum brevis</a:t>
            </a:r>
            <a:endParaRPr lang="en-US" altLang="en-GB" sz="2400"/>
          </a:p>
          <a:p>
            <a:pPr marL="457200" indent="-457200">
              <a:lnSpc>
                <a:spcPct val="100000"/>
              </a:lnSpc>
              <a:spcBef>
                <a:spcPts val="0"/>
              </a:spcBef>
              <a:spcAft>
                <a:spcPts val="800"/>
              </a:spcAft>
              <a:buFont typeface="+mj-lt"/>
              <a:buAutoNum type="alphaUcPeriod"/>
            </a:pPr>
            <a:r>
              <a:rPr lang="en-US" altLang="en-GB" sz="2400"/>
              <a:t>Plantar arterial arch</a:t>
            </a:r>
            <a:endParaRPr lang="en-US" altLang="en-GB" sz="2400"/>
          </a:p>
          <a:p>
            <a:pPr marL="457200" indent="-457200">
              <a:lnSpc>
                <a:spcPct val="100000"/>
              </a:lnSpc>
              <a:spcBef>
                <a:spcPts val="0"/>
              </a:spcBef>
              <a:spcAft>
                <a:spcPts val="800"/>
              </a:spcAft>
              <a:buFont typeface="+mj-lt"/>
              <a:buAutoNum type="alphaUcPeriod"/>
            </a:pPr>
            <a:r>
              <a:rPr lang="en-US" altLang="en-GB" sz="2400"/>
              <a:t>Dorsal arterial arch</a:t>
            </a:r>
            <a:endParaRPr lang="en-US" altLang="en-GB" sz="2400"/>
          </a:p>
          <a:p>
            <a:pPr marL="457200" indent="-457200">
              <a:lnSpc>
                <a:spcPct val="100000"/>
              </a:lnSpc>
              <a:spcBef>
                <a:spcPts val="0"/>
              </a:spcBef>
              <a:spcAft>
                <a:spcPts val="800"/>
              </a:spcAft>
              <a:buFont typeface="+mj-lt"/>
              <a:buAutoNum type="alphaUcPeriod"/>
            </a:pPr>
            <a:r>
              <a:rPr lang="en-US" altLang="en-GB" sz="2400"/>
              <a:t>Peroneus longus</a:t>
            </a:r>
            <a:endParaRPr lang="en-US" altLang="en-GB" sz="2400"/>
          </a:p>
          <a:p>
            <a:pPr marL="457200" indent="-457200">
              <a:lnSpc>
                <a:spcPct val="100000"/>
              </a:lnSpc>
              <a:spcBef>
                <a:spcPts val="0"/>
              </a:spcBef>
              <a:spcAft>
                <a:spcPts val="800"/>
              </a:spcAft>
              <a:buFont typeface="+mj-lt"/>
              <a:buAutoNum type="alphaUcPeriod"/>
            </a:pPr>
            <a:r>
              <a:rPr lang="en-US" altLang="en-GB" sz="2400"/>
              <a:t>Tibialis posterior</a:t>
            </a:r>
            <a:endParaRPr lang="en-US" altLang="en-GB"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6">
                                            <p:txEl>
                                              <p:pRg st="0" end="0"/>
                                            </p:txEl>
                                          </p:spTgt>
                                        </p:tgtEl>
                                        <p:attrNameLst>
                                          <p:attrName>style.fontStyle</p:attrName>
                                        </p:attrNameLst>
                                      </p:cBhvr>
                                      <p:to>
                                        <p:strVal val="normal"/>
                                      </p:to>
                                    </p:set>
                                    <p:set>
                                      <p:cBhvr override="childStyle">
                                        <p:cTn id="7" dur="indefinite"/>
                                        <p:tgtEl>
                                          <p:spTgt spid="6">
                                            <p:txEl>
                                              <p:pRg st="0" end="0"/>
                                            </p:txEl>
                                          </p:spTgt>
                                        </p:tgtEl>
                                        <p:attrNameLst>
                                          <p:attrName>style.fontWeight</p:attrName>
                                        </p:attrNameLst>
                                      </p:cBhvr>
                                      <p:to>
                                        <p:strVal val="bold"/>
                                      </p:to>
                                    </p:set>
                                    <p:set>
                                      <p:cBhvr override="childStyle">
                                        <p:cTn id="8" dur="indefinite"/>
                                        <p:tgtEl>
                                          <p:spTgt spid="6">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sz="half" idx="1"/>
          </p:nvPr>
        </p:nvSpPr>
        <p:spPr>
          <a:xfrm>
            <a:off x="838200" y="1825625"/>
            <a:ext cx="10516235" cy="4351655"/>
          </a:xfrm>
        </p:spPr>
        <p:txBody>
          <a:bodyPr>
            <a:normAutofit/>
          </a:bodyPr>
          <a:p>
            <a:r>
              <a:rPr lang="en-US" altLang="en-GB"/>
              <a:t>RCEM Basic Science Curriculum expects candidates to know:</a:t>
            </a:r>
            <a:endParaRPr lang="en-US" altLang="en-GB"/>
          </a:p>
          <a:p>
            <a:pPr lvl="1"/>
            <a:r>
              <a:rPr lang="en-US" altLang="en-GB"/>
              <a:t>The plantar foot has 4 layers</a:t>
            </a:r>
            <a:endParaRPr lang="en-US" altLang="en-GB"/>
          </a:p>
          <a:p>
            <a:pPr lvl="1"/>
            <a:r>
              <a:rPr lang="en-US" altLang="en-GB"/>
              <a:t>The long flexor tendons (FDL, FHL) lie within the second layer </a:t>
            </a:r>
            <a:endParaRPr lang="en-US" altLang="en-GB"/>
          </a:p>
          <a:p>
            <a:pPr lvl="1"/>
            <a:r>
              <a:rPr lang="en-US" altLang="en-GB"/>
              <a:t>Tendons of tibialis posterior and peroneus longus are part of the fourth layer</a:t>
            </a:r>
            <a:endParaRPr lang="en-US" altLang="en-GB"/>
          </a:p>
          <a:p>
            <a:pPr lvl="1"/>
            <a:r>
              <a:rPr lang="en-US" altLang="en-GB"/>
              <a:t>The neurovascular plane lies between the first and second layers</a:t>
            </a:r>
            <a:endParaRPr lang="en-US" altLang="en-GB"/>
          </a:p>
          <a:p>
            <a:pPr lvl="0"/>
            <a:endParaRPr lang="en-US" altLang="en-GB"/>
          </a:p>
          <a:p>
            <a:pPr lvl="0"/>
            <a:r>
              <a:rPr lang="en-US" altLang="en-GB"/>
              <a:t>So the correct answer to this question lies in knowing only what RCEM needs you to know </a:t>
            </a:r>
            <a:endParaRPr lang="en-US" altLang="en-GB"/>
          </a:p>
          <a:p>
            <a:pPr lvl="1"/>
            <a:endParaRPr lang="en-US" alt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Content Placeholder 5" descr="ll1"/>
          <p:cNvPicPr>
            <a:picLocks noChangeAspect="1"/>
          </p:cNvPicPr>
          <p:nvPr>
            <p:ph sz="half" idx="1"/>
          </p:nvPr>
        </p:nvPicPr>
        <p:blipFill>
          <a:blip r:embed="rId1"/>
          <a:stretch>
            <a:fillRect/>
          </a:stretch>
        </p:blipFill>
        <p:spPr>
          <a:xfrm>
            <a:off x="2165985" y="-635"/>
            <a:ext cx="3963035" cy="3497580"/>
          </a:xfrm>
          <a:prstGeom prst="rect">
            <a:avLst/>
          </a:prstGeom>
        </p:spPr>
      </p:pic>
      <p:pic>
        <p:nvPicPr>
          <p:cNvPr id="8" name="Content Placeholder 7" descr="ll2"/>
          <p:cNvPicPr>
            <a:picLocks noChangeAspect="1"/>
          </p:cNvPicPr>
          <p:nvPr>
            <p:ph sz="half" idx="2"/>
          </p:nvPr>
        </p:nvPicPr>
        <p:blipFill>
          <a:blip r:embed="rId2"/>
          <a:stretch>
            <a:fillRect/>
          </a:stretch>
        </p:blipFill>
        <p:spPr>
          <a:xfrm>
            <a:off x="6045835" y="18415"/>
            <a:ext cx="3954145" cy="3489325"/>
          </a:xfrm>
          <a:prstGeom prst="rect">
            <a:avLst/>
          </a:prstGeom>
        </p:spPr>
      </p:pic>
      <p:pic>
        <p:nvPicPr>
          <p:cNvPr id="11" name="Picture 10" descr="ll3"/>
          <p:cNvPicPr>
            <a:picLocks noChangeAspect="1"/>
          </p:cNvPicPr>
          <p:nvPr/>
        </p:nvPicPr>
        <p:blipFill>
          <a:blip r:embed="rId3"/>
          <a:stretch>
            <a:fillRect/>
          </a:stretch>
        </p:blipFill>
        <p:spPr>
          <a:xfrm>
            <a:off x="2320290" y="3507740"/>
            <a:ext cx="3808730" cy="3361055"/>
          </a:xfrm>
          <a:prstGeom prst="rect">
            <a:avLst/>
          </a:prstGeom>
        </p:spPr>
      </p:pic>
      <p:pic>
        <p:nvPicPr>
          <p:cNvPr id="13" name="Picture 12" descr="ll4"/>
          <p:cNvPicPr>
            <a:picLocks noChangeAspect="1"/>
          </p:cNvPicPr>
          <p:nvPr/>
        </p:nvPicPr>
        <p:blipFill>
          <a:blip r:embed="rId4"/>
          <a:stretch>
            <a:fillRect/>
          </a:stretch>
        </p:blipFill>
        <p:spPr>
          <a:xfrm>
            <a:off x="6129020" y="3442335"/>
            <a:ext cx="3870960" cy="3415665"/>
          </a:xfrm>
          <a:prstGeom prst="rect">
            <a:avLst/>
          </a:prstGeom>
        </p:spPr>
      </p:pic>
      <p:sp>
        <p:nvSpPr>
          <p:cNvPr id="15" name="Text Box 14"/>
          <p:cNvSpPr txBox="1"/>
          <p:nvPr/>
        </p:nvSpPr>
        <p:spPr>
          <a:xfrm>
            <a:off x="8594090" y="1194435"/>
            <a:ext cx="3049905" cy="398780"/>
          </a:xfrm>
          <a:prstGeom prst="rect">
            <a:avLst/>
          </a:prstGeom>
          <a:solidFill>
            <a:schemeClr val="bg1"/>
          </a:solidFill>
          <a:ln>
            <a:solidFill>
              <a:srgbClr val="FF0000"/>
            </a:solidFill>
          </a:ln>
        </p:spPr>
        <p:txBody>
          <a:bodyPr wrap="square" rtlCol="0">
            <a:spAutoFit/>
          </a:bodyPr>
          <a:p>
            <a:r>
              <a:rPr lang="en-US" altLang="en-GB" sz="2000"/>
              <a:t>Flexor Hallucis Longus</a:t>
            </a:r>
            <a:endParaRPr lang="en-US" altLang="en-GB" sz="2000"/>
          </a:p>
        </p:txBody>
      </p:sp>
      <p:sp>
        <p:nvSpPr>
          <p:cNvPr id="16" name="Text Box 15"/>
          <p:cNvSpPr txBox="1"/>
          <p:nvPr/>
        </p:nvSpPr>
        <p:spPr>
          <a:xfrm>
            <a:off x="8673465" y="1839595"/>
            <a:ext cx="3347085" cy="398780"/>
          </a:xfrm>
          <a:prstGeom prst="rect">
            <a:avLst/>
          </a:prstGeom>
          <a:solidFill>
            <a:schemeClr val="bg1"/>
          </a:solidFill>
          <a:ln>
            <a:solidFill>
              <a:srgbClr val="FF0000"/>
            </a:solidFill>
          </a:ln>
        </p:spPr>
        <p:txBody>
          <a:bodyPr wrap="square" rtlCol="0">
            <a:spAutoFit/>
          </a:bodyPr>
          <a:p>
            <a:r>
              <a:rPr lang="en-US" altLang="en-GB" sz="2000"/>
              <a:t>Flexor Digitorum Longus</a:t>
            </a:r>
            <a:endParaRPr lang="en-US" altLang="en-GB" sz="2000"/>
          </a:p>
        </p:txBody>
      </p:sp>
      <p:sp>
        <p:nvSpPr>
          <p:cNvPr id="17" name="Text Box 16"/>
          <p:cNvSpPr txBox="1"/>
          <p:nvPr/>
        </p:nvSpPr>
        <p:spPr>
          <a:xfrm>
            <a:off x="4787265" y="5375275"/>
            <a:ext cx="2752725" cy="368300"/>
          </a:xfrm>
          <a:prstGeom prst="rect">
            <a:avLst/>
          </a:prstGeom>
          <a:solidFill>
            <a:schemeClr val="bg1"/>
          </a:solidFill>
          <a:ln>
            <a:solidFill>
              <a:srgbClr val="FF0000"/>
            </a:solidFill>
          </a:ln>
        </p:spPr>
        <p:txBody>
          <a:bodyPr wrap="square" rtlCol="0">
            <a:spAutoFit/>
          </a:bodyPr>
          <a:p>
            <a:r>
              <a:rPr lang="en-US" altLang="en-GB"/>
              <a:t>Peroneus/Fibularis Longus</a:t>
            </a:r>
            <a:endParaRPr lang="en-US" altLang="en-GB"/>
          </a:p>
        </p:txBody>
      </p:sp>
      <p:cxnSp>
        <p:nvCxnSpPr>
          <p:cNvPr id="18" name="Straight Connector 17"/>
          <p:cNvCxnSpPr/>
          <p:nvPr/>
        </p:nvCxnSpPr>
        <p:spPr>
          <a:xfrm flipH="1">
            <a:off x="7366000" y="5414645"/>
            <a:ext cx="211455" cy="133985"/>
          </a:xfrm>
          <a:prstGeom prst="line">
            <a:avLst/>
          </a:prstGeom>
        </p:spPr>
        <p:style>
          <a:lnRef idx="1">
            <a:schemeClr val="dk1"/>
          </a:lnRef>
          <a:fillRef idx="0">
            <a:schemeClr val="dk1"/>
          </a:fillRef>
          <a:effectRef idx="0">
            <a:schemeClr val="dk1"/>
          </a:effectRef>
          <a:fontRef idx="minor">
            <a:schemeClr val="tx1"/>
          </a:fontRef>
        </p:style>
      </p:cxnSp>
      <p:sp>
        <p:nvSpPr>
          <p:cNvPr id="19" name="Text Box 18"/>
          <p:cNvSpPr txBox="1"/>
          <p:nvPr/>
        </p:nvSpPr>
        <p:spPr>
          <a:xfrm>
            <a:off x="5647690" y="5743575"/>
            <a:ext cx="1718310" cy="368300"/>
          </a:xfrm>
          <a:prstGeom prst="rect">
            <a:avLst/>
          </a:prstGeom>
          <a:solidFill>
            <a:schemeClr val="bg1"/>
          </a:solidFill>
          <a:ln>
            <a:solidFill>
              <a:srgbClr val="FF0000"/>
            </a:solidFill>
          </a:ln>
        </p:spPr>
        <p:txBody>
          <a:bodyPr wrap="square" rtlCol="0">
            <a:spAutoFit/>
          </a:bodyPr>
          <a:p>
            <a:r>
              <a:rPr lang="en-US" altLang="en-GB"/>
              <a:t>Tibialis Posterior</a:t>
            </a:r>
            <a:endParaRPr lang="en-US" altLang="en-GB"/>
          </a:p>
        </p:txBody>
      </p:sp>
      <p:sp>
        <p:nvSpPr>
          <p:cNvPr id="20" name="Text Box 19"/>
          <p:cNvSpPr txBox="1"/>
          <p:nvPr/>
        </p:nvSpPr>
        <p:spPr>
          <a:xfrm>
            <a:off x="507365" y="6517640"/>
            <a:ext cx="1812925" cy="245110"/>
          </a:xfrm>
          <a:prstGeom prst="rect">
            <a:avLst/>
          </a:prstGeom>
          <a:noFill/>
        </p:spPr>
        <p:txBody>
          <a:bodyPr wrap="none" rtlCol="0">
            <a:spAutoFit/>
          </a:bodyPr>
          <a:p>
            <a:r>
              <a:rPr lang="en-US" altLang="en-GB" sz="1000" i="1"/>
              <a:t>Images taken from orthobullets</a:t>
            </a:r>
            <a:endParaRPr lang="en-US" altLang="en-GB" sz="1000" i="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777875"/>
            <a:ext cx="10515600" cy="1527175"/>
          </a:xfrm>
        </p:spPr>
        <p:txBody>
          <a:bodyPr>
            <a:normAutofit fontScale="90000"/>
          </a:bodyPr>
          <a:p>
            <a:r>
              <a:rPr lang="en-US" altLang="en-GB" sz="3110"/>
              <a:t>Q2 - A 31-year old man complains of knee pain after colliding with a slow moving car when he was jogging. Limb X-rays show a fracture at the neck of fibula. Which nerve is likely to be damaged?</a:t>
            </a:r>
            <a:endParaRPr lang="en-US" altLang="en-GB" sz="3110"/>
          </a:p>
        </p:txBody>
      </p:sp>
      <p:sp>
        <p:nvSpPr>
          <p:cNvPr id="4" name="Content Placeholder 3"/>
          <p:cNvSpPr>
            <a:spLocks noGrp="1"/>
          </p:cNvSpPr>
          <p:nvPr>
            <p:ph idx="1"/>
          </p:nvPr>
        </p:nvSpPr>
        <p:spPr>
          <a:xfrm>
            <a:off x="838200" y="2630805"/>
            <a:ext cx="10515600" cy="3804920"/>
          </a:xfrm>
        </p:spPr>
        <p:txBody>
          <a:bodyPr/>
          <a:p>
            <a:pPr marL="514350" indent="-514350">
              <a:buFont typeface="+mj-lt"/>
              <a:buAutoNum type="alphaUcPeriod"/>
            </a:pPr>
            <a:r>
              <a:rPr lang="en-US" altLang="en-GB" sz="2400"/>
              <a:t>Sciatic nerve</a:t>
            </a:r>
            <a:endParaRPr lang="en-US" altLang="en-GB" sz="2400"/>
          </a:p>
          <a:p>
            <a:pPr marL="514350" indent="-514350">
              <a:buFont typeface="+mj-lt"/>
              <a:buAutoNum type="alphaUcPeriod"/>
            </a:pPr>
            <a:r>
              <a:rPr lang="en-US" altLang="en-GB" sz="2400">
                <a:sym typeface="+mn-ea"/>
              </a:rPr>
              <a:t>Tibial nerve</a:t>
            </a:r>
            <a:endParaRPr lang="en-US" altLang="en-GB" sz="2400"/>
          </a:p>
          <a:p>
            <a:pPr marL="514350" indent="-514350">
              <a:buFont typeface="+mj-lt"/>
              <a:buAutoNum type="alphaUcPeriod"/>
            </a:pPr>
            <a:r>
              <a:rPr lang="en-US" altLang="en-GB" sz="2400"/>
              <a:t>Common peroneal nerve</a:t>
            </a:r>
            <a:endParaRPr lang="en-US" altLang="en-GB" sz="2400"/>
          </a:p>
          <a:p>
            <a:pPr marL="514350" indent="-514350">
              <a:buFont typeface="+mj-lt"/>
              <a:buAutoNum type="alphaUcPeriod"/>
            </a:pPr>
            <a:r>
              <a:rPr lang="en-US" altLang="en-GB" sz="2400"/>
              <a:t>Sural nerve</a:t>
            </a:r>
            <a:endParaRPr lang="en-US" altLang="en-GB" sz="2400"/>
          </a:p>
          <a:p>
            <a:pPr marL="514350" indent="-514350">
              <a:buFont typeface="+mj-lt"/>
              <a:buAutoNum type="alphaUcPeriod"/>
            </a:pPr>
            <a:r>
              <a:rPr lang="en-US" altLang="en-GB" sz="2400"/>
              <a:t>Saphenous nerve</a:t>
            </a:r>
            <a:endParaRPr lang="en-US" altLang="en-GB"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4">
                                            <p:txEl>
                                              <p:pRg st="2" end="2"/>
                                            </p:txEl>
                                          </p:spTgt>
                                        </p:tgtEl>
                                        <p:attrNameLst>
                                          <p:attrName>style.fontStyle</p:attrName>
                                        </p:attrNameLst>
                                      </p:cBhvr>
                                      <p:to>
                                        <p:strVal val="normal"/>
                                      </p:to>
                                    </p:set>
                                    <p:set>
                                      <p:cBhvr override="childStyle">
                                        <p:cTn id="7" dur="indefinite"/>
                                        <p:tgtEl>
                                          <p:spTgt spid="4">
                                            <p:txEl>
                                              <p:pRg st="2" end="2"/>
                                            </p:txEl>
                                          </p:spTgt>
                                        </p:tgtEl>
                                        <p:attrNameLst>
                                          <p:attrName>style.fontWeight</p:attrName>
                                        </p:attrNameLst>
                                      </p:cBhvr>
                                      <p:to>
                                        <p:strVal val="bold"/>
                                      </p:to>
                                    </p:set>
                                    <p:set>
                                      <p:cBhvr override="childStyle">
                                        <p:cTn id="8" dur="indefinite"/>
                                        <p:tgtEl>
                                          <p:spTgt spid="4">
                                            <p:txEl>
                                              <p:pRg st="2" end="2"/>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a:xfrm>
            <a:off x="838200" y="1825625"/>
            <a:ext cx="10515600" cy="4351655"/>
          </a:xfrm>
        </p:spPr>
        <p:txBody>
          <a:bodyPr>
            <a:normAutofit/>
          </a:bodyPr>
          <a:p>
            <a:r>
              <a:rPr lang="en-US" altLang="en-GB"/>
              <a:t>The common peroneal nerve crosses the fibular neck and is susceptible to injury from a fibular neck fracture, the pressure of a splint or during surgical repair.</a:t>
            </a:r>
            <a:endParaRPr lang="en-US" altLang="en-GB"/>
          </a:p>
          <a:p>
            <a:endParaRPr lang="en-US" altLang="en-GB"/>
          </a:p>
          <a:p>
            <a:r>
              <a:rPr lang="en-US" altLang="en-GB"/>
              <a:t>Common peroneal nerve injuries may cause foot drop (paralysis of ankle dorsiflexors) and loss of sensation of dermatomes L4-S2</a:t>
            </a:r>
            <a:endParaRPr lang="en-US" alt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777875"/>
            <a:ext cx="10515600" cy="1527175"/>
          </a:xfrm>
        </p:spPr>
        <p:txBody>
          <a:bodyPr>
            <a:normAutofit fontScale="90000"/>
          </a:bodyPr>
          <a:p>
            <a:r>
              <a:rPr lang="en-US" altLang="en-GB" sz="3110"/>
              <a:t>Q3 - A 60-year-old lady has come in with worsening left hip pain after a fall where she did not seek medical attention. X-ray confirms a displaced fracture of the femoral neck with a flattening of the femoral head. An injury to which artery is most likely to have contributed to this?</a:t>
            </a:r>
            <a:endParaRPr lang="en-US" altLang="en-GB" sz="3110"/>
          </a:p>
        </p:txBody>
      </p:sp>
      <p:sp>
        <p:nvSpPr>
          <p:cNvPr id="4" name="Content Placeholder 3"/>
          <p:cNvSpPr>
            <a:spLocks noGrp="1"/>
          </p:cNvSpPr>
          <p:nvPr>
            <p:ph idx="1"/>
          </p:nvPr>
        </p:nvSpPr>
        <p:spPr>
          <a:xfrm>
            <a:off x="838200" y="2630805"/>
            <a:ext cx="10515600" cy="3804920"/>
          </a:xfrm>
        </p:spPr>
        <p:txBody>
          <a:bodyPr/>
          <a:p>
            <a:pPr marL="514350" indent="-514350">
              <a:buFont typeface="+mj-lt"/>
              <a:buAutoNum type="alphaUcPeriod"/>
            </a:pPr>
            <a:r>
              <a:rPr lang="en-US" altLang="en-GB" sz="2400"/>
              <a:t>Artery to ligamentum teres</a:t>
            </a:r>
            <a:endParaRPr lang="en-US" altLang="en-GB" sz="2400"/>
          </a:p>
          <a:p>
            <a:pPr marL="514350" indent="-514350">
              <a:buFont typeface="+mj-lt"/>
              <a:buAutoNum type="alphaUcPeriod"/>
            </a:pPr>
            <a:r>
              <a:rPr lang="en-US" altLang="en-GB" sz="2400"/>
              <a:t>Medical femoral circumflex artery</a:t>
            </a:r>
            <a:endParaRPr lang="en-US" altLang="en-GB" sz="2400"/>
          </a:p>
          <a:p>
            <a:pPr marL="514350" indent="-514350">
              <a:buFont typeface="+mj-lt"/>
              <a:buAutoNum type="alphaUcPeriod"/>
            </a:pPr>
            <a:r>
              <a:rPr lang="en-US" altLang="en-GB" sz="2400"/>
              <a:t>Lateral femoral circumflex artery</a:t>
            </a:r>
            <a:endParaRPr lang="en-US" altLang="en-GB" sz="2400"/>
          </a:p>
          <a:p>
            <a:pPr marL="514350" indent="-514350">
              <a:buFont typeface="+mj-lt"/>
              <a:buAutoNum type="alphaUcPeriod"/>
            </a:pPr>
            <a:r>
              <a:rPr lang="en-US" altLang="en-GB" sz="2400"/>
              <a:t>Femoral artery perforators</a:t>
            </a:r>
            <a:endParaRPr lang="en-US" altLang="en-GB" sz="2400"/>
          </a:p>
          <a:p>
            <a:pPr marL="514350" indent="-514350">
              <a:buFont typeface="+mj-lt"/>
              <a:buAutoNum type="alphaUcPeriod"/>
            </a:pPr>
            <a:r>
              <a:rPr lang="en-US" altLang="en-GB" sz="2400"/>
              <a:t>Superior gluteal artery</a:t>
            </a:r>
            <a:endParaRPr lang="en-US" altLang="en-GB"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4">
                                            <p:txEl>
                                              <p:pRg st="1" end="1"/>
                                            </p:txEl>
                                          </p:spTgt>
                                        </p:tgtEl>
                                        <p:attrNameLst>
                                          <p:attrName>style.fontStyle</p:attrName>
                                        </p:attrNameLst>
                                      </p:cBhvr>
                                      <p:to>
                                        <p:strVal val="normal"/>
                                      </p:to>
                                    </p:set>
                                    <p:set>
                                      <p:cBhvr override="childStyle">
                                        <p:cTn id="7" dur="indefinite"/>
                                        <p:tgtEl>
                                          <p:spTgt spid="4">
                                            <p:txEl>
                                              <p:pRg st="1" end="1"/>
                                            </p:txEl>
                                          </p:spTgt>
                                        </p:tgtEl>
                                        <p:attrNameLst>
                                          <p:attrName>style.fontWeight</p:attrName>
                                        </p:attrNameLst>
                                      </p:cBhvr>
                                      <p:to>
                                        <p:strVal val="bold"/>
                                      </p:to>
                                    </p:set>
                                    <p:set>
                                      <p:cBhvr override="childStyle">
                                        <p:cTn id="8" dur="indefinite"/>
                                        <p:tgtEl>
                                          <p:spTgt spid="4">
                                            <p:txEl>
                                              <p:pRg st="1" end="1"/>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p:nvPr>
            <p:ph idx="1"/>
          </p:nvPr>
        </p:nvSpPr>
        <p:spPr/>
        <p:txBody>
          <a:bodyPr/>
          <a:p>
            <a:r>
              <a:rPr lang="en-US" altLang="en-GB"/>
              <a:t>MFC is the main source of arterial supply to the femoral head</a:t>
            </a:r>
            <a:endParaRPr lang="en-US" altLang="en-GB"/>
          </a:p>
          <a:p>
            <a:r>
              <a:rPr lang="en-US" altLang="en-GB"/>
              <a:t>MFC gives off the retinacular arteries of the femoral neck and is often disrupted in displaced hip fractures</a:t>
            </a:r>
            <a:endParaRPr lang="en-US" altLang="en-GB"/>
          </a:p>
          <a:p>
            <a:r>
              <a:rPr lang="en-US" altLang="en-GB"/>
              <a:t>Artery to ligamentum teres is significant for femoral head in paeds but not adults</a:t>
            </a:r>
            <a:endParaRPr lang="en-US" altLang="en-GB"/>
          </a:p>
          <a:p>
            <a:r>
              <a:rPr lang="en-US" altLang="en-GB">
                <a:sym typeface="+mn-ea"/>
              </a:rPr>
              <a:t>Other arteries listed also contribute blood supply to various areas of the hip</a:t>
            </a:r>
            <a:endParaRPr lang="en-US" alt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Content Placeholder 4" descr="lightbox_1052b71082c311e8a91e8dec86298ec4-4765_124_131-femoral-head-artery_Formatted_V1-PME"/>
          <p:cNvPicPr>
            <a:picLocks noChangeAspect="1"/>
          </p:cNvPicPr>
          <p:nvPr>
            <p:ph idx="1"/>
          </p:nvPr>
        </p:nvPicPr>
        <p:blipFill>
          <a:blip r:embed="rId1"/>
          <a:stretch>
            <a:fillRect/>
          </a:stretch>
        </p:blipFill>
        <p:spPr>
          <a:xfrm>
            <a:off x="2214880" y="553085"/>
            <a:ext cx="7761605" cy="5751830"/>
          </a:xfrm>
          <a:prstGeom prst="rect">
            <a:avLst/>
          </a:prstGeom>
        </p:spPr>
      </p:pic>
      <p:sp>
        <p:nvSpPr>
          <p:cNvPr id="6" name="Text Box 5"/>
          <p:cNvSpPr txBox="1"/>
          <p:nvPr/>
        </p:nvSpPr>
        <p:spPr>
          <a:xfrm>
            <a:off x="9678035" y="5725795"/>
            <a:ext cx="2302510" cy="1014730"/>
          </a:xfrm>
          <a:prstGeom prst="rect">
            <a:avLst/>
          </a:prstGeom>
          <a:noFill/>
        </p:spPr>
        <p:txBody>
          <a:bodyPr wrap="square" rtlCol="0">
            <a:spAutoFit/>
          </a:bodyPr>
          <a:p>
            <a:pPr algn="l"/>
            <a:r>
              <a:rPr lang="en-US" altLang="en-GB" sz="1200" i="1"/>
              <a:t>Image Source: https://www.cureus.com/articles/13561-osteonecrosis-of-the-femoral-head-etiology-investigations-and-management</a:t>
            </a:r>
            <a:endParaRPr lang="en-US" altLang="en-GB" sz="1200" i="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806450"/>
            <a:ext cx="10515600" cy="1325563"/>
          </a:xfrm>
        </p:spPr>
        <p:txBody>
          <a:bodyPr>
            <a:normAutofit fontScale="90000"/>
          </a:bodyPr>
          <a:p>
            <a:r>
              <a:rPr lang="en-US" altLang="en-GB" sz="3110"/>
              <a:t>Q4 - You are examining a patient who is complaining of back pain and left lower limb numbness and weakness. You notice he has an absent ankle reflex. Which nerve roots supply this particular reflex?</a:t>
            </a:r>
            <a:endParaRPr lang="en-US" altLang="en-GB" sz="3110"/>
          </a:p>
        </p:txBody>
      </p:sp>
      <p:sp>
        <p:nvSpPr>
          <p:cNvPr id="3" name="Content Placeholder 2"/>
          <p:cNvSpPr>
            <a:spLocks noGrp="1"/>
          </p:cNvSpPr>
          <p:nvPr>
            <p:ph idx="1"/>
          </p:nvPr>
        </p:nvSpPr>
        <p:spPr>
          <a:xfrm>
            <a:off x="838200" y="2601595"/>
            <a:ext cx="10515600" cy="3383280"/>
          </a:xfrm>
        </p:spPr>
        <p:txBody>
          <a:bodyPr/>
          <a:p>
            <a:pPr marL="514350" indent="-514350">
              <a:buFont typeface="+mj-lt"/>
              <a:buAutoNum type="alphaUcPeriod"/>
            </a:pPr>
            <a:r>
              <a:rPr lang="en-US" altLang="en-GB"/>
              <a:t>L1,L2</a:t>
            </a:r>
            <a:endParaRPr lang="en-US" altLang="en-GB"/>
          </a:p>
          <a:p>
            <a:pPr marL="514350" indent="-514350">
              <a:buFont typeface="+mj-lt"/>
              <a:buAutoNum type="alphaUcPeriod"/>
            </a:pPr>
            <a:r>
              <a:rPr lang="en-US" altLang="en-GB"/>
              <a:t>L3,L4</a:t>
            </a:r>
            <a:endParaRPr lang="en-US" altLang="en-GB"/>
          </a:p>
          <a:p>
            <a:pPr marL="514350" indent="-514350">
              <a:buFont typeface="+mj-lt"/>
              <a:buAutoNum type="alphaUcPeriod"/>
            </a:pPr>
            <a:r>
              <a:rPr lang="en-US" altLang="en-GB"/>
              <a:t>L5,S1</a:t>
            </a:r>
            <a:endParaRPr lang="en-US" altLang="en-GB"/>
          </a:p>
          <a:p>
            <a:pPr marL="514350" indent="-514350">
              <a:buFont typeface="+mj-lt"/>
              <a:buAutoNum type="alphaUcPeriod"/>
            </a:pPr>
            <a:r>
              <a:rPr lang="en-US" altLang="en-GB"/>
              <a:t>S2,S3</a:t>
            </a:r>
            <a:endParaRPr lang="en-US" altLang="en-GB"/>
          </a:p>
          <a:p>
            <a:pPr marL="514350" indent="-514350">
              <a:buFont typeface="+mj-lt"/>
              <a:buAutoNum type="alphaUcPeriod"/>
            </a:pPr>
            <a:r>
              <a:rPr lang="en-US" altLang="en-GB"/>
              <a:t>S4,S5</a:t>
            </a: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2" end="2"/>
                                            </p:txEl>
                                          </p:spTgt>
                                        </p:tgtEl>
                                        <p:attrNameLst>
                                          <p:attrName>style.fontStyle</p:attrName>
                                        </p:attrNameLst>
                                      </p:cBhvr>
                                      <p:to>
                                        <p:strVal val="normal"/>
                                      </p:to>
                                    </p:set>
                                    <p:set>
                                      <p:cBhvr override="childStyle">
                                        <p:cTn id="7" dur="indefinite"/>
                                        <p:tgtEl>
                                          <p:spTgt spid="3">
                                            <p:txEl>
                                              <p:pRg st="2" end="2"/>
                                            </p:txEl>
                                          </p:spTgt>
                                        </p:tgtEl>
                                        <p:attrNameLst>
                                          <p:attrName>style.fontWeight</p:attrName>
                                        </p:attrNameLst>
                                      </p:cBhvr>
                                      <p:to>
                                        <p:strVal val="bold"/>
                                      </p:to>
                                    </p:set>
                                    <p:set>
                                      <p:cBhvr override="childStyle">
                                        <p:cTn id="8" dur="indefinite"/>
                                        <p:tgtEl>
                                          <p:spTgt spid="3">
                                            <p:txEl>
                                              <p:pRg st="2" end="2"/>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p>
            <a:r>
              <a:rPr lang="en-US" altLang="en-GB"/>
              <a:t>Ankle reflex - S1</a:t>
            </a:r>
            <a:endParaRPr lang="en-US" altLang="en-GB"/>
          </a:p>
          <a:p>
            <a:r>
              <a:rPr lang="en-US" altLang="en-GB"/>
              <a:t>Knee reflex - L4</a:t>
            </a:r>
            <a:endParaRPr lang="en-US" altLang="en-GB"/>
          </a:p>
          <a:p>
            <a:r>
              <a:rPr lang="en-US" altLang="en-GB"/>
              <a:t>Biceps reflex - C5,C6</a:t>
            </a:r>
            <a:endParaRPr lang="en-US" altLang="en-GB"/>
          </a:p>
          <a:p>
            <a:r>
              <a:rPr lang="en-US" altLang="en-GB"/>
              <a:t>Triceps reflex - C7</a:t>
            </a:r>
            <a:endParaRPr lang="en-US" alt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814830"/>
          </a:xfrm>
        </p:spPr>
        <p:txBody>
          <a:bodyPr>
            <a:normAutofit/>
          </a:bodyPr>
          <a:p>
            <a:r>
              <a:rPr lang="en-US" altLang="en-GB" sz="2800"/>
              <a:t>Q5 - You have obtained a urine sample from a 50-year-old male complaining of frequent urination. Urine dipstick shows 4+ glucose, and 1+ ketone. Where is the site of glucose reabsorption in the nephron?</a:t>
            </a:r>
            <a:endParaRPr lang="en-US" altLang="en-GB" sz="2800"/>
          </a:p>
        </p:txBody>
      </p:sp>
      <p:sp>
        <p:nvSpPr>
          <p:cNvPr id="4" name="Content Placeholder 3"/>
          <p:cNvSpPr>
            <a:spLocks noGrp="1"/>
          </p:cNvSpPr>
          <p:nvPr>
            <p:ph idx="1"/>
          </p:nvPr>
        </p:nvSpPr>
        <p:spPr>
          <a:xfrm>
            <a:off x="838200" y="2438400"/>
            <a:ext cx="10515600" cy="3383280"/>
          </a:xfrm>
        </p:spPr>
        <p:txBody>
          <a:bodyPr/>
          <a:p>
            <a:pPr marL="514350" indent="-514350">
              <a:buFont typeface="+mj-lt"/>
              <a:buAutoNum type="alphaUcPeriod"/>
            </a:pPr>
            <a:r>
              <a:rPr lang="en-US" altLang="en-GB"/>
              <a:t>Collecting duct</a:t>
            </a:r>
            <a:endParaRPr lang="en-US" altLang="en-GB"/>
          </a:p>
          <a:p>
            <a:pPr marL="514350" indent="-514350">
              <a:buFont typeface="+mj-lt"/>
              <a:buAutoNum type="alphaUcPeriod"/>
            </a:pPr>
            <a:r>
              <a:rPr lang="en-US" altLang="en-GB"/>
              <a:t>Ascending loop of henle</a:t>
            </a:r>
            <a:endParaRPr lang="en-US" altLang="en-GB"/>
          </a:p>
          <a:p>
            <a:pPr marL="514350" indent="-514350">
              <a:buFont typeface="+mj-lt"/>
              <a:buAutoNum type="alphaUcPeriod"/>
            </a:pPr>
            <a:r>
              <a:rPr lang="en-US" altLang="en-GB"/>
              <a:t>Descending loop of henle</a:t>
            </a:r>
            <a:endParaRPr lang="en-US" altLang="en-GB"/>
          </a:p>
          <a:p>
            <a:pPr marL="514350" indent="-514350">
              <a:buFont typeface="+mj-lt"/>
              <a:buAutoNum type="alphaUcPeriod"/>
            </a:pPr>
            <a:r>
              <a:rPr lang="en-US" altLang="en-GB"/>
              <a:t>Proximal convoluted tubule</a:t>
            </a:r>
            <a:endParaRPr lang="en-US" altLang="en-GB"/>
          </a:p>
          <a:p>
            <a:pPr marL="514350" indent="-514350">
              <a:buFont typeface="+mj-lt"/>
              <a:buAutoNum type="alphaUcPeriod"/>
            </a:pPr>
            <a:r>
              <a:rPr lang="en-US" altLang="en-GB"/>
              <a:t>Distal convoluted tubule</a:t>
            </a: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4">
                                            <p:txEl>
                                              <p:pRg st="3" end="3"/>
                                            </p:txEl>
                                          </p:spTgt>
                                        </p:tgtEl>
                                        <p:attrNameLst>
                                          <p:attrName>style.fontStyle</p:attrName>
                                        </p:attrNameLst>
                                      </p:cBhvr>
                                      <p:to>
                                        <p:strVal val="normal"/>
                                      </p:to>
                                    </p:set>
                                    <p:set>
                                      <p:cBhvr override="childStyle">
                                        <p:cTn id="7" dur="indefinite"/>
                                        <p:tgtEl>
                                          <p:spTgt spid="4">
                                            <p:txEl>
                                              <p:pRg st="3" end="3"/>
                                            </p:txEl>
                                          </p:spTgt>
                                        </p:tgtEl>
                                        <p:attrNameLst>
                                          <p:attrName>style.fontWeight</p:attrName>
                                        </p:attrNameLst>
                                      </p:cBhvr>
                                      <p:to>
                                        <p:strVal val="bold"/>
                                      </p:to>
                                    </p:set>
                                    <p:set>
                                      <p:cBhvr override="childStyle">
                                        <p:cTn id="8" dur="indefinite"/>
                                        <p:tgtEl>
                                          <p:spTgt spid="4">
                                            <p:txEl>
                                              <p:pRg st="3" end="3"/>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p:nvPr>
            <p:ph sz="half" idx="1"/>
          </p:nvPr>
        </p:nvSpPr>
        <p:spPr>
          <a:xfrm>
            <a:off x="838200" y="1825625"/>
            <a:ext cx="10516235" cy="4351655"/>
          </a:xfrm>
        </p:spPr>
        <p:txBody>
          <a:bodyPr/>
          <a:p>
            <a:r>
              <a:rPr lang="en-US" altLang="en-GB"/>
              <a:t>Virtually all glucose is reabsorbed in the PCT of nephron by a special transporter</a:t>
            </a:r>
            <a:endParaRPr lang="en-US" altLang="en-GB"/>
          </a:p>
          <a:p>
            <a:r>
              <a:rPr lang="en-US" altLang="en-GB"/>
              <a:t>The reabsorption limit is exceeded when blood glucose is &gt;11.1mmol/L</a:t>
            </a:r>
            <a:endParaRPr lang="en-US" altLang="en-GB"/>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814830"/>
          </a:xfrm>
        </p:spPr>
        <p:txBody>
          <a:bodyPr>
            <a:normAutofit/>
          </a:bodyPr>
          <a:p>
            <a:r>
              <a:rPr lang="en-US" altLang="en-GB" sz="2800"/>
              <a:t>Q6 - You are having difficulty bringing down the blood pressure of a 65-year-old man who is otherwise asymptomatic. Which structure contributes most to systemic vascular resistance?</a:t>
            </a:r>
            <a:endParaRPr lang="en-US" altLang="en-GB" sz="2800"/>
          </a:p>
        </p:txBody>
      </p:sp>
      <p:sp>
        <p:nvSpPr>
          <p:cNvPr id="4" name="Content Placeholder 3"/>
          <p:cNvSpPr>
            <a:spLocks noGrp="1"/>
          </p:cNvSpPr>
          <p:nvPr>
            <p:ph idx="1"/>
          </p:nvPr>
        </p:nvSpPr>
        <p:spPr>
          <a:xfrm>
            <a:off x="838200" y="2438400"/>
            <a:ext cx="10515600" cy="3383280"/>
          </a:xfrm>
        </p:spPr>
        <p:txBody>
          <a:bodyPr/>
          <a:p>
            <a:pPr marL="514350" indent="-514350">
              <a:buFont typeface="+mj-lt"/>
              <a:buAutoNum type="alphaUcPeriod"/>
            </a:pPr>
            <a:r>
              <a:rPr lang="en-US" altLang="en-GB"/>
              <a:t>Arteries</a:t>
            </a:r>
            <a:endParaRPr lang="en-US" altLang="en-GB"/>
          </a:p>
          <a:p>
            <a:pPr marL="514350" indent="-514350">
              <a:buFont typeface="+mj-lt"/>
              <a:buAutoNum type="alphaUcPeriod"/>
            </a:pPr>
            <a:r>
              <a:rPr lang="en-US" altLang="en-GB"/>
              <a:t>Arterioles</a:t>
            </a:r>
            <a:endParaRPr lang="en-US" altLang="en-GB"/>
          </a:p>
          <a:p>
            <a:pPr marL="514350" indent="-514350">
              <a:buFont typeface="+mj-lt"/>
              <a:buAutoNum type="alphaUcPeriod"/>
            </a:pPr>
            <a:r>
              <a:rPr lang="en-US" altLang="en-GB"/>
              <a:t>Capillaries</a:t>
            </a:r>
            <a:endParaRPr lang="en-US" altLang="en-GB"/>
          </a:p>
          <a:p>
            <a:pPr marL="514350" indent="-514350">
              <a:buFont typeface="+mj-lt"/>
              <a:buAutoNum type="alphaUcPeriod"/>
            </a:pPr>
            <a:r>
              <a:rPr lang="en-US" altLang="en-GB"/>
              <a:t>Venules</a:t>
            </a:r>
            <a:endParaRPr lang="en-US" altLang="en-GB"/>
          </a:p>
          <a:p>
            <a:pPr marL="514350" indent="-514350">
              <a:buFont typeface="+mj-lt"/>
              <a:buAutoNum type="alphaUcPeriod"/>
            </a:pPr>
            <a:r>
              <a:rPr lang="en-US" altLang="en-GB"/>
              <a:t>Veins</a:t>
            </a: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4">
                                            <p:txEl>
                                              <p:pRg st="1" end="1"/>
                                            </p:txEl>
                                          </p:spTgt>
                                        </p:tgtEl>
                                        <p:attrNameLst>
                                          <p:attrName>style.fontStyle</p:attrName>
                                        </p:attrNameLst>
                                      </p:cBhvr>
                                      <p:to>
                                        <p:strVal val="normal"/>
                                      </p:to>
                                    </p:set>
                                    <p:set>
                                      <p:cBhvr override="childStyle">
                                        <p:cTn id="7" dur="indefinite"/>
                                        <p:tgtEl>
                                          <p:spTgt spid="4">
                                            <p:txEl>
                                              <p:pRg st="1" end="1"/>
                                            </p:txEl>
                                          </p:spTgt>
                                        </p:tgtEl>
                                        <p:attrNameLst>
                                          <p:attrName>style.fontWeight</p:attrName>
                                        </p:attrNameLst>
                                      </p:cBhvr>
                                      <p:to>
                                        <p:strVal val="bold"/>
                                      </p:to>
                                    </p:set>
                                    <p:set>
                                      <p:cBhvr override="childStyle">
                                        <p:cTn id="8" dur="indefinite"/>
                                        <p:tgtEl>
                                          <p:spTgt spid="4">
                                            <p:txEl>
                                              <p:pRg st="1" end="1"/>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normAutofit/>
          </a:bodyPr>
          <a:p>
            <a:r>
              <a:rPr lang="en-US" altLang="en-GB"/>
              <a:t>In most patients, SVR is regulated mainly by changes in arteriolar tone.</a:t>
            </a:r>
            <a:endParaRPr lang="en-US" altLang="en-GB"/>
          </a:p>
          <a:p>
            <a:r>
              <a:rPr lang="en-US" altLang="en-GB"/>
              <a:t>This helps regulate blood pressure and flow velocity from arteries into capillaries</a:t>
            </a:r>
            <a:endParaRPr lang="en-US" alt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966595"/>
          </a:xfrm>
        </p:spPr>
        <p:txBody>
          <a:bodyPr>
            <a:normAutofit/>
          </a:bodyPr>
          <a:p>
            <a:r>
              <a:rPr lang="en-US" altLang="en-GB" sz="3110"/>
              <a:t>Q7 - You have started a patient on ramipril for cardioprophylaxis following his acute myocardial infarction. He returns a few days later with a persistent dry cough. Which substance is responsible for this phenomenon?</a:t>
            </a:r>
            <a:endParaRPr lang="en-US" altLang="en-GB" sz="3110"/>
          </a:p>
        </p:txBody>
      </p:sp>
      <p:sp>
        <p:nvSpPr>
          <p:cNvPr id="3" name="Content Placeholder 2"/>
          <p:cNvSpPr>
            <a:spLocks noGrp="1"/>
          </p:cNvSpPr>
          <p:nvPr>
            <p:ph idx="1"/>
          </p:nvPr>
        </p:nvSpPr>
        <p:spPr>
          <a:xfrm>
            <a:off x="838200" y="2639060"/>
            <a:ext cx="10515600" cy="3481070"/>
          </a:xfrm>
        </p:spPr>
        <p:txBody>
          <a:bodyPr/>
          <a:p>
            <a:pPr marL="514350" indent="-514350">
              <a:buFont typeface="+mj-lt"/>
              <a:buAutoNum type="alphaUcPeriod"/>
            </a:pPr>
            <a:r>
              <a:rPr lang="en-US" altLang="en-GB"/>
              <a:t>Histamine</a:t>
            </a:r>
            <a:endParaRPr lang="en-US" altLang="en-GB"/>
          </a:p>
          <a:p>
            <a:pPr marL="514350" indent="-514350">
              <a:buFont typeface="+mj-lt"/>
              <a:buAutoNum type="alphaUcPeriod"/>
            </a:pPr>
            <a:r>
              <a:rPr lang="en-US" altLang="en-GB"/>
              <a:t>Serotonin</a:t>
            </a:r>
            <a:endParaRPr lang="en-US" altLang="en-GB"/>
          </a:p>
          <a:p>
            <a:pPr marL="514350" indent="-514350">
              <a:buFont typeface="+mj-lt"/>
              <a:buAutoNum type="alphaUcPeriod"/>
            </a:pPr>
            <a:r>
              <a:rPr lang="en-US" altLang="en-GB"/>
              <a:t>Dopamine</a:t>
            </a:r>
            <a:endParaRPr lang="en-US" altLang="en-GB"/>
          </a:p>
          <a:p>
            <a:pPr marL="514350" indent="-514350">
              <a:buFont typeface="+mj-lt"/>
              <a:buAutoNum type="alphaUcPeriod"/>
            </a:pPr>
            <a:r>
              <a:rPr lang="en-US" altLang="en-GB"/>
              <a:t>Bradykinin</a:t>
            </a:r>
            <a:endParaRPr lang="en-US" altLang="en-GB"/>
          </a:p>
          <a:p>
            <a:pPr marL="514350" indent="-514350">
              <a:buFont typeface="+mj-lt"/>
              <a:buAutoNum type="alphaUcPeriod"/>
            </a:pPr>
            <a:r>
              <a:rPr lang="en-US" altLang="en-GB"/>
              <a:t>Nitrous oxide</a:t>
            </a: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3" end="3"/>
                                            </p:txEl>
                                          </p:spTgt>
                                        </p:tgtEl>
                                        <p:attrNameLst>
                                          <p:attrName>style.fontStyle</p:attrName>
                                        </p:attrNameLst>
                                      </p:cBhvr>
                                      <p:to>
                                        <p:strVal val="normal"/>
                                      </p:to>
                                    </p:set>
                                    <p:set>
                                      <p:cBhvr override="childStyle">
                                        <p:cTn id="7" dur="indefinite"/>
                                        <p:tgtEl>
                                          <p:spTgt spid="3">
                                            <p:txEl>
                                              <p:pRg st="3" end="3"/>
                                            </p:txEl>
                                          </p:spTgt>
                                        </p:tgtEl>
                                        <p:attrNameLst>
                                          <p:attrName>style.fontWeight</p:attrName>
                                        </p:attrNameLst>
                                      </p:cBhvr>
                                      <p:to>
                                        <p:strVal val="bold"/>
                                      </p:to>
                                    </p:set>
                                    <p:set>
                                      <p:cBhvr override="childStyle">
                                        <p:cTn id="8" dur="indefinite"/>
                                        <p:tgtEl>
                                          <p:spTgt spid="3">
                                            <p:txEl>
                                              <p:pRg st="3" end="3"/>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p>
            <a:r>
              <a:rPr lang="en-US" altLang="en-GB"/>
              <a:t>Angiotensin-converting enzyme also breaks down bradykinin</a:t>
            </a:r>
            <a:endParaRPr lang="en-US" altLang="en-GB"/>
          </a:p>
          <a:p>
            <a:r>
              <a:rPr lang="en-US" altLang="en-GB"/>
              <a:t>ACE-inhibitors block the function of ACE and cause bradykinin buildup</a:t>
            </a:r>
            <a:endParaRPr lang="en-US" altLang="en-GB"/>
          </a:p>
          <a:p>
            <a:r>
              <a:rPr lang="en-US" altLang="en-GB"/>
              <a:t>Bradykinin induces bronchoconstriction and inflammatory response in lung, hence producing a cough.</a:t>
            </a:r>
            <a:endParaRPr lang="en-US" altLang="en-GB"/>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662305"/>
            <a:ext cx="10515600" cy="1814830"/>
          </a:xfrm>
        </p:spPr>
        <p:txBody>
          <a:bodyPr>
            <a:normAutofit/>
          </a:bodyPr>
          <a:p>
            <a:r>
              <a:rPr lang="en-US" altLang="en-GB" sz="2800"/>
              <a:t>Q8 - You are resuscitating a hypotensive patient which you suspect is having an Addisonian crisis following prolonged steroid use. Which factors do not stimulate aldosterone production?</a:t>
            </a:r>
            <a:endParaRPr lang="en-US" altLang="en-GB" sz="2800"/>
          </a:p>
        </p:txBody>
      </p:sp>
      <p:sp>
        <p:nvSpPr>
          <p:cNvPr id="6" name="Text Box 5"/>
          <p:cNvSpPr txBox="1"/>
          <p:nvPr/>
        </p:nvSpPr>
        <p:spPr>
          <a:xfrm>
            <a:off x="838200" y="2772410"/>
            <a:ext cx="10904855" cy="2348230"/>
          </a:xfrm>
          <a:prstGeom prst="rect">
            <a:avLst/>
          </a:prstGeom>
          <a:noFill/>
        </p:spPr>
        <p:txBody>
          <a:bodyPr wrap="square" rtlCol="0">
            <a:spAutoFit/>
          </a:bodyPr>
          <a:p>
            <a:pPr marL="457200" indent="-457200">
              <a:lnSpc>
                <a:spcPct val="100000"/>
              </a:lnSpc>
              <a:spcBef>
                <a:spcPts val="0"/>
              </a:spcBef>
              <a:spcAft>
                <a:spcPts val="800"/>
              </a:spcAft>
              <a:buFont typeface="+mj-lt"/>
              <a:buAutoNum type="alphaUcPeriod"/>
            </a:pPr>
            <a:r>
              <a:rPr lang="en-US" altLang="en-GB" sz="2400"/>
              <a:t>Atrial stretch receptors</a:t>
            </a:r>
            <a:endParaRPr lang="en-US" altLang="en-GB" sz="2400"/>
          </a:p>
          <a:p>
            <a:pPr marL="457200" indent="-457200">
              <a:lnSpc>
                <a:spcPct val="100000"/>
              </a:lnSpc>
              <a:spcBef>
                <a:spcPts val="0"/>
              </a:spcBef>
              <a:spcAft>
                <a:spcPts val="800"/>
              </a:spcAft>
              <a:buFont typeface="+mj-lt"/>
              <a:buAutoNum type="alphaUcPeriod"/>
            </a:pPr>
            <a:r>
              <a:rPr lang="en-US" altLang="en-GB" sz="2400"/>
              <a:t>Decreased serum sodium</a:t>
            </a:r>
            <a:endParaRPr lang="en-US" altLang="en-GB" sz="2400"/>
          </a:p>
          <a:p>
            <a:pPr marL="457200" indent="-457200">
              <a:lnSpc>
                <a:spcPct val="100000"/>
              </a:lnSpc>
              <a:spcBef>
                <a:spcPts val="0"/>
              </a:spcBef>
              <a:spcAft>
                <a:spcPts val="800"/>
              </a:spcAft>
              <a:buFont typeface="+mj-lt"/>
              <a:buAutoNum type="alphaUcPeriod"/>
            </a:pPr>
            <a:r>
              <a:rPr lang="en-US" altLang="en-GB" sz="2400"/>
              <a:t>Alkalosis</a:t>
            </a:r>
            <a:endParaRPr lang="en-US" altLang="en-GB" sz="2400"/>
          </a:p>
          <a:p>
            <a:pPr marL="457200" indent="-457200">
              <a:lnSpc>
                <a:spcPct val="100000"/>
              </a:lnSpc>
              <a:spcBef>
                <a:spcPts val="0"/>
              </a:spcBef>
              <a:spcAft>
                <a:spcPts val="800"/>
              </a:spcAft>
              <a:buFont typeface="+mj-lt"/>
              <a:buAutoNum type="alphaUcPeriod"/>
            </a:pPr>
            <a:r>
              <a:rPr lang="en-US" altLang="en-GB" sz="2400"/>
              <a:t>Increased serum potassium</a:t>
            </a:r>
            <a:endParaRPr lang="en-US" altLang="en-GB" sz="2400"/>
          </a:p>
          <a:p>
            <a:pPr marL="457200" indent="-457200">
              <a:lnSpc>
                <a:spcPct val="100000"/>
              </a:lnSpc>
              <a:spcBef>
                <a:spcPts val="0"/>
              </a:spcBef>
              <a:spcAft>
                <a:spcPts val="800"/>
              </a:spcAft>
              <a:buFont typeface="+mj-lt"/>
              <a:buAutoNum type="alphaUcPeriod"/>
            </a:pPr>
            <a:r>
              <a:rPr lang="en-US" altLang="en-GB" sz="2400"/>
              <a:t>Angiotensin II</a:t>
            </a:r>
            <a:endParaRPr lang="en-US" altLang="en-GB"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6">
                                            <p:txEl>
                                              <p:pRg st="2" end="2"/>
                                            </p:txEl>
                                          </p:spTgt>
                                        </p:tgtEl>
                                        <p:attrNameLst>
                                          <p:attrName>style.fontStyle</p:attrName>
                                        </p:attrNameLst>
                                      </p:cBhvr>
                                      <p:to>
                                        <p:strVal val="normal"/>
                                      </p:to>
                                    </p:set>
                                    <p:set>
                                      <p:cBhvr override="childStyle">
                                        <p:cTn id="7" dur="indefinite"/>
                                        <p:tgtEl>
                                          <p:spTgt spid="6">
                                            <p:txEl>
                                              <p:pRg st="2" end="2"/>
                                            </p:txEl>
                                          </p:spTgt>
                                        </p:tgtEl>
                                        <p:attrNameLst>
                                          <p:attrName>style.fontWeight</p:attrName>
                                        </p:attrNameLst>
                                      </p:cBhvr>
                                      <p:to>
                                        <p:strVal val="bold"/>
                                      </p:to>
                                    </p:set>
                                    <p:set>
                                      <p:cBhvr override="childStyle">
                                        <p:cTn id="8" dur="indefinite"/>
                                        <p:tgtEl>
                                          <p:spTgt spid="6">
                                            <p:txEl>
                                              <p:pRg st="2" end="2"/>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p>
            <a:r>
              <a:rPr lang="en-US" altLang="en-GB"/>
              <a:t>Aldosterone secretion is primarily stimulated by:</a:t>
            </a:r>
            <a:endParaRPr lang="en-US" altLang="en-GB"/>
          </a:p>
          <a:p>
            <a:pPr lvl="1"/>
            <a:r>
              <a:rPr lang="en-US" altLang="en-GB"/>
              <a:t>Hyperkalemia (strongest regulator)</a:t>
            </a:r>
            <a:endParaRPr lang="en-US" altLang="en-GB"/>
          </a:p>
          <a:p>
            <a:pPr lvl="1"/>
            <a:r>
              <a:rPr lang="en-US" altLang="en-GB"/>
              <a:t>Hypovolaemia (detected primarily via atrial stretch receptors)</a:t>
            </a:r>
            <a:endParaRPr lang="en-US" altLang="en-GB"/>
          </a:p>
          <a:p>
            <a:pPr lvl="1"/>
            <a:r>
              <a:rPr lang="en-US" altLang="en-GB"/>
              <a:t>Angiotensin II levels (which via RAA-S is stimulated by hyponatremia)</a:t>
            </a:r>
            <a:endParaRPr lang="en-US" altLang="en-GB"/>
          </a:p>
          <a:p>
            <a:pPr lvl="1"/>
            <a:r>
              <a:rPr lang="en-US" altLang="en-GB"/>
              <a:t>Acidosis</a:t>
            </a:r>
            <a:endParaRPr lang="en-US" altLang="en-GB"/>
          </a:p>
          <a:p>
            <a:pPr lvl="1"/>
            <a:endParaRPr lang="en-US" altLang="en-GB"/>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662305"/>
            <a:ext cx="10515600" cy="2428240"/>
          </a:xfrm>
        </p:spPr>
        <p:txBody>
          <a:bodyPr>
            <a:noAutofit/>
          </a:bodyPr>
          <a:p>
            <a:r>
              <a:rPr lang="en-US" altLang="en-GB" sz="2800"/>
              <a:t>Q9 - A 50-year old man presents to you with jaundice, progressive weight loss and abdominal swelling. He tells you that he was diagnosed with hepatitis many years ago, but did not follow up for treatment. An abdominal ultrasound shows multiple hypoechoic lesions suggestive of tumours with no obvious cirrhosis. Which is the most likely causative organism?</a:t>
            </a:r>
            <a:endParaRPr lang="en-US" altLang="en-GB" sz="2800"/>
          </a:p>
        </p:txBody>
      </p:sp>
      <p:sp>
        <p:nvSpPr>
          <p:cNvPr id="6" name="Text Box 5"/>
          <p:cNvSpPr txBox="1"/>
          <p:nvPr/>
        </p:nvSpPr>
        <p:spPr>
          <a:xfrm>
            <a:off x="838200" y="2772410"/>
            <a:ext cx="10904855" cy="460375"/>
          </a:xfrm>
          <a:prstGeom prst="rect">
            <a:avLst/>
          </a:prstGeom>
          <a:noFill/>
        </p:spPr>
        <p:txBody>
          <a:bodyPr wrap="square" rtlCol="0">
            <a:spAutoFit/>
          </a:bodyPr>
          <a:p>
            <a:pPr marL="457200" indent="-457200">
              <a:lnSpc>
                <a:spcPct val="100000"/>
              </a:lnSpc>
              <a:spcBef>
                <a:spcPts val="0"/>
              </a:spcBef>
              <a:spcAft>
                <a:spcPts val="800"/>
              </a:spcAft>
              <a:buFont typeface="+mj-lt"/>
              <a:buAutoNum type="alphaUcPeriod"/>
            </a:pPr>
            <a:endParaRPr lang="en-US" altLang="en-GB" sz="2400"/>
          </a:p>
        </p:txBody>
      </p:sp>
      <p:sp>
        <p:nvSpPr>
          <p:cNvPr id="3" name="Text Box 2"/>
          <p:cNvSpPr txBox="1"/>
          <p:nvPr/>
        </p:nvSpPr>
        <p:spPr>
          <a:xfrm>
            <a:off x="838200" y="3319145"/>
            <a:ext cx="10904855" cy="2348230"/>
          </a:xfrm>
          <a:prstGeom prst="rect">
            <a:avLst/>
          </a:prstGeom>
          <a:noFill/>
        </p:spPr>
        <p:txBody>
          <a:bodyPr wrap="square" rtlCol="0">
            <a:spAutoFit/>
          </a:bodyPr>
          <a:p>
            <a:pPr marL="457200" indent="-457200">
              <a:lnSpc>
                <a:spcPct val="100000"/>
              </a:lnSpc>
              <a:spcBef>
                <a:spcPts val="0"/>
              </a:spcBef>
              <a:spcAft>
                <a:spcPts val="800"/>
              </a:spcAft>
              <a:buFont typeface="+mj-lt"/>
              <a:buAutoNum type="alphaUcPeriod"/>
            </a:pPr>
            <a:r>
              <a:rPr lang="en-US" altLang="en-GB" sz="2400"/>
              <a:t>HIV</a:t>
            </a:r>
            <a:endParaRPr lang="en-US" altLang="en-GB" sz="2400"/>
          </a:p>
          <a:p>
            <a:pPr marL="457200" indent="-457200">
              <a:lnSpc>
                <a:spcPct val="100000"/>
              </a:lnSpc>
              <a:spcBef>
                <a:spcPts val="0"/>
              </a:spcBef>
              <a:spcAft>
                <a:spcPts val="800"/>
              </a:spcAft>
              <a:buFont typeface="+mj-lt"/>
              <a:buAutoNum type="alphaUcPeriod"/>
            </a:pPr>
            <a:r>
              <a:rPr lang="en-US" altLang="en-GB" sz="2400"/>
              <a:t>Hepatitis A</a:t>
            </a:r>
            <a:endParaRPr lang="en-US" altLang="en-GB" sz="2400"/>
          </a:p>
          <a:p>
            <a:pPr marL="457200" indent="-457200">
              <a:lnSpc>
                <a:spcPct val="100000"/>
              </a:lnSpc>
              <a:spcBef>
                <a:spcPts val="0"/>
              </a:spcBef>
              <a:spcAft>
                <a:spcPts val="800"/>
              </a:spcAft>
              <a:buFont typeface="+mj-lt"/>
              <a:buAutoNum type="alphaUcPeriod"/>
            </a:pPr>
            <a:r>
              <a:rPr lang="en-US" altLang="en-GB" sz="2400"/>
              <a:t>Hepatitis B</a:t>
            </a:r>
            <a:endParaRPr lang="en-US" altLang="en-GB" sz="2400"/>
          </a:p>
          <a:p>
            <a:pPr marL="457200" indent="-457200">
              <a:lnSpc>
                <a:spcPct val="100000"/>
              </a:lnSpc>
              <a:spcBef>
                <a:spcPts val="0"/>
              </a:spcBef>
              <a:spcAft>
                <a:spcPts val="800"/>
              </a:spcAft>
              <a:buFont typeface="+mj-lt"/>
              <a:buAutoNum type="alphaUcPeriod"/>
            </a:pPr>
            <a:r>
              <a:rPr lang="en-US" altLang="en-GB" sz="2400"/>
              <a:t>Hepatitis C</a:t>
            </a:r>
            <a:endParaRPr lang="en-US" altLang="en-GB" sz="2400"/>
          </a:p>
          <a:p>
            <a:pPr marL="457200" indent="-457200">
              <a:lnSpc>
                <a:spcPct val="100000"/>
              </a:lnSpc>
              <a:spcBef>
                <a:spcPts val="0"/>
              </a:spcBef>
              <a:spcAft>
                <a:spcPts val="800"/>
              </a:spcAft>
              <a:buFont typeface="+mj-lt"/>
              <a:buAutoNum type="alphaUcPeriod"/>
            </a:pPr>
            <a:r>
              <a:rPr lang="en-US" altLang="en-GB" sz="2400"/>
              <a:t>CMV</a:t>
            </a:r>
            <a:endParaRPr lang="en-US" altLang="en-GB"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3" end="3"/>
                                            </p:txEl>
                                          </p:spTgt>
                                        </p:tgtEl>
                                        <p:attrNameLst>
                                          <p:attrName>style.fontStyle</p:attrName>
                                        </p:attrNameLst>
                                      </p:cBhvr>
                                      <p:to>
                                        <p:strVal val="normal"/>
                                      </p:to>
                                    </p:set>
                                    <p:set>
                                      <p:cBhvr override="childStyle">
                                        <p:cTn id="7" dur="indefinite"/>
                                        <p:tgtEl>
                                          <p:spTgt spid="3">
                                            <p:txEl>
                                              <p:pRg st="3" end="3"/>
                                            </p:txEl>
                                          </p:spTgt>
                                        </p:tgtEl>
                                        <p:attrNameLst>
                                          <p:attrName>style.fontWeight</p:attrName>
                                        </p:attrNameLst>
                                      </p:cBhvr>
                                      <p:to>
                                        <p:strVal val="bold"/>
                                      </p:to>
                                    </p:set>
                                    <p:set>
                                      <p:cBhvr override="childStyle">
                                        <p:cTn id="8" dur="indefinite"/>
                                        <p:tgtEl>
                                          <p:spTgt spid="3">
                                            <p:txEl>
                                              <p:pRg st="3" end="3"/>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p>
            <a:r>
              <a:rPr lang="en-US" altLang="en-GB"/>
              <a:t>Hepatitis C particularly known to cause hepatocellular CA without cirrhosis.</a:t>
            </a:r>
            <a:endParaRPr lang="en-US" alt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5172</Words>
  <Application>WPS Presentation</Application>
  <PresentationFormat>Widescreen</PresentationFormat>
  <Paragraphs>162</Paragraphs>
  <Slides>23</Slides>
  <Notes>0</Notes>
  <HiddenSlides>0</HiddenSlides>
  <MMClips>0</MMClips>
  <ScaleCrop>false</ScaleCrop>
  <HeadingPairs>
    <vt:vector size="8" baseType="variant">
      <vt:variant>
        <vt:lpstr>已用的字体</vt:lpstr>
      </vt:variant>
      <vt:variant>
        <vt:i4>7</vt:i4>
      </vt:variant>
      <vt:variant>
        <vt:lpstr>主题</vt:lpstr>
      </vt:variant>
      <vt:variant>
        <vt:i4>1</vt:i4>
      </vt:variant>
      <vt:variant>
        <vt:lpstr>嵌入 OLE 服务器</vt:lpstr>
      </vt:variant>
      <vt:variant>
        <vt:i4>1</vt:i4>
      </vt:variant>
      <vt:variant>
        <vt:lpstr>幻灯片标题</vt:lpstr>
      </vt:variant>
      <vt:variant>
        <vt:i4>23</vt:i4>
      </vt:variant>
    </vt:vector>
  </HeadingPairs>
  <TitlesOfParts>
    <vt:vector size="32" baseType="lpstr">
      <vt:lpstr>Arial</vt:lpstr>
      <vt:lpstr>SimSun</vt:lpstr>
      <vt:lpstr>Wingdings</vt:lpstr>
      <vt:lpstr>Calibri Light</vt:lpstr>
      <vt:lpstr>Calibri</vt:lpstr>
      <vt:lpstr>Microsoft YaHei</vt:lpstr>
      <vt:lpstr>Arial Unicode MS</vt:lpstr>
      <vt:lpstr>Office Theme</vt:lpstr>
      <vt:lpstr>Paint.Picture</vt:lpstr>
      <vt:lpstr>Test Your Knowledge!</vt:lpstr>
      <vt:lpstr>FRCEM Primary</vt:lpstr>
      <vt:lpstr>PowerPoint 演示文稿</vt:lpstr>
      <vt:lpstr>Q1 - A 21 year old male stepped on a metallic shard at work.  You examine the plantar aspect of his foot and believe only the first layer is involved. What structure may be involved in this injury?</vt:lpstr>
      <vt:lpstr>Explanation</vt:lpstr>
      <vt:lpstr>PowerPoint 演示文稿</vt:lpstr>
      <vt:lpstr>Q2 - A 31-year old man complains of knee pain after colliding with a slow moving car when he was jogging. Limb X-rays show a fracture at the neck of fibula. Which nerve is likely to be damaged?</vt:lpstr>
      <vt:lpstr>Explanation</vt:lpstr>
      <vt:lpstr>Q3 - A 60-year-old lady has come in with worsening left hip pain after a fall where she did not seek medical attention. X-ray confirms a displaced fracture of the femoral neck with a flattening of the femoral head. An injury to which artery is most likely to have contributed to this?</vt:lpstr>
      <vt:lpstr>Explanation</vt:lpstr>
      <vt:lpstr>PowerPoint 演示文稿</vt:lpstr>
      <vt:lpstr>Q4 - You are examining a patient who is complaining of back pain and left lower limb numbness and weakness. You notice he has an absent ankle reflex. Which nerve roots supply this particular reflex?</vt:lpstr>
      <vt:lpstr>Explanation</vt:lpstr>
      <vt:lpstr>Q5 - You have obtained a urine sample from a 50-year-old male complaining of frequent urination. Urine dipstick shows 4+ glucose, and 1+ ketone. Where is the site of glucose absorption in the nephron</vt:lpstr>
      <vt:lpstr>Explanation</vt:lpstr>
      <vt:lpstr>Q6 - You are having difficulty bringing down the blood pressure of a 65-year-old man who is otherwise asymptomatic. Which structure contributes most to systemic vascular resistance?</vt:lpstr>
      <vt:lpstr>Explanation</vt:lpstr>
      <vt:lpstr>Q7 - You have started a patient on ramipril for cardioprophylaxis following his acute myocardial infarction. He returns a few days later with a persistent dry cough. Which substance is responsible for this phenomenon?</vt:lpstr>
      <vt:lpstr>Explanation</vt:lpstr>
      <vt:lpstr>Q8 - You are resuscitating a hypotensive patient which you suspect is having an Addisonian crisis following prolonged steroid use. Which factors do not affect aldosterone levels?</vt:lpstr>
      <vt:lpstr>Explanation</vt:lpstr>
      <vt:lpstr>Q9 - A 50-year old man presents to you with jaundice, progressive weight loss and abdominal swelling. He tells you that he was diagnosed with hepatitis many years ago, but did not follow up for treatment. An abdominal ultrasound shows multiple hypoechoic lesions suggestive of tumours with no obvious cirrhosis. Which is the most likely causative organism?</vt:lpstr>
      <vt:lpstr>Explanation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 Your Knowledge!</dc:title>
  <dc:creator/>
  <cp:lastModifiedBy>User</cp:lastModifiedBy>
  <cp:revision>34</cp:revision>
  <dcterms:created xsi:type="dcterms:W3CDTF">2020-09-09T13:52:00Z</dcterms:created>
  <dcterms:modified xsi:type="dcterms:W3CDTF">2020-10-29T09:32:11Z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2057-11.2.0.9718</vt:lpwstr>
  </property>
</Properties>
</file>