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8" r:id="rId4"/>
    <p:sldId id="257"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F61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2"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Test Your Knowledge!</a:t>
            </a:r>
            <a:endParaRPr lang="en-US" dirty="0"/>
          </a:p>
        </p:txBody>
      </p:sp>
      <p:sp>
        <p:nvSpPr>
          <p:cNvPr id="3" name="Subtitle 2"/>
          <p:cNvSpPr>
            <a:spLocks noGrp="1"/>
          </p:cNvSpPr>
          <p:nvPr>
            <p:ph type="subTitle" idx="1"/>
          </p:nvPr>
        </p:nvSpPr>
        <p:spPr>
          <a:xfrm>
            <a:off x="1524000" y="3602355"/>
            <a:ext cx="9144000" cy="2413000"/>
          </a:xfrm>
        </p:spPr>
        <p:txBody>
          <a:bodyPr>
            <a:normAutofit lnSpcReduction="20000"/>
          </a:bodyPr>
          <a:lstStyle/>
          <a:p>
            <a:endParaRPr lang="en-US"/>
          </a:p>
          <a:p>
            <a:r>
              <a:rPr lang="en-US"/>
              <a:t>Dr Ooi Huah Chiang</a:t>
            </a:r>
            <a:endParaRPr lang="en-US"/>
          </a:p>
          <a:p>
            <a:r>
              <a:rPr lang="en-US"/>
              <a:t>ACCS-EM ST3</a:t>
            </a:r>
            <a:endParaRPr lang="en-US"/>
          </a:p>
          <a:p>
            <a:r>
              <a:rPr lang="en-US"/>
              <a:t>Colchester General Hospital</a:t>
            </a:r>
            <a:endParaRPr lang="en-US"/>
          </a:p>
          <a:p>
            <a:r>
              <a:rPr lang="en-US"/>
              <a:t>8/9/2020</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Changes coming 2021!</a:t>
            </a:r>
            <a:endParaRPr lang="en-US" altLang="en-GB"/>
          </a:p>
        </p:txBody>
      </p:sp>
      <p:pic>
        <p:nvPicPr>
          <p:cNvPr id="4" name="Content Placeholder 3" descr="118212780_10219116873647582_50568161468582651_n"/>
          <p:cNvPicPr>
            <a:picLocks noChangeAspect="1"/>
          </p:cNvPicPr>
          <p:nvPr>
            <p:ph idx="1"/>
          </p:nvPr>
        </p:nvPicPr>
        <p:blipFill>
          <a:blip r:embed="rId1"/>
          <a:srcRect l="9834" t="3473" r="7486" b="15161"/>
          <a:stretch>
            <a:fillRect/>
          </a:stretch>
        </p:blipFill>
        <p:spPr>
          <a:xfrm>
            <a:off x="1471295" y="1481455"/>
            <a:ext cx="9250045" cy="51212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FRCEM Primary</a:t>
            </a:r>
            <a:endParaRPr lang="en-US" altLang="en-GB"/>
          </a:p>
        </p:txBody>
      </p:sp>
      <p:sp>
        <p:nvSpPr>
          <p:cNvPr id="3" name="Content Placeholder 2"/>
          <p:cNvSpPr>
            <a:spLocks noGrp="1"/>
          </p:cNvSpPr>
          <p:nvPr>
            <p:ph idx="1"/>
          </p:nvPr>
        </p:nvSpPr>
        <p:spPr/>
        <p:txBody>
          <a:bodyPr/>
          <a:p>
            <a:r>
              <a:rPr lang="en-US" altLang="en-GB"/>
              <a:t>180 Single-Best Answer Questions on applied basic science</a:t>
            </a:r>
            <a:endParaRPr lang="en-US" altLang="en-GB"/>
          </a:p>
          <a:p>
            <a:r>
              <a:rPr lang="en-US" altLang="en-GB"/>
              <a:t>Blueprint:</a:t>
            </a:r>
            <a:endParaRPr lang="en-US" altLang="en-GB"/>
          </a:p>
          <a:p>
            <a:pPr lvl="1">
              <a:buFont typeface="Arial" panose="020B0604020202020204" pitchFamily="34" charset="0"/>
              <a:buChar char="‒"/>
            </a:pPr>
            <a:r>
              <a:rPr lang="en-US" altLang="en-GB"/>
              <a:t>Anatomy x60</a:t>
            </a:r>
            <a:endParaRPr lang="en-US" altLang="en-GB"/>
          </a:p>
          <a:p>
            <a:pPr lvl="1">
              <a:buFont typeface="Arial" panose="020B0604020202020204" pitchFamily="34" charset="0"/>
              <a:buChar char="‒"/>
            </a:pPr>
            <a:r>
              <a:rPr lang="en-US" altLang="en-GB"/>
              <a:t>Physiology x60</a:t>
            </a:r>
            <a:endParaRPr lang="en-US" altLang="en-GB"/>
          </a:p>
          <a:p>
            <a:pPr lvl="1">
              <a:buFont typeface="Arial" panose="020B0604020202020204" pitchFamily="34" charset="0"/>
              <a:buChar char="‒"/>
            </a:pPr>
            <a:r>
              <a:rPr lang="en-US" altLang="en-GB"/>
              <a:t>Pharmacology x27</a:t>
            </a:r>
            <a:endParaRPr lang="en-US" altLang="en-GB"/>
          </a:p>
          <a:p>
            <a:pPr lvl="1">
              <a:buFont typeface="Arial" panose="020B0604020202020204" pitchFamily="34" charset="0"/>
              <a:buChar char="‒"/>
            </a:pPr>
            <a:r>
              <a:rPr lang="en-US" altLang="en-GB"/>
              <a:t>Microbiology x18</a:t>
            </a:r>
            <a:endParaRPr lang="en-US" altLang="en-GB"/>
          </a:p>
          <a:p>
            <a:pPr lvl="1">
              <a:buFont typeface="Arial" panose="020B0604020202020204" pitchFamily="34" charset="0"/>
              <a:buChar char="‒"/>
            </a:pPr>
            <a:r>
              <a:rPr lang="en-US" altLang="en-GB"/>
              <a:t>Pathology x9</a:t>
            </a:r>
            <a:endParaRPr lang="en-US" altLang="en-GB"/>
          </a:p>
          <a:p>
            <a:pPr lvl="1">
              <a:buFont typeface="Arial" panose="020B0604020202020204" pitchFamily="34" charset="0"/>
              <a:buChar char="‒"/>
            </a:pPr>
            <a:r>
              <a:rPr lang="en-US" altLang="en-GB"/>
              <a:t>EBM/Statistics x6</a:t>
            </a:r>
            <a:endParaRPr lang="en-US" alt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1680845"/>
          </a:xfrm>
        </p:spPr>
        <p:txBody>
          <a:bodyPr>
            <a:normAutofit fontScale="90000"/>
          </a:bodyPr>
          <a:p>
            <a:r>
              <a:rPr lang="en-US" altLang="en-GB" sz="3110"/>
              <a:t>Q1 - A 17-year-old male competing in a 100-meter sprint develops a sudden pain in his left hip at the start of his race and attended your ED with a limp. You obtained a pelvic X-ray that showed a fracture of the left anterior superior iliac spine.</a:t>
            </a:r>
            <a:endParaRPr lang="en-US" altLang="en-GB" sz="3110"/>
          </a:p>
        </p:txBody>
      </p:sp>
      <p:sp>
        <p:nvSpPr>
          <p:cNvPr id="6" name="Text Box 5"/>
          <p:cNvSpPr txBox="1"/>
          <p:nvPr/>
        </p:nvSpPr>
        <p:spPr>
          <a:xfrm>
            <a:off x="838200" y="2258695"/>
            <a:ext cx="10904855" cy="2779395"/>
          </a:xfrm>
          <a:prstGeom prst="rect">
            <a:avLst/>
          </a:prstGeom>
          <a:noFill/>
        </p:spPr>
        <p:txBody>
          <a:bodyPr wrap="square" rtlCol="0">
            <a:spAutoFit/>
          </a:bodyPr>
          <a:p>
            <a:r>
              <a:rPr lang="en-US" altLang="en-GB" sz="2800">
                <a:latin typeface="+mj-lt"/>
                <a:cs typeface="+mj-lt"/>
              </a:rPr>
              <a:t>Which of the following regarding the associated muscle is false?</a:t>
            </a:r>
            <a:endParaRPr lang="en-US" altLang="en-GB" sz="2800">
              <a:latin typeface="+mj-lt"/>
              <a:cs typeface="+mj-lt"/>
            </a:endParaRPr>
          </a:p>
          <a:p>
            <a:pPr marL="457200" indent="-457200">
              <a:lnSpc>
                <a:spcPct val="100000"/>
              </a:lnSpc>
              <a:spcBef>
                <a:spcPts val="0"/>
              </a:spcBef>
              <a:spcAft>
                <a:spcPts val="800"/>
              </a:spcAft>
              <a:buFont typeface="+mj-lt"/>
              <a:buAutoNum type="alphaUcPeriod"/>
            </a:pPr>
            <a:r>
              <a:rPr lang="en-US" altLang="en-GB" sz="2400"/>
              <a:t>There may be weakness of knee flexion</a:t>
            </a:r>
            <a:endParaRPr lang="en-US" altLang="en-GB" sz="2400"/>
          </a:p>
          <a:p>
            <a:pPr marL="457200" indent="-457200">
              <a:lnSpc>
                <a:spcPct val="100000"/>
              </a:lnSpc>
              <a:spcBef>
                <a:spcPts val="0"/>
              </a:spcBef>
              <a:spcAft>
                <a:spcPts val="800"/>
              </a:spcAft>
              <a:buFont typeface="+mj-lt"/>
              <a:buAutoNum type="alphaUcPeriod"/>
            </a:pPr>
            <a:r>
              <a:rPr lang="en-US" altLang="en-GB" sz="2400"/>
              <a:t>The muscle affects abduction and external rotation of the hip</a:t>
            </a:r>
            <a:endParaRPr lang="en-US" altLang="en-GB" sz="2400"/>
          </a:p>
          <a:p>
            <a:pPr marL="457200" indent="-457200">
              <a:lnSpc>
                <a:spcPct val="100000"/>
              </a:lnSpc>
              <a:spcBef>
                <a:spcPts val="0"/>
              </a:spcBef>
              <a:spcAft>
                <a:spcPts val="800"/>
              </a:spcAft>
              <a:buFont typeface="+mj-lt"/>
              <a:buAutoNum type="alphaUcPeriod"/>
            </a:pPr>
            <a:r>
              <a:rPr lang="en-US" altLang="en-GB" sz="2400"/>
              <a:t>It forms the medial border of the femoral triangle</a:t>
            </a:r>
            <a:endParaRPr lang="en-US" altLang="en-GB" sz="2400"/>
          </a:p>
          <a:p>
            <a:pPr marL="457200" indent="-457200">
              <a:lnSpc>
                <a:spcPct val="100000"/>
              </a:lnSpc>
              <a:spcBef>
                <a:spcPts val="0"/>
              </a:spcBef>
              <a:spcAft>
                <a:spcPts val="800"/>
              </a:spcAft>
              <a:buFont typeface="+mj-lt"/>
              <a:buAutoNum type="alphaUcPeriod"/>
            </a:pPr>
            <a:r>
              <a:rPr lang="en-US" altLang="en-GB" sz="2400"/>
              <a:t>Its distal insertion is at the superomedial surface of the tibia</a:t>
            </a:r>
            <a:endParaRPr lang="en-US" altLang="en-GB" sz="2400"/>
          </a:p>
          <a:p>
            <a:pPr marL="457200" indent="-457200">
              <a:lnSpc>
                <a:spcPct val="100000"/>
              </a:lnSpc>
              <a:spcBef>
                <a:spcPts val="0"/>
              </a:spcBef>
              <a:spcAft>
                <a:spcPts val="800"/>
              </a:spcAft>
              <a:buFont typeface="+mj-lt"/>
              <a:buAutoNum type="alphaUcPeriod"/>
            </a:pPr>
            <a:r>
              <a:rPr lang="en-US" altLang="en-GB" sz="2400"/>
              <a:t>Its function can be affected by pes anserinus bursitis</a:t>
            </a:r>
            <a:endParaRPr lang="en-US" altLang="en-GB"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6">
                                            <p:txEl>
                                              <p:pRg st="3" end="3"/>
                                            </p:txEl>
                                          </p:spTgt>
                                        </p:tgtEl>
                                        <p:attrNameLst>
                                          <p:attrName>style.fontStyle</p:attrName>
                                        </p:attrNameLst>
                                      </p:cBhvr>
                                      <p:to>
                                        <p:strVal val="normal"/>
                                      </p:to>
                                    </p:set>
                                    <p:set>
                                      <p:cBhvr override="childStyle">
                                        <p:cTn id="7" dur="indefinite"/>
                                        <p:tgtEl>
                                          <p:spTgt spid="6">
                                            <p:txEl>
                                              <p:pRg st="3" end="3"/>
                                            </p:txEl>
                                          </p:spTgt>
                                        </p:tgtEl>
                                        <p:attrNameLst>
                                          <p:attrName>style.fontWeight</p:attrName>
                                        </p:attrNameLst>
                                      </p:cBhvr>
                                      <p:to>
                                        <p:strVal val="bold"/>
                                      </p:to>
                                    </p:set>
                                    <p:set>
                                      <p:cBhvr override="childStyle">
                                        <p:cTn id="8" dur="indefinite"/>
                                        <p:tgtEl>
                                          <p:spTgt spid="6">
                                            <p:txEl>
                                              <p:pRg st="3" end="3"/>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4" name="Content Placeholder 3"/>
          <p:cNvSpPr/>
          <p:nvPr>
            <p:ph idx="1"/>
          </p:nvPr>
        </p:nvSpPr>
        <p:spPr>
          <a:xfrm>
            <a:off x="838200" y="1825625"/>
            <a:ext cx="10515600" cy="4818380"/>
          </a:xfrm>
        </p:spPr>
        <p:txBody>
          <a:bodyPr>
            <a:normAutofit lnSpcReduction="10000"/>
          </a:bodyPr>
          <a:p>
            <a:r>
              <a:rPr lang="en-US" altLang="en-GB"/>
              <a:t>There is an avulsion fracture of the left ASIS</a:t>
            </a:r>
            <a:endParaRPr lang="en-US" altLang="en-GB"/>
          </a:p>
          <a:p>
            <a:r>
              <a:rPr lang="en-US" altLang="en-GB"/>
              <a:t>The ASIS is the proximal attachment of the sartorius muscle</a:t>
            </a:r>
            <a:endParaRPr lang="en-US" altLang="en-GB"/>
          </a:p>
          <a:p>
            <a:r>
              <a:rPr lang="en-US" altLang="en-GB"/>
              <a:t>The distal attachment of sartorius is superomedial tibia</a:t>
            </a:r>
            <a:endParaRPr lang="en-US" altLang="en-GB"/>
          </a:p>
          <a:p>
            <a:r>
              <a:rPr lang="en-US" altLang="en-GB"/>
              <a:t>The mechanical function of sartorius is synergistic at:</a:t>
            </a:r>
            <a:endParaRPr lang="en-US" altLang="en-GB"/>
          </a:p>
          <a:p>
            <a:pPr lvl="1"/>
            <a:r>
              <a:rPr lang="en-US" altLang="en-GB"/>
              <a:t>Hip: Flexion, abduction, ext rotation</a:t>
            </a:r>
            <a:endParaRPr lang="en-US" altLang="en-GB"/>
          </a:p>
          <a:p>
            <a:pPr lvl="1"/>
            <a:r>
              <a:rPr lang="en-US" altLang="en-GB"/>
              <a:t>Knee: Flexion when the knee is partially flexed</a:t>
            </a:r>
            <a:endParaRPr lang="en-US" altLang="en-GB"/>
          </a:p>
          <a:p>
            <a:pPr lvl="0"/>
            <a:r>
              <a:rPr lang="en-US" altLang="en-GB"/>
              <a:t>It forms the </a:t>
            </a:r>
            <a:r>
              <a:rPr lang="en-US" altLang="en-GB" i="1"/>
              <a:t>lateral </a:t>
            </a:r>
            <a:r>
              <a:rPr lang="en-US" altLang="en-GB"/>
              <a:t>border of the femoral triangle</a:t>
            </a:r>
            <a:endParaRPr lang="en-US" altLang="en-GB"/>
          </a:p>
          <a:p>
            <a:pPr lvl="0"/>
            <a:r>
              <a:rPr lang="en-US" altLang="en-GB"/>
              <a:t>Pes anserinus is the combined tendons of sartorius, gracilis and semitendinosus. It has a submuscular bursa that can be inflammed in overuse by atheletes</a:t>
            </a:r>
            <a:endParaRPr lang="en-US" alt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itle 4"/>
          <p:cNvSpPr>
            <a:spLocks noGrp="1"/>
          </p:cNvSpPr>
          <p:nvPr>
            <p:ph type="title"/>
          </p:nvPr>
        </p:nvSpPr>
        <p:spPr/>
        <p:txBody>
          <a:bodyPr/>
          <a:p>
            <a:r>
              <a:rPr lang="en-US" altLang="en-GB"/>
              <a:t>Some pictures...</a:t>
            </a:r>
            <a:endParaRPr lang="en-US" altLang="en-GB"/>
          </a:p>
        </p:txBody>
      </p:sp>
      <p:pic>
        <p:nvPicPr>
          <p:cNvPr id="4" name="Content Placeholder 3" descr="Gray549-1"/>
          <p:cNvPicPr>
            <a:picLocks noChangeAspect="1"/>
          </p:cNvPicPr>
          <p:nvPr>
            <p:ph idx="1"/>
          </p:nvPr>
        </p:nvPicPr>
        <p:blipFill>
          <a:blip r:embed="rId1"/>
          <a:stretch>
            <a:fillRect/>
          </a:stretch>
        </p:blipFill>
        <p:spPr>
          <a:xfrm>
            <a:off x="6703060" y="1981200"/>
            <a:ext cx="4142105" cy="4519295"/>
          </a:xfrm>
          <a:prstGeom prst="rect">
            <a:avLst/>
          </a:prstGeom>
        </p:spPr>
      </p:pic>
      <p:pic>
        <p:nvPicPr>
          <p:cNvPr id="6" name="Content Placeholder 3" descr="avulsion-fracture-of-the-anterior-superior-iliac-spine-1"/>
          <p:cNvPicPr>
            <a:picLocks noChangeAspect="1"/>
          </p:cNvPicPr>
          <p:nvPr/>
        </p:nvPicPr>
        <p:blipFill>
          <a:blip r:embed="rId2"/>
          <a:srcRect l="10795"/>
          <a:stretch>
            <a:fillRect/>
          </a:stretch>
        </p:blipFill>
        <p:spPr>
          <a:xfrm>
            <a:off x="838200" y="1981200"/>
            <a:ext cx="4879340" cy="4488180"/>
          </a:xfrm>
          <a:prstGeom prst="rect">
            <a:avLst/>
          </a:prstGeom>
        </p:spPr>
      </p:pic>
      <p:sp>
        <p:nvSpPr>
          <p:cNvPr id="8" name="Oval 7"/>
          <p:cNvSpPr/>
          <p:nvPr/>
        </p:nvSpPr>
        <p:spPr>
          <a:xfrm>
            <a:off x="4930140" y="3912235"/>
            <a:ext cx="787400" cy="835660"/>
          </a:xfrm>
          <a:prstGeom prst="ellipse">
            <a:avLst/>
          </a:prstGeom>
          <a:noFill/>
          <a:ln w="38100">
            <a:solidFill>
              <a:srgbClr val="FFFF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GB" altLang="en-US"/>
          </a:p>
        </p:txBody>
      </p:sp>
      <p:sp>
        <p:nvSpPr>
          <p:cNvPr id="10" name="Oval 9"/>
          <p:cNvSpPr/>
          <p:nvPr/>
        </p:nvSpPr>
        <p:spPr>
          <a:xfrm rot="1560000">
            <a:off x="8924290" y="2014855"/>
            <a:ext cx="664845" cy="4534535"/>
          </a:xfrm>
          <a:prstGeom prst="ellipse">
            <a:avLst/>
          </a:prstGeom>
          <a:solidFill>
            <a:srgbClr val="CF6161">
              <a:alpha val="3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GB" altLang="en-US"/>
          </a:p>
        </p:txBody>
      </p:sp>
      <p:sp>
        <p:nvSpPr>
          <p:cNvPr id="11" name="Isosceles Triangle 10"/>
          <p:cNvSpPr/>
          <p:nvPr/>
        </p:nvSpPr>
        <p:spPr>
          <a:xfrm rot="18000000">
            <a:off x="7218680" y="3053080"/>
            <a:ext cx="2679065" cy="1188720"/>
          </a:xfrm>
          <a:prstGeom prst="triangle">
            <a:avLst>
              <a:gd name="adj" fmla="val 39423"/>
            </a:avLst>
          </a:prstGeom>
          <a:solidFill>
            <a:srgbClr val="FFFF00">
              <a:alpha val="30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GB" altLang="en-US"/>
          </a:p>
        </p:txBody>
      </p:sp>
      <p:cxnSp>
        <p:nvCxnSpPr>
          <p:cNvPr id="12" name="Straight Connector 11"/>
          <p:cNvCxnSpPr/>
          <p:nvPr/>
        </p:nvCxnSpPr>
        <p:spPr>
          <a:xfrm flipH="1" flipV="1">
            <a:off x="7836535" y="2023110"/>
            <a:ext cx="613410" cy="1621155"/>
          </a:xfrm>
          <a:prstGeom prst="line">
            <a:avLst/>
          </a:prstGeom>
        </p:spPr>
        <p:style>
          <a:lnRef idx="1">
            <a:schemeClr val="dk1"/>
          </a:lnRef>
          <a:fillRef idx="0">
            <a:schemeClr val="dk1"/>
          </a:fillRef>
          <a:effectRef idx="0">
            <a:schemeClr val="dk1"/>
          </a:effectRef>
          <a:fontRef idx="minor">
            <a:schemeClr val="tx1"/>
          </a:fontRef>
        </p:style>
      </p:cxnSp>
      <p:sp>
        <p:nvSpPr>
          <p:cNvPr id="13" name="Text Box 12"/>
          <p:cNvSpPr txBox="1"/>
          <p:nvPr/>
        </p:nvSpPr>
        <p:spPr>
          <a:xfrm>
            <a:off x="7011035" y="1691005"/>
            <a:ext cx="1701800" cy="368300"/>
          </a:xfrm>
          <a:prstGeom prst="rect">
            <a:avLst/>
          </a:prstGeom>
          <a:noFill/>
        </p:spPr>
        <p:txBody>
          <a:bodyPr wrap="none" rtlCol="0">
            <a:spAutoFit/>
          </a:bodyPr>
          <a:p>
            <a:r>
              <a:rPr lang="en-US" altLang="en-GB"/>
              <a:t>Femoral triangle</a:t>
            </a:r>
            <a:endParaRPr lang="en-US" alt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US" altLang="en-GB" sz="3110"/>
              <a:t>Q2 - A 17-year-old hockey player attends the ED with a painful knee after being struck by a hockey stick. You diagnosed a patellar dislocation. Which muscular dysfunction may further predispose this condition?</a:t>
            </a:r>
            <a:endParaRPr lang="en-US" altLang="en-GB" sz="3110"/>
          </a:p>
        </p:txBody>
      </p:sp>
      <p:sp>
        <p:nvSpPr>
          <p:cNvPr id="4" name="Content Placeholder 3"/>
          <p:cNvSpPr>
            <a:spLocks noGrp="1"/>
          </p:cNvSpPr>
          <p:nvPr>
            <p:ph idx="1"/>
          </p:nvPr>
        </p:nvSpPr>
        <p:spPr/>
        <p:txBody>
          <a:bodyPr/>
          <a:p>
            <a:pPr marL="514350" indent="-514350">
              <a:buFont typeface="+mj-lt"/>
              <a:buAutoNum type="alphaUcPeriod"/>
            </a:pPr>
            <a:r>
              <a:rPr lang="en-US" altLang="en-GB" sz="2400"/>
              <a:t>Rectus femoris</a:t>
            </a:r>
            <a:endParaRPr lang="en-US" altLang="en-GB" sz="2400"/>
          </a:p>
          <a:p>
            <a:pPr marL="514350" indent="-514350">
              <a:buFont typeface="+mj-lt"/>
              <a:buAutoNum type="alphaUcPeriod"/>
            </a:pPr>
            <a:r>
              <a:rPr lang="en-US" altLang="en-GB" sz="2400"/>
              <a:t>Vastus medialis</a:t>
            </a:r>
            <a:endParaRPr lang="en-US" altLang="en-GB" sz="2400"/>
          </a:p>
          <a:p>
            <a:pPr marL="514350" indent="-514350">
              <a:buFont typeface="+mj-lt"/>
              <a:buAutoNum type="alphaUcPeriod"/>
            </a:pPr>
            <a:r>
              <a:rPr lang="en-US" altLang="en-GB" sz="2400"/>
              <a:t>Vastus lateralis</a:t>
            </a:r>
            <a:endParaRPr lang="en-US" altLang="en-GB" sz="2400"/>
          </a:p>
          <a:p>
            <a:pPr marL="514350" indent="-514350">
              <a:buFont typeface="+mj-lt"/>
              <a:buAutoNum type="alphaUcPeriod"/>
            </a:pPr>
            <a:r>
              <a:rPr lang="en-US" altLang="en-GB" sz="2400"/>
              <a:t>Vastus intermedius</a:t>
            </a:r>
            <a:endParaRPr lang="en-US" altLang="en-GB" sz="2400"/>
          </a:p>
          <a:p>
            <a:pPr marL="514350" indent="-514350">
              <a:buFont typeface="+mj-lt"/>
              <a:buAutoNum type="alphaUcPeriod"/>
            </a:pPr>
            <a:r>
              <a:rPr lang="en-US" altLang="en-GB" sz="2400"/>
              <a:t>Tensor fasciae lata</a:t>
            </a:r>
            <a:endParaRPr lang="en-US" altLang="en-GB"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4">
                                            <p:txEl>
                                              <p:pRg st="1" end="1"/>
                                            </p:txEl>
                                          </p:spTgt>
                                        </p:tgtEl>
                                        <p:attrNameLst>
                                          <p:attrName>style.fontStyle</p:attrName>
                                        </p:attrNameLst>
                                      </p:cBhvr>
                                      <p:to>
                                        <p:strVal val="normal"/>
                                      </p:to>
                                    </p:set>
                                    <p:set>
                                      <p:cBhvr override="childStyle">
                                        <p:cTn id="7" dur="indefinite"/>
                                        <p:tgtEl>
                                          <p:spTgt spid="4">
                                            <p:txEl>
                                              <p:pRg st="1" end="1"/>
                                            </p:txEl>
                                          </p:spTgt>
                                        </p:tgtEl>
                                        <p:attrNameLst>
                                          <p:attrName>style.fontWeight</p:attrName>
                                        </p:attrNameLst>
                                      </p:cBhvr>
                                      <p:to>
                                        <p:strVal val="bold"/>
                                      </p:to>
                                    </p:set>
                                    <p:set>
                                      <p:cBhvr override="childStyle">
                                        <p:cTn id="8" dur="indefinite"/>
                                        <p:tgtEl>
                                          <p:spTgt spid="4">
                                            <p:txEl>
                                              <p:pRg st="1" end="1"/>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idx="1"/>
          </p:nvPr>
        </p:nvSpPr>
        <p:spPr/>
        <p:txBody>
          <a:bodyPr>
            <a:normAutofit lnSpcReduction="10000"/>
          </a:bodyPr>
          <a:p>
            <a:r>
              <a:rPr lang="en-US" altLang="en-GB"/>
              <a:t>Lateral patellar dislocation is most common</a:t>
            </a:r>
            <a:endParaRPr lang="en-US" altLang="en-GB"/>
          </a:p>
          <a:p>
            <a:r>
              <a:rPr lang="en-US" altLang="en-GB"/>
              <a:t>Latellar patellar dislocations often cause stretching and tearing of the medial patellar retinaculum</a:t>
            </a:r>
            <a:endParaRPr lang="en-US" altLang="en-GB"/>
          </a:p>
          <a:p>
            <a:r>
              <a:rPr lang="en-US" altLang="en-GB">
                <a:sym typeface="+mn-ea"/>
              </a:rPr>
              <a:t>Medial patellar retinaculum is an important patella stabiliser, and recurrent lateral dislocation can occur if weakened.</a:t>
            </a:r>
            <a:endParaRPr lang="en-US" altLang="en-GB"/>
          </a:p>
          <a:p>
            <a:r>
              <a:rPr lang="en-US" altLang="en-GB"/>
              <a:t>Composition of medial patellar retinaculum:</a:t>
            </a:r>
            <a:endParaRPr lang="en-US" altLang="en-GB"/>
          </a:p>
          <a:p>
            <a:pPr lvl="1"/>
            <a:r>
              <a:rPr lang="en-US" altLang="en-GB"/>
              <a:t>Most fibres come from the </a:t>
            </a:r>
            <a:r>
              <a:rPr lang="en-US" altLang="en-GB" i="1"/>
              <a:t>vastus medialis</a:t>
            </a:r>
            <a:endParaRPr lang="en-US" altLang="en-GB" i="1"/>
          </a:p>
          <a:p>
            <a:pPr lvl="1"/>
            <a:r>
              <a:rPr lang="en-US" altLang="en-GB"/>
              <a:t>Sartorius</a:t>
            </a:r>
            <a:endParaRPr lang="en-US" altLang="en-GB"/>
          </a:p>
          <a:p>
            <a:pPr lvl="1"/>
            <a:r>
              <a:rPr lang="en-US" altLang="en-GB"/>
              <a:t>Medial collateral ligament</a:t>
            </a:r>
            <a:endParaRPr lang="en-US" altLang="en-GB"/>
          </a:p>
          <a:p>
            <a:pPr lvl="1"/>
            <a:r>
              <a:rPr lang="en-US" altLang="en-GB"/>
              <a:t>Medial patellofemoral ligament</a:t>
            </a:r>
            <a:endParaRPr lang="en-US" alt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US" altLang="en-GB" sz="3110"/>
              <a:t>Q3 - After a prolonged resuscitation of a patient in septic shock, you notice that the latest arterial blood gas shows the following result: </a:t>
            </a:r>
            <a:endParaRPr lang="en-US" altLang="en-GB" sz="3110"/>
          </a:p>
        </p:txBody>
      </p:sp>
      <p:sp>
        <p:nvSpPr>
          <p:cNvPr id="4" name="Content Placeholder 3"/>
          <p:cNvSpPr>
            <a:spLocks noGrp="1"/>
          </p:cNvSpPr>
          <p:nvPr>
            <p:ph sz="half" idx="1"/>
          </p:nvPr>
        </p:nvSpPr>
        <p:spPr>
          <a:xfrm>
            <a:off x="838200" y="1825625"/>
            <a:ext cx="3445510" cy="4351655"/>
          </a:xfrm>
        </p:spPr>
        <p:txBody>
          <a:bodyPr>
            <a:normAutofit lnSpcReduction="10000"/>
          </a:bodyPr>
          <a:p>
            <a:pPr marL="0" indent="0">
              <a:buNone/>
            </a:pPr>
            <a:r>
              <a:rPr lang="en-US" altLang="en-GB">
                <a:latin typeface="Calibri Light" panose="020F0302020204030204" charset="0"/>
                <a:cs typeface="Calibri Light" panose="020F0302020204030204" charset="0"/>
              </a:rPr>
              <a:t>pH: 7.29</a:t>
            </a:r>
            <a:endParaRPr lang="en-US" altLang="en-GB">
              <a:latin typeface="Calibri Light" panose="020F0302020204030204" charset="0"/>
              <a:cs typeface="Calibri Light" panose="020F0302020204030204" charset="0"/>
            </a:endParaRPr>
          </a:p>
          <a:p>
            <a:pPr marL="0" indent="0">
              <a:buNone/>
            </a:pPr>
            <a:r>
              <a:rPr lang="en-US" altLang="en-GB">
                <a:latin typeface="Calibri Light" panose="020F0302020204030204" charset="0"/>
                <a:cs typeface="Calibri Light" panose="020F0302020204030204" charset="0"/>
              </a:rPr>
              <a:t>pCO2: 5.0</a:t>
            </a:r>
            <a:endParaRPr lang="en-US" altLang="en-GB">
              <a:latin typeface="Calibri Light" panose="020F0302020204030204" charset="0"/>
              <a:cs typeface="Calibri Light" panose="020F0302020204030204" charset="0"/>
            </a:endParaRPr>
          </a:p>
          <a:p>
            <a:pPr marL="0" indent="0">
              <a:buNone/>
            </a:pPr>
            <a:r>
              <a:rPr lang="en-US" altLang="en-GB">
                <a:latin typeface="Calibri Light" panose="020F0302020204030204" charset="0"/>
                <a:cs typeface="Calibri Light" panose="020F0302020204030204" charset="0"/>
              </a:rPr>
              <a:t>pO2: 12.1</a:t>
            </a:r>
            <a:endParaRPr lang="en-US" altLang="en-GB">
              <a:latin typeface="Calibri Light" panose="020F0302020204030204" charset="0"/>
              <a:cs typeface="Calibri Light" panose="020F0302020204030204" charset="0"/>
            </a:endParaRPr>
          </a:p>
          <a:p>
            <a:pPr marL="0" indent="0">
              <a:buNone/>
            </a:pPr>
            <a:r>
              <a:rPr lang="en-US" altLang="en-GB">
                <a:latin typeface="Calibri Light" panose="020F0302020204030204" charset="0"/>
                <a:cs typeface="Calibri Light" panose="020F0302020204030204" charset="0"/>
              </a:rPr>
              <a:t>HCO3: 17</a:t>
            </a:r>
            <a:endParaRPr lang="en-US" altLang="en-GB">
              <a:latin typeface="Calibri Light" panose="020F0302020204030204" charset="0"/>
              <a:cs typeface="Calibri Light" panose="020F0302020204030204" charset="0"/>
            </a:endParaRPr>
          </a:p>
          <a:p>
            <a:pPr marL="0" indent="0">
              <a:buNone/>
            </a:pPr>
            <a:r>
              <a:rPr lang="en-US" altLang="en-GB">
                <a:latin typeface="Calibri Light" panose="020F0302020204030204" charset="0"/>
                <a:cs typeface="Calibri Light" panose="020F0302020204030204" charset="0"/>
              </a:rPr>
              <a:t>BE: -7</a:t>
            </a:r>
            <a:endParaRPr lang="en-US" altLang="en-GB">
              <a:latin typeface="Calibri Light" panose="020F0302020204030204" charset="0"/>
              <a:cs typeface="Calibri Light" panose="020F0302020204030204" charset="0"/>
            </a:endParaRPr>
          </a:p>
          <a:p>
            <a:pPr marL="0" indent="0">
              <a:buNone/>
            </a:pPr>
            <a:r>
              <a:rPr lang="en-US" altLang="en-GB">
                <a:latin typeface="Calibri Light" panose="020F0302020204030204" charset="0"/>
                <a:cs typeface="Calibri Light" panose="020F0302020204030204" charset="0"/>
              </a:rPr>
              <a:t>Lac: 1.5</a:t>
            </a:r>
            <a:endParaRPr lang="en-US" altLang="en-GB">
              <a:latin typeface="Calibri Light" panose="020F0302020204030204" charset="0"/>
              <a:cs typeface="Calibri Light" panose="020F0302020204030204" charset="0"/>
            </a:endParaRPr>
          </a:p>
          <a:p>
            <a:pPr marL="0" indent="0">
              <a:buNone/>
            </a:pPr>
            <a:r>
              <a:rPr lang="en-US" altLang="en-GB">
                <a:latin typeface="Calibri Light" panose="020F0302020204030204" charset="0"/>
                <a:cs typeface="Calibri Light" panose="020F0302020204030204" charset="0"/>
              </a:rPr>
              <a:t>Na 145</a:t>
            </a:r>
            <a:endParaRPr lang="en-US" altLang="en-GB">
              <a:latin typeface="Calibri Light" panose="020F0302020204030204" charset="0"/>
              <a:cs typeface="Calibri Light" panose="020F0302020204030204" charset="0"/>
            </a:endParaRPr>
          </a:p>
          <a:p>
            <a:pPr marL="0" indent="0">
              <a:buNone/>
            </a:pPr>
            <a:r>
              <a:rPr lang="en-US" altLang="en-GB">
                <a:latin typeface="Calibri Light" panose="020F0302020204030204" charset="0"/>
                <a:cs typeface="Calibri Light" panose="020F0302020204030204" charset="0"/>
              </a:rPr>
              <a:t>K 4</a:t>
            </a:r>
            <a:endParaRPr lang="en-US" altLang="en-GB">
              <a:latin typeface="Calibri Light" panose="020F0302020204030204" charset="0"/>
              <a:cs typeface="Calibri Light" panose="020F0302020204030204" charset="0"/>
            </a:endParaRPr>
          </a:p>
          <a:p>
            <a:pPr marL="0" indent="0">
              <a:buNone/>
            </a:pPr>
            <a:r>
              <a:rPr lang="en-US" altLang="en-GB">
                <a:latin typeface="Calibri Light" panose="020F0302020204030204" charset="0"/>
                <a:cs typeface="Calibri Light" panose="020F0302020204030204" charset="0"/>
              </a:rPr>
              <a:t>Cl 116</a:t>
            </a:r>
            <a:endParaRPr lang="en-US" altLang="en-GB">
              <a:latin typeface="Calibri Light" panose="020F0302020204030204" charset="0"/>
              <a:cs typeface="Calibri Light" panose="020F0302020204030204" charset="0"/>
            </a:endParaRPr>
          </a:p>
        </p:txBody>
      </p:sp>
      <p:sp>
        <p:nvSpPr>
          <p:cNvPr id="5" name="Content Placeholder 4"/>
          <p:cNvSpPr>
            <a:spLocks noGrp="1"/>
          </p:cNvSpPr>
          <p:nvPr>
            <p:ph sz="half" idx="2"/>
          </p:nvPr>
        </p:nvSpPr>
        <p:spPr>
          <a:xfrm>
            <a:off x="5012055" y="1825625"/>
            <a:ext cx="6341745" cy="4351655"/>
          </a:xfrm>
        </p:spPr>
        <p:txBody>
          <a:bodyPr/>
          <a:p>
            <a:pPr marL="0" indent="0">
              <a:buNone/>
            </a:pPr>
            <a:r>
              <a:rPr lang="en-US" altLang="en-GB">
                <a:latin typeface="Calibri Light" panose="020F0302020204030204" charset="0"/>
                <a:cs typeface="Calibri Light" panose="020F0302020204030204" charset="0"/>
              </a:rPr>
              <a:t>What is the likely explanation for this abnormality?</a:t>
            </a:r>
            <a:endParaRPr lang="en-US" altLang="en-GB">
              <a:latin typeface="Calibri Light" panose="020F0302020204030204" charset="0"/>
              <a:cs typeface="Calibri Light" panose="020F0302020204030204" charset="0"/>
            </a:endParaRPr>
          </a:p>
          <a:p>
            <a:pPr marL="514350" indent="-514350">
              <a:buFont typeface="+mj-lt"/>
              <a:buAutoNum type="alphaUcPeriod"/>
            </a:pPr>
            <a:r>
              <a:rPr lang="en-US" altLang="en-GB">
                <a:cs typeface="+mn-lt"/>
              </a:rPr>
              <a:t>Life threatening asthma exacerbation</a:t>
            </a:r>
            <a:endParaRPr lang="en-US" altLang="en-GB">
              <a:cs typeface="+mn-lt"/>
            </a:endParaRPr>
          </a:p>
          <a:p>
            <a:pPr marL="514350" indent="-514350">
              <a:buFont typeface="+mj-lt"/>
              <a:buAutoNum type="alphaUcPeriod"/>
            </a:pPr>
            <a:r>
              <a:rPr lang="en-US" altLang="en-GB">
                <a:cs typeface="+mn-lt"/>
              </a:rPr>
              <a:t>Salicylate overdose</a:t>
            </a:r>
            <a:endParaRPr lang="en-US" altLang="en-GB">
              <a:cs typeface="+mn-lt"/>
            </a:endParaRPr>
          </a:p>
          <a:p>
            <a:pPr marL="514350" indent="-514350">
              <a:buFont typeface="+mj-lt"/>
              <a:buAutoNum type="alphaUcPeriod"/>
            </a:pPr>
            <a:r>
              <a:rPr lang="en-US" altLang="en-GB">
                <a:cs typeface="+mn-lt"/>
              </a:rPr>
              <a:t>Diabetic ketoacidosis</a:t>
            </a:r>
            <a:endParaRPr lang="en-US" altLang="en-GB">
              <a:cs typeface="+mn-lt"/>
            </a:endParaRPr>
          </a:p>
          <a:p>
            <a:pPr marL="514350" indent="-514350">
              <a:buFont typeface="+mj-lt"/>
              <a:buAutoNum type="alphaUcPeriod"/>
            </a:pPr>
            <a:r>
              <a:rPr lang="en-US" altLang="en-GB">
                <a:cs typeface="+mn-lt"/>
              </a:rPr>
              <a:t>Excessive saline infusion</a:t>
            </a:r>
            <a:endParaRPr lang="en-US" altLang="en-GB">
              <a:cs typeface="+mn-lt"/>
            </a:endParaRPr>
          </a:p>
          <a:p>
            <a:pPr marL="514350" indent="-514350">
              <a:buFont typeface="+mj-lt"/>
              <a:buAutoNum type="alphaUcPeriod"/>
            </a:pPr>
            <a:r>
              <a:rPr lang="en-US" altLang="en-GB">
                <a:cs typeface="+mn-lt"/>
              </a:rPr>
              <a:t>Hypoxia</a:t>
            </a:r>
            <a:endParaRPr lang="en-US" altLang="en-GB">
              <a:cs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5">
                                            <p:txEl>
                                              <p:pRg st="4" end="4"/>
                                            </p:txEl>
                                          </p:spTgt>
                                        </p:tgtEl>
                                        <p:attrNameLst>
                                          <p:attrName>style.fontStyle</p:attrName>
                                        </p:attrNameLst>
                                      </p:cBhvr>
                                      <p:to>
                                        <p:strVal val="normal"/>
                                      </p:to>
                                    </p:set>
                                    <p:set>
                                      <p:cBhvr override="childStyle">
                                        <p:cTn id="7" dur="indefinite"/>
                                        <p:tgtEl>
                                          <p:spTgt spid="5">
                                            <p:txEl>
                                              <p:pRg st="4" end="4"/>
                                            </p:txEl>
                                          </p:spTgt>
                                        </p:tgtEl>
                                        <p:attrNameLst>
                                          <p:attrName>style.fontWeight</p:attrName>
                                        </p:attrNameLst>
                                      </p:cBhvr>
                                      <p:to>
                                        <p:strVal val="bold"/>
                                      </p:to>
                                    </p:set>
                                    <p:set>
                                      <p:cBhvr override="childStyle">
                                        <p:cTn id="8" dur="indefinite"/>
                                        <p:tgtEl>
                                          <p:spTgt spid="5">
                                            <p:txEl>
                                              <p:pRg st="4" end="4"/>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5" name="Content Placeholder 4"/>
          <p:cNvSpPr>
            <a:spLocks noGrp="1"/>
          </p:cNvSpPr>
          <p:nvPr>
            <p:ph idx="1"/>
          </p:nvPr>
        </p:nvSpPr>
        <p:spPr/>
        <p:txBody>
          <a:bodyPr/>
          <a:p>
            <a:r>
              <a:rPr lang="en-US" altLang="en-GB"/>
              <a:t>Blood gas shows a normal anion gap metabolic acidosis</a:t>
            </a:r>
            <a:endParaRPr lang="en-US" altLang="en-GB"/>
          </a:p>
          <a:p>
            <a:r>
              <a:rPr lang="en-US" altLang="en-GB"/>
              <a:t>Excessive saline infusion causes hyperchloremic acidosis, which has a normal anion gap</a:t>
            </a:r>
            <a:endParaRPr lang="en-US" altLang="en-GB"/>
          </a:p>
          <a:p>
            <a:r>
              <a:rPr lang="en-US" altLang="en-GB"/>
              <a:t>Anion gap defined as [Na] + [K] - [Cl] - [HCO3], and normal is 4-16</a:t>
            </a:r>
            <a:endParaRPr lang="en-US" alt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US" altLang="en-GB" sz="3110"/>
              <a:t>Q4 - You are managing an unconscious patient who is a known alcohol abuser and was found to be hypoglyaemic. Which of the following would best explain a failure to treat his hypoglycaemia with glucagon?</a:t>
            </a:r>
            <a:endParaRPr lang="en-US" altLang="en-GB" sz="3110"/>
          </a:p>
        </p:txBody>
      </p:sp>
      <p:sp>
        <p:nvSpPr>
          <p:cNvPr id="3" name="Content Placeholder 2"/>
          <p:cNvSpPr>
            <a:spLocks noGrp="1"/>
          </p:cNvSpPr>
          <p:nvPr>
            <p:ph idx="1"/>
          </p:nvPr>
        </p:nvSpPr>
        <p:spPr/>
        <p:txBody>
          <a:bodyPr/>
          <a:p>
            <a:pPr marL="514350" indent="-514350">
              <a:buFont typeface="+mj-lt"/>
              <a:buAutoNum type="alphaUcPeriod"/>
            </a:pPr>
            <a:r>
              <a:rPr lang="en-US" altLang="en-GB"/>
              <a:t>Inadequate glycogen stores</a:t>
            </a:r>
            <a:endParaRPr lang="en-US" altLang="en-GB"/>
          </a:p>
          <a:p>
            <a:pPr marL="514350" indent="-514350">
              <a:buFont typeface="+mj-lt"/>
              <a:buAutoNum type="alphaUcPeriod"/>
            </a:pPr>
            <a:r>
              <a:rPr lang="en-US" altLang="en-GB"/>
              <a:t>Excess circulating insulin</a:t>
            </a:r>
            <a:endParaRPr lang="en-US" altLang="en-GB"/>
          </a:p>
          <a:p>
            <a:pPr marL="514350" indent="-514350">
              <a:buFont typeface="+mj-lt"/>
              <a:buAutoNum type="alphaUcPeriod"/>
            </a:pPr>
            <a:r>
              <a:rPr lang="en-US" altLang="en-GB"/>
              <a:t>Adrenal suppression</a:t>
            </a:r>
            <a:endParaRPr lang="en-US" altLang="en-GB"/>
          </a:p>
          <a:p>
            <a:pPr marL="514350" indent="-514350">
              <a:buFont typeface="+mj-lt"/>
              <a:buAutoNum type="alphaUcPeriod"/>
            </a:pPr>
            <a:r>
              <a:rPr lang="en-US" altLang="en-GB"/>
              <a:t>Increased insulin sensitivity</a:t>
            </a:r>
            <a:endParaRPr lang="en-US" altLang="en-GB"/>
          </a:p>
          <a:p>
            <a:pPr marL="514350" indent="-514350">
              <a:buFont typeface="+mj-lt"/>
              <a:buAutoNum type="alphaUcPeriod"/>
            </a:pPr>
            <a:r>
              <a:rPr lang="en-US" altLang="en-GB"/>
              <a:t>Failure of intestinal sodium-glucose cotransporter</a:t>
            </a:r>
            <a:endParaRPr lang="en-US" alt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3">
                                            <p:txEl>
                                              <p:pRg st="0" end="0"/>
                                            </p:txEl>
                                          </p:spTgt>
                                        </p:tgtEl>
                                        <p:attrNameLst>
                                          <p:attrName>style.fontStyle</p:attrName>
                                        </p:attrNameLst>
                                      </p:cBhvr>
                                      <p:to>
                                        <p:strVal val="normal"/>
                                      </p:to>
                                    </p:set>
                                    <p:set>
                                      <p:cBhvr override="childStyle">
                                        <p:cTn id="7" dur="indefinite"/>
                                        <p:tgtEl>
                                          <p:spTgt spid="3">
                                            <p:txEl>
                                              <p:pRg st="0" end="0"/>
                                            </p:txEl>
                                          </p:spTgt>
                                        </p:tgtEl>
                                        <p:attrNameLst>
                                          <p:attrName>style.fontWeight</p:attrName>
                                        </p:attrNameLst>
                                      </p:cBhvr>
                                      <p:to>
                                        <p:strVal val="bold"/>
                                      </p:to>
                                    </p:set>
                                    <p:set>
                                      <p:cBhvr override="childStyle">
                                        <p:cTn id="8" dur="indefinite"/>
                                        <p:tgtEl>
                                          <p:spTgt spid="3">
                                            <p:txEl>
                                              <p:pRg st="0" end="0"/>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idx="1"/>
          </p:nvPr>
        </p:nvSpPr>
        <p:spPr/>
        <p:txBody>
          <a:bodyPr/>
          <a:p>
            <a:r>
              <a:rPr lang="en-US" altLang="en-GB"/>
              <a:t>Glucagon works by driving glycogenolysis and gluconeogenesis</a:t>
            </a:r>
            <a:endParaRPr lang="en-US" altLang="en-GB"/>
          </a:p>
          <a:p>
            <a:r>
              <a:rPr lang="en-US" altLang="en-GB"/>
              <a:t>Alcohol abusers often have malnutrition or chronic liver disease that reduces their glycogen stores.</a:t>
            </a:r>
            <a:endParaRPr lang="en-US" altLang="en-GB"/>
          </a:p>
          <a:p>
            <a:endParaRPr lang="en-US" altLang="en-GB"/>
          </a:p>
          <a:p>
            <a:r>
              <a:rPr lang="en-US" altLang="en-GB"/>
              <a:t>Other options listed are various dysfunctions of the hypoglycemic counterregulatory response that may explain refractory hypoglycemia</a:t>
            </a:r>
            <a:endParaRPr lang="en-US" altLang="en-GB"/>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1678940"/>
          </a:xfrm>
        </p:spPr>
        <p:txBody>
          <a:bodyPr>
            <a:normAutofit fontScale="90000"/>
          </a:bodyPr>
          <a:p>
            <a:r>
              <a:rPr lang="en-US" altLang="en-GB" sz="3110"/>
              <a:t>Q5 - You attend a patient with chest pain whose ECG shows an anterior STEMI. The cardiology team asks you to prepare the patient for PCI and asks you to give dual antiplatelet therapy. Which of the following statements regarding antiplatelet therapy is false?</a:t>
            </a:r>
            <a:endParaRPr lang="en-US" altLang="en-GB" sz="3110"/>
          </a:p>
        </p:txBody>
      </p:sp>
      <p:sp>
        <p:nvSpPr>
          <p:cNvPr id="3" name="Content Placeholder 2"/>
          <p:cNvSpPr>
            <a:spLocks noGrp="1"/>
          </p:cNvSpPr>
          <p:nvPr>
            <p:ph idx="1"/>
          </p:nvPr>
        </p:nvSpPr>
        <p:spPr>
          <a:xfrm>
            <a:off x="838200" y="2140585"/>
            <a:ext cx="10515600" cy="4132580"/>
          </a:xfrm>
        </p:spPr>
        <p:txBody>
          <a:bodyPr/>
          <a:p>
            <a:pPr marL="514350" indent="-514350">
              <a:buFont typeface="+mj-lt"/>
              <a:buAutoNum type="alphaUcPeriod"/>
            </a:pPr>
            <a:r>
              <a:rPr lang="en-US" altLang="en-GB"/>
              <a:t>Clopidogrel is metabolised by the liver into its active compound</a:t>
            </a:r>
            <a:endParaRPr lang="en-US" altLang="en-GB"/>
          </a:p>
          <a:p>
            <a:pPr marL="514350" indent="-514350">
              <a:buFont typeface="+mj-lt"/>
              <a:buAutoNum type="alphaUcPeriod"/>
            </a:pPr>
            <a:r>
              <a:rPr lang="en-US" altLang="en-GB"/>
              <a:t>Abciximab is a IIa/IIIb receptor antagonist</a:t>
            </a:r>
            <a:endParaRPr lang="en-US" altLang="en-GB"/>
          </a:p>
          <a:p>
            <a:pPr marL="514350" indent="-514350">
              <a:buFont typeface="+mj-lt"/>
              <a:buAutoNum type="alphaUcPeriod"/>
            </a:pPr>
            <a:r>
              <a:rPr lang="en-US" altLang="en-GB"/>
              <a:t>Aspirin is an irreversible inhibitor of the COX enzyme</a:t>
            </a:r>
            <a:endParaRPr lang="en-US" altLang="en-GB"/>
          </a:p>
          <a:p>
            <a:pPr marL="514350" indent="-514350">
              <a:buFont typeface="+mj-lt"/>
              <a:buAutoNum type="alphaUcPeriod"/>
            </a:pPr>
            <a:r>
              <a:rPr lang="en-US" altLang="en-GB"/>
              <a:t>Ticagrelor affects platelet aggregation by blocking ADP-mediated P2Y12 receptors</a:t>
            </a:r>
            <a:endParaRPr lang="en-US" altLang="en-GB"/>
          </a:p>
          <a:p>
            <a:pPr marL="514350" indent="-514350">
              <a:buFont typeface="+mj-lt"/>
              <a:buAutoNum type="alphaUcPeriod"/>
            </a:pPr>
            <a:r>
              <a:rPr lang="en-US" altLang="en-GB"/>
              <a:t>Dipyridamole also causes vasodilatation</a:t>
            </a:r>
            <a:endParaRPr lang="en-US" alt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3">
                                            <p:txEl>
                                              <p:pRg st="1" end="1"/>
                                            </p:txEl>
                                          </p:spTgt>
                                        </p:tgtEl>
                                        <p:attrNameLst>
                                          <p:attrName>style.fontStyle</p:attrName>
                                        </p:attrNameLst>
                                      </p:cBhvr>
                                      <p:to>
                                        <p:strVal val="normal"/>
                                      </p:to>
                                    </p:set>
                                    <p:set>
                                      <p:cBhvr override="childStyle">
                                        <p:cTn id="7" dur="indefinite"/>
                                        <p:tgtEl>
                                          <p:spTgt spid="3">
                                            <p:txEl>
                                              <p:pRg st="1" end="1"/>
                                            </p:txEl>
                                          </p:spTgt>
                                        </p:tgtEl>
                                        <p:attrNameLst>
                                          <p:attrName>style.fontWeight</p:attrName>
                                        </p:attrNameLst>
                                      </p:cBhvr>
                                      <p:to>
                                        <p:strVal val="bold"/>
                                      </p:to>
                                    </p:set>
                                    <p:set>
                                      <p:cBhvr override="childStyle">
                                        <p:cTn id="8" dur="indefinite"/>
                                        <p:tgtEl>
                                          <p:spTgt spid="3">
                                            <p:txEl>
                                              <p:pRg st="1" end="1"/>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idx="1"/>
          </p:nvPr>
        </p:nvSpPr>
        <p:spPr/>
        <p:txBody>
          <a:bodyPr/>
          <a:p>
            <a:r>
              <a:rPr lang="en-US" altLang="en-GB"/>
              <a:t>Abciximab is a glycoprotein </a:t>
            </a:r>
            <a:r>
              <a:rPr lang="en-US" altLang="en-GB" i="1"/>
              <a:t>IIb/IIIa receptor</a:t>
            </a:r>
            <a:r>
              <a:rPr lang="en-US" altLang="en-GB"/>
              <a:t> antagonist</a:t>
            </a:r>
            <a:endParaRPr lang="en-US" altLang="en-GB"/>
          </a:p>
          <a:p>
            <a:r>
              <a:rPr lang="en-US" altLang="en-GB"/>
              <a:t>Clopidogrel is a prodrug that require hepatic activation</a:t>
            </a:r>
            <a:endParaRPr lang="en-US" altLang="en-GB"/>
          </a:p>
          <a:p>
            <a:r>
              <a:rPr lang="en-US" altLang="en-GB"/>
              <a:t>Aspirin irreversibly blocks COX enzyme and reduces prostaglandin and thromboxane synthesis</a:t>
            </a:r>
            <a:endParaRPr lang="en-US" altLang="en-GB"/>
          </a:p>
          <a:p>
            <a:r>
              <a:rPr lang="en-US" altLang="en-GB"/>
              <a:t>Tica</a:t>
            </a:r>
            <a:r>
              <a:rPr lang="en-US" altLang="en-GB" b="1"/>
              <a:t>grel</a:t>
            </a:r>
            <a:r>
              <a:rPr lang="en-US" altLang="en-GB"/>
              <a:t>or, clopido</a:t>
            </a:r>
            <a:r>
              <a:rPr lang="en-US" altLang="en-GB" b="1"/>
              <a:t>grel</a:t>
            </a:r>
            <a:r>
              <a:rPr lang="en-US" altLang="en-GB"/>
              <a:t>, prasu</a:t>
            </a:r>
            <a:r>
              <a:rPr lang="en-US" altLang="en-GB" b="1"/>
              <a:t>grel</a:t>
            </a:r>
            <a:r>
              <a:rPr lang="en-US" altLang="en-GB"/>
              <a:t>, can</a:t>
            </a:r>
            <a:r>
              <a:rPr lang="en-US" altLang="en-GB" b="1"/>
              <a:t>grel</a:t>
            </a:r>
            <a:r>
              <a:rPr lang="en-US" altLang="en-GB"/>
              <a:t>or etc all act via ADP-mediated P2Y</a:t>
            </a:r>
            <a:r>
              <a:rPr lang="en-US" altLang="en-GB" baseline="-25000"/>
              <a:t>12</a:t>
            </a:r>
            <a:r>
              <a:rPr lang="en-US" altLang="en-GB"/>
              <a:t> receptor antagonism</a:t>
            </a:r>
            <a:endParaRPr lang="en-US" altLang="en-GB"/>
          </a:p>
          <a:p>
            <a:r>
              <a:rPr lang="en-US" altLang="en-GB"/>
              <a:t>Dipyridamole is a phosphodieterase inhibitor which antithrombotic and vasodilatory effects</a:t>
            </a:r>
            <a:endParaRPr lang="en-US" altLang="en-GB"/>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a:bodyPr>
          <a:p>
            <a:r>
              <a:rPr lang="en-US" altLang="en-GB" sz="2800"/>
              <a:t>Q6 - You sent a central venous line for culture and the preliminary report found gram positive cocci. Which of the following statement is false?</a:t>
            </a:r>
            <a:endParaRPr lang="en-US" altLang="en-GB" sz="2800"/>
          </a:p>
        </p:txBody>
      </p:sp>
      <p:sp>
        <p:nvSpPr>
          <p:cNvPr id="3" name="Content Placeholder 2"/>
          <p:cNvSpPr>
            <a:spLocks noGrp="1"/>
          </p:cNvSpPr>
          <p:nvPr>
            <p:ph idx="1"/>
          </p:nvPr>
        </p:nvSpPr>
        <p:spPr>
          <a:xfrm>
            <a:off x="838200" y="2170430"/>
            <a:ext cx="10515600" cy="4016375"/>
          </a:xfrm>
        </p:spPr>
        <p:txBody>
          <a:bodyPr/>
          <a:p>
            <a:pPr marL="514350" indent="-514350">
              <a:buFont typeface="+mj-lt"/>
              <a:buAutoNum type="alphaUcPeriod"/>
            </a:pPr>
            <a:r>
              <a:rPr lang="en-US" altLang="en-GB"/>
              <a:t>Staphylococcus saprophyticus is a coagulase positive staphylococci</a:t>
            </a:r>
            <a:endParaRPr lang="en-US" altLang="en-GB"/>
          </a:p>
          <a:p>
            <a:pPr marL="514350" indent="-514350">
              <a:buFont typeface="+mj-lt"/>
              <a:buAutoNum type="alphaUcPeriod"/>
            </a:pPr>
            <a:r>
              <a:rPr lang="en-US" altLang="en-GB"/>
              <a:t>Staphylococcus epidermidis is a normal skin flora </a:t>
            </a:r>
            <a:endParaRPr lang="en-US" altLang="en-GB"/>
          </a:p>
          <a:p>
            <a:pPr marL="514350" indent="-514350">
              <a:buFont typeface="+mj-lt"/>
              <a:buAutoNum type="alphaUcPeriod"/>
            </a:pPr>
            <a:r>
              <a:rPr lang="en-US" altLang="en-GB"/>
              <a:t>Methicillin-resistant staphylococcus aureus is usually sensitive to vancomycin</a:t>
            </a:r>
            <a:endParaRPr lang="en-US" altLang="en-GB"/>
          </a:p>
          <a:p>
            <a:pPr marL="514350" indent="-514350">
              <a:buFont typeface="+mj-lt"/>
              <a:buAutoNum type="alphaUcPeriod"/>
            </a:pPr>
            <a:r>
              <a:rPr lang="en-US" altLang="en-GB"/>
              <a:t>Staphylococci species often appear as clusters under microscopy</a:t>
            </a:r>
            <a:endParaRPr lang="en-US" altLang="en-GB"/>
          </a:p>
          <a:p>
            <a:pPr marL="514350" indent="-514350">
              <a:buFont typeface="+mj-lt"/>
              <a:buAutoNum type="alphaUcPeriod"/>
            </a:pPr>
            <a:r>
              <a:rPr lang="en-US" altLang="en-GB"/>
              <a:t>Lung cavitations are typical in staphylococcal pneumonia</a:t>
            </a:r>
            <a:endParaRPr lang="en-US" alt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3">
                                            <p:txEl>
                                              <p:pRg st="0" end="0"/>
                                            </p:txEl>
                                          </p:spTgt>
                                        </p:tgtEl>
                                        <p:attrNameLst>
                                          <p:attrName>style.fontStyle</p:attrName>
                                        </p:attrNameLst>
                                      </p:cBhvr>
                                      <p:to>
                                        <p:strVal val="normal"/>
                                      </p:to>
                                    </p:set>
                                    <p:set>
                                      <p:cBhvr override="childStyle">
                                        <p:cTn id="7" dur="indefinite"/>
                                        <p:tgtEl>
                                          <p:spTgt spid="3">
                                            <p:txEl>
                                              <p:pRg st="0" end="0"/>
                                            </p:txEl>
                                          </p:spTgt>
                                        </p:tgtEl>
                                        <p:attrNameLst>
                                          <p:attrName>style.fontWeight</p:attrName>
                                        </p:attrNameLst>
                                      </p:cBhvr>
                                      <p:to>
                                        <p:strVal val="bold"/>
                                      </p:to>
                                    </p:set>
                                    <p:set>
                                      <p:cBhvr override="childStyle">
                                        <p:cTn id="8" dur="indefinite"/>
                                        <p:tgtEl>
                                          <p:spTgt spid="3">
                                            <p:txEl>
                                              <p:pRg st="0" end="0"/>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idx="1"/>
          </p:nvPr>
        </p:nvSpPr>
        <p:spPr/>
        <p:txBody>
          <a:bodyPr/>
          <a:p>
            <a:r>
              <a:rPr lang="en-US" altLang="en-GB"/>
              <a:t>Staph saprophyticus is a </a:t>
            </a:r>
            <a:r>
              <a:rPr lang="en-US" altLang="en-GB" i="1"/>
              <a:t>coagulase negative staph</a:t>
            </a:r>
            <a:r>
              <a:rPr lang="en-US" altLang="en-GB"/>
              <a:t> that commonly causes UTIs among sexually active young women.</a:t>
            </a:r>
            <a:endParaRPr lang="en-US" altLang="en-GB"/>
          </a:p>
          <a:p>
            <a:r>
              <a:rPr lang="en-US" altLang="en-GB"/>
              <a:t>MRSA is often sensitive to Vancomycin, Teicoplanin and Linezolid; and is resistant to beta-lactam antibiotics eg penicillins, cephalosporins and carbapenems</a:t>
            </a:r>
            <a:endParaRPr lang="en-US" altLang="en-GB"/>
          </a:p>
          <a:p>
            <a:r>
              <a:rPr lang="en-US" altLang="en-GB"/>
              <a:t>Staph species are often described as grapelike-clusters</a:t>
            </a:r>
            <a:endParaRPr lang="en-US" altLang="en-GB"/>
          </a:p>
          <a:p>
            <a:r>
              <a:rPr lang="en-US" altLang="en-GB"/>
              <a:t>Staph pneumonia is often caused by staph aureus, is characterised by lung cavitations, abscesses and necrotising pneumonia, and often accompanies influenza viral pneumonia</a:t>
            </a:r>
            <a:endParaRPr lang="en-US" altLang="en-GB"/>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643255"/>
            <a:ext cx="10515600" cy="1325563"/>
          </a:xfrm>
        </p:spPr>
        <p:txBody>
          <a:bodyPr>
            <a:normAutofit fontScale="90000"/>
          </a:bodyPr>
          <a:p>
            <a:r>
              <a:rPr lang="en-US" altLang="en-GB" sz="3110"/>
              <a:t>Q7 - You see a diabetic patient with a chronic leg ulcer. The wound borders are white and thick, and the central wound is pink and dry with some slough. It does not appear infected. At what stage of healing has the wound arrested?</a:t>
            </a:r>
            <a:endParaRPr lang="en-US" altLang="en-GB" sz="3110"/>
          </a:p>
        </p:txBody>
      </p:sp>
      <p:sp>
        <p:nvSpPr>
          <p:cNvPr id="3" name="Content Placeholder 2"/>
          <p:cNvSpPr>
            <a:spLocks noGrp="1"/>
          </p:cNvSpPr>
          <p:nvPr>
            <p:ph idx="1"/>
          </p:nvPr>
        </p:nvSpPr>
        <p:spPr>
          <a:xfrm>
            <a:off x="838200" y="2410460"/>
            <a:ext cx="10515600" cy="4208145"/>
          </a:xfrm>
        </p:spPr>
        <p:txBody>
          <a:bodyPr/>
          <a:p>
            <a:pPr marL="514350" indent="-514350">
              <a:buFont typeface="+mj-lt"/>
              <a:buAutoNum type="alphaUcPeriod"/>
            </a:pPr>
            <a:r>
              <a:rPr lang="en-US" altLang="en-GB"/>
              <a:t>Haemostasis</a:t>
            </a:r>
            <a:endParaRPr lang="en-US" altLang="en-GB"/>
          </a:p>
          <a:p>
            <a:pPr marL="514350" indent="-514350">
              <a:buFont typeface="+mj-lt"/>
              <a:buAutoNum type="alphaUcPeriod"/>
            </a:pPr>
            <a:r>
              <a:rPr lang="en-US" altLang="en-GB"/>
              <a:t>Proliferative</a:t>
            </a:r>
            <a:endParaRPr lang="en-US" altLang="en-GB"/>
          </a:p>
          <a:p>
            <a:pPr marL="514350" indent="-514350">
              <a:buFont typeface="+mj-lt"/>
              <a:buAutoNum type="alphaUcPeriod"/>
            </a:pPr>
            <a:r>
              <a:rPr lang="en-US" altLang="en-GB"/>
              <a:t>Inflammatory</a:t>
            </a:r>
            <a:endParaRPr lang="en-US" altLang="en-GB"/>
          </a:p>
          <a:p>
            <a:pPr marL="514350" indent="-514350">
              <a:buFont typeface="+mj-lt"/>
              <a:buAutoNum type="alphaUcPeriod"/>
            </a:pPr>
            <a:r>
              <a:rPr lang="en-US" altLang="en-GB"/>
              <a:t>Remodeling</a:t>
            </a:r>
            <a:endParaRPr lang="en-US" altLang="en-GB"/>
          </a:p>
          <a:p>
            <a:pPr marL="514350" indent="-514350">
              <a:buFont typeface="+mj-lt"/>
              <a:buAutoNum type="alphaUcPeriod"/>
            </a:pPr>
            <a:r>
              <a:rPr lang="en-US" altLang="en-GB"/>
              <a:t>Revascularisation</a:t>
            </a:r>
            <a:endParaRPr lang="en-US" alt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3">
                                            <p:txEl>
                                              <p:pRg st="1" end="1"/>
                                            </p:txEl>
                                          </p:spTgt>
                                        </p:tgtEl>
                                        <p:attrNameLst>
                                          <p:attrName>style.fontStyle</p:attrName>
                                        </p:attrNameLst>
                                      </p:cBhvr>
                                      <p:to>
                                        <p:strVal val="normal"/>
                                      </p:to>
                                    </p:set>
                                    <p:set>
                                      <p:cBhvr override="childStyle">
                                        <p:cTn id="7" dur="indefinite"/>
                                        <p:tgtEl>
                                          <p:spTgt spid="3">
                                            <p:txEl>
                                              <p:pRg st="1" end="1"/>
                                            </p:txEl>
                                          </p:spTgt>
                                        </p:tgtEl>
                                        <p:attrNameLst>
                                          <p:attrName>style.fontWeight</p:attrName>
                                        </p:attrNameLst>
                                      </p:cBhvr>
                                      <p:to>
                                        <p:strVal val="bold"/>
                                      </p:to>
                                    </p:set>
                                    <p:set>
                                      <p:cBhvr override="childStyle">
                                        <p:cTn id="8" dur="indefinite"/>
                                        <p:tgtEl>
                                          <p:spTgt spid="3">
                                            <p:txEl>
                                              <p:pRg st="1" end="1"/>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idx="1"/>
          </p:nvPr>
        </p:nvSpPr>
        <p:spPr/>
        <p:txBody>
          <a:bodyPr/>
          <a:p>
            <a:r>
              <a:rPr lang="en-US" altLang="en-GB"/>
              <a:t>The 4 stages of wound healing are:</a:t>
            </a:r>
            <a:endParaRPr lang="en-US" altLang="en-GB"/>
          </a:p>
          <a:p>
            <a:pPr marL="0" indent="0">
              <a:buNone/>
            </a:pPr>
            <a:r>
              <a:rPr lang="en-US" altLang="en-GB" sz="2400">
                <a:cs typeface="+mn-lt"/>
              </a:rPr>
              <a:t>    Haemostasis → Inflammatory </a:t>
            </a:r>
            <a:r>
              <a:rPr lang="en-US" altLang="en-GB" sz="2400">
                <a:cs typeface="+mn-lt"/>
                <a:sym typeface="+mn-ea"/>
              </a:rPr>
              <a:t>→</a:t>
            </a:r>
            <a:r>
              <a:rPr lang="en-US" altLang="en-GB" sz="2400">
                <a:cs typeface="+mn-lt"/>
              </a:rPr>
              <a:t> Proliferative </a:t>
            </a:r>
            <a:r>
              <a:rPr lang="en-US" altLang="en-GB" sz="2400">
                <a:cs typeface="+mn-lt"/>
                <a:sym typeface="+mn-ea"/>
              </a:rPr>
              <a:t>→</a:t>
            </a:r>
            <a:r>
              <a:rPr lang="en-US" altLang="en-GB" sz="2400">
                <a:cs typeface="+mn-lt"/>
              </a:rPr>
              <a:t> Remodeling/Maturation</a:t>
            </a:r>
            <a:endParaRPr lang="en-US" altLang="en-GB" sz="2400">
              <a:cs typeface="+mn-lt"/>
            </a:endParaRPr>
          </a:p>
          <a:p>
            <a:r>
              <a:rPr lang="en-US" altLang="en-GB">
                <a:cs typeface="+mn-lt"/>
              </a:rPr>
              <a:t>Haemostasis involves the clotting and complement cascades</a:t>
            </a:r>
            <a:endParaRPr lang="en-US" altLang="en-GB">
              <a:cs typeface="+mn-lt"/>
            </a:endParaRPr>
          </a:p>
          <a:p>
            <a:r>
              <a:rPr lang="en-US" altLang="en-GB">
                <a:cs typeface="+mn-lt"/>
              </a:rPr>
              <a:t>Inflammatory phase involves immune system clearing out damaged and necrotic tissues</a:t>
            </a:r>
            <a:endParaRPr lang="en-US" altLang="en-GB">
              <a:cs typeface="+mn-lt"/>
            </a:endParaRPr>
          </a:p>
          <a:p>
            <a:r>
              <a:rPr lang="en-US" altLang="en-GB" i="1">
                <a:cs typeface="+mn-lt"/>
              </a:rPr>
              <a:t>Proliferative phase involves laying down granulation tissue (pink), re-epithelialisation and revacularisation</a:t>
            </a:r>
            <a:endParaRPr lang="en-US" altLang="en-GB" i="1">
              <a:cs typeface="+mn-lt"/>
            </a:endParaRPr>
          </a:p>
          <a:p>
            <a:r>
              <a:rPr lang="en-US" altLang="en-GB">
                <a:cs typeface="+mn-lt"/>
              </a:rPr>
              <a:t>Remodeling/Maturation involves wound contraction, ending granulation and restoring skin tensile strength</a:t>
            </a:r>
            <a:endParaRPr lang="en-US" altLang="en-GB">
              <a:cs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fontScale="90000"/>
          </a:bodyPr>
          <a:p>
            <a:r>
              <a:rPr lang="en-US" altLang="en-GB" sz="3110"/>
              <a:t>Q8 - You read about a new biomarker for cardiac ischaemia. Which statistical parameter would be most valuable in making a decision to discharge?</a:t>
            </a:r>
            <a:endParaRPr lang="en-US" altLang="en-GB" sz="3110"/>
          </a:p>
        </p:txBody>
      </p:sp>
      <p:sp>
        <p:nvSpPr>
          <p:cNvPr id="3" name="Content Placeholder 2"/>
          <p:cNvSpPr>
            <a:spLocks noGrp="1"/>
          </p:cNvSpPr>
          <p:nvPr>
            <p:ph idx="1"/>
          </p:nvPr>
        </p:nvSpPr>
        <p:spPr/>
        <p:txBody>
          <a:bodyPr/>
          <a:p>
            <a:pPr marL="514350" indent="-514350">
              <a:buFont typeface="+mj-lt"/>
              <a:buAutoNum type="alphaUcPeriod"/>
            </a:pPr>
            <a:r>
              <a:rPr lang="en-US" altLang="en-GB"/>
              <a:t>Sensitivity</a:t>
            </a:r>
            <a:endParaRPr lang="en-US" altLang="en-GB"/>
          </a:p>
          <a:p>
            <a:pPr marL="514350" indent="-514350">
              <a:buFont typeface="+mj-lt"/>
              <a:buAutoNum type="alphaUcPeriod"/>
            </a:pPr>
            <a:r>
              <a:rPr lang="en-US" altLang="en-GB"/>
              <a:t>Specificity</a:t>
            </a:r>
            <a:endParaRPr lang="en-US" altLang="en-GB"/>
          </a:p>
          <a:p>
            <a:pPr marL="514350" indent="-514350">
              <a:buFont typeface="+mj-lt"/>
              <a:buAutoNum type="alphaUcPeriod"/>
            </a:pPr>
            <a:r>
              <a:rPr lang="en-US" altLang="en-GB"/>
              <a:t>Negative likelihood ratio</a:t>
            </a:r>
            <a:endParaRPr lang="en-US" altLang="en-GB"/>
          </a:p>
          <a:p>
            <a:pPr marL="514350" indent="-514350">
              <a:buFont typeface="+mj-lt"/>
              <a:buAutoNum type="alphaUcPeriod"/>
            </a:pPr>
            <a:r>
              <a:rPr lang="en-US" altLang="en-GB"/>
              <a:t>Positive likelihood ratio</a:t>
            </a:r>
            <a:endParaRPr lang="en-US" altLang="en-GB"/>
          </a:p>
          <a:p>
            <a:pPr marL="514350" indent="-514350">
              <a:buFont typeface="+mj-lt"/>
              <a:buAutoNum type="alphaUcPeriod"/>
            </a:pPr>
            <a:r>
              <a:rPr lang="en-US" altLang="en-GB"/>
              <a:t>Negative predictive value</a:t>
            </a:r>
            <a:endParaRPr lang="en-US" alt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3">
                                            <p:txEl>
                                              <p:pRg st="2" end="2"/>
                                            </p:txEl>
                                          </p:spTgt>
                                        </p:tgtEl>
                                        <p:attrNameLst>
                                          <p:attrName>style.fontStyle</p:attrName>
                                        </p:attrNameLst>
                                      </p:cBhvr>
                                      <p:to>
                                        <p:strVal val="normal"/>
                                      </p:to>
                                    </p:set>
                                    <p:set>
                                      <p:cBhvr override="childStyle">
                                        <p:cTn id="7" dur="indefinite"/>
                                        <p:tgtEl>
                                          <p:spTgt spid="3">
                                            <p:txEl>
                                              <p:pRg st="2" end="2"/>
                                            </p:txEl>
                                          </p:spTgt>
                                        </p:tgtEl>
                                        <p:attrNameLst>
                                          <p:attrName>style.fontWeight</p:attrName>
                                        </p:attrNameLst>
                                      </p:cBhvr>
                                      <p:to>
                                        <p:strVal val="bold"/>
                                      </p:to>
                                    </p:set>
                                    <p:set>
                                      <p:cBhvr override="childStyle">
                                        <p:cTn id="8" dur="indefinite"/>
                                        <p:tgtEl>
                                          <p:spTgt spid="3">
                                            <p:txEl>
                                              <p:pRg st="2" end="2"/>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idx="1"/>
          </p:nvPr>
        </p:nvSpPr>
        <p:spPr/>
        <p:txBody>
          <a:bodyPr>
            <a:normAutofit lnSpcReduction="10000"/>
          </a:bodyPr>
          <a:p>
            <a:r>
              <a:rPr lang="en-US" altLang="en-GB"/>
              <a:t>Negative likelihood ratios allow you to calculate the post-test probability of a patient not having a disease based on a negative test, and is more useful on an individual level. It takes into account a clinician's judgement.</a:t>
            </a:r>
            <a:endParaRPr lang="en-US" altLang="en-GB"/>
          </a:p>
          <a:p>
            <a:endParaRPr lang="en-US" altLang="en-GB"/>
          </a:p>
          <a:p>
            <a:r>
              <a:rPr lang="en-US" altLang="en-GB"/>
              <a:t>Sensitivity of 100% may theoretically detect all true positives, but it is population and setting based, and dependent on the gold standard reference of what a true positive is.</a:t>
            </a:r>
            <a:endParaRPr lang="en-US" altLang="en-GB"/>
          </a:p>
          <a:p>
            <a:endParaRPr lang="en-US" altLang="en-GB"/>
          </a:p>
          <a:p>
            <a:r>
              <a:rPr lang="en-US" altLang="en-GB"/>
              <a:t>Predictive values are highly dependent on prevalence.</a:t>
            </a:r>
            <a:endParaRPr lang="en-US" altLang="en-GB"/>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6716</Words>
  <Application>WPS Presentation</Application>
  <PresentationFormat>Widescreen</PresentationFormat>
  <Paragraphs>167</Paragraphs>
  <Slides>20</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20</vt:i4>
      </vt:variant>
    </vt:vector>
  </HeadingPairs>
  <TitlesOfParts>
    <vt:vector size="28" baseType="lpstr">
      <vt:lpstr>Arial</vt:lpstr>
      <vt:lpstr>SimSun</vt:lpstr>
      <vt:lpstr>Wingdings</vt:lpstr>
      <vt:lpstr>Calibri Light</vt:lpstr>
      <vt:lpstr>Calibri</vt:lpstr>
      <vt:lpstr>Microsoft YaHei</vt:lpstr>
      <vt:lpstr>Arial Unicode MS</vt:lpstr>
      <vt:lpstr>Office Theme</vt:lpstr>
      <vt:lpstr>Test Your Knowledge!</vt:lpstr>
      <vt:lpstr>Changes coming 2021!</vt:lpstr>
      <vt:lpstr>FRCEM Primary</vt:lpstr>
      <vt:lpstr>Q1 - A 17-year-old male competing in a 100-meter sprint develops a sudden pain in his left hip at the start of his race and attended your ED with a limp. You obtained the following X-ray:</vt:lpstr>
      <vt:lpstr>Explanation</vt:lpstr>
      <vt:lpstr>Some pictures...</vt:lpstr>
      <vt:lpstr>Q2 - A 17-year-old hockey player attends the ED with a painful knee after being struck by a hockey stick. You diagnosed a patellar dislocation. Which muscular dysfunction may further predispose this condition?</vt:lpstr>
      <vt:lpstr>Explanation</vt:lpstr>
      <vt:lpstr>Q3 - After a prolonged resuscitation of a patient in septic shock, you notice that the latest arterial blood gas shows the following result: </vt:lpstr>
      <vt:lpstr>Explanation</vt:lpstr>
      <vt:lpstr>Q4 - You are managing an unconscious patient who is a known alcohol abuser and was found to be hypoglyaemic. Which of the following would best explain a failure to treat his hypoglycaemia with glucagon?</vt:lpstr>
      <vt:lpstr>Explanation</vt:lpstr>
      <vt:lpstr>Q5 - You attend a patient with chest pain whose ECG shows an anterior STEMI. The cardiology team asks you to prepare the patient for PCI and asks you to give dual antiplatelet therapy. Which of the following statements regarding antiplatelet therapy is false?</vt:lpstr>
      <vt:lpstr>Explanation</vt:lpstr>
      <vt:lpstr>Q6 - You sent a central venous line for culture and the preliminary report found gram positive cocci. Which of the following statement is false?</vt:lpstr>
      <vt:lpstr>Explanation</vt:lpstr>
      <vt:lpstr>Q7 - You see a diabetic patient with a chronic leg ulcer. The wound borders are white and thick, and the central wound is pink and dry with some slough. It does not appear infected. At what stage of healing has the wound arrested?</vt:lpstr>
      <vt:lpstr>Explanation</vt:lpstr>
      <vt:lpstr>Q8 - You read about a new biomarker for cardiac ischaemia. Which statistical parameter would be most valuable in making a decision to discharge?</vt:lpstr>
      <vt:lpstr>Explanation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 Your Knowledge!</dc:title>
  <dc:creator/>
  <cp:lastModifiedBy>User</cp:lastModifiedBy>
  <cp:revision>4</cp:revision>
  <dcterms:created xsi:type="dcterms:W3CDTF">2020-09-09T13:52:00Z</dcterms:created>
  <dcterms:modified xsi:type="dcterms:W3CDTF">2020-09-16T12:44:33Z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2057-11.2.0.9665</vt:lpwstr>
  </property>
</Properties>
</file>