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3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3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5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5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2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8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D6B1-86E3-45F9-9B4B-8D3134EFF4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1067-CE35-4F67-ABFA-604444304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1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j.com/content/325/7359/299?ijkey=bcfd9c02e83968aa930e2e4df0a4be76c8547ad0&amp;keytype2=tf_ipsecsha#fn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Specimen Appraisal</a:t>
            </a:r>
            <a:br>
              <a:rPr lang="en-GB" dirty="0"/>
            </a:br>
            <a:r>
              <a:rPr lang="en-GB" dirty="0"/>
              <a:t>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Adrian Boyle</a:t>
            </a:r>
          </a:p>
        </p:txBody>
      </p:sp>
    </p:spTree>
    <p:extLst>
      <p:ext uri="{BB962C8B-B14F-4D97-AF65-F5344CB8AC3E}">
        <p14:creationId xmlns:p14="http://schemas.microsoft.com/office/powerpoint/2010/main" val="307355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you use this study?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much evidence do you need to change practice?</a:t>
            </a:r>
          </a:p>
        </p:txBody>
      </p:sp>
    </p:spTree>
    <p:extLst>
      <p:ext uri="{BB962C8B-B14F-4D97-AF65-F5344CB8AC3E}">
        <p14:creationId xmlns:p14="http://schemas.microsoft.com/office/powerpoint/2010/main" val="162537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Suturing versus conservative management of lacerations of the hand: randomised controlled trial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BMJ</a:t>
            </a:r>
          </a:p>
        </p:txBody>
      </p:sp>
    </p:spTree>
    <p:extLst>
      <p:ext uri="{BB962C8B-B14F-4D97-AF65-F5344CB8AC3E}">
        <p14:creationId xmlns:p14="http://schemas.microsoft.com/office/powerpoint/2010/main" val="404059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they do? PICO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Population</a:t>
            </a:r>
          </a:p>
          <a:p>
            <a:pPr marL="457200" lvl="1" indent="0">
              <a:buNone/>
            </a:pPr>
            <a:r>
              <a:rPr lang="en-GB" dirty="0"/>
              <a:t>Consecutive (11am-11pm) patients with hand lacerations less than 2cm long</a:t>
            </a:r>
          </a:p>
          <a:p>
            <a:pPr marL="457200" lvl="1" indent="0">
              <a:buNone/>
            </a:pPr>
            <a:r>
              <a:rPr lang="en-GB" dirty="0"/>
              <a:t>Excluded: Nail Bed / Diabetics / Deep structure injury / Bites </a:t>
            </a:r>
          </a:p>
          <a:p>
            <a:pPr marL="0" indent="0">
              <a:buNone/>
            </a:pPr>
            <a:r>
              <a:rPr lang="en-GB" dirty="0"/>
              <a:t>Intervention</a:t>
            </a:r>
          </a:p>
          <a:p>
            <a:pPr marL="0" indent="0">
              <a:buNone/>
            </a:pPr>
            <a:r>
              <a:rPr lang="en-GB" sz="2400" dirty="0"/>
              <a:t>       Conservative management of hand wounds with irrigation and antibiotic cream</a:t>
            </a:r>
          </a:p>
          <a:p>
            <a:pPr marL="0" indent="0">
              <a:buNone/>
            </a:pPr>
            <a:r>
              <a:rPr lang="en-GB" dirty="0"/>
              <a:t>Control</a:t>
            </a:r>
          </a:p>
          <a:p>
            <a:pPr marL="0" indent="0">
              <a:buNone/>
            </a:pPr>
            <a:r>
              <a:rPr lang="en-GB" sz="2400" dirty="0"/>
              <a:t>       Hand suturing under LA after irrigation and antibiotic cream</a:t>
            </a:r>
          </a:p>
          <a:p>
            <a:pPr marL="0" indent="0">
              <a:buNone/>
            </a:pPr>
            <a:r>
              <a:rPr lang="en-GB" dirty="0"/>
              <a:t>Outcome(s)</a:t>
            </a:r>
          </a:p>
          <a:p>
            <a:pPr marL="0" indent="0">
              <a:buNone/>
            </a:pPr>
            <a:r>
              <a:rPr lang="en-GB" sz="2400" dirty="0"/>
              <a:t>       Pain (VAS) / Wound Infection / Scar review at 3 months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003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622" y="0"/>
            <a:ext cx="726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8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-76312"/>
            <a:ext cx="10515600" cy="1325563"/>
          </a:xfrm>
        </p:spPr>
        <p:txBody>
          <a:bodyPr/>
          <a:lstStyle/>
          <a:p>
            <a:r>
              <a:rPr lang="en-GB" dirty="0"/>
              <a:t>What did they find? 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191709"/>
              </p:ext>
            </p:extLst>
          </p:nvPr>
        </p:nvGraphicFramePr>
        <p:xfrm>
          <a:off x="463639" y="1249251"/>
          <a:ext cx="10181488" cy="5982259"/>
        </p:xfrm>
        <a:graphic>
          <a:graphicData uri="http://schemas.openxmlformats.org/drawingml/2006/table">
            <a:tbl>
              <a:tblPr/>
              <a:tblGrid>
                <a:gridCol w="2545372">
                  <a:extLst>
                    <a:ext uri="{9D8B030D-6E8A-4147-A177-3AD203B41FA5}">
                      <a16:colId xmlns:a16="http://schemas.microsoft.com/office/drawing/2014/main" xmlns="" val="348019493"/>
                    </a:ext>
                  </a:extLst>
                </a:gridCol>
                <a:gridCol w="2545372">
                  <a:extLst>
                    <a:ext uri="{9D8B030D-6E8A-4147-A177-3AD203B41FA5}">
                      <a16:colId xmlns:a16="http://schemas.microsoft.com/office/drawing/2014/main" xmlns="" val="1824833204"/>
                    </a:ext>
                  </a:extLst>
                </a:gridCol>
                <a:gridCol w="2545372">
                  <a:extLst>
                    <a:ext uri="{9D8B030D-6E8A-4147-A177-3AD203B41FA5}">
                      <a16:colId xmlns:a16="http://schemas.microsoft.com/office/drawing/2014/main" xmlns="" val="446005534"/>
                    </a:ext>
                  </a:extLst>
                </a:gridCol>
                <a:gridCol w="2545372">
                  <a:extLst>
                    <a:ext uri="{9D8B030D-6E8A-4147-A177-3AD203B41FA5}">
                      <a16:colId xmlns:a16="http://schemas.microsoft.com/office/drawing/2014/main" xmlns="" val="2166068693"/>
                    </a:ext>
                  </a:extLst>
                </a:gridCol>
              </a:tblGrid>
              <a:tr h="387626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/>
                        <a:t>Treatment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/>
                        <a:t>Mean difference (95% CI)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6191453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Clinical outcome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Suture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Conservative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9762374"/>
                  </a:ext>
                </a:extLst>
              </a:tr>
              <a:tr h="68848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Cosmetic appearance at 3 months (mm)</a:t>
                      </a:r>
                      <a:r>
                        <a:rPr lang="en-GB" sz="1800" baseline="30000">
                          <a:hlinkClick r:id="rId2"/>
                        </a:rPr>
                        <a:t>*</a:t>
                      </a:r>
                      <a:r>
                        <a:rPr lang="en-GB" sz="1800"/>
                        <a:t>: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9885060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  Assigned by doctor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83 (10.0)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80 (11.3)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3 (−1 to 8)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115372"/>
                  </a:ext>
                </a:extLst>
              </a:tr>
              <a:tr h="68848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  Self assigned by patients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83 (18.1)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82 (19.5)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1 (−7 to 9)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7981910"/>
                  </a:ext>
                </a:extLst>
              </a:tr>
              <a:tr h="989340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Time to resume normal activities (days)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3.4 (3.4)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3.4 (2.9)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0 (−1.4 to 1.3)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3005378"/>
                  </a:ext>
                </a:extLst>
              </a:tr>
              <a:tr h="68848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% (No) of optimal early wound scores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92 (34/37)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89 (31/36)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3 (−11 to 17)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2651653"/>
                  </a:ext>
                </a:extLst>
              </a:tr>
              <a:tr h="68848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Pain during treatment (mm)</a:t>
                      </a:r>
                      <a:r>
                        <a:rPr lang="en-GB" sz="1800" baseline="30000">
                          <a:hlinkClick r:id="rId2"/>
                        </a:rPr>
                        <a:t>*</a:t>
                      </a:r>
                      <a:endParaRPr lang="en-GB" sz="1800"/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31 (16.4)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13 (12.0)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18 (12 to 24)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476732"/>
                  </a:ext>
                </a:extLst>
              </a:tr>
              <a:tr h="68848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Duration of treatment (min)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19 (12.8)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5 (4.6)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14 (10 to 18)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7697774"/>
                  </a:ext>
                </a:extLst>
              </a:tr>
              <a:tr h="387626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No of infections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1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0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—</a:t>
                      </a:r>
                    </a:p>
                  </a:txBody>
                  <a:tcPr marL="79115" marR="79115" marT="39558" marB="39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105996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40942"/>
            <a:ext cx="0" cy="48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1415" tIns="-71415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9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Randomisation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Sealed envelopes: weak method of randomisation</a:t>
            </a:r>
          </a:p>
          <a:p>
            <a:r>
              <a:rPr lang="en-GB" dirty="0" err="1"/>
              <a:t>Unblinded</a:t>
            </a:r>
            <a:r>
              <a:rPr lang="en-GB" dirty="0"/>
              <a:t> by patient and clinician </a:t>
            </a:r>
          </a:p>
          <a:p>
            <a:r>
              <a:rPr lang="en-GB" dirty="0"/>
              <a:t>Blinded outcome</a:t>
            </a:r>
          </a:p>
          <a:p>
            <a:r>
              <a:rPr lang="en-GB" dirty="0"/>
              <a:t>Table 1 suggests balanced confounders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Did randomisation work?</a:t>
            </a:r>
          </a:p>
        </p:txBody>
      </p:sp>
    </p:spTree>
    <p:extLst>
      <p:ext uri="{BB962C8B-B14F-4D97-AF65-F5344CB8AC3E}">
        <p14:creationId xmlns:p14="http://schemas.microsoft.com/office/powerpoint/2010/main" val="3543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Lots of refusals, why? / Few misses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Power calculation is a little hazy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t-test is the right test for normally distributed continuous data (is this normally distributed?)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Single centre / Control care different to standard</a:t>
            </a:r>
          </a:p>
        </p:txBody>
      </p:sp>
    </p:spTree>
    <p:extLst>
      <p:ext uri="{BB962C8B-B14F-4D97-AF65-F5344CB8AC3E}">
        <p14:creationId xmlns:p14="http://schemas.microsoft.com/office/powerpoint/2010/main" val="104580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big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799867"/>
            <a:ext cx="10993192" cy="454941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Chance</a:t>
            </a:r>
          </a:p>
          <a:p>
            <a:pPr marL="0" indent="0">
              <a:buNone/>
            </a:pPr>
            <a:r>
              <a:rPr lang="en-GB" sz="2400" dirty="0"/>
              <a:t>Is it big enough? / right stats? </a:t>
            </a:r>
          </a:p>
          <a:p>
            <a:pPr marL="0" indent="0">
              <a:buNone/>
            </a:pPr>
            <a:r>
              <a:rPr lang="en-GB" b="1" dirty="0"/>
              <a:t>Bias</a:t>
            </a:r>
          </a:p>
          <a:p>
            <a:pPr marL="0" indent="0">
              <a:buNone/>
            </a:pPr>
            <a:r>
              <a:rPr lang="en-GB" sz="2400" dirty="0" err="1"/>
              <a:t>Unblinded</a:t>
            </a:r>
            <a:r>
              <a:rPr lang="en-GB" sz="2400" dirty="0"/>
              <a:t> / weak randomisation</a:t>
            </a:r>
          </a:p>
          <a:p>
            <a:pPr marL="0" indent="0">
              <a:buNone/>
            </a:pPr>
            <a:r>
              <a:rPr lang="en-GB" b="1" dirty="0"/>
              <a:t>Confounding</a:t>
            </a:r>
          </a:p>
          <a:p>
            <a:pPr marL="0" indent="0">
              <a:buNone/>
            </a:pPr>
            <a:r>
              <a:rPr lang="en-GB" sz="2400" dirty="0"/>
              <a:t>Did randomisation work?</a:t>
            </a:r>
          </a:p>
          <a:p>
            <a:pPr marL="0" indent="0">
              <a:buNone/>
            </a:pPr>
            <a:r>
              <a:rPr lang="en-GB" b="1" dirty="0"/>
              <a:t>Fraud</a:t>
            </a:r>
          </a:p>
          <a:p>
            <a:pPr marL="0" indent="0">
              <a:buNone/>
            </a:pPr>
            <a:r>
              <a:rPr lang="en-GB" sz="2400" dirty="0"/>
              <a:t>Competing interests declared</a:t>
            </a:r>
          </a:p>
          <a:p>
            <a:pPr marL="0" indent="0">
              <a:buNone/>
            </a:pPr>
            <a:r>
              <a:rPr lang="en-GB" sz="2400" b="1" dirty="0"/>
              <a:t>Accept Result?</a:t>
            </a:r>
          </a:p>
        </p:txBody>
      </p:sp>
    </p:spTree>
    <p:extLst>
      <p:ext uri="{BB962C8B-B14F-4D97-AF65-F5344CB8AC3E}">
        <p14:creationId xmlns:p14="http://schemas.microsoft.com/office/powerpoint/2010/main" val="349554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251608"/>
            <a:ext cx="5157787" cy="823912"/>
          </a:xfrm>
        </p:spPr>
        <p:txBody>
          <a:bodyPr/>
          <a:lstStyle/>
          <a:p>
            <a:r>
              <a:rPr lang="en-GB" dirty="0"/>
              <a:t>Strengths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6301" y="1384614"/>
            <a:ext cx="5157787" cy="36845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Relevant question</a:t>
            </a:r>
          </a:p>
          <a:p>
            <a:pPr marL="0" indent="0">
              <a:buNone/>
            </a:pPr>
            <a:r>
              <a:rPr lang="en-GB" dirty="0"/>
              <a:t>Blinding of follow-up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7574" y="251608"/>
            <a:ext cx="5183188" cy="823912"/>
          </a:xfrm>
        </p:spPr>
        <p:txBody>
          <a:bodyPr/>
          <a:lstStyle/>
          <a:p>
            <a:r>
              <a:rPr lang="en-GB" dirty="0"/>
              <a:t>Weakness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1384614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Single centre</a:t>
            </a:r>
          </a:p>
          <a:p>
            <a:pPr marL="0" indent="0">
              <a:buNone/>
            </a:pPr>
            <a:r>
              <a:rPr lang="en-GB" dirty="0"/>
              <a:t>Missed lots of people</a:t>
            </a:r>
          </a:p>
          <a:p>
            <a:pPr marL="0" indent="0">
              <a:buNone/>
            </a:pPr>
            <a:r>
              <a:rPr lang="en-GB" dirty="0" err="1"/>
              <a:t>Unblinded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? Non-inferiority design</a:t>
            </a:r>
          </a:p>
          <a:p>
            <a:pPr marL="0" indent="0">
              <a:buNone/>
            </a:pPr>
            <a:r>
              <a:rPr lang="en-GB" dirty="0"/>
              <a:t>? Under-powered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8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369</Words>
  <Application>Microsoft Office PowerPoint</Application>
  <PresentationFormat>Custom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Specimen Appraisal Trial</vt:lpstr>
      <vt:lpstr>Suturing versus conservative management of lacerations of the hand: randomised controlled trial</vt:lpstr>
      <vt:lpstr>What did they do? PICO</vt:lpstr>
      <vt:lpstr>PowerPoint Presentation</vt:lpstr>
      <vt:lpstr>What did they find? Results</vt:lpstr>
      <vt:lpstr>Appraisal: Randomisation</vt:lpstr>
      <vt:lpstr>Validity</vt:lpstr>
      <vt:lpstr>The big 5</vt:lpstr>
      <vt:lpstr>PowerPoint Presentation</vt:lpstr>
      <vt:lpstr>Would you use this study?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Appraisal Trial</dc:title>
  <dc:creator>Adrian Boyle</dc:creator>
  <cp:lastModifiedBy>Tome-Fernandez, Rosa</cp:lastModifiedBy>
  <cp:revision>5</cp:revision>
  <dcterms:created xsi:type="dcterms:W3CDTF">2017-02-08T09:15:25Z</dcterms:created>
  <dcterms:modified xsi:type="dcterms:W3CDTF">2017-02-20T14:46:36Z</dcterms:modified>
</cp:coreProperties>
</file>