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866" autoAdjust="0"/>
  </p:normalViewPr>
  <p:slideViewPr>
    <p:cSldViewPr snapToObjects="1">
      <p:cViewPr>
        <p:scale>
          <a:sx n="80" d="100"/>
          <a:sy n="80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9F5C9-AD9F-0E4C-86E0-B4E87C5BCFF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CCA25-06CC-D44B-AB82-96AB41585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92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 </a:t>
            </a:r>
            <a:r>
              <a:rPr lang="en-US" dirty="0" err="1" smtClean="0"/>
              <a:t>mins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CCA25-06CC-D44B-AB82-96AB415854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34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0</a:t>
            </a:r>
            <a:r>
              <a:rPr lang="en-GB" baseline="0" dirty="0" smtClean="0"/>
              <a:t> – 10 </a:t>
            </a:r>
            <a:r>
              <a:rPr lang="en-GB" baseline="0" dirty="0" err="1" smtClean="0"/>
              <a:t>mins</a:t>
            </a:r>
            <a:endParaRPr lang="en-GB" baseline="0" dirty="0" smtClean="0"/>
          </a:p>
          <a:p>
            <a:r>
              <a:rPr lang="en-GB" baseline="0" dirty="0" smtClean="0"/>
              <a:t>- Egg task. </a:t>
            </a:r>
          </a:p>
          <a:p>
            <a:r>
              <a:rPr lang="en-GB" baseline="0" dirty="0" smtClean="0"/>
              <a:t>In groups of 3 or 4 – in the middle what things you agree on what a clinical supervisor is and on the outside what you have differences.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10 – 15 </a:t>
            </a:r>
            <a:r>
              <a:rPr lang="en-GB" baseline="0" dirty="0" err="1" smtClean="0"/>
              <a:t>mins</a:t>
            </a:r>
            <a:r>
              <a:rPr lang="en-GB" baseline="0" dirty="0" smtClean="0"/>
              <a:t> </a:t>
            </a:r>
          </a:p>
          <a:p>
            <a:r>
              <a:rPr lang="en-US" dirty="0" smtClean="0"/>
              <a:t>- Feedback</a:t>
            </a:r>
            <a:r>
              <a:rPr lang="en-US" baseline="0" dirty="0" smtClean="0"/>
              <a:t> from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CCA25-06CC-D44B-AB82-96AB415854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12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 – 20mins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CCA25-06CC-D44B-AB82-96AB415854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99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Talk</a:t>
            </a:r>
            <a:r>
              <a:rPr lang="en-GB" baseline="0" dirty="0" smtClean="0"/>
              <a:t> through 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CCA25-06CC-D44B-AB82-96AB415854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95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20 – 40mins</a:t>
            </a:r>
          </a:p>
          <a:p>
            <a:r>
              <a:rPr lang="en-GB" dirty="0" smtClean="0"/>
              <a:t>-</a:t>
            </a:r>
            <a:r>
              <a:rPr lang="en-GB" baseline="0" dirty="0" smtClean="0"/>
              <a:t> </a:t>
            </a:r>
            <a:r>
              <a:rPr lang="en-GB" dirty="0" err="1" smtClean="0"/>
              <a:t>Handouts</a:t>
            </a:r>
            <a:r>
              <a:rPr lang="en-GB" dirty="0" smtClean="0"/>
              <a:t> of different learning logs with</a:t>
            </a:r>
            <a:r>
              <a:rPr lang="en-GB" baseline="0" dirty="0" smtClean="0"/>
              <a:t> feedback sheet – to give feedback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CCA25-06CC-D44B-AB82-96AB415854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60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Share our experiences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CCA25-06CC-D44B-AB82-96AB415854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10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40 - 60 </a:t>
            </a:r>
            <a:r>
              <a:rPr lang="en-GB" dirty="0" err="1" smtClean="0"/>
              <a:t>mins</a:t>
            </a:r>
            <a:endParaRPr lang="en-GB" dirty="0" smtClean="0"/>
          </a:p>
          <a:p>
            <a:r>
              <a:rPr lang="en-GB" dirty="0" smtClean="0"/>
              <a:t>- Clinical supervisor in their</a:t>
            </a:r>
            <a:r>
              <a:rPr lang="en-GB" baseline="0" dirty="0" smtClean="0"/>
              <a:t> fields deal with a trainee.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60 – 70 </a:t>
            </a:r>
            <a:r>
              <a:rPr lang="en-GB" baseline="0" dirty="0" err="1" smtClean="0"/>
              <a:t>mins</a:t>
            </a:r>
            <a:r>
              <a:rPr lang="en-GB" baseline="0" dirty="0" smtClean="0"/>
              <a:t> – the struggling trainee. </a:t>
            </a:r>
          </a:p>
          <a:p>
            <a:r>
              <a:rPr lang="en-GB" baseline="0" dirty="0" smtClean="0"/>
              <a:t> - talk to to trainees and Educational supervisor. </a:t>
            </a:r>
          </a:p>
          <a:p>
            <a:r>
              <a:rPr lang="en-GB" baseline="0" dirty="0" smtClean="0"/>
              <a:t> - Importance of initial meetings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CCA25-06CC-D44B-AB82-96AB415854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34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70</a:t>
            </a:r>
            <a:r>
              <a:rPr lang="en-US" baseline="0" dirty="0" smtClean="0"/>
              <a:t> – 75 </a:t>
            </a:r>
            <a:r>
              <a:rPr lang="en-US" baseline="0" dirty="0" err="1" smtClean="0"/>
              <a:t>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CCA25-06CC-D44B-AB82-96AB415854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7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0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8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Role of the Clinical</a:t>
            </a:r>
            <a:r>
              <a:rPr lang="en-GB" baseline="0" dirty="0" smtClean="0"/>
              <a:t> Supervisor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aseline="0" dirty="0" smtClean="0"/>
              <a:t>Dr </a:t>
            </a:r>
            <a:r>
              <a:rPr lang="en-GB" baseline="0" dirty="0" err="1" smtClean="0"/>
              <a:t>Morooj</a:t>
            </a:r>
            <a:r>
              <a:rPr lang="en-GB" baseline="0" dirty="0" smtClean="0"/>
              <a:t> Mohammad, Dr </a:t>
            </a:r>
            <a:r>
              <a:rPr lang="en-GB" dirty="0" err="1" smtClean="0"/>
              <a:t>Kimpreet</a:t>
            </a:r>
            <a:r>
              <a:rPr lang="en-GB" dirty="0" smtClean="0"/>
              <a:t> </a:t>
            </a:r>
            <a:r>
              <a:rPr lang="en-GB" dirty="0" err="1" smtClean="0"/>
              <a:t>Tithh</a:t>
            </a:r>
            <a:r>
              <a:rPr lang="en-GB" dirty="0" smtClean="0"/>
              <a:t> &amp; Dr Nisha Ehamparanathan</a:t>
            </a:r>
            <a:endParaRPr lang="en-GB" baseline="0" dirty="0" smtClean="0"/>
          </a:p>
          <a:p>
            <a:r>
              <a:rPr lang="en-GB" baseline="0" dirty="0" smtClean="0"/>
              <a:t>GP ST 4 </a:t>
            </a:r>
            <a:r>
              <a:rPr lang="en-GB" dirty="0" smtClean="0"/>
              <a:t>Clinical Commissioning Fellows</a:t>
            </a:r>
            <a:endParaRPr lang="en-GB" baseline="0" dirty="0" smtClean="0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</a:t>
            </a:r>
            <a:r>
              <a:rPr lang="en-GB" baseline="0" dirty="0" smtClean="0"/>
              <a:t> </a:t>
            </a:r>
            <a:r>
              <a:rPr lang="en-GB" dirty="0" smtClean="0"/>
              <a:t>activity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39677" y="1825625"/>
            <a:ext cx="4912646" cy="4351338"/>
          </a:xfrm>
        </p:spPr>
      </p:pic>
    </p:spTree>
    <p:extLst>
      <p:ext uri="{BB962C8B-B14F-4D97-AF65-F5344CB8AC3E}">
        <p14:creationId xmlns:p14="http://schemas.microsoft.com/office/powerpoint/2010/main" val="14979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RCGP – Role of the Clinical Supervisor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</a:t>
            </a:r>
            <a:r>
              <a:rPr lang="en-US" dirty="0" err="1" smtClean="0"/>
              <a:t>versee</a:t>
            </a:r>
            <a:r>
              <a:rPr lang="en-US" dirty="0" smtClean="0"/>
              <a:t> the day-to-day work of the trainee. </a:t>
            </a:r>
            <a:endParaRPr lang="en-GB" dirty="0" smtClean="0"/>
          </a:p>
          <a:p>
            <a:r>
              <a:rPr lang="en-GB" dirty="0"/>
              <a:t>H</a:t>
            </a:r>
            <a:r>
              <a:rPr lang="en-US" dirty="0" smtClean="0"/>
              <a:t>old formative meetings with their trainee at the beginning, middle and end of their placement.</a:t>
            </a:r>
            <a:endParaRPr lang="en-GB" dirty="0" smtClean="0"/>
          </a:p>
          <a:p>
            <a:r>
              <a:rPr lang="en-GB" dirty="0" smtClean="0"/>
              <a:t>T</a:t>
            </a:r>
            <a:r>
              <a:rPr lang="en-US" dirty="0" err="1" smtClean="0"/>
              <a:t>rainee’s</a:t>
            </a:r>
            <a:r>
              <a:rPr lang="en-US" dirty="0" smtClean="0"/>
              <a:t> initial point of contact in issues relating to the specific post. </a:t>
            </a:r>
            <a:endParaRPr lang="en-GB" dirty="0" smtClean="0"/>
          </a:p>
          <a:p>
            <a:r>
              <a:rPr lang="en-US" dirty="0" smtClean="0"/>
              <a:t>Clinical supervisors will sign off workplace-based assessments, </a:t>
            </a:r>
            <a:endParaRPr lang="en-GB" dirty="0" smtClean="0"/>
          </a:p>
          <a:p>
            <a:r>
              <a:rPr lang="en-GB" dirty="0" smtClean="0"/>
              <a:t>W</a:t>
            </a:r>
            <a:r>
              <a:rPr lang="en-US" dirty="0" smtClean="0"/>
              <a:t>rite an end-of-placement clinical supervisors report to be recorded in the trainee’s e-portfolio. </a:t>
            </a:r>
            <a:endParaRPr lang="en-GB" dirty="0" smtClean="0"/>
          </a:p>
          <a:p>
            <a:r>
              <a:rPr lang="en-US" dirty="0" smtClean="0"/>
              <a:t>Trainees and clinical supervisors should at all times be aware of their responsibilities for the safety of patients in their 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Initial meeting</a:t>
            </a:r>
          </a:p>
          <a:p>
            <a:endParaRPr lang="en-GB" dirty="0" smtClean="0"/>
          </a:p>
          <a:p>
            <a:r>
              <a:rPr lang="en-GB" dirty="0" smtClean="0"/>
              <a:t>Mid</a:t>
            </a:r>
            <a:r>
              <a:rPr lang="en-GB" baseline="0" dirty="0" smtClean="0"/>
              <a:t> way meeting</a:t>
            </a:r>
          </a:p>
          <a:p>
            <a:endParaRPr lang="en-GB" baseline="0" dirty="0" smtClean="0"/>
          </a:p>
          <a:p>
            <a:r>
              <a:rPr lang="en-GB" baseline="0" dirty="0" smtClean="0"/>
              <a:t>Clinical and Pastoral support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Review example of learning log. </a:t>
            </a:r>
          </a:p>
          <a:p>
            <a:r>
              <a:rPr lang="en-GB" dirty="0" smtClean="0"/>
              <a:t>What comments would you make?</a:t>
            </a:r>
          </a:p>
        </p:txBody>
      </p:sp>
    </p:spTree>
    <p:extLst>
      <p:ext uri="{BB962C8B-B14F-4D97-AF65-F5344CB8AC3E}">
        <p14:creationId xmlns:p14="http://schemas.microsoft.com/office/powerpoint/2010/main" val="112956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Comments – informative / structured</a:t>
            </a:r>
          </a:p>
          <a:p>
            <a:r>
              <a:rPr lang="en-GB" dirty="0" smtClean="0"/>
              <a:t>Websites / resource links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</a:t>
            </a:r>
            <a:r>
              <a:rPr lang="en-GB" baseline="0" dirty="0" smtClean="0"/>
              <a:t>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 in groups</a:t>
            </a:r>
            <a:r>
              <a:rPr lang="en-GB" baseline="0" dirty="0" smtClean="0"/>
              <a:t> of 3 / 4</a:t>
            </a:r>
            <a:r>
              <a:rPr lang="en-GB" dirty="0" smtClean="0"/>
              <a:t> different situations</a:t>
            </a:r>
          </a:p>
          <a:p>
            <a:pPr lvl="1"/>
            <a:r>
              <a:rPr lang="en-GB" dirty="0" smtClean="0"/>
              <a:t>1 trainee, 1 supervisor, 1 observing and giving feedback. 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What</a:t>
            </a:r>
            <a:r>
              <a:rPr lang="en-GB" baseline="0" dirty="0" smtClean="0"/>
              <a:t> do you do if you think your trainee is struggling?</a:t>
            </a:r>
            <a:endParaRPr lang="en-GB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61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37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HDOfficeLightV0</Template>
  <TotalTime>67</TotalTime>
  <Words>314</Words>
  <Application>Microsoft Office PowerPoint</Application>
  <PresentationFormat>Custom</PresentationFormat>
  <Paragraphs>58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Role of the Clinical Supervisor</vt:lpstr>
      <vt:lpstr>Group activity</vt:lpstr>
      <vt:lpstr>RCGP – Role of the Clinical Supervisor</vt:lpstr>
      <vt:lpstr>Recommendations</vt:lpstr>
      <vt:lpstr>Learning logs</vt:lpstr>
      <vt:lpstr>Feedback…</vt:lpstr>
      <vt:lpstr>Role play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Ehamparanathan</dc:creator>
  <cp:lastModifiedBy>Kelson Emma</cp:lastModifiedBy>
  <cp:revision>22</cp:revision>
  <dcterms:created xsi:type="dcterms:W3CDTF">2014-09-29T12:51:39Z</dcterms:created>
  <dcterms:modified xsi:type="dcterms:W3CDTF">2014-10-30T10:04:32Z</dcterms:modified>
</cp:coreProperties>
</file>