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62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C1DCF-083E-47BC-A1BC-C0616D5D3EF4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3DC6A-3402-41EB-B8BB-FF9B67678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040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36DE192-4C2C-499B-924B-A2E7B1D8BD3F}" type="slidenum">
              <a:rPr lang="en-GB" altLang="en-US" sz="1200" smtClean="0"/>
              <a:pPr/>
              <a:t>1</a:t>
            </a:fld>
            <a:endParaRPr lang="en-GB" altLang="en-US" sz="12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38792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9A35B8B-F010-4F3E-98AE-65AAF50D5C7E}" type="slidenum">
              <a:rPr lang="en-GB" altLang="en-US" sz="1200" smtClean="0"/>
              <a:pPr/>
              <a:t>11</a:t>
            </a:fld>
            <a:endParaRPr lang="en-GB" altLang="en-US" sz="120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00920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A0ABD78-052A-49A0-A26A-E62D0CB595D7}" type="slidenum">
              <a:rPr lang="en-GB" altLang="en-US" sz="1200" smtClean="0"/>
              <a:pPr/>
              <a:t>12</a:t>
            </a:fld>
            <a:endParaRPr lang="en-GB" altLang="en-US" sz="120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67258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050D97-801D-4ABE-BF5F-900ED8596CA5}" type="slidenum">
              <a:rPr lang="en-GB" altLang="en-US" sz="1200" smtClean="0"/>
              <a:pPr/>
              <a:t>13</a:t>
            </a:fld>
            <a:endParaRPr lang="en-GB" altLang="en-US" sz="120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8497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C5728B-61D3-4B27-BF20-A7C9FFD81274}" type="slidenum">
              <a:rPr lang="en-GB" altLang="en-US" sz="1200" smtClean="0"/>
              <a:pPr/>
              <a:t>14</a:t>
            </a:fld>
            <a:endParaRPr lang="en-GB" altLang="en-US" sz="120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5492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1"/>
          <p:cNvSpPr txBox="1">
            <a:spLocks noChangeArrowheads="1"/>
          </p:cNvSpPr>
          <p:nvPr/>
        </p:nvSpPr>
        <p:spPr bwMode="auto">
          <a:xfrm>
            <a:off x="1400175" y="914400"/>
            <a:ext cx="4056063" cy="31353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12643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1046163" y="4352925"/>
            <a:ext cx="4770437" cy="3478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76200" indent="-76200" eaLnBrk="1" hangingPunct="1">
              <a:lnSpc>
                <a:spcPct val="93000"/>
              </a:lnSpc>
              <a:spcBef>
                <a:spcPct val="0"/>
              </a:spcBef>
              <a:buSzPct val="45000"/>
              <a:tabLst>
                <a:tab pos="649288" algn="l"/>
                <a:tab pos="1298575" algn="l"/>
                <a:tab pos="1947863" algn="l"/>
                <a:tab pos="2597150" algn="l"/>
                <a:tab pos="3248025" algn="l"/>
                <a:tab pos="3897313" algn="l"/>
                <a:tab pos="4546600" algn="l"/>
              </a:tabLst>
            </a:pPr>
            <a:r>
              <a:rPr lang="en-GB" altLang="en-US">
                <a:latin typeface="Arial" panose="020B0604020202020204" pitchFamily="34" charset="0"/>
                <a:ea typeface="msgothic"/>
                <a:cs typeface="msgothic"/>
              </a:rPr>
              <a:t>Fig 2 Effectiveness of dexamethasone plus standard abortive therapy for recurrent migraine headache compared with placebo plus standard abortive therapy</a:t>
            </a:r>
          </a:p>
        </p:txBody>
      </p:sp>
    </p:spTree>
    <p:extLst>
      <p:ext uri="{BB962C8B-B14F-4D97-AF65-F5344CB8AC3E}">
        <p14:creationId xmlns:p14="http://schemas.microsoft.com/office/powerpoint/2010/main" val="29961259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1"/>
          <p:cNvSpPr txBox="1">
            <a:spLocks noChangeArrowheads="1"/>
          </p:cNvSpPr>
          <p:nvPr/>
        </p:nvSpPr>
        <p:spPr bwMode="auto">
          <a:xfrm>
            <a:off x="1400175" y="914400"/>
            <a:ext cx="4056063" cy="31353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15715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1046163" y="4352925"/>
            <a:ext cx="4770437" cy="3478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76200" indent="-76200" eaLnBrk="1" hangingPunct="1">
              <a:lnSpc>
                <a:spcPct val="93000"/>
              </a:lnSpc>
              <a:spcBef>
                <a:spcPct val="0"/>
              </a:spcBef>
              <a:buSzPct val="45000"/>
              <a:tabLst>
                <a:tab pos="649288" algn="l"/>
                <a:tab pos="1298575" algn="l"/>
                <a:tab pos="1947863" algn="l"/>
                <a:tab pos="2597150" algn="l"/>
                <a:tab pos="3248025" algn="l"/>
                <a:tab pos="3897313" algn="l"/>
                <a:tab pos="4546600" algn="l"/>
              </a:tabLst>
            </a:pPr>
            <a:r>
              <a:rPr lang="en-GB" altLang="en-US">
                <a:latin typeface="Arial" panose="020B0604020202020204" pitchFamily="34" charset="0"/>
                <a:ea typeface="msgothic"/>
                <a:cs typeface="msgothic"/>
              </a:rPr>
              <a:t>Fig 2 Effectiveness of dexamethasone plus standard abortive therapy for recurrent migraine headache compared with placebo plus standard abortive therapy</a:t>
            </a:r>
          </a:p>
        </p:txBody>
      </p:sp>
    </p:spTree>
    <p:extLst>
      <p:ext uri="{BB962C8B-B14F-4D97-AF65-F5344CB8AC3E}">
        <p14:creationId xmlns:p14="http://schemas.microsoft.com/office/powerpoint/2010/main" val="41990363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997A103-94DD-4C91-BAA3-6FB56B4F03D5}" type="slidenum">
              <a:rPr lang="en-GB" altLang="en-US" sz="1200" smtClean="0"/>
              <a:pPr/>
              <a:t>19</a:t>
            </a:fld>
            <a:endParaRPr lang="en-GB" altLang="en-US" sz="12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127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48F1E6C-7878-427E-A022-A499932C6B1D}" type="slidenum">
              <a:rPr lang="en-GB" altLang="en-US" sz="1200" smtClean="0"/>
              <a:pPr/>
              <a:t>2</a:t>
            </a:fld>
            <a:endParaRPr lang="en-GB" altLang="en-US" sz="120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3724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E114322-343E-4C9C-B021-911FEE07B7E0}" type="slidenum">
              <a:rPr lang="en-GB" altLang="en-US" sz="1200" smtClean="0"/>
              <a:pPr/>
              <a:t>3</a:t>
            </a:fld>
            <a:endParaRPr lang="en-GB" altLang="en-US" sz="120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7679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70AD18-E364-4892-8EDD-004B07D3A87F}" type="slidenum">
              <a:rPr lang="en-GB" altLang="en-US" sz="1200" smtClean="0"/>
              <a:pPr/>
              <a:t>4</a:t>
            </a:fld>
            <a:endParaRPr lang="en-GB" altLang="en-US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4865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F3324EE-2946-4A51-A00E-98946C861250}" type="slidenum">
              <a:rPr lang="en-GB" altLang="en-US" sz="1200" smtClean="0"/>
              <a:pPr/>
              <a:t>5</a:t>
            </a:fld>
            <a:endParaRPr lang="en-GB" altLang="en-US" sz="12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3828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64E99B3-88C1-49C2-A0C0-21E32839E1F6}" type="slidenum">
              <a:rPr lang="en-GB" altLang="en-US" sz="1200" smtClean="0"/>
              <a:pPr/>
              <a:t>7</a:t>
            </a:fld>
            <a:endParaRPr lang="en-GB" altLang="en-US" sz="120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228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FCFB6B-98A2-4539-A566-690C93FA97A5}" type="slidenum">
              <a:rPr lang="en-GB" altLang="en-US" sz="1200" smtClean="0"/>
              <a:pPr/>
              <a:t>8</a:t>
            </a:fld>
            <a:endParaRPr lang="en-GB" altLang="en-US" sz="120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53293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F049F81-1295-4B16-9277-F0572A0A43FD}" type="slidenum">
              <a:rPr lang="en-GB" altLang="en-US" sz="1200" smtClean="0"/>
              <a:pPr/>
              <a:t>9</a:t>
            </a:fld>
            <a:endParaRPr lang="en-GB" altLang="en-US" sz="120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0527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197BFAA-ED22-4C29-9ACF-FAFB83DE09DA}" type="slidenum">
              <a:rPr lang="en-GB" altLang="en-US" sz="1200" smtClean="0"/>
              <a:pPr/>
              <a:t>10</a:t>
            </a:fld>
            <a:endParaRPr lang="en-GB" alt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3439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02C3-B3D2-4CF8-BE51-B97DA0D7ECD0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D921-FF70-494F-80E5-82DA01C2D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6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02C3-B3D2-4CF8-BE51-B97DA0D7ECD0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D921-FF70-494F-80E5-82DA01C2D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383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02C3-B3D2-4CF8-BE51-B97DA0D7ECD0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D921-FF70-494F-80E5-82DA01C2D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08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02C3-B3D2-4CF8-BE51-B97DA0D7ECD0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D921-FF70-494F-80E5-82DA01C2D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23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02C3-B3D2-4CF8-BE51-B97DA0D7ECD0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D921-FF70-494F-80E5-82DA01C2D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84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02C3-B3D2-4CF8-BE51-B97DA0D7ECD0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D921-FF70-494F-80E5-82DA01C2D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654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02C3-B3D2-4CF8-BE51-B97DA0D7ECD0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D921-FF70-494F-80E5-82DA01C2D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820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02C3-B3D2-4CF8-BE51-B97DA0D7ECD0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D921-FF70-494F-80E5-82DA01C2D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04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02C3-B3D2-4CF8-BE51-B97DA0D7ECD0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D921-FF70-494F-80E5-82DA01C2D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103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02C3-B3D2-4CF8-BE51-B97DA0D7ECD0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D921-FF70-494F-80E5-82DA01C2D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04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02C3-B3D2-4CF8-BE51-B97DA0D7ECD0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D921-FF70-494F-80E5-82DA01C2D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34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302C3-B3D2-4CF8-BE51-B97DA0D7ECD0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9D921-FF70-494F-80E5-82DA01C2D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4656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Systematic reviews and meta-analysis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18963" y="4339107"/>
            <a:ext cx="6559550" cy="1752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dirty="0"/>
              <a:t>Adrian Boyle</a:t>
            </a:r>
          </a:p>
        </p:txBody>
      </p:sp>
    </p:spTree>
    <p:extLst>
      <p:ext uri="{BB962C8B-B14F-4D97-AF65-F5344CB8AC3E}">
        <p14:creationId xmlns:p14="http://schemas.microsoft.com/office/powerpoint/2010/main" val="174525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altLang="en-US" sz="4000"/>
              <a:t>Assessing systematic review quality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Publication bias</a:t>
            </a:r>
          </a:p>
          <a:p>
            <a:r>
              <a:rPr lang="en-GB" altLang="en-US"/>
              <a:t>Sexy, optimistic results get published</a:t>
            </a:r>
          </a:p>
          <a:p>
            <a:r>
              <a:rPr lang="en-GB" altLang="en-US"/>
              <a:t>Honest, inconclusive work doesn’t</a:t>
            </a:r>
          </a:p>
          <a:p>
            <a:r>
              <a:rPr lang="en-GB" altLang="en-US"/>
              <a:t>Unpublished work</a:t>
            </a:r>
          </a:p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4542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26" name="Object 4"/>
          <p:cNvGraphicFramePr>
            <a:graphicFrameLocks noChangeAspect="1"/>
          </p:cNvGraphicFramePr>
          <p:nvPr/>
        </p:nvGraphicFramePr>
        <p:xfrm>
          <a:off x="2209800" y="1085850"/>
          <a:ext cx="7848600" cy="588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Slide" r:id="rId4" imgW="5040313" imgH="3779838" progId="PowerPoint.Slide.8">
                  <p:embed/>
                </p:oleObj>
              </mc:Choice>
              <mc:Fallback>
                <p:oleObj name="Slide" r:id="rId4" imgW="5040313" imgH="3779838" progId="PowerPoint.Slide.8">
                  <p:embed/>
                  <p:pic>
                    <p:nvPicPr>
                      <p:cNvPr id="1034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085850"/>
                        <a:ext cx="7848600" cy="588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Funnel plots</a:t>
            </a:r>
          </a:p>
        </p:txBody>
      </p:sp>
    </p:spTree>
    <p:extLst>
      <p:ext uri="{BB962C8B-B14F-4D97-AF65-F5344CB8AC3E}">
        <p14:creationId xmlns:p14="http://schemas.microsoft.com/office/powerpoint/2010/main" val="137822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Interpreting the output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Pooled relative risks</a:t>
            </a:r>
          </a:p>
          <a:p>
            <a:r>
              <a:rPr lang="en-GB" altLang="en-US"/>
              <a:t>Look at trends</a:t>
            </a:r>
          </a:p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3202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54000"/>
            <a:ext cx="8229600" cy="1143000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pic>
        <p:nvPicPr>
          <p:cNvPr id="107523" name="Picture 4" descr="Table Thumbnail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2362200"/>
            <a:ext cx="6710363" cy="131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9023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0" name="Picture 4" descr="Table Thumbnail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1" y="-8667750"/>
            <a:ext cx="6710363" cy="131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4805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1"/>
          <p:cNvSpPr txBox="1">
            <a:spLocks noChangeArrowheads="1"/>
          </p:cNvSpPr>
          <p:nvPr/>
        </p:nvSpPr>
        <p:spPr bwMode="auto">
          <a:xfrm>
            <a:off x="1849439" y="381001"/>
            <a:ext cx="84931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500" b="1">
                <a:solidFill>
                  <a:srgbClr val="000000"/>
                </a:solidFill>
                <a:latin typeface="Arial" panose="020B0604020202020204" pitchFamily="34" charset="0"/>
                <a:ea typeface="msgothic"/>
                <a:cs typeface="msgothic"/>
              </a:rPr>
              <a:t>Fig 2 Effectiveness of dexamethasone plus standard abortive therapy for recurrent migraine headache compared with placebo plus standard abortive therapy. </a:t>
            </a:r>
          </a:p>
        </p:txBody>
      </p:sp>
      <p:pic>
        <p:nvPicPr>
          <p:cNvPr id="1116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4463" y="5878514"/>
            <a:ext cx="114300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162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79" y="1017431"/>
            <a:ext cx="11374146" cy="4861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1621" name="Text Box 4"/>
          <p:cNvSpPr txBox="1">
            <a:spLocks noChangeArrowheads="1"/>
          </p:cNvSpPr>
          <p:nvPr/>
        </p:nvSpPr>
        <p:spPr bwMode="auto">
          <a:xfrm>
            <a:off x="2195513" y="5972176"/>
            <a:ext cx="391795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100" b="1">
                <a:solidFill>
                  <a:srgbClr val="000000"/>
                </a:solidFill>
                <a:latin typeface="Arial" panose="020B0604020202020204" pitchFamily="34" charset="0"/>
                <a:ea typeface="msgothic"/>
                <a:cs typeface="msgothic"/>
              </a:rPr>
              <a:t>Colman I et al. BMJ 2008;336:1359-1361</a:t>
            </a:r>
          </a:p>
        </p:txBody>
      </p:sp>
      <p:sp>
        <p:nvSpPr>
          <p:cNvPr id="111622" name="Text Box 5"/>
          <p:cNvSpPr txBox="1">
            <a:spLocks noChangeArrowheads="1"/>
          </p:cNvSpPr>
          <p:nvPr/>
        </p:nvSpPr>
        <p:spPr bwMode="auto">
          <a:xfrm>
            <a:off x="1622426" y="6613526"/>
            <a:ext cx="4930775" cy="347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900">
                <a:solidFill>
                  <a:srgbClr val="000000"/>
                </a:solidFill>
                <a:latin typeface="Arial" panose="020B0604020202020204" pitchFamily="34" charset="0"/>
                <a:ea typeface="msgothic"/>
                <a:cs typeface="msgothic"/>
              </a:rPr>
              <a:t>©2008 by British Medical Journal Publishing Group</a:t>
            </a:r>
          </a:p>
        </p:txBody>
      </p:sp>
    </p:spTree>
    <p:extLst>
      <p:ext uri="{BB962C8B-B14F-4D97-AF65-F5344CB8AC3E}">
        <p14:creationId xmlns:p14="http://schemas.microsoft.com/office/powerpoint/2010/main" val="3751097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Heterogeneity</a:t>
            </a:r>
          </a:p>
        </p:txBody>
      </p:sp>
      <p:sp>
        <p:nvSpPr>
          <p:cNvPr id="1136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Measure of how different the OUTCOME is.</a:t>
            </a:r>
          </a:p>
          <a:p>
            <a:r>
              <a:rPr lang="en-GB" altLang="en-US"/>
              <a:t>Measured by Cochrane’s Q (non-significance is good)</a:t>
            </a:r>
          </a:p>
          <a:p>
            <a:r>
              <a:rPr lang="en-GB" altLang="en-US"/>
              <a:t>I</a:t>
            </a:r>
            <a:r>
              <a:rPr lang="en-GB" altLang="en-US" baseline="30000"/>
              <a:t>2</a:t>
            </a:r>
            <a:r>
              <a:rPr lang="en-GB" altLang="en-US"/>
              <a:t> statistic is more intuitive. Low is good.</a:t>
            </a:r>
          </a:p>
        </p:txBody>
      </p:sp>
    </p:spTree>
    <p:extLst>
      <p:ext uri="{BB962C8B-B14F-4D97-AF65-F5344CB8AC3E}">
        <p14:creationId xmlns:p14="http://schemas.microsoft.com/office/powerpoint/2010/main" val="706476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1"/>
          <p:cNvSpPr txBox="1">
            <a:spLocks noChangeArrowheads="1"/>
          </p:cNvSpPr>
          <p:nvPr/>
        </p:nvSpPr>
        <p:spPr bwMode="auto">
          <a:xfrm>
            <a:off x="1849439" y="381001"/>
            <a:ext cx="84931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500" b="1">
                <a:solidFill>
                  <a:srgbClr val="000000"/>
                </a:solidFill>
                <a:latin typeface="Arial" panose="020B0604020202020204" pitchFamily="34" charset="0"/>
                <a:ea typeface="msgothic"/>
                <a:cs typeface="msgothic"/>
              </a:rPr>
              <a:t>Fig 2 Effectiveness of dexamethasone plus standard abortive therapy for recurrent migraine headache compared with placebo plus standard abortive therapy. </a:t>
            </a:r>
          </a:p>
        </p:txBody>
      </p:sp>
      <p:pic>
        <p:nvPicPr>
          <p:cNvPr id="1146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4463" y="5878514"/>
            <a:ext cx="114300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469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872" y="1206501"/>
            <a:ext cx="10931753" cy="467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4693" name="Text Box 4"/>
          <p:cNvSpPr txBox="1">
            <a:spLocks noChangeArrowheads="1"/>
          </p:cNvSpPr>
          <p:nvPr/>
        </p:nvSpPr>
        <p:spPr bwMode="auto">
          <a:xfrm>
            <a:off x="2195513" y="5972176"/>
            <a:ext cx="391795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100" b="1">
                <a:solidFill>
                  <a:srgbClr val="000000"/>
                </a:solidFill>
                <a:latin typeface="Arial" panose="020B0604020202020204" pitchFamily="34" charset="0"/>
                <a:ea typeface="msgothic"/>
                <a:cs typeface="msgothic"/>
              </a:rPr>
              <a:t>Colman I et al. BMJ 2008;336:1359-1361</a:t>
            </a:r>
          </a:p>
        </p:txBody>
      </p:sp>
      <p:sp>
        <p:nvSpPr>
          <p:cNvPr id="114694" name="Text Box 5"/>
          <p:cNvSpPr txBox="1">
            <a:spLocks noChangeArrowheads="1"/>
          </p:cNvSpPr>
          <p:nvPr/>
        </p:nvSpPr>
        <p:spPr bwMode="auto">
          <a:xfrm>
            <a:off x="1622426" y="6613526"/>
            <a:ext cx="4930775" cy="347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900">
                <a:solidFill>
                  <a:srgbClr val="000000"/>
                </a:solidFill>
                <a:latin typeface="Arial" panose="020B0604020202020204" pitchFamily="34" charset="0"/>
                <a:ea typeface="msgothic"/>
                <a:cs typeface="msgothic"/>
              </a:rPr>
              <a:t>©2008 by British Medical Journal Publishing Group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195514" y="4149725"/>
            <a:ext cx="3108325" cy="863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0587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Fixed or Random Effects?</a:t>
            </a:r>
          </a:p>
        </p:txBody>
      </p:sp>
      <p:sp>
        <p:nvSpPr>
          <p:cNvPr id="11673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Fixed Effects</a:t>
            </a:r>
          </a:p>
          <a:p>
            <a:pPr lvl="1"/>
            <a:r>
              <a:rPr lang="en-GB" altLang="en-US"/>
              <a:t>Low heterogeneity</a:t>
            </a:r>
          </a:p>
          <a:p>
            <a:r>
              <a:rPr lang="en-GB" altLang="en-US"/>
              <a:t>Random Effects</a:t>
            </a:r>
          </a:p>
          <a:p>
            <a:pPr lvl="1"/>
            <a:r>
              <a:rPr lang="en-GB" altLang="en-US"/>
              <a:t>High heterogeneity</a:t>
            </a:r>
          </a:p>
          <a:p>
            <a:pPr lvl="1"/>
            <a:r>
              <a:rPr lang="en-GB" altLang="en-US"/>
              <a:t>Produces a more conservative result</a:t>
            </a:r>
          </a:p>
          <a:p>
            <a:pPr lvl="1"/>
            <a:endParaRPr lang="en-GB" altLang="en-US"/>
          </a:p>
          <a:p>
            <a:r>
              <a:rPr lang="en-GB" altLang="en-US"/>
              <a:t>If in doubt, use a random effects</a:t>
            </a:r>
          </a:p>
        </p:txBody>
      </p:sp>
    </p:spTree>
    <p:extLst>
      <p:ext uri="{BB962C8B-B14F-4D97-AF65-F5344CB8AC3E}">
        <p14:creationId xmlns:p14="http://schemas.microsoft.com/office/powerpoint/2010/main" val="4081562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Conclusions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Systematic reviews are useful</a:t>
            </a:r>
          </a:p>
          <a:p>
            <a:r>
              <a:rPr lang="en-GB" altLang="en-US"/>
              <a:t>Publication bias is a problem</a:t>
            </a:r>
          </a:p>
          <a:p>
            <a:r>
              <a:rPr lang="en-GB" altLang="en-US"/>
              <a:t>Meta-analysis is simple</a:t>
            </a:r>
          </a:p>
          <a:p>
            <a:r>
              <a:rPr lang="en-GB" altLang="en-US"/>
              <a:t>DON’T PANIC</a:t>
            </a:r>
          </a:p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801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3" descr="http://www.jameslindlibrary.org/images/20th/1940s/cochrane/cochrane_portrai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1560514"/>
            <a:ext cx="3429000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9192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Objectives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Terminology</a:t>
            </a:r>
          </a:p>
          <a:p>
            <a:r>
              <a:rPr lang="en-GB" altLang="en-US"/>
              <a:t>Key problems to look for</a:t>
            </a:r>
          </a:p>
          <a:p>
            <a:r>
              <a:rPr lang="en-GB" altLang="en-US"/>
              <a:t>Interpreting output</a:t>
            </a:r>
          </a:p>
          <a:p>
            <a:endParaRPr lang="en-GB" altLang="en-US"/>
          </a:p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200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Why do a systematic review?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Good reasons </a:t>
            </a:r>
          </a:p>
        </p:txBody>
      </p:sp>
      <p:sp>
        <p:nvSpPr>
          <p:cNvPr id="90117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altLang="en-US"/>
              <a:t>Overall picture of relevant literature</a:t>
            </a:r>
          </a:p>
          <a:p>
            <a:r>
              <a:rPr lang="en-GB" altLang="en-US"/>
              <a:t>Explore heterogeneity of results</a:t>
            </a:r>
          </a:p>
          <a:p>
            <a:pPr lvl="1"/>
            <a:r>
              <a:rPr lang="en-GB" altLang="en-US"/>
              <a:t>Why doesn’t this work here, but does here</a:t>
            </a:r>
          </a:p>
          <a:p>
            <a:r>
              <a:rPr lang="en-GB" altLang="en-US"/>
              <a:t>Prepare background before conducting a study</a:t>
            </a:r>
          </a:p>
          <a:p>
            <a:endParaRPr lang="en-GB" alt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Bad reasons</a:t>
            </a:r>
          </a:p>
        </p:txBody>
      </p:sp>
      <p:sp>
        <p:nvSpPr>
          <p:cNvPr id="90118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altLang="en-US"/>
              <a:t>Get more statistical power to prove a point</a:t>
            </a:r>
          </a:p>
        </p:txBody>
      </p:sp>
    </p:spTree>
    <p:extLst>
      <p:ext uri="{BB962C8B-B14F-4D97-AF65-F5344CB8AC3E}">
        <p14:creationId xmlns:p14="http://schemas.microsoft.com/office/powerpoint/2010/main" val="592579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Systematic review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Distinguish from narrative review</a:t>
            </a:r>
          </a:p>
          <a:p>
            <a:r>
              <a:rPr lang="en-GB" altLang="en-US" i="1"/>
              <a:t>A priori</a:t>
            </a:r>
            <a:r>
              <a:rPr lang="en-GB" altLang="en-US"/>
              <a:t> three part question </a:t>
            </a:r>
          </a:p>
          <a:p>
            <a:r>
              <a:rPr lang="en-GB" altLang="en-US"/>
              <a:t>Inclusion criteria described before initiating search</a:t>
            </a:r>
          </a:p>
          <a:p>
            <a:r>
              <a:rPr lang="en-GB" altLang="en-US"/>
              <a:t>Quality filter</a:t>
            </a:r>
          </a:p>
          <a:p>
            <a:r>
              <a:rPr lang="en-GB" altLang="en-US"/>
              <a:t>Comprehensive, reproducible search of the major biomedical databases</a:t>
            </a:r>
          </a:p>
          <a:p>
            <a:r>
              <a:rPr lang="en-GB" altLang="en-US"/>
              <a:t>Cochrane </a:t>
            </a:r>
          </a:p>
        </p:txBody>
      </p:sp>
    </p:spTree>
    <p:extLst>
      <p:ext uri="{BB962C8B-B14F-4D97-AF65-F5344CB8AC3E}">
        <p14:creationId xmlns:p14="http://schemas.microsoft.com/office/powerpoint/2010/main" val="4076928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Systematic or Narrative Review?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‘Does massage reduce back pain in ballet dancers?’</a:t>
            </a:r>
          </a:p>
          <a:p>
            <a:r>
              <a:rPr lang="en-GB" altLang="en-US"/>
              <a:t>‘My experience of massaging ballet dancers’</a:t>
            </a:r>
          </a:p>
          <a:p>
            <a:r>
              <a:rPr lang="en-GB" altLang="en-US"/>
              <a:t>‘What is the best treatment for Intra-cranial haemorrhage?  a critical review of treatment options’</a:t>
            </a:r>
          </a:p>
          <a:p>
            <a:r>
              <a:rPr lang="en-GB" altLang="en-US"/>
              <a:t>‘Does emergency department crowding increase mortality in emergency admissions?’</a:t>
            </a:r>
          </a:p>
        </p:txBody>
      </p:sp>
    </p:spTree>
    <p:extLst>
      <p:ext uri="{BB962C8B-B14F-4D97-AF65-F5344CB8AC3E}">
        <p14:creationId xmlns:p14="http://schemas.microsoft.com/office/powerpoint/2010/main" val="233575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Meta-analysis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Pool existing studies to generate increased power</a:t>
            </a:r>
          </a:p>
          <a:p>
            <a:r>
              <a:rPr lang="en-GB" altLang="en-US"/>
              <a:t>Mathematical combining of results to generate a pooled estimate</a:t>
            </a:r>
          </a:p>
          <a:p>
            <a:r>
              <a:rPr lang="en-GB" altLang="en-US"/>
              <a:t>Not simply adding results</a:t>
            </a:r>
          </a:p>
          <a:p>
            <a:r>
              <a:rPr lang="en-GB" altLang="en-US"/>
              <a:t>Maths is complex and not to be sniffed at</a:t>
            </a:r>
          </a:p>
        </p:txBody>
      </p:sp>
    </p:spTree>
    <p:extLst>
      <p:ext uri="{BB962C8B-B14F-4D97-AF65-F5344CB8AC3E}">
        <p14:creationId xmlns:p14="http://schemas.microsoft.com/office/powerpoint/2010/main" val="2916657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Heterogeneity 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Exists at Population, Exposure and Outcome level</a:t>
            </a:r>
          </a:p>
          <a:p>
            <a:r>
              <a:rPr lang="en-GB" altLang="en-US"/>
              <a:t>Judgement</a:t>
            </a:r>
          </a:p>
          <a:p>
            <a:r>
              <a:rPr lang="en-GB" altLang="en-US"/>
              <a:t>Chi 2 test (Cochrane’s Q) of heterogeneity of results (non significance is good)</a:t>
            </a:r>
          </a:p>
          <a:p>
            <a:r>
              <a:rPr lang="en-GB" altLang="en-US"/>
              <a:t>I</a:t>
            </a:r>
            <a:r>
              <a:rPr lang="en-GB" altLang="en-US" baseline="30000"/>
              <a:t>2  </a:t>
            </a:r>
            <a:r>
              <a:rPr lang="en-GB" altLang="en-US"/>
              <a:t>test of inconsistency of results (low is good)</a:t>
            </a:r>
            <a:endParaRPr lang="en-GB" altLang="en-US" baseline="30000"/>
          </a:p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9241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altLang="en-US" sz="4000"/>
              <a:t>Assessing systematic review quality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Important question</a:t>
            </a:r>
          </a:p>
          <a:p>
            <a:r>
              <a:rPr lang="en-GB" altLang="en-US"/>
              <a:t>Quality and extent of search</a:t>
            </a:r>
          </a:p>
          <a:p>
            <a:r>
              <a:rPr lang="en-GB" altLang="en-US"/>
              <a:t>Independence of authors</a:t>
            </a:r>
          </a:p>
          <a:p>
            <a:r>
              <a:rPr lang="en-GB" altLang="en-US"/>
              <a:t>Number of studies</a:t>
            </a:r>
          </a:p>
          <a:p>
            <a:r>
              <a:rPr lang="en-GB" altLang="en-US"/>
              <a:t>‘Evenness’ of weighting</a:t>
            </a:r>
          </a:p>
          <a:p>
            <a:r>
              <a:rPr lang="en-GB" altLang="en-US"/>
              <a:t>Jadad</a:t>
            </a:r>
          </a:p>
        </p:txBody>
      </p:sp>
    </p:spTree>
    <p:extLst>
      <p:ext uri="{BB962C8B-B14F-4D97-AF65-F5344CB8AC3E}">
        <p14:creationId xmlns:p14="http://schemas.microsoft.com/office/powerpoint/2010/main" val="26537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379</Words>
  <Application>Microsoft Office PowerPoint</Application>
  <PresentationFormat>Custom</PresentationFormat>
  <Paragraphs>91</Paragraphs>
  <Slides>19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Slide</vt:lpstr>
      <vt:lpstr>Systematic reviews and meta-analysis</vt:lpstr>
      <vt:lpstr>PowerPoint Presentation</vt:lpstr>
      <vt:lpstr>Objectives</vt:lpstr>
      <vt:lpstr>Why do a systematic review?</vt:lpstr>
      <vt:lpstr>Systematic review</vt:lpstr>
      <vt:lpstr>Systematic or Narrative Review?</vt:lpstr>
      <vt:lpstr>Meta-analysis</vt:lpstr>
      <vt:lpstr>Heterogeneity </vt:lpstr>
      <vt:lpstr>Assessing systematic review quality</vt:lpstr>
      <vt:lpstr>Assessing systematic review quality</vt:lpstr>
      <vt:lpstr>Funnel plots</vt:lpstr>
      <vt:lpstr>Interpreting the output</vt:lpstr>
      <vt:lpstr>PowerPoint Presentation</vt:lpstr>
      <vt:lpstr>PowerPoint Presentation</vt:lpstr>
      <vt:lpstr>PowerPoint Presentation</vt:lpstr>
      <vt:lpstr>Heterogeneity</vt:lpstr>
      <vt:lpstr>PowerPoint Presentation</vt:lpstr>
      <vt:lpstr>Fixed or Random Effects?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Systematic reviews and meta-analysis</dc:title>
  <dc:creator>Adrian Boyle</dc:creator>
  <cp:lastModifiedBy>Tome-Fernandez, Rosa</cp:lastModifiedBy>
  <cp:revision>1</cp:revision>
  <dcterms:created xsi:type="dcterms:W3CDTF">2017-02-08T09:02:21Z</dcterms:created>
  <dcterms:modified xsi:type="dcterms:W3CDTF">2017-02-20T14:46:08Z</dcterms:modified>
</cp:coreProperties>
</file>