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C05"/>
    <a:srgbClr val="0091C9"/>
    <a:srgbClr val="A0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FF34D-85FC-DE46-AC52-1D067FC767F1}" type="doc">
      <dgm:prSet loTypeId="urn:microsoft.com/office/officeart/2008/layout/CircularPictureCallou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3DD76B-EF90-A74E-A1F4-76D0920CD914}" type="pres">
      <dgm:prSet presAssocID="{B4AFF34D-85FC-DE46-AC52-1D067FC767F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15883C2-B603-C443-9796-93B81829F25A}" type="pres">
      <dgm:prSet presAssocID="{B4AFF34D-85FC-DE46-AC52-1D067FC767F1}" presName="Name1" presStyleCnt="0"/>
      <dgm:spPr/>
    </dgm:pt>
  </dgm:ptLst>
  <dgm:cxnLst>
    <dgm:cxn modelId="{52E48C17-59C1-47CE-ACB6-2E8B61ABEA7B}" type="presOf" srcId="{B4AFF34D-85FC-DE46-AC52-1D067FC767F1}" destId="{233DD76B-EF90-A74E-A1F4-76D0920CD914}" srcOrd="0" destOrd="0" presId="urn:microsoft.com/office/officeart/2008/layout/CircularPictureCallout"/>
    <dgm:cxn modelId="{4A59E845-B98A-43DB-9134-12A2DC60DB47}" type="presParOf" srcId="{233DD76B-EF90-A74E-A1F4-76D0920CD914}" destId="{915883C2-B603-C443-9796-93B81829F25A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F1F64-4542-5444-8321-8DC5790C7B45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36C420-904E-8242-93B0-DE0370028D4A}">
      <dgm:prSet phldrT="[Text]" custT="1"/>
      <dgm:spPr/>
      <dgm:t>
        <a:bodyPr/>
        <a:lstStyle/>
        <a:p>
          <a:r>
            <a:rPr lang="en-US" sz="2400" b="1" dirty="0" smtClean="0"/>
            <a:t>As you are</a:t>
          </a:r>
          <a:endParaRPr lang="en-US" sz="2400" b="1" dirty="0"/>
        </a:p>
      </dgm:t>
    </dgm:pt>
    <dgm:pt modelId="{A5A73869-C489-2648-86EC-01C372730B16}" type="parTrans" cxnId="{C419B086-A1B0-2D47-A2BE-6BC490719FE5}">
      <dgm:prSet/>
      <dgm:spPr/>
      <dgm:t>
        <a:bodyPr/>
        <a:lstStyle/>
        <a:p>
          <a:endParaRPr lang="en-US"/>
        </a:p>
      </dgm:t>
    </dgm:pt>
    <dgm:pt modelId="{B4FC395D-9083-6F4B-BA90-53E5624A41B9}" type="sibTrans" cxnId="{C419B086-A1B0-2D47-A2BE-6BC490719FE5}">
      <dgm:prSet/>
      <dgm:spPr/>
      <dgm:t>
        <a:bodyPr/>
        <a:lstStyle/>
        <a:p>
          <a:endParaRPr lang="en-US"/>
        </a:p>
      </dgm:t>
    </dgm:pt>
    <dgm:pt modelId="{8C0975AC-07AB-714C-8E96-AFE05CFBB39B}">
      <dgm:prSet phldrT="[Text]" custT="1"/>
      <dgm:spPr/>
      <dgm:t>
        <a:bodyPr/>
        <a:lstStyle/>
        <a:p>
          <a:r>
            <a:rPr lang="en-US" sz="2400" dirty="0" smtClean="0"/>
            <a:t>Pay progression</a:t>
          </a:r>
          <a:endParaRPr lang="en-US" sz="2400" dirty="0"/>
        </a:p>
      </dgm:t>
    </dgm:pt>
    <dgm:pt modelId="{4C34A100-055F-FD4E-9E42-9A9CA6676019}" type="parTrans" cxnId="{A9D82923-9380-7448-94B9-0303D2D4D152}">
      <dgm:prSet/>
      <dgm:spPr/>
      <dgm:t>
        <a:bodyPr/>
        <a:lstStyle/>
        <a:p>
          <a:endParaRPr lang="en-US"/>
        </a:p>
      </dgm:t>
    </dgm:pt>
    <dgm:pt modelId="{4F60FC85-1747-2942-A42F-825AA52B924D}" type="sibTrans" cxnId="{A9D82923-9380-7448-94B9-0303D2D4D152}">
      <dgm:prSet/>
      <dgm:spPr/>
      <dgm:t>
        <a:bodyPr/>
        <a:lstStyle/>
        <a:p>
          <a:endParaRPr lang="en-US"/>
        </a:p>
      </dgm:t>
    </dgm:pt>
    <dgm:pt modelId="{4F40AA74-117D-EF44-A49E-FC3E1FA2ABF1}">
      <dgm:prSet phldrT="[Text]" custT="1"/>
      <dgm:spPr/>
      <dgm:t>
        <a:bodyPr/>
        <a:lstStyle/>
        <a:p>
          <a:r>
            <a:rPr lang="en-US" sz="2400" dirty="0" smtClean="0"/>
            <a:t>Appraisals</a:t>
          </a:r>
          <a:endParaRPr lang="en-US" sz="2400" dirty="0"/>
        </a:p>
      </dgm:t>
    </dgm:pt>
    <dgm:pt modelId="{29D25D10-0B50-8A48-A192-1C393FB0C2E2}" type="parTrans" cxnId="{D3FE6D89-9C5C-E94C-A5E1-B0369DA4D604}">
      <dgm:prSet/>
      <dgm:spPr/>
      <dgm:t>
        <a:bodyPr/>
        <a:lstStyle/>
        <a:p>
          <a:endParaRPr lang="en-US"/>
        </a:p>
      </dgm:t>
    </dgm:pt>
    <dgm:pt modelId="{2E094DBD-7132-1B49-918F-DBC00655EC2F}" type="sibTrans" cxnId="{D3FE6D89-9C5C-E94C-A5E1-B0369DA4D604}">
      <dgm:prSet/>
      <dgm:spPr/>
      <dgm:t>
        <a:bodyPr/>
        <a:lstStyle/>
        <a:p>
          <a:endParaRPr lang="en-US"/>
        </a:p>
      </dgm:t>
    </dgm:pt>
    <dgm:pt modelId="{19214999-1BA8-4542-BE2A-4B702BFF5899}">
      <dgm:prSet phldrT="[Text]" custT="1"/>
      <dgm:spPr/>
      <dgm:t>
        <a:bodyPr/>
        <a:lstStyle/>
        <a:p>
          <a:r>
            <a:rPr lang="en-US" sz="2400" b="1" dirty="0" smtClean="0"/>
            <a:t>CESR</a:t>
          </a:r>
          <a:endParaRPr lang="en-US" sz="2400" b="1" dirty="0"/>
        </a:p>
      </dgm:t>
    </dgm:pt>
    <dgm:pt modelId="{AE4A97CD-A1E3-4A4A-B7AC-26E834243AA1}" type="parTrans" cxnId="{B5EDC0C4-DC1C-0A49-99D4-74158240F95C}">
      <dgm:prSet/>
      <dgm:spPr/>
      <dgm:t>
        <a:bodyPr/>
        <a:lstStyle/>
        <a:p>
          <a:endParaRPr lang="en-US"/>
        </a:p>
      </dgm:t>
    </dgm:pt>
    <dgm:pt modelId="{AA3AAB0F-FEAD-2C48-94D8-00849EF06A2D}" type="sibTrans" cxnId="{B5EDC0C4-DC1C-0A49-99D4-74158240F95C}">
      <dgm:prSet/>
      <dgm:spPr/>
      <dgm:t>
        <a:bodyPr/>
        <a:lstStyle/>
        <a:p>
          <a:endParaRPr lang="en-US"/>
        </a:p>
      </dgm:t>
    </dgm:pt>
    <dgm:pt modelId="{40E62B02-C164-F540-9E35-8BFD1B3FC698}">
      <dgm:prSet phldrT="[Text]" custT="1"/>
      <dgm:spPr/>
      <dgm:t>
        <a:bodyPr/>
        <a:lstStyle/>
        <a:p>
          <a:r>
            <a:rPr lang="en-US" sz="2400" dirty="0" smtClean="0"/>
            <a:t>Stay on as an SAS Doctor</a:t>
          </a:r>
          <a:endParaRPr lang="en-US" sz="2400" dirty="0"/>
        </a:p>
      </dgm:t>
    </dgm:pt>
    <dgm:pt modelId="{862C4DE5-D0DA-4D40-9206-FA24B65B78E4}" type="parTrans" cxnId="{5FE8D6EB-C089-2C4E-A02C-5DF967FF051E}">
      <dgm:prSet/>
      <dgm:spPr/>
      <dgm:t>
        <a:bodyPr/>
        <a:lstStyle/>
        <a:p>
          <a:endParaRPr lang="en-US"/>
        </a:p>
      </dgm:t>
    </dgm:pt>
    <dgm:pt modelId="{07BCFBF6-52FF-204F-85AD-9F0983FE3954}" type="sibTrans" cxnId="{5FE8D6EB-C089-2C4E-A02C-5DF967FF051E}">
      <dgm:prSet/>
      <dgm:spPr/>
      <dgm:t>
        <a:bodyPr/>
        <a:lstStyle/>
        <a:p>
          <a:endParaRPr lang="en-US"/>
        </a:p>
      </dgm:t>
    </dgm:pt>
    <dgm:pt modelId="{BC2A54EA-7C7F-CF4D-AD1C-5A47316513BC}">
      <dgm:prSet phldrT="[Text]" custT="1"/>
      <dgm:spPr/>
      <dgm:t>
        <a:bodyPr/>
        <a:lstStyle/>
        <a:p>
          <a:r>
            <a:rPr lang="en-US" sz="2400" dirty="0" smtClean="0"/>
            <a:t>Consultant</a:t>
          </a:r>
          <a:endParaRPr lang="en-US" sz="2400" dirty="0"/>
        </a:p>
      </dgm:t>
    </dgm:pt>
    <dgm:pt modelId="{BC297666-C9F4-634D-B84A-5E6E681C231F}" type="parTrans" cxnId="{3EF64665-3FC9-2B47-8DDF-BAEBF66EF73E}">
      <dgm:prSet/>
      <dgm:spPr/>
      <dgm:t>
        <a:bodyPr/>
        <a:lstStyle/>
        <a:p>
          <a:endParaRPr lang="en-US"/>
        </a:p>
      </dgm:t>
    </dgm:pt>
    <dgm:pt modelId="{9DA89AEE-97E0-BB4C-9503-1D8DD1B24F81}" type="sibTrans" cxnId="{3EF64665-3FC9-2B47-8DDF-BAEBF66EF73E}">
      <dgm:prSet/>
      <dgm:spPr/>
      <dgm:t>
        <a:bodyPr/>
        <a:lstStyle/>
        <a:p>
          <a:endParaRPr lang="en-US"/>
        </a:p>
      </dgm:t>
    </dgm:pt>
    <dgm:pt modelId="{B16DF7D2-F24E-E847-B7AD-69D724A4957B}">
      <dgm:prSet phldrT="[Text]" custT="1"/>
      <dgm:spPr/>
      <dgm:t>
        <a:bodyPr/>
        <a:lstStyle/>
        <a:p>
          <a:r>
            <a:rPr lang="en-US" sz="2800" b="1" dirty="0" smtClean="0"/>
            <a:t>SAS</a:t>
          </a:r>
          <a:endParaRPr lang="en-US" sz="2800" b="1" dirty="0"/>
        </a:p>
      </dgm:t>
    </dgm:pt>
    <dgm:pt modelId="{8C9FF220-4673-6F48-BAFF-20028E02FC56}" type="parTrans" cxnId="{E58D0EC7-D66B-D646-A61E-B4653DE7AE43}">
      <dgm:prSet/>
      <dgm:spPr/>
      <dgm:t>
        <a:bodyPr/>
        <a:lstStyle/>
        <a:p>
          <a:endParaRPr lang="en-US"/>
        </a:p>
      </dgm:t>
    </dgm:pt>
    <dgm:pt modelId="{4925781E-FDA5-2C4B-9A3D-769AF27B8082}" type="sibTrans" cxnId="{E58D0EC7-D66B-D646-A61E-B4653DE7AE43}">
      <dgm:prSet/>
      <dgm:spPr/>
      <dgm:t>
        <a:bodyPr/>
        <a:lstStyle/>
        <a:p>
          <a:endParaRPr lang="en-US"/>
        </a:p>
      </dgm:t>
    </dgm:pt>
    <dgm:pt modelId="{B2435C92-CF95-2945-9DF9-8BF1C2E71A4D}">
      <dgm:prSet phldrT="[Text]" custT="1"/>
      <dgm:spPr/>
      <dgm:t>
        <a:bodyPr/>
        <a:lstStyle/>
        <a:p>
          <a:r>
            <a:rPr lang="en-US" sz="2400" dirty="0" smtClean="0"/>
            <a:t>Research</a:t>
          </a:r>
          <a:endParaRPr lang="en-US" sz="2400" dirty="0"/>
        </a:p>
      </dgm:t>
    </dgm:pt>
    <dgm:pt modelId="{341D0874-6137-6142-8DE1-FD6D225170C4}" type="parTrans" cxnId="{9AA8EE7F-49A8-1842-BEC8-FD048EF72254}">
      <dgm:prSet/>
      <dgm:spPr/>
      <dgm:t>
        <a:bodyPr/>
        <a:lstStyle/>
        <a:p>
          <a:endParaRPr lang="en-US"/>
        </a:p>
      </dgm:t>
    </dgm:pt>
    <dgm:pt modelId="{B279BBFE-5238-1043-B17D-977B377CC660}" type="sibTrans" cxnId="{9AA8EE7F-49A8-1842-BEC8-FD048EF72254}">
      <dgm:prSet/>
      <dgm:spPr/>
      <dgm:t>
        <a:bodyPr/>
        <a:lstStyle/>
        <a:p>
          <a:endParaRPr lang="en-US"/>
        </a:p>
      </dgm:t>
    </dgm:pt>
    <dgm:pt modelId="{C46218FF-1BA7-F44A-ACB4-B382F6B8ACC7}">
      <dgm:prSet phldrT="[Text]" custT="1"/>
      <dgm:spPr/>
      <dgm:t>
        <a:bodyPr/>
        <a:lstStyle/>
        <a:p>
          <a:r>
            <a:rPr lang="en-US" sz="2400" dirty="0" smtClean="0"/>
            <a:t>Educational leadership</a:t>
          </a:r>
          <a:endParaRPr lang="en-US" sz="2400" dirty="0"/>
        </a:p>
      </dgm:t>
    </dgm:pt>
    <dgm:pt modelId="{A1E80AD3-FED3-6F44-BE29-B7685957B6C5}" type="parTrans" cxnId="{D8E1CF0A-68C9-E448-8429-1CFDE9AE212E}">
      <dgm:prSet/>
      <dgm:spPr/>
      <dgm:t>
        <a:bodyPr/>
        <a:lstStyle/>
        <a:p>
          <a:endParaRPr lang="en-US"/>
        </a:p>
      </dgm:t>
    </dgm:pt>
    <dgm:pt modelId="{1DA591AA-B7A5-FB46-96F1-CCDA78F3A353}" type="sibTrans" cxnId="{D8E1CF0A-68C9-E448-8429-1CFDE9AE212E}">
      <dgm:prSet/>
      <dgm:spPr/>
      <dgm:t>
        <a:bodyPr/>
        <a:lstStyle/>
        <a:p>
          <a:endParaRPr lang="en-US"/>
        </a:p>
      </dgm:t>
    </dgm:pt>
    <dgm:pt modelId="{BD5270DE-FD34-6347-9606-C427494392AD}">
      <dgm:prSet phldrT="[Text]" custT="1"/>
      <dgm:spPr/>
      <dgm:t>
        <a:bodyPr/>
        <a:lstStyle/>
        <a:p>
          <a:r>
            <a:rPr lang="en-US" sz="2400" dirty="0" smtClean="0"/>
            <a:t>Clinical and management leadership roles</a:t>
          </a:r>
          <a:endParaRPr lang="en-US" sz="2400" dirty="0"/>
        </a:p>
      </dgm:t>
    </dgm:pt>
    <dgm:pt modelId="{9A76D676-D45B-AC42-8839-CB35C95918A2}" type="parTrans" cxnId="{1616E069-C5C2-1149-B90E-B9AB5461C490}">
      <dgm:prSet/>
      <dgm:spPr/>
      <dgm:t>
        <a:bodyPr/>
        <a:lstStyle/>
        <a:p>
          <a:endParaRPr lang="en-US"/>
        </a:p>
      </dgm:t>
    </dgm:pt>
    <dgm:pt modelId="{EA22F848-83C9-BF41-9289-083680D45A30}" type="sibTrans" cxnId="{1616E069-C5C2-1149-B90E-B9AB5461C490}">
      <dgm:prSet/>
      <dgm:spPr/>
      <dgm:t>
        <a:bodyPr/>
        <a:lstStyle/>
        <a:p>
          <a:endParaRPr lang="en-US"/>
        </a:p>
      </dgm:t>
    </dgm:pt>
    <dgm:pt modelId="{B6917F5E-16FE-49B2-94C8-DB6B44B5CF8C}">
      <dgm:prSet phldrT="[Text]" custT="1"/>
      <dgm:spPr/>
      <dgm:t>
        <a:bodyPr/>
        <a:lstStyle/>
        <a:p>
          <a:r>
            <a:rPr lang="en-US" sz="2400" dirty="0" smtClean="0"/>
            <a:t>Specialty Specific Development </a:t>
          </a:r>
          <a:endParaRPr lang="en-US" sz="2400" dirty="0"/>
        </a:p>
      </dgm:t>
    </dgm:pt>
    <dgm:pt modelId="{290FCBEE-F1CB-40CF-85E4-1CC1E31875A5}" type="parTrans" cxnId="{42D0A4D2-F07C-43DB-9E61-491884BD3EBB}">
      <dgm:prSet/>
      <dgm:spPr/>
      <dgm:t>
        <a:bodyPr/>
        <a:lstStyle/>
        <a:p>
          <a:endParaRPr lang="en-GB"/>
        </a:p>
      </dgm:t>
    </dgm:pt>
    <dgm:pt modelId="{06243B18-1782-480D-97E1-2B5A904F344A}" type="sibTrans" cxnId="{42D0A4D2-F07C-43DB-9E61-491884BD3EBB}">
      <dgm:prSet/>
      <dgm:spPr/>
      <dgm:t>
        <a:bodyPr/>
        <a:lstStyle/>
        <a:p>
          <a:endParaRPr lang="en-GB"/>
        </a:p>
      </dgm:t>
    </dgm:pt>
    <dgm:pt modelId="{4DD3E83B-AA73-A845-B8CC-4FCE4D25F4FB}" type="pres">
      <dgm:prSet presAssocID="{625F1F64-4542-5444-8321-8DC5790C7B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6D0F55-14E5-2F46-95C9-AAE1B46D2A8F}" type="pres">
      <dgm:prSet presAssocID="{0536C420-904E-8242-93B0-DE0370028D4A}" presName="composite" presStyleCnt="0"/>
      <dgm:spPr/>
    </dgm:pt>
    <dgm:pt modelId="{B82CF080-9EA0-AB41-B195-11B5D3B4DBA9}" type="pres">
      <dgm:prSet presAssocID="{0536C420-904E-8242-93B0-DE0370028D4A}" presName="parentText" presStyleLbl="alignNode1" presStyleIdx="0" presStyleCnt="3" custScaleX="130980" custScaleY="133035" custLinFactNeighborX="-18677" custLinFactNeighborY="-4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E3EC2-0744-CB42-B473-8A448AF8C7B9}" type="pres">
      <dgm:prSet presAssocID="{0536C420-904E-8242-93B0-DE0370028D4A}" presName="descendantText" presStyleLbl="alignAcc1" presStyleIdx="0" presStyleCnt="3" custScaleY="179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CD32A-5616-244C-B350-B64801A1B5A9}" type="pres">
      <dgm:prSet presAssocID="{B4FC395D-9083-6F4B-BA90-53E5624A41B9}" presName="sp" presStyleCnt="0"/>
      <dgm:spPr/>
    </dgm:pt>
    <dgm:pt modelId="{A4EB73E0-DD22-8A49-AB6C-C78E7EBA72BB}" type="pres">
      <dgm:prSet presAssocID="{19214999-1BA8-4542-BE2A-4B702BFF5899}" presName="composite" presStyleCnt="0"/>
      <dgm:spPr/>
    </dgm:pt>
    <dgm:pt modelId="{ACB2805A-143D-5549-B076-8FA923AA1938}" type="pres">
      <dgm:prSet presAssocID="{19214999-1BA8-4542-BE2A-4B702BFF5899}" presName="parentText" presStyleLbl="alignNode1" presStyleIdx="1" presStyleCnt="3" custScaleX="143918" custScaleY="139041" custLinFactNeighborX="-18677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F0B7D-8ED5-5E49-A749-0963AC0133FA}" type="pres">
      <dgm:prSet presAssocID="{19214999-1BA8-4542-BE2A-4B702BFF589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BD07E-B4B0-7449-9606-0169946328E6}" type="pres">
      <dgm:prSet presAssocID="{AA3AAB0F-FEAD-2C48-94D8-00849EF06A2D}" presName="sp" presStyleCnt="0"/>
      <dgm:spPr/>
    </dgm:pt>
    <dgm:pt modelId="{3FB89B7E-1A36-B647-8B19-2DD7D111E536}" type="pres">
      <dgm:prSet presAssocID="{B16DF7D2-F24E-E847-B7AD-69D724A4957B}" presName="composite" presStyleCnt="0"/>
      <dgm:spPr/>
    </dgm:pt>
    <dgm:pt modelId="{A85DC2D0-B423-4C4F-B877-AFD0F174836B}" type="pres">
      <dgm:prSet presAssocID="{B16DF7D2-F24E-E847-B7AD-69D724A4957B}" presName="parentText" presStyleLbl="alignNode1" presStyleIdx="2" presStyleCnt="3" custScaleX="154270" custLinFactNeighborX="-36432" custLinFactNeighborY="-132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E4A87-E378-0649-91EB-B5F78896750F}" type="pres">
      <dgm:prSet presAssocID="{B16DF7D2-F24E-E847-B7AD-69D724A4957B}" presName="descendantText" presStyleLbl="alignAcc1" presStyleIdx="2" presStyleCnt="3" custScaleY="212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EDC0C4-DC1C-0A49-99D4-74158240F95C}" srcId="{625F1F64-4542-5444-8321-8DC5790C7B45}" destId="{19214999-1BA8-4542-BE2A-4B702BFF5899}" srcOrd="1" destOrd="0" parTransId="{AE4A97CD-A1E3-4A4A-B7AC-26E834243AA1}" sibTransId="{AA3AAB0F-FEAD-2C48-94D8-00849EF06A2D}"/>
    <dgm:cxn modelId="{3CB2F200-4892-4DB9-9C7C-79CFD9C51CC6}" type="presOf" srcId="{BD5270DE-FD34-6347-9606-C427494392AD}" destId="{72CE4A87-E378-0649-91EB-B5F78896750F}" srcOrd="0" destOrd="2" presId="urn:microsoft.com/office/officeart/2005/8/layout/chevron2"/>
    <dgm:cxn modelId="{9794258D-5ACD-4122-A59B-5B9FE1E8A53C}" type="presOf" srcId="{BC2A54EA-7C7F-CF4D-AD1C-5A47316513BC}" destId="{CA3F0B7D-8ED5-5E49-A749-0963AC0133FA}" srcOrd="0" destOrd="1" presId="urn:microsoft.com/office/officeart/2005/8/layout/chevron2"/>
    <dgm:cxn modelId="{42D0A4D2-F07C-43DB-9E61-491884BD3EBB}" srcId="{0536C420-904E-8242-93B0-DE0370028D4A}" destId="{B6917F5E-16FE-49B2-94C8-DB6B44B5CF8C}" srcOrd="2" destOrd="0" parTransId="{290FCBEE-F1CB-40CF-85E4-1CC1E31875A5}" sibTransId="{06243B18-1782-480D-97E1-2B5A904F344A}"/>
    <dgm:cxn modelId="{D8E1CF0A-68C9-E448-8429-1CFDE9AE212E}" srcId="{B16DF7D2-F24E-E847-B7AD-69D724A4957B}" destId="{C46218FF-1BA7-F44A-ACB4-B382F6B8ACC7}" srcOrd="1" destOrd="0" parTransId="{A1E80AD3-FED3-6F44-BE29-B7685957B6C5}" sibTransId="{1DA591AA-B7A5-FB46-96F1-CCDA78F3A353}"/>
    <dgm:cxn modelId="{8D155F83-4755-4799-89EC-F109F69474EB}" type="presOf" srcId="{B6917F5E-16FE-49B2-94C8-DB6B44B5CF8C}" destId="{4A7E3EC2-0744-CB42-B473-8A448AF8C7B9}" srcOrd="0" destOrd="2" presId="urn:microsoft.com/office/officeart/2005/8/layout/chevron2"/>
    <dgm:cxn modelId="{0AD94E9D-AF4E-417B-9E66-BEAFDC1CE0BE}" type="presOf" srcId="{8C0975AC-07AB-714C-8E96-AFE05CFBB39B}" destId="{4A7E3EC2-0744-CB42-B473-8A448AF8C7B9}" srcOrd="0" destOrd="0" presId="urn:microsoft.com/office/officeart/2005/8/layout/chevron2"/>
    <dgm:cxn modelId="{D8A00FBB-B6B5-4BAC-AAF2-471E811CFD0B}" type="presOf" srcId="{4F40AA74-117D-EF44-A49E-FC3E1FA2ABF1}" destId="{4A7E3EC2-0744-CB42-B473-8A448AF8C7B9}" srcOrd="0" destOrd="1" presId="urn:microsoft.com/office/officeart/2005/8/layout/chevron2"/>
    <dgm:cxn modelId="{5514B270-E643-45DD-B53D-86A2D7F11339}" type="presOf" srcId="{0536C420-904E-8242-93B0-DE0370028D4A}" destId="{B82CF080-9EA0-AB41-B195-11B5D3B4DBA9}" srcOrd="0" destOrd="0" presId="urn:microsoft.com/office/officeart/2005/8/layout/chevron2"/>
    <dgm:cxn modelId="{5FE8D6EB-C089-2C4E-A02C-5DF967FF051E}" srcId="{19214999-1BA8-4542-BE2A-4B702BFF5899}" destId="{40E62B02-C164-F540-9E35-8BFD1B3FC698}" srcOrd="0" destOrd="0" parTransId="{862C4DE5-D0DA-4D40-9206-FA24B65B78E4}" sibTransId="{07BCFBF6-52FF-204F-85AD-9F0983FE3954}"/>
    <dgm:cxn modelId="{8E0DC8FF-B84B-4680-A802-3AE4CAC0000A}" type="presOf" srcId="{C46218FF-1BA7-F44A-ACB4-B382F6B8ACC7}" destId="{72CE4A87-E378-0649-91EB-B5F78896750F}" srcOrd="0" destOrd="1" presId="urn:microsoft.com/office/officeart/2005/8/layout/chevron2"/>
    <dgm:cxn modelId="{C2650E4C-D3D2-416C-A543-849C1EF9F93B}" type="presOf" srcId="{40E62B02-C164-F540-9E35-8BFD1B3FC698}" destId="{CA3F0B7D-8ED5-5E49-A749-0963AC0133FA}" srcOrd="0" destOrd="0" presId="urn:microsoft.com/office/officeart/2005/8/layout/chevron2"/>
    <dgm:cxn modelId="{3EF64665-3FC9-2B47-8DDF-BAEBF66EF73E}" srcId="{19214999-1BA8-4542-BE2A-4B702BFF5899}" destId="{BC2A54EA-7C7F-CF4D-AD1C-5A47316513BC}" srcOrd="1" destOrd="0" parTransId="{BC297666-C9F4-634D-B84A-5E6E681C231F}" sibTransId="{9DA89AEE-97E0-BB4C-9503-1D8DD1B24F81}"/>
    <dgm:cxn modelId="{D3FE6D89-9C5C-E94C-A5E1-B0369DA4D604}" srcId="{0536C420-904E-8242-93B0-DE0370028D4A}" destId="{4F40AA74-117D-EF44-A49E-FC3E1FA2ABF1}" srcOrd="1" destOrd="0" parTransId="{29D25D10-0B50-8A48-A192-1C393FB0C2E2}" sibTransId="{2E094DBD-7132-1B49-918F-DBC00655EC2F}"/>
    <dgm:cxn modelId="{E58D0EC7-D66B-D646-A61E-B4653DE7AE43}" srcId="{625F1F64-4542-5444-8321-8DC5790C7B45}" destId="{B16DF7D2-F24E-E847-B7AD-69D724A4957B}" srcOrd="2" destOrd="0" parTransId="{8C9FF220-4673-6F48-BAFF-20028E02FC56}" sibTransId="{4925781E-FDA5-2C4B-9A3D-769AF27B8082}"/>
    <dgm:cxn modelId="{A9D82923-9380-7448-94B9-0303D2D4D152}" srcId="{0536C420-904E-8242-93B0-DE0370028D4A}" destId="{8C0975AC-07AB-714C-8E96-AFE05CFBB39B}" srcOrd="0" destOrd="0" parTransId="{4C34A100-055F-FD4E-9E42-9A9CA6676019}" sibTransId="{4F60FC85-1747-2942-A42F-825AA52B924D}"/>
    <dgm:cxn modelId="{82FB7C09-AFE4-48AC-B12E-5A8D4ACE64B9}" type="presOf" srcId="{625F1F64-4542-5444-8321-8DC5790C7B45}" destId="{4DD3E83B-AA73-A845-B8CC-4FCE4D25F4FB}" srcOrd="0" destOrd="0" presId="urn:microsoft.com/office/officeart/2005/8/layout/chevron2"/>
    <dgm:cxn modelId="{7B4F9A14-51B8-4F0D-9C62-1237653E418A}" type="presOf" srcId="{B2435C92-CF95-2945-9DF9-8BF1C2E71A4D}" destId="{72CE4A87-E378-0649-91EB-B5F78896750F}" srcOrd="0" destOrd="0" presId="urn:microsoft.com/office/officeart/2005/8/layout/chevron2"/>
    <dgm:cxn modelId="{C419B086-A1B0-2D47-A2BE-6BC490719FE5}" srcId="{625F1F64-4542-5444-8321-8DC5790C7B45}" destId="{0536C420-904E-8242-93B0-DE0370028D4A}" srcOrd="0" destOrd="0" parTransId="{A5A73869-C489-2648-86EC-01C372730B16}" sibTransId="{B4FC395D-9083-6F4B-BA90-53E5624A41B9}"/>
    <dgm:cxn modelId="{9C9B6E42-B827-49E3-9E14-3F5D2F79D30A}" type="presOf" srcId="{19214999-1BA8-4542-BE2A-4B702BFF5899}" destId="{ACB2805A-143D-5549-B076-8FA923AA1938}" srcOrd="0" destOrd="0" presId="urn:microsoft.com/office/officeart/2005/8/layout/chevron2"/>
    <dgm:cxn modelId="{9AA8EE7F-49A8-1842-BEC8-FD048EF72254}" srcId="{B16DF7D2-F24E-E847-B7AD-69D724A4957B}" destId="{B2435C92-CF95-2945-9DF9-8BF1C2E71A4D}" srcOrd="0" destOrd="0" parTransId="{341D0874-6137-6142-8DE1-FD6D225170C4}" sibTransId="{B279BBFE-5238-1043-B17D-977B377CC660}"/>
    <dgm:cxn modelId="{8316B548-35BD-46B9-A568-01F8E2E2EFDA}" type="presOf" srcId="{B16DF7D2-F24E-E847-B7AD-69D724A4957B}" destId="{A85DC2D0-B423-4C4F-B877-AFD0F174836B}" srcOrd="0" destOrd="0" presId="urn:microsoft.com/office/officeart/2005/8/layout/chevron2"/>
    <dgm:cxn modelId="{1616E069-C5C2-1149-B90E-B9AB5461C490}" srcId="{B16DF7D2-F24E-E847-B7AD-69D724A4957B}" destId="{BD5270DE-FD34-6347-9606-C427494392AD}" srcOrd="2" destOrd="0" parTransId="{9A76D676-D45B-AC42-8839-CB35C95918A2}" sibTransId="{EA22F848-83C9-BF41-9289-083680D45A30}"/>
    <dgm:cxn modelId="{8C2237D0-09FC-46A3-9BD3-5A1ADDC3D8FD}" type="presParOf" srcId="{4DD3E83B-AA73-A845-B8CC-4FCE4D25F4FB}" destId="{C66D0F55-14E5-2F46-95C9-AAE1B46D2A8F}" srcOrd="0" destOrd="0" presId="urn:microsoft.com/office/officeart/2005/8/layout/chevron2"/>
    <dgm:cxn modelId="{A2F000B1-50C4-4B6D-A491-EAB7775DE4B8}" type="presParOf" srcId="{C66D0F55-14E5-2F46-95C9-AAE1B46D2A8F}" destId="{B82CF080-9EA0-AB41-B195-11B5D3B4DBA9}" srcOrd="0" destOrd="0" presId="urn:microsoft.com/office/officeart/2005/8/layout/chevron2"/>
    <dgm:cxn modelId="{D707BBC8-CE23-46D0-B3A8-74B16F530291}" type="presParOf" srcId="{C66D0F55-14E5-2F46-95C9-AAE1B46D2A8F}" destId="{4A7E3EC2-0744-CB42-B473-8A448AF8C7B9}" srcOrd="1" destOrd="0" presId="urn:microsoft.com/office/officeart/2005/8/layout/chevron2"/>
    <dgm:cxn modelId="{7475585F-46AA-4CEB-AAE8-3B3B2537C85E}" type="presParOf" srcId="{4DD3E83B-AA73-A845-B8CC-4FCE4D25F4FB}" destId="{170CD32A-5616-244C-B350-B64801A1B5A9}" srcOrd="1" destOrd="0" presId="urn:microsoft.com/office/officeart/2005/8/layout/chevron2"/>
    <dgm:cxn modelId="{0A6D310C-1AFC-4AE7-A218-EE6BA9D5E536}" type="presParOf" srcId="{4DD3E83B-AA73-A845-B8CC-4FCE4D25F4FB}" destId="{A4EB73E0-DD22-8A49-AB6C-C78E7EBA72BB}" srcOrd="2" destOrd="0" presId="urn:microsoft.com/office/officeart/2005/8/layout/chevron2"/>
    <dgm:cxn modelId="{A32EE6A8-7E2D-49D7-A835-E23E3EBA8CAC}" type="presParOf" srcId="{A4EB73E0-DD22-8A49-AB6C-C78E7EBA72BB}" destId="{ACB2805A-143D-5549-B076-8FA923AA1938}" srcOrd="0" destOrd="0" presId="urn:microsoft.com/office/officeart/2005/8/layout/chevron2"/>
    <dgm:cxn modelId="{4342719C-F680-42E6-9CAD-3D0F9D59AAD5}" type="presParOf" srcId="{A4EB73E0-DD22-8A49-AB6C-C78E7EBA72BB}" destId="{CA3F0B7D-8ED5-5E49-A749-0963AC0133FA}" srcOrd="1" destOrd="0" presId="urn:microsoft.com/office/officeart/2005/8/layout/chevron2"/>
    <dgm:cxn modelId="{07E3BA4E-9FAC-43DE-B913-495ACE38C789}" type="presParOf" srcId="{4DD3E83B-AA73-A845-B8CC-4FCE4D25F4FB}" destId="{027BD07E-B4B0-7449-9606-0169946328E6}" srcOrd="3" destOrd="0" presId="urn:microsoft.com/office/officeart/2005/8/layout/chevron2"/>
    <dgm:cxn modelId="{A55AF9AD-0587-46C8-A13C-EE55FF77C043}" type="presParOf" srcId="{4DD3E83B-AA73-A845-B8CC-4FCE4D25F4FB}" destId="{3FB89B7E-1A36-B647-8B19-2DD7D111E536}" srcOrd="4" destOrd="0" presId="urn:microsoft.com/office/officeart/2005/8/layout/chevron2"/>
    <dgm:cxn modelId="{C787C783-0696-4312-8654-2B3A19172706}" type="presParOf" srcId="{3FB89B7E-1A36-B647-8B19-2DD7D111E536}" destId="{A85DC2D0-B423-4C4F-B877-AFD0F174836B}" srcOrd="0" destOrd="0" presId="urn:microsoft.com/office/officeart/2005/8/layout/chevron2"/>
    <dgm:cxn modelId="{3347A402-80CA-44C4-9839-975DB45D0676}" type="presParOf" srcId="{3FB89B7E-1A36-B647-8B19-2DD7D111E536}" destId="{72CE4A87-E378-0649-91EB-B5F7889675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CF080-9EA0-AB41-B195-11B5D3B4DBA9}">
      <dsp:nvSpPr>
        <dsp:cNvPr id="0" name=""/>
        <dsp:cNvSpPr/>
      </dsp:nvSpPr>
      <dsp:spPr>
        <a:xfrm rot="5400000">
          <a:off x="-96371" y="443828"/>
          <a:ext cx="1554856" cy="10715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As you are</a:t>
          </a:r>
          <a:endParaRPr lang="en-US" sz="2400" b="1" kern="1200" dirty="0"/>
        </a:p>
      </dsp:txBody>
      <dsp:txXfrm rot="-5400000">
        <a:off x="145264" y="737986"/>
        <a:ext cx="1071586" cy="483270"/>
      </dsp:txXfrm>
    </dsp:sp>
    <dsp:sp modelId="{4A7E3EC2-0744-CB42-B473-8A448AF8C7B9}">
      <dsp:nvSpPr>
        <dsp:cNvPr id="0" name=""/>
        <dsp:cNvSpPr/>
      </dsp:nvSpPr>
      <dsp:spPr>
        <a:xfrm rot="5400000">
          <a:off x="3209430" y="-1869491"/>
          <a:ext cx="1367157" cy="5300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Pay progression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Appraisals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Specialty Specific Development </a:t>
          </a:r>
          <a:endParaRPr lang="en-US" sz="2400" kern="1200" dirty="0"/>
        </a:p>
      </dsp:txBody>
      <dsp:txXfrm rot="-5400000">
        <a:off x="1242924" y="163754"/>
        <a:ext cx="5233432" cy="1233679"/>
      </dsp:txXfrm>
    </dsp:sp>
    <dsp:sp modelId="{ACB2805A-143D-5549-B076-8FA923AA1938}">
      <dsp:nvSpPr>
        <dsp:cNvPr id="0" name=""/>
        <dsp:cNvSpPr/>
      </dsp:nvSpPr>
      <dsp:spPr>
        <a:xfrm rot="5400000">
          <a:off x="-78544" y="1857015"/>
          <a:ext cx="1625051" cy="117743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CESR</a:t>
          </a:r>
          <a:endParaRPr lang="en-US" sz="2400" b="1" kern="1200" dirty="0"/>
        </a:p>
      </dsp:txBody>
      <dsp:txXfrm rot="-5400000">
        <a:off x="145264" y="2221925"/>
        <a:ext cx="1177436" cy="447615"/>
      </dsp:txXfrm>
    </dsp:sp>
    <dsp:sp modelId="{CA3F0B7D-8ED5-5E49-A749-0963AC0133FA}">
      <dsp:nvSpPr>
        <dsp:cNvPr id="0" name=""/>
        <dsp:cNvSpPr/>
      </dsp:nvSpPr>
      <dsp:spPr>
        <a:xfrm rot="5400000">
          <a:off x="3566088" y="-408884"/>
          <a:ext cx="759692" cy="5300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Stay on as an SAS Doctor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Consultant</a:t>
          </a:r>
          <a:endParaRPr lang="en-US" sz="2400" kern="1200" dirty="0"/>
        </a:p>
      </dsp:txBody>
      <dsp:txXfrm rot="-5400000">
        <a:off x="1295849" y="1898440"/>
        <a:ext cx="5263086" cy="685522"/>
      </dsp:txXfrm>
    </dsp:sp>
    <dsp:sp modelId="{A85DC2D0-B423-4C4F-B877-AFD0F174836B}">
      <dsp:nvSpPr>
        <dsp:cNvPr id="0" name=""/>
        <dsp:cNvSpPr/>
      </dsp:nvSpPr>
      <dsp:spPr>
        <a:xfrm rot="5400000">
          <a:off x="46690" y="3354524"/>
          <a:ext cx="1168757" cy="1262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SAS</a:t>
          </a:r>
          <a:endParaRPr lang="en-US" sz="2800" b="1" kern="1200" dirty="0"/>
        </a:p>
      </dsp:txBody>
      <dsp:txXfrm rot="-5400000">
        <a:off x="4" y="3401210"/>
        <a:ext cx="1262129" cy="1168757"/>
      </dsp:txXfrm>
    </dsp:sp>
    <dsp:sp modelId="{72CE4A87-E378-0649-91EB-B5F78896750F}">
      <dsp:nvSpPr>
        <dsp:cNvPr id="0" name=""/>
        <dsp:cNvSpPr/>
      </dsp:nvSpPr>
      <dsp:spPr>
        <a:xfrm rot="5400000">
          <a:off x="3181088" y="1286018"/>
          <a:ext cx="1614383" cy="53001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Research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Educational leadership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Clinical and management leadership roles</a:t>
          </a:r>
          <a:endParaRPr lang="en-US" sz="2400" kern="1200" dirty="0"/>
        </a:p>
      </dsp:txBody>
      <dsp:txXfrm rot="-5400000">
        <a:off x="1338194" y="3207720"/>
        <a:ext cx="5221363" cy="1456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39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6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8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38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3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12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68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68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16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6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58C6-BE3A-4F79-A7D2-3CA927659C4C}" type="datetimeFigureOut">
              <a:rPr lang="en-GB" smtClean="0"/>
              <a:t>29/09/2016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3E8D-7CFF-45CC-B513-3491B66E69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19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8C05"/>
                </a:solidFill>
              </a:rPr>
              <a:t>SAS Steering Group</a:t>
            </a:r>
            <a:endParaRPr lang="en-GB" dirty="0">
              <a:solidFill>
                <a:srgbClr val="E28C0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8C05">
                    <a:alpha val="50000"/>
                  </a:srgbClr>
                </a:solidFill>
              </a:rPr>
              <a:t>Thursday 29</a:t>
            </a:r>
            <a:r>
              <a:rPr lang="en-GB" baseline="30000" dirty="0" smtClean="0">
                <a:solidFill>
                  <a:srgbClr val="E28C05">
                    <a:alpha val="50000"/>
                  </a:srgbClr>
                </a:solidFill>
              </a:rPr>
              <a:t>th</a:t>
            </a:r>
            <a:r>
              <a:rPr lang="en-GB" dirty="0" smtClean="0">
                <a:solidFill>
                  <a:srgbClr val="E28C05">
                    <a:alpha val="50000"/>
                  </a:srgbClr>
                </a:solidFill>
              </a:rPr>
              <a:t> September 2016</a:t>
            </a:r>
            <a:endParaRPr lang="en-GB" dirty="0">
              <a:solidFill>
                <a:srgbClr val="E28C05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E28C05"/>
                </a:solidFill>
              </a:rPr>
              <a:t>3 strands of SAS development </a:t>
            </a:r>
            <a:r>
              <a:rPr lang="en-GB" dirty="0">
                <a:solidFill>
                  <a:srgbClr val="E28C05"/>
                </a:solidFill>
              </a:rPr>
              <a:t>f</a:t>
            </a:r>
            <a:r>
              <a:rPr lang="en-GB" dirty="0" smtClean="0">
                <a:solidFill>
                  <a:srgbClr val="E28C05"/>
                </a:solidFill>
              </a:rPr>
              <a:t>unding</a:t>
            </a:r>
            <a:endParaRPr lang="en-GB" dirty="0">
              <a:solidFill>
                <a:srgbClr val="E28C0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41505"/>
            <a:ext cx="2448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A00054"/>
                </a:solidFill>
              </a:rPr>
              <a:t>Individual SAS Doctors Development </a:t>
            </a:r>
          </a:p>
          <a:p>
            <a:pPr algn="ctr"/>
            <a:r>
              <a:rPr lang="en-GB" sz="1400" b="1" dirty="0" smtClean="0">
                <a:solidFill>
                  <a:srgbClr val="A00054"/>
                </a:solidFill>
              </a:rPr>
              <a:t>(Trust based funding)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6167" y="134442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91C9"/>
                </a:solidFill>
              </a:rPr>
              <a:t>Specialty Specific Development </a:t>
            </a:r>
          </a:p>
          <a:p>
            <a:pPr algn="ctr"/>
            <a:r>
              <a:rPr lang="en-GB" sz="1400" b="1" dirty="0" smtClean="0">
                <a:solidFill>
                  <a:srgbClr val="0091C9"/>
                </a:solidFill>
              </a:rPr>
              <a:t>(For Specialty Leads to apply to HEE for)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872" y="1452146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28C05"/>
                </a:solidFill>
              </a:rPr>
              <a:t>Generic Skills Development </a:t>
            </a:r>
          </a:p>
          <a:p>
            <a:pPr algn="ctr"/>
            <a:r>
              <a:rPr lang="en-GB" sz="1400" b="1" dirty="0" smtClean="0">
                <a:solidFill>
                  <a:srgbClr val="E28C05"/>
                </a:solidFill>
              </a:rPr>
              <a:t>(For Tutors to apply to HEE for)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508" y="2569748"/>
            <a:ext cx="26642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A00054"/>
                </a:solidFill>
              </a:rPr>
              <a:t>Intended for personal development of individual SAS Doctors (not generic skills)</a:t>
            </a:r>
          </a:p>
          <a:p>
            <a:endParaRPr lang="en-GB" sz="1400" dirty="0" smtClean="0">
              <a:solidFill>
                <a:srgbClr val="A000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A00054"/>
                </a:solidFill>
              </a:rPr>
              <a:t>Individual SAS Doctors complete funding application and SAS Tutors score and approve this.</a:t>
            </a:r>
          </a:p>
          <a:p>
            <a:endParaRPr lang="en-GB" sz="1400" dirty="0" smtClean="0">
              <a:solidFill>
                <a:srgbClr val="A000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A00054"/>
                </a:solidFill>
              </a:rPr>
              <a:t>This funding stream includes CESR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A000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A00054"/>
                </a:solidFill>
              </a:rPr>
              <a:t>E.g</a:t>
            </a:r>
            <a:r>
              <a:rPr lang="en-GB" sz="1400" dirty="0" smtClean="0">
                <a:solidFill>
                  <a:srgbClr val="A00054"/>
                </a:solidFill>
              </a:rPr>
              <a:t>. </a:t>
            </a:r>
            <a:r>
              <a:rPr lang="en-GB" sz="1400" dirty="0" smtClean="0">
                <a:solidFill>
                  <a:srgbClr val="A00054"/>
                </a:solidFill>
              </a:rPr>
              <a:t>training through secondments, further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A000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A00054"/>
              </a:solidFill>
            </a:endParaRPr>
          </a:p>
          <a:p>
            <a:endParaRPr lang="en-GB" sz="1400" dirty="0">
              <a:solidFill>
                <a:srgbClr val="A00054"/>
              </a:solidFill>
            </a:endParaRPr>
          </a:p>
          <a:p>
            <a:r>
              <a:rPr lang="en-GB" sz="1400" dirty="0" smtClean="0">
                <a:solidFill>
                  <a:srgbClr val="A00054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2131" y="2636911"/>
            <a:ext cx="266429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91C9"/>
                </a:solidFill>
              </a:rPr>
              <a:t>Specialty </a:t>
            </a:r>
            <a:r>
              <a:rPr lang="en-GB" sz="1400" dirty="0" smtClean="0">
                <a:solidFill>
                  <a:srgbClr val="0091C9"/>
                </a:solidFill>
              </a:rPr>
              <a:t>Leads with input from SAS Tutors </a:t>
            </a:r>
            <a:r>
              <a:rPr lang="en-GB" sz="1400" dirty="0" smtClean="0">
                <a:solidFill>
                  <a:srgbClr val="0091C9"/>
                </a:solidFill>
              </a:rPr>
              <a:t>identify needs of SAS Doctors in their given specialty across the region. </a:t>
            </a:r>
          </a:p>
          <a:p>
            <a:endParaRPr lang="en-GB" sz="1400" dirty="0" smtClean="0">
              <a:solidFill>
                <a:srgbClr val="0091C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91C9"/>
                </a:solidFill>
              </a:rPr>
              <a:t>Specialty Leads apply to Associate Dean for funding to hold specialty specific development days, training courses etc. benefiting a large group of SAS doctors in the given specialty .</a:t>
            </a:r>
          </a:p>
          <a:p>
            <a:endParaRPr lang="en-GB" sz="1400" dirty="0">
              <a:solidFill>
                <a:srgbClr val="0091C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91C9"/>
                </a:solidFill>
              </a:rPr>
              <a:t>Opportunity to network with Training Programme Directors and Heads of School to access training for higher level junior Doctors.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91C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091C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091C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3799" y="2636911"/>
            <a:ext cx="28803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E28C05"/>
                </a:solidFill>
              </a:rPr>
              <a:t>SAS Tutors identify generic needs of multiple SAS Doctors at their Trust.</a:t>
            </a:r>
          </a:p>
          <a:p>
            <a:endParaRPr lang="en-GB" sz="1400" dirty="0" smtClean="0">
              <a:solidFill>
                <a:srgbClr val="E28C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E28C05"/>
                </a:solidFill>
              </a:rPr>
              <a:t>SAS Tutors apply to Associate Dean for funding to hold generic skills training/courses</a:t>
            </a:r>
            <a:r>
              <a:rPr lang="en-GB" sz="1400" dirty="0">
                <a:solidFill>
                  <a:srgbClr val="E28C05"/>
                </a:solidFill>
              </a:rPr>
              <a:t> </a:t>
            </a:r>
            <a:r>
              <a:rPr lang="en-GB" sz="1400" dirty="0" smtClean="0">
                <a:solidFill>
                  <a:srgbClr val="E28C05"/>
                </a:solidFill>
              </a:rPr>
              <a:t>for a number of SAS Doctors.</a:t>
            </a:r>
          </a:p>
          <a:p>
            <a:endParaRPr lang="en-GB" sz="1400" dirty="0" smtClean="0">
              <a:solidFill>
                <a:srgbClr val="E28C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E28C05"/>
                </a:solidFill>
              </a:rPr>
              <a:t>Opportunity to link up with neighbouring Trusts/SAS Tutors to maximise number of attendees at training/courses</a:t>
            </a:r>
            <a:endParaRPr lang="en-GB" sz="1400" dirty="0">
              <a:solidFill>
                <a:srgbClr val="E28C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E28C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E28C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E28C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77702"/>
            <a:ext cx="3931822" cy="5561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3" y="1177702"/>
            <a:ext cx="4248472" cy="5506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94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E28C05"/>
                </a:solidFill>
              </a:rPr>
              <a:t>Funding application/bid form </a:t>
            </a:r>
            <a:endParaRPr lang="en-GB" sz="3200" dirty="0">
              <a:solidFill>
                <a:srgbClr val="E28C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8C05"/>
                </a:solidFill>
              </a:rPr>
              <a:t>SAS Development Days </a:t>
            </a:r>
            <a:endParaRPr lang="en-GB" dirty="0">
              <a:solidFill>
                <a:srgbClr val="E28C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326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 smtClean="0"/>
              <a:t>HEE EoE are organising a Development Day that will be mirrored in 3 localities to maximise attendance: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084168" y="2420888"/>
            <a:ext cx="2940036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91C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Cambridge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91C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02/03/2017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91C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2437865"/>
            <a:ext cx="2861681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0005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Colchester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0005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12/01/2017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000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79094" y="2420888"/>
            <a:ext cx="2341090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28C0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Norwich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28C0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26/01/2017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28C0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400506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programme for these Development Days will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Job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Appraisal and revalidation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Complaints management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1167" y="580526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91C9"/>
                </a:solidFill>
              </a:rPr>
              <a:t>SAS Doctors in this region have been emailed a ‘save the date’ notification directly. </a:t>
            </a:r>
            <a:endParaRPr lang="en-GB" dirty="0">
              <a:solidFill>
                <a:srgbClr val="0091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5300" dirty="0" smtClean="0"/>
              <a:t>LETS </a:t>
            </a:r>
            <a:r>
              <a:rPr lang="en-GB" sz="5300" dirty="0"/>
              <a:t>HEAR YOUR </a:t>
            </a:r>
            <a:r>
              <a:rPr lang="en-GB" sz="5300" dirty="0" smtClean="0"/>
              <a:t>IDEAS!</a:t>
            </a:r>
            <a:endParaRPr lang="en-GB" sz="5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88840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6007" y="1787798"/>
            <a:ext cx="2811985" cy="4664087"/>
          </a:xfrm>
        </p:spPr>
        <p:txBody>
          <a:bodyPr>
            <a:normAutofit lnSpcReduction="10000"/>
          </a:bodyPr>
          <a:lstStyle/>
          <a:p>
            <a:r>
              <a:rPr lang="en-GB" sz="1400" dirty="0" smtClean="0"/>
              <a:t>Training the Trainer </a:t>
            </a:r>
          </a:p>
          <a:p>
            <a:r>
              <a:rPr lang="en-GB" sz="1400" dirty="0" smtClean="0"/>
              <a:t>Appraisal and Revalidation</a:t>
            </a:r>
          </a:p>
          <a:p>
            <a:r>
              <a:rPr lang="en-GB" sz="1400" dirty="0" smtClean="0"/>
              <a:t>Job planning</a:t>
            </a:r>
          </a:p>
          <a:p>
            <a:r>
              <a:rPr lang="en-GB" sz="1400" dirty="0" smtClean="0"/>
              <a:t>Use of ePortfolio</a:t>
            </a:r>
          </a:p>
          <a:p>
            <a:r>
              <a:rPr lang="en-GB" sz="1400" dirty="0" smtClean="0"/>
              <a:t>Coaching and Mentoring </a:t>
            </a:r>
          </a:p>
          <a:p>
            <a:r>
              <a:rPr lang="en-GB" sz="1400" dirty="0" smtClean="0"/>
              <a:t>Communication skills</a:t>
            </a:r>
          </a:p>
          <a:p>
            <a:r>
              <a:rPr lang="en-GB" sz="1400" dirty="0" smtClean="0"/>
              <a:t>Resilience </a:t>
            </a:r>
          </a:p>
          <a:p>
            <a:r>
              <a:rPr lang="en-GB" sz="1400" dirty="0" err="1" smtClean="0"/>
              <a:t>Medicolegal</a:t>
            </a:r>
            <a:r>
              <a:rPr lang="en-GB" sz="1400" dirty="0" smtClean="0"/>
              <a:t> courses</a:t>
            </a:r>
          </a:p>
          <a:p>
            <a:r>
              <a:rPr lang="en-GB" sz="1400" dirty="0" smtClean="0"/>
              <a:t>Complaints management</a:t>
            </a:r>
          </a:p>
          <a:p>
            <a:r>
              <a:rPr lang="en-GB" sz="1400" dirty="0"/>
              <a:t>Equality and Diversity</a:t>
            </a:r>
          </a:p>
          <a:p>
            <a:r>
              <a:rPr lang="en-GB" sz="1400" dirty="0"/>
              <a:t>Cultural </a:t>
            </a:r>
            <a:r>
              <a:rPr lang="en-GB" sz="1400" dirty="0" smtClean="0"/>
              <a:t>competencies</a:t>
            </a:r>
            <a:endParaRPr lang="en-GB" sz="1400" dirty="0"/>
          </a:p>
          <a:p>
            <a:r>
              <a:rPr lang="en-GB" sz="1400" dirty="0"/>
              <a:t>Leadership and Management</a:t>
            </a:r>
          </a:p>
          <a:p>
            <a:r>
              <a:rPr lang="en-GB" sz="1400" dirty="0"/>
              <a:t>Interview skills </a:t>
            </a:r>
          </a:p>
          <a:p>
            <a:r>
              <a:rPr lang="en-GB" sz="1400" dirty="0"/>
              <a:t>Time m</a:t>
            </a:r>
            <a:r>
              <a:rPr lang="en-GB" sz="1400" dirty="0" smtClean="0"/>
              <a:t>anagement </a:t>
            </a:r>
          </a:p>
          <a:p>
            <a:r>
              <a:rPr lang="en-GB" sz="1400" dirty="0" smtClean="0"/>
              <a:t>Presentation </a:t>
            </a:r>
            <a:r>
              <a:rPr lang="en-GB" sz="1400" dirty="0"/>
              <a:t>skills </a:t>
            </a:r>
          </a:p>
          <a:p>
            <a:r>
              <a:rPr lang="en-GB" sz="1400" dirty="0"/>
              <a:t>Educational and Clinical supervision</a:t>
            </a:r>
          </a:p>
          <a:p>
            <a:r>
              <a:rPr lang="en-GB" sz="1400" dirty="0"/>
              <a:t>Career </a:t>
            </a:r>
            <a:r>
              <a:rPr lang="en-GB" sz="1400" dirty="0" smtClean="0"/>
              <a:t>development</a:t>
            </a:r>
          </a:p>
          <a:p>
            <a:r>
              <a:rPr lang="en-GB" sz="1400" dirty="0"/>
              <a:t>IT </a:t>
            </a:r>
            <a:r>
              <a:rPr lang="en-GB" sz="1400" dirty="0" smtClean="0"/>
              <a:t>skills</a:t>
            </a:r>
            <a:endParaRPr lang="en-GB" sz="1400" dirty="0"/>
          </a:p>
          <a:p>
            <a:pPr marL="0" indent="0">
              <a:buNone/>
            </a:pPr>
            <a:endParaRPr lang="en-GB" sz="1200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556792"/>
            <a:ext cx="42484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75856" y="941969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E28C05"/>
                </a:solidFill>
              </a:rPr>
              <a:t>Generic Skills </a:t>
            </a:r>
          </a:p>
          <a:p>
            <a:pPr algn="ctr"/>
            <a:r>
              <a:rPr lang="en-GB" sz="2000" dirty="0">
                <a:solidFill>
                  <a:srgbClr val="E28C05"/>
                </a:solidFill>
              </a:rPr>
              <a:t>D</a:t>
            </a:r>
            <a:r>
              <a:rPr lang="en-GB" sz="2000" dirty="0" smtClean="0">
                <a:solidFill>
                  <a:srgbClr val="E28C05"/>
                </a:solidFill>
              </a:rPr>
              <a:t>evelopment </a:t>
            </a:r>
            <a:endParaRPr lang="en-GB" sz="2000" dirty="0">
              <a:solidFill>
                <a:srgbClr val="E28C0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05" y="963744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A00054"/>
                </a:solidFill>
              </a:rPr>
              <a:t>Individual Personal </a:t>
            </a:r>
            <a:r>
              <a:rPr lang="en-GB" sz="2000" dirty="0">
                <a:solidFill>
                  <a:srgbClr val="A00054"/>
                </a:solidFill>
              </a:rPr>
              <a:t>D</a:t>
            </a:r>
            <a:r>
              <a:rPr lang="en-GB" sz="2000" dirty="0" smtClean="0">
                <a:solidFill>
                  <a:srgbClr val="A00054"/>
                </a:solidFill>
              </a:rPr>
              <a:t>evelopment </a:t>
            </a:r>
            <a:endParaRPr lang="en-GB" sz="2000" dirty="0">
              <a:solidFill>
                <a:srgbClr val="A000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9899" y="989979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91C9"/>
                </a:solidFill>
              </a:rPr>
              <a:t>Specialty Specific </a:t>
            </a:r>
          </a:p>
          <a:p>
            <a:pPr algn="ctr"/>
            <a:r>
              <a:rPr lang="en-GB" sz="2000" dirty="0">
                <a:solidFill>
                  <a:srgbClr val="0091C9"/>
                </a:solidFill>
              </a:rPr>
              <a:t>D</a:t>
            </a:r>
            <a:r>
              <a:rPr lang="en-GB" sz="2000" dirty="0" smtClean="0">
                <a:solidFill>
                  <a:srgbClr val="0091C9"/>
                </a:solidFill>
              </a:rPr>
              <a:t>evelopment </a:t>
            </a:r>
            <a:endParaRPr lang="en-GB" sz="2000" dirty="0">
              <a:solidFill>
                <a:srgbClr val="0091C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26064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28C05"/>
                </a:solidFill>
              </a:rPr>
              <a:t>SAS Development Suggestions</a:t>
            </a:r>
            <a:endParaRPr lang="en-GB" sz="2400" dirty="0">
              <a:solidFill>
                <a:srgbClr val="E28C05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49541" y="1789249"/>
            <a:ext cx="2376264" cy="4061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CESR applications</a:t>
            </a:r>
          </a:p>
          <a:p>
            <a:r>
              <a:rPr lang="en-GB" sz="1400" dirty="0" smtClean="0"/>
              <a:t>Fellowships</a:t>
            </a:r>
          </a:p>
          <a:p>
            <a:r>
              <a:rPr lang="en-GB" sz="1400" dirty="0" smtClean="0"/>
              <a:t>Audits</a:t>
            </a:r>
          </a:p>
          <a:p>
            <a:r>
              <a:rPr lang="en-GB" sz="1400" dirty="0" smtClean="0"/>
              <a:t>Research</a:t>
            </a:r>
          </a:p>
          <a:p>
            <a:r>
              <a:rPr lang="en-GB" sz="1400" dirty="0"/>
              <a:t>Further education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349899" y="1844824"/>
            <a:ext cx="2448272" cy="4061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Specialty specific development days</a:t>
            </a:r>
          </a:p>
          <a:p>
            <a:r>
              <a:rPr lang="en-GB" sz="1400" dirty="0" smtClean="0"/>
              <a:t>Wide variety of simulation training</a:t>
            </a:r>
          </a:p>
          <a:p>
            <a:r>
              <a:rPr lang="en-GB" sz="1400" dirty="0" smtClean="0"/>
              <a:t>Mock exam / exam preparation courses</a:t>
            </a:r>
          </a:p>
          <a:p>
            <a:r>
              <a:rPr lang="en-GB" sz="1400" dirty="0" err="1" smtClean="0"/>
              <a:t>Nightsafe</a:t>
            </a:r>
            <a:r>
              <a:rPr lang="en-GB" sz="1400" dirty="0" smtClean="0"/>
              <a:t> Programme (or similar)</a:t>
            </a:r>
          </a:p>
          <a:p>
            <a:r>
              <a:rPr lang="en-GB" sz="1400" dirty="0" smtClean="0"/>
              <a:t>Managing acutely ill patients</a:t>
            </a:r>
          </a:p>
          <a:p>
            <a:r>
              <a:rPr lang="en-GB" sz="1400" dirty="0" smtClean="0"/>
              <a:t>Specialty specific induction </a:t>
            </a:r>
          </a:p>
          <a:p>
            <a:r>
              <a:rPr lang="en-GB" sz="1400" dirty="0" smtClean="0"/>
              <a:t>Specialty specific refresher courses</a:t>
            </a:r>
          </a:p>
        </p:txBody>
      </p:sp>
    </p:spTree>
    <p:extLst>
      <p:ext uri="{BB962C8B-B14F-4D97-AF65-F5344CB8AC3E}">
        <p14:creationId xmlns:p14="http://schemas.microsoft.com/office/powerpoint/2010/main" val="41821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SAS Doctor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02903"/>
              </p:ext>
            </p:extLst>
          </p:nvPr>
        </p:nvGraphicFramePr>
        <p:xfrm>
          <a:off x="571500" y="1905000"/>
          <a:ext cx="8001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73840125"/>
              </p:ext>
            </p:extLst>
          </p:nvPr>
        </p:nvGraphicFramePr>
        <p:xfrm>
          <a:off x="1043608" y="1268760"/>
          <a:ext cx="693643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891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392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SAS Steering Group</vt:lpstr>
      <vt:lpstr>3 strands of SAS development funding</vt:lpstr>
      <vt:lpstr>Funding application/bid form </vt:lpstr>
      <vt:lpstr>SAS Development Days </vt:lpstr>
      <vt:lpstr>  LETS HEAR YOUR IDEAS!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Steering Group</dc:title>
  <dc:creator>Chloe Nicholson</dc:creator>
  <cp:lastModifiedBy>Chloe Nicholson</cp:lastModifiedBy>
  <cp:revision>26</cp:revision>
  <dcterms:created xsi:type="dcterms:W3CDTF">2016-09-27T10:33:41Z</dcterms:created>
  <dcterms:modified xsi:type="dcterms:W3CDTF">2016-09-29T11:56:47Z</dcterms:modified>
</cp:coreProperties>
</file>