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071100" cy="7556500"/>
  <p:notesSz cx="6858000" cy="9144000"/>
  <p:defaultTextStyle>
    <a:lvl1pPr defTabSz="449262">
      <a:lnSpc>
        <a:spcPct val="93000"/>
      </a:lnSpc>
      <a:defRPr>
        <a:latin typeface="+mj-lt"/>
        <a:ea typeface="+mj-ea"/>
        <a:cs typeface="+mj-cs"/>
        <a:sym typeface="Helvetica"/>
      </a:defRPr>
    </a:lvl1pPr>
    <a:lvl2pPr defTabSz="449262">
      <a:lnSpc>
        <a:spcPct val="93000"/>
      </a:lnSpc>
      <a:defRPr>
        <a:latin typeface="+mj-lt"/>
        <a:ea typeface="+mj-ea"/>
        <a:cs typeface="+mj-cs"/>
        <a:sym typeface="Helvetica"/>
      </a:defRPr>
    </a:lvl2pPr>
    <a:lvl3pPr defTabSz="449262">
      <a:lnSpc>
        <a:spcPct val="93000"/>
      </a:lnSpc>
      <a:defRPr>
        <a:latin typeface="+mj-lt"/>
        <a:ea typeface="+mj-ea"/>
        <a:cs typeface="+mj-cs"/>
        <a:sym typeface="Helvetica"/>
      </a:defRPr>
    </a:lvl3pPr>
    <a:lvl4pPr defTabSz="449262">
      <a:lnSpc>
        <a:spcPct val="93000"/>
      </a:lnSpc>
      <a:defRPr>
        <a:latin typeface="+mj-lt"/>
        <a:ea typeface="+mj-ea"/>
        <a:cs typeface="+mj-cs"/>
        <a:sym typeface="Helvetica"/>
      </a:defRPr>
    </a:lvl4pPr>
    <a:lvl5pPr defTabSz="449262">
      <a:lnSpc>
        <a:spcPct val="93000"/>
      </a:lnSpc>
      <a:defRPr>
        <a:latin typeface="+mj-lt"/>
        <a:ea typeface="+mj-ea"/>
        <a:cs typeface="+mj-cs"/>
        <a:sym typeface="Helvetica"/>
      </a:defRPr>
    </a:lvl5pPr>
    <a:lvl6pPr defTabSz="449262">
      <a:lnSpc>
        <a:spcPct val="93000"/>
      </a:lnSpc>
      <a:defRPr>
        <a:latin typeface="+mj-lt"/>
        <a:ea typeface="+mj-ea"/>
        <a:cs typeface="+mj-cs"/>
        <a:sym typeface="Helvetica"/>
      </a:defRPr>
    </a:lvl6pPr>
    <a:lvl7pPr defTabSz="449262">
      <a:lnSpc>
        <a:spcPct val="93000"/>
      </a:lnSpc>
      <a:defRPr>
        <a:latin typeface="+mj-lt"/>
        <a:ea typeface="+mj-ea"/>
        <a:cs typeface="+mj-cs"/>
        <a:sym typeface="Helvetica"/>
      </a:defRPr>
    </a:lvl7pPr>
    <a:lvl8pPr defTabSz="449262">
      <a:lnSpc>
        <a:spcPct val="93000"/>
      </a:lnSpc>
      <a:defRPr>
        <a:latin typeface="+mj-lt"/>
        <a:ea typeface="+mj-ea"/>
        <a:cs typeface="+mj-cs"/>
        <a:sym typeface="Helvetica"/>
      </a:defRPr>
    </a:lvl8pPr>
    <a:lvl9pPr defTabSz="449262">
      <a:lnSpc>
        <a:spcPct val="93000"/>
      </a:lnSpc>
      <a:defRPr>
        <a:latin typeface="+mj-lt"/>
        <a:ea typeface="+mj-ea"/>
        <a:cs typeface="+mj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7" d="100"/>
          <a:sy n="97" d="100"/>
        </p:scale>
        <p:origin x="-102" y="-72"/>
      </p:cViewPr>
      <p:guideLst>
        <p:guide orient="horz" pos="2380"/>
        <p:guide pos="31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30580203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</a:tabLst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</a:tabLst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9" name="Shape 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27886" y="6886575"/>
            <a:ext cx="2346326" cy="19564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503237" y="95250"/>
            <a:ext cx="9069388" cy="1673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503237" y="1768475"/>
            <a:ext cx="9069388" cy="57880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algn="ctr" defTabSz="449262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1pPr>
      <a:lvl2pPr algn="ctr" defTabSz="449262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2pPr>
      <a:lvl3pPr algn="ctr" defTabSz="449262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3pPr>
      <a:lvl4pPr algn="ctr" defTabSz="449262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4pPr>
      <a:lvl5pPr algn="ctr" defTabSz="449262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5pPr>
      <a:lvl6pPr algn="ctr" defTabSz="449262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6pPr>
      <a:lvl7pPr algn="ctr" defTabSz="449262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7pPr>
      <a:lvl8pPr algn="ctr" defTabSz="449262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8pPr>
      <a:lvl9pPr algn="ctr" defTabSz="449262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9pPr>
    </p:titleStyle>
    <p:bodyStyle>
      <a:lvl1pPr marL="342900" indent="-342900" defTabSz="449262">
        <a:lnSpc>
          <a:spcPct val="93000"/>
        </a:lnSpc>
        <a:spcBef>
          <a:spcPts val="1400"/>
        </a:spcBef>
        <a:defRPr sz="3200">
          <a:latin typeface="Arial"/>
          <a:ea typeface="Arial"/>
          <a:cs typeface="Arial"/>
          <a:sym typeface="Arial"/>
        </a:defRPr>
      </a:lvl1pPr>
      <a:lvl2pPr marL="342900" defTabSz="449262">
        <a:lnSpc>
          <a:spcPct val="93000"/>
        </a:lnSpc>
        <a:spcBef>
          <a:spcPts val="1400"/>
        </a:spcBef>
        <a:defRPr sz="3200">
          <a:latin typeface="Arial"/>
          <a:ea typeface="Arial"/>
          <a:cs typeface="Arial"/>
          <a:sym typeface="Arial"/>
        </a:defRPr>
      </a:lvl2pPr>
      <a:lvl3pPr marL="342900" defTabSz="449262">
        <a:lnSpc>
          <a:spcPct val="93000"/>
        </a:lnSpc>
        <a:spcBef>
          <a:spcPts val="1400"/>
        </a:spcBef>
        <a:defRPr sz="3200">
          <a:latin typeface="Arial"/>
          <a:ea typeface="Arial"/>
          <a:cs typeface="Arial"/>
          <a:sym typeface="Arial"/>
        </a:defRPr>
      </a:lvl3pPr>
      <a:lvl4pPr marL="342900" defTabSz="449262">
        <a:lnSpc>
          <a:spcPct val="93000"/>
        </a:lnSpc>
        <a:spcBef>
          <a:spcPts val="1400"/>
        </a:spcBef>
        <a:defRPr sz="3200">
          <a:latin typeface="Arial"/>
          <a:ea typeface="Arial"/>
          <a:cs typeface="Arial"/>
          <a:sym typeface="Arial"/>
        </a:defRPr>
      </a:lvl4pPr>
      <a:lvl5pPr marL="342900" defTabSz="449262">
        <a:lnSpc>
          <a:spcPct val="93000"/>
        </a:lnSpc>
        <a:spcBef>
          <a:spcPts val="1400"/>
        </a:spcBef>
        <a:defRPr sz="3200">
          <a:latin typeface="Arial"/>
          <a:ea typeface="Arial"/>
          <a:cs typeface="Arial"/>
          <a:sym typeface="Arial"/>
        </a:defRPr>
      </a:lvl5pPr>
      <a:lvl6pPr marL="342900" defTabSz="449262">
        <a:lnSpc>
          <a:spcPct val="93000"/>
        </a:lnSpc>
        <a:spcBef>
          <a:spcPts val="1400"/>
        </a:spcBef>
        <a:defRPr sz="3200">
          <a:latin typeface="Arial"/>
          <a:ea typeface="Arial"/>
          <a:cs typeface="Arial"/>
          <a:sym typeface="Arial"/>
        </a:defRPr>
      </a:lvl6pPr>
      <a:lvl7pPr marL="342900" defTabSz="449262">
        <a:lnSpc>
          <a:spcPct val="93000"/>
        </a:lnSpc>
        <a:spcBef>
          <a:spcPts val="1400"/>
        </a:spcBef>
        <a:defRPr sz="3200">
          <a:latin typeface="Arial"/>
          <a:ea typeface="Arial"/>
          <a:cs typeface="Arial"/>
          <a:sym typeface="Arial"/>
        </a:defRPr>
      </a:lvl7pPr>
      <a:lvl8pPr marL="342900" defTabSz="449262">
        <a:lnSpc>
          <a:spcPct val="93000"/>
        </a:lnSpc>
        <a:spcBef>
          <a:spcPts val="1400"/>
        </a:spcBef>
        <a:defRPr sz="3200">
          <a:latin typeface="Arial"/>
          <a:ea typeface="Arial"/>
          <a:cs typeface="Arial"/>
          <a:sym typeface="Arial"/>
        </a:defRPr>
      </a:lvl8pPr>
      <a:lvl9pPr marL="342900" defTabSz="449262">
        <a:lnSpc>
          <a:spcPct val="93000"/>
        </a:lnSpc>
        <a:spcBef>
          <a:spcPts val="1400"/>
        </a:spcBef>
        <a:defRPr sz="3200">
          <a:latin typeface="Arial"/>
          <a:ea typeface="Arial"/>
          <a:cs typeface="Arial"/>
          <a:sym typeface="Arial"/>
        </a:defRPr>
      </a:lvl9pPr>
    </p:bodyStyle>
    <p:otherStyle>
      <a:lvl1pPr algn="r" defTabSz="449262">
        <a:lnSpc>
          <a:spcPct val="93000"/>
        </a:lnSpc>
        <a:tabLst>
          <a:tab pos="723900" algn="l"/>
          <a:tab pos="1447800" algn="l"/>
          <a:tab pos="2171700" algn="l"/>
        </a:tabLst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1pPr>
      <a:lvl2pPr algn="r" defTabSz="449262">
        <a:lnSpc>
          <a:spcPct val="93000"/>
        </a:lnSpc>
        <a:tabLst>
          <a:tab pos="723900" algn="l"/>
          <a:tab pos="1447800" algn="l"/>
          <a:tab pos="2171700" algn="l"/>
        </a:tabLst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2pPr>
      <a:lvl3pPr algn="r" defTabSz="449262">
        <a:lnSpc>
          <a:spcPct val="93000"/>
        </a:lnSpc>
        <a:tabLst>
          <a:tab pos="723900" algn="l"/>
          <a:tab pos="1447800" algn="l"/>
          <a:tab pos="2171700" algn="l"/>
        </a:tabLst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3pPr>
      <a:lvl4pPr algn="r" defTabSz="449262">
        <a:lnSpc>
          <a:spcPct val="93000"/>
        </a:lnSpc>
        <a:tabLst>
          <a:tab pos="723900" algn="l"/>
          <a:tab pos="1447800" algn="l"/>
          <a:tab pos="2171700" algn="l"/>
        </a:tabLst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4pPr>
      <a:lvl5pPr algn="r" defTabSz="449262">
        <a:lnSpc>
          <a:spcPct val="93000"/>
        </a:lnSpc>
        <a:tabLst>
          <a:tab pos="723900" algn="l"/>
          <a:tab pos="1447800" algn="l"/>
          <a:tab pos="2171700" algn="l"/>
        </a:tabLst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5pPr>
      <a:lvl6pPr algn="r" defTabSz="449262">
        <a:lnSpc>
          <a:spcPct val="93000"/>
        </a:lnSpc>
        <a:tabLst>
          <a:tab pos="723900" algn="l"/>
          <a:tab pos="1447800" algn="l"/>
          <a:tab pos="2171700" algn="l"/>
        </a:tabLst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6pPr>
      <a:lvl7pPr algn="r" defTabSz="449262">
        <a:lnSpc>
          <a:spcPct val="93000"/>
        </a:lnSpc>
        <a:tabLst>
          <a:tab pos="723900" algn="l"/>
          <a:tab pos="1447800" algn="l"/>
          <a:tab pos="2171700" algn="l"/>
        </a:tabLst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7pPr>
      <a:lvl8pPr algn="r" defTabSz="449262">
        <a:lnSpc>
          <a:spcPct val="93000"/>
        </a:lnSpc>
        <a:tabLst>
          <a:tab pos="723900" algn="l"/>
          <a:tab pos="1447800" algn="l"/>
          <a:tab pos="2171700" algn="l"/>
        </a:tabLst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8pPr>
      <a:lvl9pPr algn="r" defTabSz="449262">
        <a:lnSpc>
          <a:spcPct val="93000"/>
        </a:lnSpc>
        <a:tabLst>
          <a:tab pos="723900" algn="l"/>
          <a:tab pos="1447800" algn="l"/>
          <a:tab pos="2171700" algn="l"/>
        </a:tabLst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503237" y="2644596"/>
            <a:ext cx="9070976" cy="1770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sz="3200">
                <a:latin typeface="Arial"/>
                <a:ea typeface="Arial"/>
                <a:cs typeface="Arial"/>
                <a:sym typeface="Arial"/>
              </a:rPr>
              <a:t>Recognising Health Problems in Trainees</a:t>
            </a:r>
          </a:p>
          <a:p>
            <a:pPr lvl="0"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lvl="0"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sz="3200">
                <a:latin typeface="Arial"/>
                <a:ea typeface="Arial"/>
                <a:cs typeface="Arial"/>
                <a:sym typeface="Arial"/>
              </a:rPr>
              <a:t>October 2014</a:t>
            </a:r>
          </a:p>
          <a:p>
            <a:pPr lvl="0"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sz="3200">
                <a:latin typeface="Arial"/>
                <a:ea typeface="Arial"/>
                <a:cs typeface="Arial"/>
                <a:sym typeface="Arial"/>
              </a:rPr>
              <a:t>Autumn Seminar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xfrm>
            <a:off x="503237" y="301624"/>
            <a:ext cx="9070976" cy="126206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endParaRPr/>
          </a:p>
        </p:txBody>
      </p:sp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xfrm>
            <a:off x="503237" y="1768474"/>
            <a:ext cx="9070976" cy="49895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Approx 10% incidence addiction to drugs and alcohol in general population</a:t>
            </a:r>
          </a:p>
          <a:p>
            <a:pPr marL="0" lvl="0" inden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endParaRPr sz="3200"/>
          </a:p>
          <a:p>
            <a:pPr marL="0" lvl="0" inden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Estimated 10-12% level in doctors (postal surveys, so could be under reported)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503237" y="301624"/>
            <a:ext cx="9070976" cy="126206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endParaRPr/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xfrm>
            <a:off x="503237" y="1768474"/>
            <a:ext cx="9070976" cy="498951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endParaRPr/>
          </a:p>
        </p:txBody>
      </p:sp>
      <p:sp>
        <p:nvSpPr>
          <p:cNvPr id="21" name="Shape 21"/>
          <p:cNvSpPr/>
          <p:nvPr/>
        </p:nvSpPr>
        <p:spPr>
          <a:xfrm>
            <a:off x="576262" y="2608261"/>
            <a:ext cx="11072813" cy="1641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4999" tIns="44999" rIns="44999" bIns="44999">
            <a:sp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A 1998 study of junior doctors in Newcastle-upon-Tyne reported that: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454025" lvl="0" indent="-452437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sz="22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60% exceeded the recommended safe limits for alcohol consumption</a:t>
            </a:r>
          </a:p>
          <a:p>
            <a:pPr marL="454025" lvl="0" indent="-452437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sz="22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36% of males and 20% of females used cannabis  </a:t>
            </a:r>
          </a:p>
          <a:p>
            <a:pPr marL="454025" lvl="0" indent="-452437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sz="22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13% of males and 10% of females used other illicit drug</a:t>
            </a:r>
            <a:r>
              <a:rPr sz="16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xfrm>
            <a:off x="503237" y="301624"/>
            <a:ext cx="9070976" cy="126206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endParaRPr/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503237" y="1768474"/>
            <a:ext cx="9070976" cy="49895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spcBef>
                <a:spcPts val="1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>
                <a:solidFill>
                  <a:srgbClr val="333333"/>
                </a:solidFill>
              </a:rPr>
              <a:t>A BMA Working Group, also reporting in 1998, suggested that some 1in15 doctors in the UK may suffer from some form of dependence on alcohol and/or other drugs. This equates to approximately 13,000 doctors and suggests likely 400-500 new cases per year. The fitness to practice of all of these</a:t>
            </a:r>
            <a:r>
              <a:rPr sz="1400">
                <a:solidFill>
                  <a:srgbClr val="333333"/>
                </a:solidFill>
                <a:latin typeface="Times-Roman;Times New Roman"/>
                <a:ea typeface="Times-Roman;Times New Roman"/>
                <a:cs typeface="Times-Roman;Times New Roman"/>
                <a:sym typeface="Times-Roman;Times New Roman"/>
              </a:rPr>
              <a:t> </a:t>
            </a:r>
            <a:r>
              <a:rPr sz="3200">
                <a:solidFill>
                  <a:srgbClr val="333333"/>
                </a:solidFill>
                <a:latin typeface="Times-Roman;Times New Roman"/>
                <a:ea typeface="Times-Roman;Times New Roman"/>
                <a:cs typeface="Times-Roman;Times New Roman"/>
                <a:sym typeface="Times-Roman;Times New Roman"/>
              </a:rPr>
              <a:t>will be impaired</a:t>
            </a:r>
            <a:r>
              <a:rPr sz="3200" b="1">
                <a:solidFill>
                  <a:srgbClr val="333333"/>
                </a:solidFill>
                <a:latin typeface="Times-Roman;Times New Roman"/>
                <a:ea typeface="Times-Roman;Times New Roman"/>
                <a:cs typeface="Times-Roman;Times New Roman"/>
                <a:sym typeface="Times-Roman;Times New Roman"/>
              </a:rPr>
              <a:t>.</a:t>
            </a:r>
            <a:br>
              <a:rPr sz="3200" b="1">
                <a:solidFill>
                  <a:srgbClr val="333333"/>
                </a:solidFill>
                <a:latin typeface="Times-Roman;Times New Roman"/>
                <a:ea typeface="Times-Roman;Times New Roman"/>
                <a:cs typeface="Times-Roman;Times New Roman"/>
                <a:sym typeface="Times-Roman;Times New Roman"/>
              </a:rPr>
            </a:br>
            <a:endParaRPr sz="3200" b="1">
              <a:solidFill>
                <a:srgbClr val="333333"/>
              </a:solidFill>
              <a:latin typeface="Times-Roman;Times New Roman"/>
              <a:ea typeface="Times-Roman;Times New Roman"/>
              <a:cs typeface="Times-Roman;Times New Roman"/>
              <a:sym typeface="Times-Roman;Times New Roman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503237" y="301624"/>
            <a:ext cx="9070976" cy="126206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503237" y="1768475"/>
            <a:ext cx="9070976" cy="54451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spcBef>
                <a:spcPts val="1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600">
                <a:solidFill>
                  <a:srgbClr val="333333"/>
                </a:solidFill>
              </a:rPr>
              <a:t>From the GMC’s figures in 2007 of all their cases with health sanctions, a speciality breakdown showed </a:t>
            </a:r>
          </a:p>
          <a:p>
            <a:pPr marL="0" lvl="0" indent="230186">
              <a:spcBef>
                <a:spcPts val="1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600">
                <a:solidFill>
                  <a:srgbClr val="333333"/>
                </a:solidFill>
              </a:rPr>
              <a:t>39% were GPs</a:t>
            </a:r>
          </a:p>
          <a:p>
            <a:pPr marL="0" lvl="0" indent="230186">
              <a:spcBef>
                <a:spcPts val="1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600">
                <a:solidFill>
                  <a:srgbClr val="333333"/>
                </a:solidFill>
              </a:rPr>
              <a:t>17.5%, Psychiatrists</a:t>
            </a:r>
          </a:p>
          <a:p>
            <a:pPr marL="0" lvl="0" indent="230186">
              <a:spcBef>
                <a:spcPts val="1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600">
                <a:solidFill>
                  <a:srgbClr val="333333"/>
                </a:solidFill>
              </a:rPr>
              <a:t>9% General Medicine</a:t>
            </a:r>
          </a:p>
          <a:p>
            <a:pPr marL="0" lvl="0" indent="230186">
              <a:spcBef>
                <a:spcPts val="1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600">
                <a:solidFill>
                  <a:srgbClr val="333333"/>
                </a:solidFill>
              </a:rPr>
              <a:t>8.5% Surgery</a:t>
            </a:r>
          </a:p>
          <a:p>
            <a:pPr marL="0" lvl="0" indent="230186">
              <a:spcBef>
                <a:spcPts val="1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600">
                <a:solidFill>
                  <a:srgbClr val="333333"/>
                </a:solidFill>
              </a:rPr>
              <a:t>6.5% Anaesthesia </a:t>
            </a:r>
          </a:p>
          <a:p>
            <a:pPr marL="0" lvl="0" indent="230186">
              <a:spcBef>
                <a:spcPts val="1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600">
                <a:solidFill>
                  <a:srgbClr val="333333"/>
                </a:solidFill>
              </a:rPr>
              <a:t>6.2% Emergency Medicine. </a:t>
            </a:r>
          </a:p>
          <a:p>
            <a:pPr marL="0" lvl="0" indent="230186">
              <a:spcBef>
                <a:spcPts val="1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600">
                <a:solidFill>
                  <a:srgbClr val="333333"/>
                </a:solidFill>
              </a:rPr>
              <a:t>Other specialities represented less than 2% each (reference Dobson B. Head of Case Review GMC 2010, personal communication).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</a:tabLst>
            </a:lvl1pPr>
          </a:lstStyle>
          <a:p>
            <a:pPr lvl="0">
              <a:defRPr sz="1800"/>
            </a:pPr>
            <a:fld id="{86CB4B4D-7CA3-9044-876B-883B54F8677D}" type="slidenum">
              <a:rPr sz="1400"/>
              <a:t>6</a:t>
            </a:fld>
            <a:endParaRPr sz="140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</a:tabLst>
            </a:lvl1pPr>
          </a:lstStyle>
          <a:p>
            <a:pPr lvl="0">
              <a:defRPr sz="1800"/>
            </a:pPr>
            <a:fld id="{86CB4B4D-7CA3-9044-876B-883B54F8677D}" type="slidenum">
              <a:rPr sz="1400"/>
              <a:t>7</a:t>
            </a:fld>
            <a:endParaRPr sz="1400"/>
          </a:p>
        </p:txBody>
      </p:sp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Factors stopping dusclosure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Fear affecting future career</a:t>
            </a:r>
          </a:p>
          <a:p>
            <a:pPr lvl="0">
              <a:defRPr sz="1800"/>
            </a:pPr>
            <a:r>
              <a:rPr sz="3200"/>
              <a:t>Fear of losing respect</a:t>
            </a:r>
          </a:p>
          <a:p>
            <a:pPr lvl="0">
              <a:defRPr sz="1800"/>
            </a:pPr>
            <a:r>
              <a:rPr sz="3200"/>
              <a:t>Loss of income</a:t>
            </a:r>
          </a:p>
          <a:p>
            <a:pPr lvl="0">
              <a:defRPr sz="1800"/>
            </a:pPr>
            <a:r>
              <a:rPr sz="3200"/>
              <a:t>Fear of fitness to practice issues</a:t>
            </a:r>
          </a:p>
          <a:p>
            <a:pPr lvl="0">
              <a:defRPr sz="1800"/>
            </a:pPr>
            <a:r>
              <a:rPr sz="3200"/>
              <a:t>Feel letting your colleagues down</a:t>
            </a:r>
          </a:p>
          <a:p>
            <a:pPr lvl="0">
              <a:defRPr sz="1800"/>
            </a:pPr>
            <a:r>
              <a:rPr sz="3200"/>
              <a:t>Feeling a failure</a:t>
            </a:r>
          </a:p>
          <a:p>
            <a:pPr lvl="0">
              <a:defRPr sz="1800"/>
            </a:pPr>
            <a:r>
              <a:rPr sz="3200"/>
              <a:t>Lack of support or supervision, real or perceived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</a:tabLst>
            </a:lvl1pPr>
          </a:lstStyle>
          <a:p>
            <a:pPr lvl="0">
              <a:defRPr sz="1800"/>
            </a:pPr>
            <a:fld id="{86CB4B4D-7CA3-9044-876B-883B54F8677D}" type="slidenum">
              <a:rPr sz="1400"/>
              <a:t>8</a:t>
            </a:fld>
            <a:endParaRPr sz="1400"/>
          </a:p>
        </p:txBody>
      </p:sp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Warning signs</a:t>
            </a:r>
          </a:p>
        </p:txBody>
      </p:sp>
      <p:sp>
        <p:nvSpPr>
          <p:cNvPr id="37" name="Shape 3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Changes in personality</a:t>
            </a:r>
          </a:p>
          <a:p>
            <a:pPr lvl="0">
              <a:defRPr sz="1800"/>
            </a:pPr>
            <a:r>
              <a:rPr sz="3200"/>
              <a:t>Mood swings/anxiety</a:t>
            </a:r>
          </a:p>
          <a:p>
            <a:pPr lvl="0">
              <a:defRPr sz="1800"/>
            </a:pPr>
            <a:r>
              <a:rPr sz="3200"/>
              <a:t>Drinking more alcohol</a:t>
            </a:r>
          </a:p>
          <a:p>
            <a:pPr lvl="0">
              <a:defRPr sz="1800"/>
            </a:pPr>
            <a:r>
              <a:rPr sz="3200"/>
              <a:t>Dishevelled appearance</a:t>
            </a:r>
          </a:p>
          <a:p>
            <a:pPr lvl="0">
              <a:defRPr sz="1800"/>
            </a:pPr>
            <a:r>
              <a:rPr sz="3200"/>
              <a:t>Unexplained minor injuries</a:t>
            </a:r>
          </a:p>
          <a:p>
            <a:pPr lvl="0">
              <a:defRPr sz="1800"/>
            </a:pPr>
            <a:r>
              <a:rPr sz="3200"/>
              <a:t>Drug errors, poor handwriting</a:t>
            </a:r>
          </a:p>
          <a:p>
            <a:pPr lvl="0">
              <a:defRPr sz="1800"/>
            </a:pPr>
            <a:r>
              <a:rPr sz="3200"/>
              <a:t>Arriving late, more isolated</a:t>
            </a:r>
          </a:p>
          <a:p>
            <a:pPr lvl="0">
              <a:defRPr sz="1800"/>
            </a:pPr>
            <a:r>
              <a:rPr sz="3200"/>
              <a:t>Changing address a lot</a:t>
            </a:r>
          </a:p>
          <a:p>
            <a:pPr lvl="0">
              <a:defRPr sz="1800"/>
            </a:pPr>
            <a:r>
              <a:rPr sz="3200"/>
              <a:t>Relationship problems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</a:tabLst>
            </a:lvl1pPr>
          </a:lstStyle>
          <a:p>
            <a:pPr lvl="0">
              <a:defRPr sz="1800"/>
            </a:pPr>
            <a:fld id="{86CB4B4D-7CA3-9044-876B-883B54F8677D}" type="slidenum">
              <a:rPr sz="1400"/>
              <a:t>9</a:t>
            </a:fld>
            <a:endParaRPr sz="1400"/>
          </a:p>
        </p:txBody>
      </p:sp>
      <p:sp>
        <p:nvSpPr>
          <p:cNvPr id="40" name="Shape 4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More GP specific warning signs</a:t>
            </a:r>
          </a:p>
        </p:txBody>
      </p:sp>
      <p:sp>
        <p:nvSpPr>
          <p:cNvPr id="41" name="Shape 4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More SEAs eg missed referrals</a:t>
            </a:r>
          </a:p>
          <a:p>
            <a:pPr lvl="0">
              <a:defRPr sz="1800"/>
            </a:pPr>
            <a:r>
              <a:rPr sz="3200"/>
              <a:t>More complaints from staff and patients</a:t>
            </a:r>
          </a:p>
          <a:p>
            <a:pPr lvl="0">
              <a:defRPr sz="1800"/>
            </a:pPr>
            <a:r>
              <a:rPr sz="3200"/>
              <a:t>Worsening MSF and PSQ scores</a:t>
            </a:r>
          </a:p>
          <a:p>
            <a:pPr lvl="0">
              <a:defRPr sz="1800"/>
            </a:pPr>
            <a:r>
              <a:rPr sz="3200"/>
              <a:t>Worsening clinical performance eg debriefs</a:t>
            </a:r>
          </a:p>
          <a:p>
            <a:pPr lvl="0">
              <a:defRPr sz="1800"/>
            </a:pPr>
            <a:r>
              <a:rPr sz="3200"/>
              <a:t>Reduced use eportfolio</a:t>
            </a:r>
          </a:p>
          <a:p>
            <a:pPr lvl="0">
              <a:defRPr sz="1800"/>
            </a:pPr>
            <a:r>
              <a:rPr sz="3200"/>
              <a:t>Missing surgeries, deadlines etc</a:t>
            </a:r>
          </a:p>
          <a:p>
            <a:pPr lvl="0">
              <a:defRPr sz="1800"/>
            </a:pPr>
            <a:r>
              <a:rPr sz="3200"/>
              <a:t>Missing meetings</a:t>
            </a:r>
          </a:p>
          <a:p>
            <a:pPr lvl="0">
              <a:defRPr sz="1800"/>
            </a:pPr>
            <a:r>
              <a:rPr sz="3200"/>
              <a:t>More dr centred consulting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49262" rtl="0" fontAlgn="auto" latinLnBrk="1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49262" rtl="0" fontAlgn="auto" latinLnBrk="1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49262" rtl="0" fontAlgn="auto" latinLnBrk="1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49262" rtl="0" fontAlgn="auto" latinLnBrk="1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302</Words>
  <Application>Microsoft Office PowerPoint</Application>
  <PresentationFormat>Custom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Factors stopping dusclosure</vt:lpstr>
      <vt:lpstr>Warning signs</vt:lpstr>
      <vt:lpstr>More GP specific warning signs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Kelson Emma</dc:creator>
  <cp:lastModifiedBy>Kelson Emma</cp:lastModifiedBy>
  <cp:revision>1</cp:revision>
  <dcterms:modified xsi:type="dcterms:W3CDTF">2014-10-17T08:24:55Z</dcterms:modified>
</cp:coreProperties>
</file>