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4" r:id="rId2"/>
  </p:sldMasterIdLst>
  <p:notesMasterIdLst>
    <p:notesMasterId r:id="rId21"/>
  </p:notesMasterIdLst>
  <p:handoutMasterIdLst>
    <p:handoutMasterId r:id="rId22"/>
  </p:handoutMasterIdLst>
  <p:sldIdLst>
    <p:sldId id="313" r:id="rId3"/>
    <p:sldId id="290" r:id="rId4"/>
    <p:sldId id="291" r:id="rId5"/>
    <p:sldId id="308" r:id="rId6"/>
    <p:sldId id="310" r:id="rId7"/>
    <p:sldId id="292" r:id="rId8"/>
    <p:sldId id="293" r:id="rId9"/>
    <p:sldId id="294" r:id="rId10"/>
    <p:sldId id="295" r:id="rId11"/>
    <p:sldId id="299" r:id="rId12"/>
    <p:sldId id="300" r:id="rId13"/>
    <p:sldId id="301" r:id="rId14"/>
    <p:sldId id="302" r:id="rId15"/>
    <p:sldId id="306" r:id="rId16"/>
    <p:sldId id="307" r:id="rId17"/>
    <p:sldId id="314" r:id="rId18"/>
    <p:sldId id="311" r:id="rId19"/>
    <p:sldId id="312" r:id="rId20"/>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A00054"/>
    <a:srgbClr val="4D4D4D"/>
    <a:srgbClr val="00AA9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8" autoAdjust="0"/>
    <p:restoredTop sz="90598" autoAdjust="0"/>
  </p:normalViewPr>
  <p:slideViewPr>
    <p:cSldViewPr>
      <p:cViewPr>
        <p:scale>
          <a:sx n="75" d="100"/>
          <a:sy n="75" d="100"/>
        </p:scale>
        <p:origin x="-930" y="-60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764" cy="493712"/>
          </a:xfrm>
          <a:prstGeom prst="rect">
            <a:avLst/>
          </a:prstGeom>
        </p:spPr>
        <p:txBody>
          <a:bodyPr vert="horz" lIns="90407" tIns="45203" rIns="90407" bIns="45203" rtlCol="0"/>
          <a:lstStyle>
            <a:lvl1pPr algn="l">
              <a:defRPr sz="1200">
                <a:latin typeface="Arial" pitchFamily="34" charset="0"/>
                <a:cs typeface="+mn-cs"/>
              </a:defRPr>
            </a:lvl1pPr>
          </a:lstStyle>
          <a:p>
            <a:pPr>
              <a:defRPr/>
            </a:pPr>
            <a:endParaRPr lang="en-GB"/>
          </a:p>
        </p:txBody>
      </p:sp>
      <p:sp>
        <p:nvSpPr>
          <p:cNvPr id="3" name="Date Placeholder 2"/>
          <p:cNvSpPr>
            <a:spLocks noGrp="1"/>
          </p:cNvSpPr>
          <p:nvPr>
            <p:ph type="dt" sz="quarter" idx="1"/>
          </p:nvPr>
        </p:nvSpPr>
        <p:spPr>
          <a:xfrm>
            <a:off x="3850344" y="1"/>
            <a:ext cx="2945764" cy="493712"/>
          </a:xfrm>
          <a:prstGeom prst="rect">
            <a:avLst/>
          </a:prstGeom>
        </p:spPr>
        <p:txBody>
          <a:bodyPr vert="horz" lIns="90407" tIns="45203" rIns="90407" bIns="45203" rtlCol="0"/>
          <a:lstStyle>
            <a:lvl1pPr algn="r">
              <a:defRPr sz="1200">
                <a:latin typeface="Arial" pitchFamily="34" charset="0"/>
                <a:cs typeface="+mn-cs"/>
              </a:defRPr>
            </a:lvl1pPr>
          </a:lstStyle>
          <a:p>
            <a:pPr>
              <a:defRPr/>
            </a:pPr>
            <a:fld id="{1411E25F-6F19-4921-B1B9-1B856D26EA30}" type="datetimeFigureOut">
              <a:rPr lang="en-GB"/>
              <a:pPr>
                <a:defRPr/>
              </a:pPr>
              <a:t>26/09/2014</a:t>
            </a:fld>
            <a:endParaRPr lang="en-GB"/>
          </a:p>
        </p:txBody>
      </p:sp>
      <p:sp>
        <p:nvSpPr>
          <p:cNvPr id="4" name="Footer Placeholder 3"/>
          <p:cNvSpPr>
            <a:spLocks noGrp="1"/>
          </p:cNvSpPr>
          <p:nvPr>
            <p:ph type="ftr" sz="quarter" idx="2"/>
          </p:nvPr>
        </p:nvSpPr>
        <p:spPr>
          <a:xfrm>
            <a:off x="1" y="9378976"/>
            <a:ext cx="2945764" cy="493712"/>
          </a:xfrm>
          <a:prstGeom prst="rect">
            <a:avLst/>
          </a:prstGeom>
        </p:spPr>
        <p:txBody>
          <a:bodyPr vert="horz" lIns="90407" tIns="45203" rIns="90407" bIns="45203" rtlCol="0" anchor="b"/>
          <a:lstStyle>
            <a:lvl1pPr algn="l">
              <a:defRPr sz="1200">
                <a:latin typeface="Arial" pitchFamily="34" charset="0"/>
                <a:cs typeface="+mn-cs"/>
              </a:defRPr>
            </a:lvl1pPr>
          </a:lstStyle>
          <a:p>
            <a:pPr>
              <a:defRPr/>
            </a:pPr>
            <a:endParaRPr lang="en-GB"/>
          </a:p>
        </p:txBody>
      </p:sp>
      <p:sp>
        <p:nvSpPr>
          <p:cNvPr id="5" name="Slide Number Placeholder 4"/>
          <p:cNvSpPr>
            <a:spLocks noGrp="1"/>
          </p:cNvSpPr>
          <p:nvPr>
            <p:ph type="sldNum" sz="quarter" idx="3"/>
          </p:nvPr>
        </p:nvSpPr>
        <p:spPr>
          <a:xfrm>
            <a:off x="3850344" y="9378976"/>
            <a:ext cx="2945764" cy="493712"/>
          </a:xfrm>
          <a:prstGeom prst="rect">
            <a:avLst/>
          </a:prstGeom>
        </p:spPr>
        <p:txBody>
          <a:bodyPr vert="horz" lIns="90407" tIns="45203" rIns="90407" bIns="45203" rtlCol="0" anchor="b"/>
          <a:lstStyle>
            <a:lvl1pPr algn="r">
              <a:defRPr sz="1200">
                <a:latin typeface="Arial" pitchFamily="34" charset="0"/>
                <a:cs typeface="+mn-cs"/>
              </a:defRPr>
            </a:lvl1pPr>
          </a:lstStyle>
          <a:p>
            <a:pPr>
              <a:defRPr/>
            </a:pPr>
            <a:fld id="{CA294A20-9C77-4F1F-8775-0B15D0CEDCBE}" type="slidenum">
              <a:rPr lang="en-GB"/>
              <a:pPr>
                <a:defRPr/>
              </a:pPr>
              <a:t>‹#›</a:t>
            </a:fld>
            <a:endParaRPr lang="en-GB"/>
          </a:p>
        </p:txBody>
      </p:sp>
    </p:spTree>
    <p:extLst>
      <p:ext uri="{BB962C8B-B14F-4D97-AF65-F5344CB8AC3E}">
        <p14:creationId xmlns:p14="http://schemas.microsoft.com/office/powerpoint/2010/main" val="2960513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1"/>
            <a:ext cx="2945764"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7" tIns="45203" rIns="90407" bIns="45203" numCol="1" anchor="t" anchorCtr="0" compatLnSpc="1">
            <a:prstTxWarp prst="textNoShape">
              <a:avLst/>
            </a:prstTxWarp>
          </a:bodyPr>
          <a:lstStyle>
            <a:lvl1pPr>
              <a:defRPr sz="1200">
                <a:latin typeface="Arial" pitchFamily="34" charset="0"/>
                <a:cs typeface="+mn-cs"/>
              </a:defRPr>
            </a:lvl1pPr>
          </a:lstStyle>
          <a:p>
            <a:pPr>
              <a:defRPr/>
            </a:pPr>
            <a:endParaRPr lang="en-GB"/>
          </a:p>
        </p:txBody>
      </p:sp>
      <p:sp>
        <p:nvSpPr>
          <p:cNvPr id="30723" name="Rectangle 3"/>
          <p:cNvSpPr>
            <a:spLocks noGrp="1" noChangeArrowheads="1"/>
          </p:cNvSpPr>
          <p:nvPr>
            <p:ph type="dt" idx="1"/>
          </p:nvPr>
        </p:nvSpPr>
        <p:spPr bwMode="auto">
          <a:xfrm>
            <a:off x="3850344" y="1"/>
            <a:ext cx="2945764"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7" tIns="45203" rIns="90407" bIns="45203" numCol="1" anchor="t" anchorCtr="0" compatLnSpc="1">
            <a:prstTxWarp prst="textNoShape">
              <a:avLst/>
            </a:prstTxWarp>
          </a:bodyPr>
          <a:lstStyle>
            <a:lvl1pPr algn="r">
              <a:defRPr sz="1200">
                <a:latin typeface="Arial" pitchFamily="34" charset="0"/>
                <a:cs typeface="+mn-cs"/>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78829" y="4690269"/>
            <a:ext cx="5440021"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7" tIns="45203" rIns="90407" bIns="4520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26" name="Rectangle 6"/>
          <p:cNvSpPr>
            <a:spLocks noGrp="1" noChangeArrowheads="1"/>
          </p:cNvSpPr>
          <p:nvPr>
            <p:ph type="ftr" sz="quarter" idx="4"/>
          </p:nvPr>
        </p:nvSpPr>
        <p:spPr bwMode="auto">
          <a:xfrm>
            <a:off x="1" y="9378976"/>
            <a:ext cx="2945764"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7" tIns="45203" rIns="90407" bIns="45203" numCol="1" anchor="b" anchorCtr="0" compatLnSpc="1">
            <a:prstTxWarp prst="textNoShape">
              <a:avLst/>
            </a:prstTxWarp>
          </a:bodyPr>
          <a:lstStyle>
            <a:lvl1pPr>
              <a:defRPr sz="1200">
                <a:latin typeface="Arial" pitchFamily="34" charset="0"/>
                <a:cs typeface="+mn-cs"/>
              </a:defRPr>
            </a:lvl1pPr>
          </a:lstStyle>
          <a:p>
            <a:pPr>
              <a:defRPr/>
            </a:pPr>
            <a:endParaRPr lang="en-GB"/>
          </a:p>
        </p:txBody>
      </p:sp>
      <p:sp>
        <p:nvSpPr>
          <p:cNvPr id="30727" name="Rectangle 7"/>
          <p:cNvSpPr>
            <a:spLocks noGrp="1" noChangeArrowheads="1"/>
          </p:cNvSpPr>
          <p:nvPr>
            <p:ph type="sldNum" sz="quarter" idx="5"/>
          </p:nvPr>
        </p:nvSpPr>
        <p:spPr bwMode="auto">
          <a:xfrm>
            <a:off x="3850344" y="9378976"/>
            <a:ext cx="2945764"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7" tIns="45203" rIns="90407" bIns="45203" numCol="1" anchor="b" anchorCtr="0" compatLnSpc="1">
            <a:prstTxWarp prst="textNoShape">
              <a:avLst/>
            </a:prstTxWarp>
          </a:bodyPr>
          <a:lstStyle>
            <a:lvl1pPr algn="r">
              <a:defRPr sz="1200">
                <a:latin typeface="Arial" pitchFamily="34" charset="0"/>
                <a:cs typeface="+mn-cs"/>
              </a:defRPr>
            </a:lvl1pPr>
          </a:lstStyle>
          <a:p>
            <a:pPr>
              <a:defRPr/>
            </a:pPr>
            <a:fld id="{FB00D65A-3C19-40E3-AFD9-13256965E1E5}" type="slidenum">
              <a:rPr lang="en-GB"/>
              <a:pPr>
                <a:defRPr/>
              </a:pPr>
              <a:t>‹#›</a:t>
            </a:fld>
            <a:endParaRPr lang="en-GB"/>
          </a:p>
        </p:txBody>
      </p:sp>
    </p:spTree>
    <p:extLst>
      <p:ext uri="{BB962C8B-B14F-4D97-AF65-F5344CB8AC3E}">
        <p14:creationId xmlns:p14="http://schemas.microsoft.com/office/powerpoint/2010/main" val="2621701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1" kern="1200">
        <a:solidFill>
          <a:schemeClr val="tx1"/>
        </a:solidFill>
        <a:latin typeface="Arial" pitchFamily="34" charset="0"/>
        <a:ea typeface="+mn-ea"/>
        <a:cs typeface="+mn-cs"/>
      </a:defRPr>
    </a:lvl1pPr>
    <a:lvl2pPr marL="1588"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180975" indent="-177800" algn="l" rtl="0" eaLnBrk="0" fontAlgn="base" hangingPunct="0">
      <a:spcBef>
        <a:spcPct val="30000"/>
      </a:spcBef>
      <a:spcAft>
        <a:spcPct val="0"/>
      </a:spcAft>
      <a:buChar char="•"/>
      <a:defRPr sz="1200" kern="1200">
        <a:solidFill>
          <a:schemeClr val="tx1"/>
        </a:solidFill>
        <a:latin typeface="Arial" pitchFamily="34" charset="0"/>
        <a:ea typeface="+mn-ea"/>
        <a:cs typeface="+mn-cs"/>
      </a:defRPr>
    </a:lvl3pPr>
    <a:lvl4pPr marL="352425" indent="-169863" algn="l" rtl="0" eaLnBrk="0" fontAlgn="base" hangingPunct="0">
      <a:spcBef>
        <a:spcPct val="30000"/>
      </a:spcBef>
      <a:spcAft>
        <a:spcPct val="0"/>
      </a:spcAft>
      <a:buFont typeface="Arial" pitchFamily="34" charset="0"/>
      <a:buChar char="–"/>
      <a:defRPr sz="1200" kern="1200">
        <a:solidFill>
          <a:schemeClr val="tx1"/>
        </a:solidFill>
        <a:latin typeface="Arial" pitchFamily="34" charset="0"/>
        <a:ea typeface="+mn-ea"/>
        <a:cs typeface="+mn-cs"/>
      </a:defRPr>
    </a:lvl4pPr>
    <a:lvl5pPr marL="542925" indent="-188913" algn="l" rtl="0" eaLnBrk="0" fontAlgn="base" hangingPunct="0">
      <a:spcBef>
        <a:spcPct val="30000"/>
      </a:spcBef>
      <a:spcAft>
        <a:spcPct val="0"/>
      </a:spcAft>
      <a:buFont typeface="Arial" pitchFamily="34" charset="0"/>
      <a:buChar char="–"/>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ound Same Side Corner Rectangle 1"/>
          <p:cNvSpPr/>
          <p:nvPr/>
        </p:nvSpPr>
        <p:spPr>
          <a:xfrm>
            <a:off x="395288" y="511175"/>
            <a:ext cx="4194175" cy="895350"/>
          </a:xfrm>
          <a:prstGeom prst="round2Same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ound Same Side Corner Rectangle 2"/>
          <p:cNvSpPr/>
          <p:nvPr/>
        </p:nvSpPr>
        <p:spPr>
          <a:xfrm rot="10800000">
            <a:off x="395288" y="1412875"/>
            <a:ext cx="4194175" cy="3148013"/>
          </a:xfrm>
          <a:prstGeom prst="round2Same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aseline="-25000" dirty="0"/>
          </a:p>
        </p:txBody>
      </p:sp>
      <p:pic>
        <p:nvPicPr>
          <p:cNvPr id="4" name="Picture 12" descr="R:\Depts\Communications\Marketing\Branding\Logo\SharedServices\HE &amp; LETBS\PNG\NHS-HE-&amp;-LETBs_all_white_inver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692150"/>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
          <p:cNvGrpSpPr>
            <a:grpSpLocks/>
          </p:cNvGrpSpPr>
          <p:nvPr/>
        </p:nvGrpSpPr>
        <p:grpSpPr bwMode="auto">
          <a:xfrm>
            <a:off x="539750" y="669925"/>
            <a:ext cx="995363" cy="196850"/>
            <a:chOff x="2933849" y="692696"/>
            <a:chExt cx="996429" cy="197311"/>
          </a:xfrm>
        </p:grpSpPr>
        <p:sp>
          <p:nvSpPr>
            <p:cNvPr id="6" name="Rectangle 13"/>
            <p:cNvSpPr>
              <a:spLocks noChangeArrowheads="1"/>
            </p:cNvSpPr>
            <p:nvPr/>
          </p:nvSpPr>
          <p:spPr bwMode="auto">
            <a:xfrm>
              <a:off x="3194478" y="802491"/>
              <a:ext cx="735800" cy="87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defRPr/>
              </a:pPr>
              <a:r>
                <a:rPr lang="en-GB" sz="850" i="1" baseline="-25000" dirty="0">
                  <a:solidFill>
                    <a:schemeClr val="bg1"/>
                  </a:solidFill>
                  <a:latin typeface="Frutiger Neue LT Pro Regular" pitchFamily="34" charset="0"/>
                  <a:cs typeface="Arial" charset="0"/>
                </a:rPr>
                <a:t>working on behalf of </a:t>
              </a:r>
              <a:endParaRPr lang="en-GB" sz="850" baseline="-25000" dirty="0">
                <a:solidFill>
                  <a:schemeClr val="bg1"/>
                </a:solidFill>
                <a:latin typeface="Frutiger Neue LT Pro Regular" pitchFamily="34" charset="0"/>
                <a:cs typeface="Arial" charset="0"/>
              </a:endParaRPr>
            </a:p>
          </p:txBody>
        </p:sp>
        <p:pic>
          <p:nvPicPr>
            <p:cNvPr id="7" name="Picture 17" descr="R:\Depts\Communications\Marketing\Templates\Logo\Possible logos\SharedServices-logo-WHITE-INVERS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3849" y="692696"/>
              <a:ext cx="992981" cy="13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20999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38150" y="547688"/>
            <a:ext cx="8277225" cy="842962"/>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38150" y="1625600"/>
            <a:ext cx="8277225" cy="41798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744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547688"/>
            <a:ext cx="2068512" cy="525780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8150" y="547688"/>
            <a:ext cx="6056313" cy="5257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10140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685800" y="2057400"/>
            <a:ext cx="3429000" cy="3124200"/>
          </a:xfrm>
        </p:spPr>
        <p:txBody>
          <a:bodyPr>
            <a:normAutofit/>
          </a:bodyPr>
          <a:lstStyle>
            <a:lvl1pPr>
              <a:buNone/>
              <a:defRPr sz="1400">
                <a:latin typeface="FRutiga"/>
                <a:cs typeface="FRutiga"/>
              </a:defRPr>
            </a:lvl1pPr>
            <a:lvl2pPr>
              <a:defRPr sz="1400">
                <a:latin typeface="FRutiga"/>
                <a:cs typeface="FRutiga"/>
              </a:defRPr>
            </a:lvl2pPr>
            <a:lvl3pPr>
              <a:defRPr sz="1400">
                <a:latin typeface="FRutiga"/>
                <a:cs typeface="FRutiga"/>
              </a:defRPr>
            </a:lvl3pPr>
            <a:lvl4pPr>
              <a:defRPr sz="1400">
                <a:latin typeface="FRutiga"/>
                <a:cs typeface="FRutiga"/>
              </a:defRPr>
            </a:lvl4pPr>
            <a:lvl5pPr>
              <a:defRPr sz="1400">
                <a:latin typeface="FRutiga"/>
                <a:cs typeface="FRutiga"/>
              </a:defRPr>
            </a:lvl5pPr>
          </a:lstStyle>
          <a:p>
            <a:pPr lvl="0"/>
            <a:r>
              <a:rPr lang="en-GB" dirty="0" smtClean="0"/>
              <a:t>Header 2</a:t>
            </a:r>
          </a:p>
          <a:p>
            <a:pPr lvl="0"/>
            <a:endParaRPr lang="en-GB" dirty="0" smtClean="0"/>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3" name="Text Placeholder 11"/>
          <p:cNvSpPr>
            <a:spLocks noGrp="1"/>
          </p:cNvSpPr>
          <p:nvPr>
            <p:ph type="body" sz="quarter" idx="11" hasCustomPrompt="1"/>
          </p:nvPr>
        </p:nvSpPr>
        <p:spPr>
          <a:xfrm>
            <a:off x="4724400" y="2057400"/>
            <a:ext cx="3429000" cy="3124200"/>
          </a:xfrm>
        </p:spPr>
        <p:txBody>
          <a:bodyPr>
            <a:normAutofit/>
          </a:bodyPr>
          <a:lstStyle>
            <a:lvl1pPr>
              <a:buNone/>
              <a:defRPr sz="1400">
                <a:latin typeface="FRutiga"/>
                <a:cs typeface="FRutiga"/>
              </a:defRPr>
            </a:lvl1pPr>
            <a:lvl2pPr>
              <a:defRPr sz="1400">
                <a:latin typeface="FRutiga"/>
                <a:cs typeface="FRutiga"/>
              </a:defRPr>
            </a:lvl2pPr>
            <a:lvl3pPr>
              <a:defRPr sz="1400">
                <a:latin typeface="FRutiga"/>
                <a:cs typeface="FRutiga"/>
              </a:defRPr>
            </a:lvl3pPr>
            <a:lvl4pPr>
              <a:defRPr sz="1400">
                <a:latin typeface="FRutiga"/>
                <a:cs typeface="FRutiga"/>
              </a:defRPr>
            </a:lvl4pPr>
            <a:lvl5pPr>
              <a:defRPr sz="1400">
                <a:latin typeface="FRutiga"/>
                <a:cs typeface="FRutiga"/>
              </a:defRPr>
            </a:lvl5pPr>
          </a:lstStyle>
          <a:p>
            <a:pPr lvl="0"/>
            <a:r>
              <a:rPr lang="en-GB" dirty="0" smtClean="0"/>
              <a:t>Header 2</a:t>
            </a:r>
          </a:p>
          <a:p>
            <a:pPr lvl="0"/>
            <a:endParaRPr lang="en-GB" dirty="0" smtClean="0"/>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9" name="Title 8"/>
          <p:cNvSpPr>
            <a:spLocks noGrp="1"/>
          </p:cNvSpPr>
          <p:nvPr>
            <p:ph type="title" hasCustomPrompt="1"/>
          </p:nvPr>
        </p:nvSpPr>
        <p:spPr>
          <a:xfrm>
            <a:off x="681487" y="1066800"/>
            <a:ext cx="7471913" cy="922338"/>
          </a:xfrm>
          <a:prstGeom prst="rect">
            <a:avLst/>
          </a:prstGeom>
        </p:spPr>
        <p:txBody>
          <a:bodyPr vert="horz"/>
          <a:lstStyle>
            <a:lvl1pPr algn="l">
              <a:defRPr sz="4800">
                <a:solidFill>
                  <a:srgbClr val="009CD5"/>
                </a:solidFill>
                <a:latin typeface="Frutiga"/>
                <a:cs typeface="Frutiga"/>
              </a:defRPr>
            </a:lvl1pPr>
          </a:lstStyle>
          <a:p>
            <a:r>
              <a:rPr lang="en-GB" dirty="0" smtClean="0"/>
              <a:t>Header 1</a:t>
            </a:r>
            <a:endParaRPr lang="en-US" dirty="0"/>
          </a:p>
        </p:txBody>
      </p:sp>
    </p:spTree>
    <p:extLst>
      <p:ext uri="{BB962C8B-B14F-4D97-AF65-F5344CB8AC3E}">
        <p14:creationId xmlns:p14="http://schemas.microsoft.com/office/powerpoint/2010/main" val="215527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6549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4771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8150" y="547688"/>
            <a:ext cx="8277225" cy="84296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38150" y="1625600"/>
            <a:ext cx="4062413" cy="4179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625600"/>
            <a:ext cx="4062412" cy="4179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07322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29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8150" y="547688"/>
            <a:ext cx="8277225" cy="842962"/>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38150" y="1625600"/>
            <a:ext cx="8277225" cy="4179888"/>
          </a:xfrm>
          <a:prstGeom prst="rect">
            <a:avLst/>
          </a:prstGeom>
        </p:spPr>
        <p:txBody>
          <a:bodyPr/>
          <a:lstStyle>
            <a:lvl1pPr>
              <a:defRPr>
                <a:solidFill>
                  <a:srgbClr val="4D4D4D"/>
                </a:solidFill>
              </a:defRPr>
            </a:lvl1pPr>
            <a:lvl2pPr>
              <a:defRPr>
                <a:solidFill>
                  <a:srgbClr val="4D4D4D"/>
                </a:solidFill>
              </a:defRPr>
            </a:lvl2pPr>
            <a:lvl3pPr>
              <a:defRPr>
                <a:solidFill>
                  <a:srgbClr val="4D4D4D"/>
                </a:solidFill>
              </a:defRPr>
            </a:lvl3pPr>
            <a:lvl4pPr>
              <a:defRPr>
                <a:solidFill>
                  <a:srgbClr val="4D4D4D"/>
                </a:solidFill>
              </a:defRPr>
            </a:lvl4pPr>
            <a:lvl5pPr>
              <a:defRPr>
                <a:solidFill>
                  <a:srgbClr val="4D4D4D"/>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090583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4D4D4D"/>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58589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8150" y="547688"/>
            <a:ext cx="8277225" cy="84296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38150" y="1625600"/>
            <a:ext cx="4062413" cy="4179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2963" y="1625600"/>
            <a:ext cx="4062412" cy="4179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9231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78296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7507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8150" y="547688"/>
            <a:ext cx="8277225" cy="842962"/>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7285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963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19256" cy="792088"/>
          </a:xfrm>
          <a:prstGeom prst="rect">
            <a:avLst/>
          </a:prstGeom>
        </p:spPr>
        <p:txBody>
          <a:bodyPr anchor="b"/>
          <a:lstStyle>
            <a:lvl1pPr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1412776"/>
            <a:ext cx="5111750" cy="47133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906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875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10" name="Picture 2" descr="R:\Depts\Communications\Marketing\Branding\HEE graphic elements\Rectangle box\PNG format\Rec-Boxed-bracket---WHITE_left-aligned.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9512" y="0"/>
            <a:ext cx="8964488" cy="664197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
          <p:cNvSpPr>
            <a:spLocks noGrp="1" noChangeArrowheads="1"/>
          </p:cNvSpPr>
          <p:nvPr>
            <p:ph type="title"/>
          </p:nvPr>
        </p:nvSpPr>
        <p:spPr bwMode="auto">
          <a:xfrm>
            <a:off x="438150" y="547688"/>
            <a:ext cx="8277225"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title style</a:t>
            </a:r>
            <a:endParaRPr lang="en-GB" dirty="0" smtClean="0"/>
          </a:p>
        </p:txBody>
      </p:sp>
      <p:sp>
        <p:nvSpPr>
          <p:cNvPr id="12" name="Rectangle 3"/>
          <p:cNvSpPr>
            <a:spLocks noGrp="1" noChangeArrowheads="1"/>
          </p:cNvSpPr>
          <p:nvPr>
            <p:ph type="body" idx="1"/>
          </p:nvPr>
        </p:nvSpPr>
        <p:spPr bwMode="auto">
          <a:xfrm>
            <a:off x="438150" y="1625600"/>
            <a:ext cx="8277225" cy="417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What 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grpSp>
        <p:nvGrpSpPr>
          <p:cNvPr id="13" name="Group 16"/>
          <p:cNvGrpSpPr>
            <a:grpSpLocks/>
          </p:cNvGrpSpPr>
          <p:nvPr/>
        </p:nvGrpSpPr>
        <p:grpSpPr bwMode="auto">
          <a:xfrm>
            <a:off x="3924300" y="6090270"/>
            <a:ext cx="995363" cy="196850"/>
            <a:chOff x="2933849" y="692696"/>
            <a:chExt cx="996429" cy="197311"/>
          </a:xfrm>
        </p:grpSpPr>
        <p:sp>
          <p:nvSpPr>
            <p:cNvPr id="14" name="Rectangle 13"/>
            <p:cNvSpPr>
              <a:spLocks noChangeArrowheads="1"/>
            </p:cNvSpPr>
            <p:nvPr/>
          </p:nvSpPr>
          <p:spPr bwMode="auto">
            <a:xfrm>
              <a:off x="3194478" y="802490"/>
              <a:ext cx="735800" cy="8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defRPr/>
              </a:pPr>
              <a:r>
                <a:rPr lang="en-GB" sz="850" i="1" baseline="-25000" dirty="0">
                  <a:solidFill>
                    <a:schemeClr val="bg1"/>
                  </a:solidFill>
                  <a:latin typeface="Frutiger Neue LT Pro Regular" pitchFamily="34" charset="0"/>
                  <a:cs typeface="Arial" charset="0"/>
                </a:rPr>
                <a:t>working on behalf of </a:t>
              </a:r>
              <a:endParaRPr lang="en-GB" sz="850" baseline="-25000" dirty="0">
                <a:solidFill>
                  <a:schemeClr val="bg1"/>
                </a:solidFill>
                <a:latin typeface="Frutiger Neue LT Pro Regular" pitchFamily="34" charset="0"/>
                <a:cs typeface="Arial" charset="0"/>
              </a:endParaRPr>
            </a:p>
          </p:txBody>
        </p:sp>
        <p:pic>
          <p:nvPicPr>
            <p:cNvPr id="15" name="Picture 17" descr="R:\Depts\Communications\Marketing\Templates\Logo\Possible logos\SharedServices-logo-WHITE-INVERSE.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933849" y="692696"/>
              <a:ext cx="992981" cy="13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 name="Picture 12" descr="R:\Depts\Communications\Marketing\Branding\Logo\SharedServices\HE &amp; LETBS\PNG\NHS-HE-&amp;-LETBs_all_white_inverse.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08850" y="6088682"/>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9"/>
          <p:cNvSpPr txBox="1">
            <a:spLocks noChangeArrowheads="1"/>
          </p:cNvSpPr>
          <p:nvPr/>
        </p:nvSpPr>
        <p:spPr bwMode="auto">
          <a:xfrm>
            <a:off x="395536" y="6088682"/>
            <a:ext cx="216024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defRPr/>
            </a:pPr>
            <a:r>
              <a:rPr lang="en-GB" sz="1400" b="1" i="1" dirty="0" smtClean="0">
                <a:solidFill>
                  <a:schemeClr val="bg1"/>
                </a:solidFill>
                <a:latin typeface="Frutiger Neue LT Pro Regular" pitchFamily="34" charset="0"/>
                <a:cs typeface="Arial" charset="0"/>
              </a:rPr>
              <a:t>Developing people for</a:t>
            </a:r>
          </a:p>
          <a:p>
            <a:pPr algn="l" eaLnBrk="1" hangingPunct="1">
              <a:defRPr/>
            </a:pPr>
            <a:r>
              <a:rPr lang="en-GB" sz="1400" b="1" i="1" dirty="0" smtClean="0">
                <a:solidFill>
                  <a:schemeClr val="bg1"/>
                </a:solidFill>
                <a:latin typeface="Frutiger Neue LT Pro Regular" pitchFamily="34" charset="0"/>
                <a:cs typeface="Arial" charset="0"/>
              </a:rPr>
              <a:t>health and healthcare</a:t>
            </a:r>
            <a:endParaRPr lang="en-GB" sz="1400" dirty="0" smtClean="0">
              <a:solidFill>
                <a:schemeClr val="bg1"/>
              </a:solidFill>
              <a:latin typeface="Frutiger Neue LT Pro Regular"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83801"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802" r:id="rId12"/>
  </p:sldLayoutIdLst>
  <p:timing>
    <p:tnLst>
      <p:par>
        <p:cTn id="1" dur="indefinite" restart="never" nodeType="tmRoot"/>
      </p:par>
    </p:tnLst>
  </p:timing>
  <p:txStyles>
    <p:titleStyle>
      <a:lvl1pPr algn="l" rtl="0" eaLnBrk="1" fontAlgn="base" hangingPunct="1">
        <a:lnSpc>
          <a:spcPct val="80000"/>
        </a:lnSpc>
        <a:spcBef>
          <a:spcPct val="0"/>
        </a:spcBef>
        <a:spcAft>
          <a:spcPct val="0"/>
        </a:spcAft>
        <a:defRPr sz="2800" b="1">
          <a:solidFill>
            <a:srgbClr val="0072C6"/>
          </a:solidFill>
          <a:latin typeface="+mj-lt"/>
          <a:ea typeface="+mj-ea"/>
          <a:cs typeface="+mj-cs"/>
        </a:defRPr>
      </a:lvl1pPr>
      <a:lvl2pPr algn="l" rtl="0" eaLnBrk="1" fontAlgn="base" hangingPunct="1">
        <a:lnSpc>
          <a:spcPct val="80000"/>
        </a:lnSpc>
        <a:spcBef>
          <a:spcPct val="0"/>
        </a:spcBef>
        <a:spcAft>
          <a:spcPct val="0"/>
        </a:spcAft>
        <a:defRPr sz="2800" b="1">
          <a:solidFill>
            <a:schemeClr val="tx1"/>
          </a:solidFill>
          <a:latin typeface="Arial" pitchFamily="34" charset="0"/>
        </a:defRPr>
      </a:lvl2pPr>
      <a:lvl3pPr algn="l" rtl="0" eaLnBrk="1" fontAlgn="base" hangingPunct="1">
        <a:lnSpc>
          <a:spcPct val="80000"/>
        </a:lnSpc>
        <a:spcBef>
          <a:spcPct val="0"/>
        </a:spcBef>
        <a:spcAft>
          <a:spcPct val="0"/>
        </a:spcAft>
        <a:defRPr sz="2800" b="1">
          <a:solidFill>
            <a:schemeClr val="tx1"/>
          </a:solidFill>
          <a:latin typeface="Arial" pitchFamily="34" charset="0"/>
        </a:defRPr>
      </a:lvl3pPr>
      <a:lvl4pPr algn="l" rtl="0" eaLnBrk="1" fontAlgn="base" hangingPunct="1">
        <a:lnSpc>
          <a:spcPct val="80000"/>
        </a:lnSpc>
        <a:spcBef>
          <a:spcPct val="0"/>
        </a:spcBef>
        <a:spcAft>
          <a:spcPct val="0"/>
        </a:spcAft>
        <a:defRPr sz="2800" b="1">
          <a:solidFill>
            <a:schemeClr val="tx1"/>
          </a:solidFill>
          <a:latin typeface="Arial" pitchFamily="34" charset="0"/>
        </a:defRPr>
      </a:lvl4pPr>
      <a:lvl5pPr algn="l" rtl="0" eaLnBrk="1" fontAlgn="base" hangingPunct="1">
        <a:lnSpc>
          <a:spcPct val="80000"/>
        </a:lnSpc>
        <a:spcBef>
          <a:spcPct val="0"/>
        </a:spcBef>
        <a:spcAft>
          <a:spcPct val="0"/>
        </a:spcAft>
        <a:defRPr sz="2800" b="1">
          <a:solidFill>
            <a:schemeClr val="tx1"/>
          </a:solidFill>
          <a:latin typeface="Arial" pitchFamily="34" charset="0"/>
        </a:defRPr>
      </a:lvl5pPr>
      <a:lvl6pPr marL="457200" algn="l" rtl="0" eaLnBrk="1" fontAlgn="base" hangingPunct="1">
        <a:lnSpc>
          <a:spcPct val="80000"/>
        </a:lnSpc>
        <a:spcBef>
          <a:spcPct val="0"/>
        </a:spcBef>
        <a:spcAft>
          <a:spcPct val="0"/>
        </a:spcAft>
        <a:defRPr sz="2800" b="1">
          <a:solidFill>
            <a:schemeClr val="tx1"/>
          </a:solidFill>
          <a:latin typeface="Arial" pitchFamily="34" charset="0"/>
        </a:defRPr>
      </a:lvl6pPr>
      <a:lvl7pPr marL="914400" algn="l" rtl="0" eaLnBrk="1" fontAlgn="base" hangingPunct="1">
        <a:lnSpc>
          <a:spcPct val="80000"/>
        </a:lnSpc>
        <a:spcBef>
          <a:spcPct val="0"/>
        </a:spcBef>
        <a:spcAft>
          <a:spcPct val="0"/>
        </a:spcAft>
        <a:defRPr sz="2800" b="1">
          <a:solidFill>
            <a:schemeClr val="tx1"/>
          </a:solidFill>
          <a:latin typeface="Arial" pitchFamily="34" charset="0"/>
        </a:defRPr>
      </a:lvl7pPr>
      <a:lvl8pPr marL="1371600" algn="l" rtl="0" eaLnBrk="1" fontAlgn="base" hangingPunct="1">
        <a:lnSpc>
          <a:spcPct val="80000"/>
        </a:lnSpc>
        <a:spcBef>
          <a:spcPct val="0"/>
        </a:spcBef>
        <a:spcAft>
          <a:spcPct val="0"/>
        </a:spcAft>
        <a:defRPr sz="2800" b="1">
          <a:solidFill>
            <a:schemeClr val="tx1"/>
          </a:solidFill>
          <a:latin typeface="Arial" pitchFamily="34" charset="0"/>
        </a:defRPr>
      </a:lvl8pPr>
      <a:lvl9pPr marL="1828800" algn="l" rtl="0" eaLnBrk="1" fontAlgn="base" hangingPunct="1">
        <a:lnSpc>
          <a:spcPct val="80000"/>
        </a:lnSpc>
        <a:spcBef>
          <a:spcPct val="0"/>
        </a:spcBef>
        <a:spcAft>
          <a:spcPct val="0"/>
        </a:spcAft>
        <a:defRPr sz="2800" b="1">
          <a:solidFill>
            <a:schemeClr val="tx1"/>
          </a:solidFill>
          <a:latin typeface="Arial" pitchFamily="34" charset="0"/>
        </a:defRPr>
      </a:lvl9pPr>
    </p:titleStyle>
    <p:bodyStyle>
      <a:lvl1pPr marL="342900" indent="-342900" algn="l" rtl="0" eaLnBrk="1" fontAlgn="base" hangingPunct="1">
        <a:lnSpc>
          <a:spcPct val="80000"/>
        </a:lnSpc>
        <a:spcBef>
          <a:spcPct val="0"/>
        </a:spcBef>
        <a:spcAft>
          <a:spcPct val="0"/>
        </a:spcAft>
        <a:defRPr b="1">
          <a:solidFill>
            <a:srgbClr val="4D4D4D"/>
          </a:solidFill>
          <a:latin typeface="+mn-lt"/>
          <a:ea typeface="+mn-ea"/>
          <a:cs typeface="+mn-cs"/>
        </a:defRPr>
      </a:lvl1pPr>
      <a:lvl2pPr marL="1588" indent="455613" algn="l" rtl="0" eaLnBrk="1" fontAlgn="base" hangingPunct="1">
        <a:spcBef>
          <a:spcPct val="40000"/>
        </a:spcBef>
        <a:spcAft>
          <a:spcPct val="0"/>
        </a:spcAft>
        <a:defRPr sz="1600">
          <a:solidFill>
            <a:srgbClr val="4D4D4D"/>
          </a:solidFill>
          <a:latin typeface="+mn-lt"/>
        </a:defRPr>
      </a:lvl2pPr>
      <a:lvl3pPr marL="180975" indent="-177800" algn="l" rtl="0" eaLnBrk="1" fontAlgn="base" hangingPunct="1">
        <a:spcBef>
          <a:spcPct val="30000"/>
        </a:spcBef>
        <a:spcAft>
          <a:spcPct val="0"/>
        </a:spcAft>
        <a:buChar char="•"/>
        <a:defRPr sz="1600">
          <a:solidFill>
            <a:srgbClr val="4D4D4D"/>
          </a:solidFill>
          <a:latin typeface="+mn-lt"/>
        </a:defRPr>
      </a:lvl3pPr>
      <a:lvl4pPr marL="411163" indent="-228600" algn="l" rtl="0" eaLnBrk="1" fontAlgn="base" hangingPunct="1">
        <a:spcBef>
          <a:spcPct val="30000"/>
        </a:spcBef>
        <a:spcAft>
          <a:spcPct val="0"/>
        </a:spcAft>
        <a:buChar char="–"/>
        <a:defRPr sz="1600">
          <a:solidFill>
            <a:srgbClr val="4D4D4D"/>
          </a:solidFill>
          <a:latin typeface="+mn-lt"/>
        </a:defRPr>
      </a:lvl4pPr>
      <a:lvl5pPr marL="641350" indent="-228600" algn="l" rtl="0" eaLnBrk="1" fontAlgn="base" hangingPunct="1">
        <a:spcBef>
          <a:spcPct val="30000"/>
        </a:spcBef>
        <a:spcAft>
          <a:spcPct val="0"/>
        </a:spcAft>
        <a:buChar char="–"/>
        <a:defRPr sz="1600">
          <a:solidFill>
            <a:srgbClr val="4D4D4D"/>
          </a:solidFill>
          <a:latin typeface="+mn-lt"/>
        </a:defRPr>
      </a:lvl5pPr>
      <a:lvl6pPr marL="1098550" indent="-228600" algn="l" rtl="0" eaLnBrk="1" fontAlgn="base" hangingPunct="1">
        <a:spcBef>
          <a:spcPct val="30000"/>
        </a:spcBef>
        <a:spcAft>
          <a:spcPct val="0"/>
        </a:spcAft>
        <a:buChar char="–"/>
        <a:defRPr sz="1600">
          <a:solidFill>
            <a:srgbClr val="4D4D4D"/>
          </a:solidFill>
          <a:latin typeface="+mn-lt"/>
        </a:defRPr>
      </a:lvl6pPr>
      <a:lvl7pPr marL="1555750" indent="-228600" algn="l" rtl="0" eaLnBrk="1" fontAlgn="base" hangingPunct="1">
        <a:spcBef>
          <a:spcPct val="30000"/>
        </a:spcBef>
        <a:spcAft>
          <a:spcPct val="0"/>
        </a:spcAft>
        <a:buChar char="–"/>
        <a:defRPr sz="1600">
          <a:solidFill>
            <a:srgbClr val="4D4D4D"/>
          </a:solidFill>
          <a:latin typeface="+mn-lt"/>
        </a:defRPr>
      </a:lvl7pPr>
      <a:lvl8pPr marL="2012950" indent="-228600" algn="l" rtl="0" eaLnBrk="1" fontAlgn="base" hangingPunct="1">
        <a:spcBef>
          <a:spcPct val="30000"/>
        </a:spcBef>
        <a:spcAft>
          <a:spcPct val="0"/>
        </a:spcAft>
        <a:buChar char="–"/>
        <a:defRPr sz="1600">
          <a:solidFill>
            <a:srgbClr val="4D4D4D"/>
          </a:solidFill>
          <a:latin typeface="+mn-lt"/>
        </a:defRPr>
      </a:lvl8pPr>
      <a:lvl9pPr marL="2470150" indent="-228600" algn="l" rtl="0" eaLnBrk="1" fontAlgn="base" hangingPunct="1">
        <a:spcBef>
          <a:spcPct val="30000"/>
        </a:spcBef>
        <a:spcAft>
          <a:spcPct val="0"/>
        </a:spcAft>
        <a:buChar char="–"/>
        <a:defRPr sz="16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2" descr="R:\Depts\Communications\Marketing\Branding\PPT\white-bubble-border_3.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9"/>
          <p:cNvSpPr txBox="1">
            <a:spLocks noChangeArrowheads="1"/>
          </p:cNvSpPr>
          <p:nvPr/>
        </p:nvSpPr>
        <p:spPr bwMode="auto">
          <a:xfrm>
            <a:off x="3387725" y="6021288"/>
            <a:ext cx="56483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GB" sz="1600" b="1" i="1" dirty="0" smtClean="0">
                <a:latin typeface="Frutiger Neue LT Pro Regular" pitchFamily="34" charset="0"/>
                <a:cs typeface="Arial" charset="0"/>
              </a:rPr>
              <a:t>Developing people for health and healthcare</a:t>
            </a:r>
          </a:p>
        </p:txBody>
      </p:sp>
      <p:sp>
        <p:nvSpPr>
          <p:cNvPr id="13" name="Round Same Side Corner Rectangle 12"/>
          <p:cNvSpPr/>
          <p:nvPr/>
        </p:nvSpPr>
        <p:spPr>
          <a:xfrm>
            <a:off x="395288" y="517525"/>
            <a:ext cx="4194175" cy="895350"/>
          </a:xfrm>
          <a:prstGeom prst="round2Same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4" name="Round Same Side Corner Rectangle 13"/>
          <p:cNvSpPr/>
          <p:nvPr/>
        </p:nvSpPr>
        <p:spPr>
          <a:xfrm rot="10800000">
            <a:off x="395537" y="1412875"/>
            <a:ext cx="4194175" cy="3148013"/>
          </a:xfrm>
          <a:prstGeom prst="round2Same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nvGrpSpPr>
          <p:cNvPr id="15" name="Group 1"/>
          <p:cNvGrpSpPr>
            <a:grpSpLocks/>
          </p:cNvGrpSpPr>
          <p:nvPr/>
        </p:nvGrpSpPr>
        <p:grpSpPr bwMode="auto">
          <a:xfrm>
            <a:off x="520700" y="674688"/>
            <a:ext cx="995363" cy="196850"/>
            <a:chOff x="2933849" y="692696"/>
            <a:chExt cx="996429" cy="197311"/>
          </a:xfrm>
        </p:grpSpPr>
        <p:sp>
          <p:nvSpPr>
            <p:cNvPr id="16" name="Rectangle 13"/>
            <p:cNvSpPr>
              <a:spLocks noChangeArrowheads="1"/>
            </p:cNvSpPr>
            <p:nvPr/>
          </p:nvSpPr>
          <p:spPr bwMode="auto">
            <a:xfrm>
              <a:off x="3194478" y="802490"/>
              <a:ext cx="735800" cy="8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defRPr/>
              </a:pPr>
              <a:r>
                <a:rPr lang="en-GB" sz="850" i="1" baseline="-25000" dirty="0">
                  <a:solidFill>
                    <a:schemeClr val="bg1"/>
                  </a:solidFill>
                  <a:latin typeface="Frutiger Neue LT Pro Regular" pitchFamily="34" charset="0"/>
                  <a:cs typeface="Arial" charset="0"/>
                </a:rPr>
                <a:t>working on behalf of </a:t>
              </a:r>
              <a:endParaRPr lang="en-GB" sz="850" baseline="-25000" dirty="0">
                <a:solidFill>
                  <a:schemeClr val="bg1"/>
                </a:solidFill>
                <a:latin typeface="Frutiger Neue LT Pro Regular" pitchFamily="34" charset="0"/>
                <a:cs typeface="Arial" charset="0"/>
              </a:endParaRPr>
            </a:p>
          </p:txBody>
        </p:sp>
        <p:pic>
          <p:nvPicPr>
            <p:cNvPr id="17" name="Picture 17" descr="R:\Depts\Communications\Marketing\Templates\Logo\Possible logos\SharedServices-logo-WHITE-INVERS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33849" y="692696"/>
              <a:ext cx="992981" cy="13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 name="Picture 12" descr="R:\Depts\Communications\Marketing\Branding\Logo\SharedServices\HE &amp; LETBS\PNG\NHS-HE-&amp;-LETBs_all_white_invers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113" y="674688"/>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1" descr="R:\Depts\Communications\Marketing\Branding\Logo\NHS\NHS-Constitution-logo.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0700" y="5975052"/>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Lst>
  <p:timing>
    <p:tnLst>
      <p:par>
        <p:cTn id="1" dur="indefinite" restart="never" nodeType="tmRoot"/>
      </p:par>
    </p:tnLst>
  </p:timing>
  <p:txStyles>
    <p:titleStyle>
      <a:lvl1pPr algn="l" rtl="0" eaLnBrk="0" fontAlgn="base" hangingPunct="0">
        <a:lnSpc>
          <a:spcPct val="80000"/>
        </a:lnSpc>
        <a:spcBef>
          <a:spcPct val="0"/>
        </a:spcBef>
        <a:spcAft>
          <a:spcPct val="0"/>
        </a:spcAft>
        <a:defRPr sz="2800" b="1">
          <a:solidFill>
            <a:schemeClr val="tx1"/>
          </a:solidFill>
          <a:latin typeface="+mj-lt"/>
          <a:ea typeface="+mj-ea"/>
          <a:cs typeface="+mj-cs"/>
        </a:defRPr>
      </a:lvl1pPr>
      <a:lvl2pPr algn="l" rtl="0" eaLnBrk="0" fontAlgn="base" hangingPunct="0">
        <a:lnSpc>
          <a:spcPct val="80000"/>
        </a:lnSpc>
        <a:spcBef>
          <a:spcPct val="0"/>
        </a:spcBef>
        <a:spcAft>
          <a:spcPct val="0"/>
        </a:spcAft>
        <a:defRPr sz="2800" b="1">
          <a:solidFill>
            <a:schemeClr val="tx1"/>
          </a:solidFill>
          <a:latin typeface="Arial" pitchFamily="34" charset="0"/>
        </a:defRPr>
      </a:lvl2pPr>
      <a:lvl3pPr algn="l" rtl="0" eaLnBrk="0" fontAlgn="base" hangingPunct="0">
        <a:lnSpc>
          <a:spcPct val="80000"/>
        </a:lnSpc>
        <a:spcBef>
          <a:spcPct val="0"/>
        </a:spcBef>
        <a:spcAft>
          <a:spcPct val="0"/>
        </a:spcAft>
        <a:defRPr sz="2800" b="1">
          <a:solidFill>
            <a:schemeClr val="tx1"/>
          </a:solidFill>
          <a:latin typeface="Arial" pitchFamily="34" charset="0"/>
        </a:defRPr>
      </a:lvl3pPr>
      <a:lvl4pPr algn="l" rtl="0" eaLnBrk="0" fontAlgn="base" hangingPunct="0">
        <a:lnSpc>
          <a:spcPct val="80000"/>
        </a:lnSpc>
        <a:spcBef>
          <a:spcPct val="0"/>
        </a:spcBef>
        <a:spcAft>
          <a:spcPct val="0"/>
        </a:spcAft>
        <a:defRPr sz="2800" b="1">
          <a:solidFill>
            <a:schemeClr val="tx1"/>
          </a:solidFill>
          <a:latin typeface="Arial" pitchFamily="34" charset="0"/>
        </a:defRPr>
      </a:lvl4pPr>
      <a:lvl5pPr algn="l" rtl="0" eaLnBrk="0" fontAlgn="base" hangingPunct="0">
        <a:lnSpc>
          <a:spcPct val="80000"/>
        </a:lnSpc>
        <a:spcBef>
          <a:spcPct val="0"/>
        </a:spcBef>
        <a:spcAft>
          <a:spcPct val="0"/>
        </a:spcAft>
        <a:defRPr sz="2800" b="1">
          <a:solidFill>
            <a:schemeClr val="tx1"/>
          </a:solidFill>
          <a:latin typeface="Arial" pitchFamily="34" charset="0"/>
        </a:defRPr>
      </a:lvl5pPr>
      <a:lvl6pPr marL="457200" algn="l" rtl="0" eaLnBrk="1" fontAlgn="base" hangingPunct="1">
        <a:lnSpc>
          <a:spcPct val="80000"/>
        </a:lnSpc>
        <a:spcBef>
          <a:spcPct val="0"/>
        </a:spcBef>
        <a:spcAft>
          <a:spcPct val="0"/>
        </a:spcAft>
        <a:defRPr sz="2800" b="1">
          <a:solidFill>
            <a:schemeClr val="tx1"/>
          </a:solidFill>
          <a:latin typeface="Arial" pitchFamily="34" charset="0"/>
        </a:defRPr>
      </a:lvl6pPr>
      <a:lvl7pPr marL="914400" algn="l" rtl="0" eaLnBrk="1" fontAlgn="base" hangingPunct="1">
        <a:lnSpc>
          <a:spcPct val="80000"/>
        </a:lnSpc>
        <a:spcBef>
          <a:spcPct val="0"/>
        </a:spcBef>
        <a:spcAft>
          <a:spcPct val="0"/>
        </a:spcAft>
        <a:defRPr sz="2800" b="1">
          <a:solidFill>
            <a:schemeClr val="tx1"/>
          </a:solidFill>
          <a:latin typeface="Arial" pitchFamily="34" charset="0"/>
        </a:defRPr>
      </a:lvl7pPr>
      <a:lvl8pPr marL="1371600" algn="l" rtl="0" eaLnBrk="1" fontAlgn="base" hangingPunct="1">
        <a:lnSpc>
          <a:spcPct val="80000"/>
        </a:lnSpc>
        <a:spcBef>
          <a:spcPct val="0"/>
        </a:spcBef>
        <a:spcAft>
          <a:spcPct val="0"/>
        </a:spcAft>
        <a:defRPr sz="2800" b="1">
          <a:solidFill>
            <a:schemeClr val="tx1"/>
          </a:solidFill>
          <a:latin typeface="Arial" pitchFamily="34" charset="0"/>
        </a:defRPr>
      </a:lvl8pPr>
      <a:lvl9pPr marL="1828800" algn="l" rtl="0" eaLnBrk="1" fontAlgn="base" hangingPunct="1">
        <a:lnSpc>
          <a:spcPct val="80000"/>
        </a:lnSpc>
        <a:spcBef>
          <a:spcPct val="0"/>
        </a:spcBef>
        <a:spcAft>
          <a:spcPct val="0"/>
        </a:spcAft>
        <a:defRPr sz="2800" b="1">
          <a:solidFill>
            <a:schemeClr val="tx1"/>
          </a:solidFill>
          <a:latin typeface="Arial" pitchFamily="34" charset="0"/>
        </a:defRPr>
      </a:lvl9pPr>
    </p:titleStyle>
    <p:bodyStyle>
      <a:lvl1pPr marL="342900" indent="-342900" algn="l" rtl="0" eaLnBrk="0" fontAlgn="base" hangingPunct="0">
        <a:lnSpc>
          <a:spcPct val="80000"/>
        </a:lnSpc>
        <a:spcBef>
          <a:spcPct val="0"/>
        </a:spcBef>
        <a:spcAft>
          <a:spcPct val="0"/>
        </a:spcAft>
        <a:defRPr b="1">
          <a:solidFill>
            <a:srgbClr val="4D4D4D"/>
          </a:solidFill>
          <a:latin typeface="+mn-lt"/>
          <a:ea typeface="+mn-ea"/>
          <a:cs typeface="+mn-cs"/>
        </a:defRPr>
      </a:lvl1pPr>
      <a:lvl2pPr marL="1588" indent="455613" algn="l" rtl="0" eaLnBrk="0" fontAlgn="base" hangingPunct="0">
        <a:spcBef>
          <a:spcPct val="40000"/>
        </a:spcBef>
        <a:spcAft>
          <a:spcPct val="0"/>
        </a:spcAft>
        <a:defRPr sz="1600">
          <a:solidFill>
            <a:srgbClr val="4D4D4D"/>
          </a:solidFill>
          <a:latin typeface="+mn-lt"/>
        </a:defRPr>
      </a:lvl2pPr>
      <a:lvl3pPr marL="180975" indent="-177800" algn="l" rtl="0" eaLnBrk="0" fontAlgn="base" hangingPunct="0">
        <a:spcBef>
          <a:spcPct val="30000"/>
        </a:spcBef>
        <a:spcAft>
          <a:spcPct val="0"/>
        </a:spcAft>
        <a:buChar char="•"/>
        <a:defRPr sz="1600">
          <a:solidFill>
            <a:srgbClr val="4D4D4D"/>
          </a:solidFill>
          <a:latin typeface="+mn-lt"/>
        </a:defRPr>
      </a:lvl3pPr>
      <a:lvl4pPr marL="411163" indent="-228600" algn="l" rtl="0" eaLnBrk="0" fontAlgn="base" hangingPunct="0">
        <a:spcBef>
          <a:spcPct val="30000"/>
        </a:spcBef>
        <a:spcAft>
          <a:spcPct val="0"/>
        </a:spcAft>
        <a:buChar char="–"/>
        <a:defRPr sz="1600">
          <a:solidFill>
            <a:srgbClr val="4D4D4D"/>
          </a:solidFill>
          <a:latin typeface="+mn-lt"/>
        </a:defRPr>
      </a:lvl4pPr>
      <a:lvl5pPr marL="641350" indent="-228600" algn="l" rtl="0" eaLnBrk="0" fontAlgn="base" hangingPunct="0">
        <a:spcBef>
          <a:spcPct val="30000"/>
        </a:spcBef>
        <a:spcAft>
          <a:spcPct val="0"/>
        </a:spcAft>
        <a:buChar char="–"/>
        <a:defRPr sz="1600">
          <a:solidFill>
            <a:srgbClr val="4D4D4D"/>
          </a:solidFill>
          <a:latin typeface="+mn-lt"/>
        </a:defRPr>
      </a:lvl5pPr>
      <a:lvl6pPr marL="1098550" indent="-228600" algn="l" rtl="0" eaLnBrk="1" fontAlgn="base" hangingPunct="1">
        <a:spcBef>
          <a:spcPct val="30000"/>
        </a:spcBef>
        <a:spcAft>
          <a:spcPct val="0"/>
        </a:spcAft>
        <a:buChar char="–"/>
        <a:defRPr sz="1600">
          <a:solidFill>
            <a:srgbClr val="4D4D4D"/>
          </a:solidFill>
          <a:latin typeface="+mn-lt"/>
        </a:defRPr>
      </a:lvl6pPr>
      <a:lvl7pPr marL="1555750" indent="-228600" algn="l" rtl="0" eaLnBrk="1" fontAlgn="base" hangingPunct="1">
        <a:spcBef>
          <a:spcPct val="30000"/>
        </a:spcBef>
        <a:spcAft>
          <a:spcPct val="0"/>
        </a:spcAft>
        <a:buChar char="–"/>
        <a:defRPr sz="1600">
          <a:solidFill>
            <a:srgbClr val="4D4D4D"/>
          </a:solidFill>
          <a:latin typeface="+mn-lt"/>
        </a:defRPr>
      </a:lvl7pPr>
      <a:lvl8pPr marL="2012950" indent="-228600" algn="l" rtl="0" eaLnBrk="1" fontAlgn="base" hangingPunct="1">
        <a:spcBef>
          <a:spcPct val="30000"/>
        </a:spcBef>
        <a:spcAft>
          <a:spcPct val="0"/>
        </a:spcAft>
        <a:buChar char="–"/>
        <a:defRPr sz="1600">
          <a:solidFill>
            <a:srgbClr val="4D4D4D"/>
          </a:solidFill>
          <a:latin typeface="+mn-lt"/>
        </a:defRPr>
      </a:lvl8pPr>
      <a:lvl9pPr marL="2470150" indent="-228600" algn="l" rtl="0" eaLnBrk="1" fontAlgn="base" hangingPunct="1">
        <a:spcBef>
          <a:spcPct val="30000"/>
        </a:spcBef>
        <a:spcAft>
          <a:spcPct val="0"/>
        </a:spcAft>
        <a:buChar char="–"/>
        <a:defRPr sz="16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viney@nh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Coaching and Mentoring</a:t>
            </a:r>
            <a:br>
              <a:rPr lang="en-US" dirty="0" smtClean="0"/>
            </a:br>
            <a:r>
              <a:rPr lang="en-US" b="1" dirty="0" smtClean="0"/>
              <a:t/>
            </a:r>
            <a:br>
              <a:rPr lang="en-US" b="1" dirty="0" smtClean="0"/>
            </a:br>
            <a:r>
              <a:rPr lang="en-US" sz="2400" b="1" dirty="0" err="1" smtClean="0"/>
              <a:t>Dr</a:t>
            </a:r>
            <a:r>
              <a:rPr lang="en-US" sz="2400" b="1" dirty="0" smtClean="0"/>
              <a:t> Rebecca Viney</a:t>
            </a:r>
            <a:br>
              <a:rPr lang="en-US" sz="2400" b="1" dirty="0" smtClean="0"/>
            </a:br>
            <a:r>
              <a:rPr lang="en-US" sz="2400" b="1" dirty="0" smtClean="0"/>
              <a:t/>
            </a:r>
            <a:br>
              <a:rPr lang="en-US" sz="2400" b="1" dirty="0" smtClean="0"/>
            </a:br>
            <a:r>
              <a:rPr lang="en-US" sz="3200" dirty="0" smtClean="0"/>
              <a:t>“We cannot teach people anything; we can only help them discover it within themselves” Galileo </a:t>
            </a:r>
            <a:r>
              <a:rPr lang="en-US" sz="3200" dirty="0" err="1" smtClean="0"/>
              <a:t>Galilei</a:t>
            </a:r>
            <a:r>
              <a:rPr lang="en-US" sz="3200" dirty="0"/>
              <a:t/>
            </a:r>
            <a:br>
              <a:rPr lang="en-US" sz="3200" dirty="0"/>
            </a:br>
            <a:r>
              <a:rPr lang="en-GB" sz="2400" dirty="0">
                <a:solidFill>
                  <a:schemeClr val="bg1"/>
                </a:solidFill>
              </a:rPr>
              <a:t>“We cannot teach people anything; we can only </a:t>
            </a:r>
            <a:r>
              <a:rPr lang="en-GB" sz="2400" dirty="0" smtClean="0">
                <a:solidFill>
                  <a:schemeClr val="bg1"/>
                </a:solidFill>
              </a:rPr>
              <a:t>help</a:t>
            </a:r>
            <a:endParaRPr lang="en-US" sz="2400" dirty="0"/>
          </a:p>
        </p:txBody>
      </p:sp>
    </p:spTree>
    <p:extLst>
      <p:ext uri="{BB962C8B-B14F-4D97-AF65-F5344CB8AC3E}">
        <p14:creationId xmlns:p14="http://schemas.microsoft.com/office/powerpoint/2010/main" val="3628093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2">
              <a:buNone/>
            </a:pPr>
            <a:r>
              <a:rPr lang="en-GB" sz="2800" dirty="0" smtClean="0">
                <a:ea typeface="ＭＳ Ｐゴシック" pitchFamily="34" charset="-128"/>
              </a:rPr>
              <a:t>  In </a:t>
            </a:r>
            <a:r>
              <a:rPr lang="en-GB" sz="2800" dirty="0">
                <a:ea typeface="ＭＳ Ｐゴシック" pitchFamily="34" charset="-128"/>
              </a:rPr>
              <a:t>the same pairs, try the same issue but actively </a:t>
            </a:r>
            <a:r>
              <a:rPr lang="en-GB" sz="2800" dirty="0" smtClean="0">
                <a:ea typeface="ＭＳ Ｐゴシック" pitchFamily="34" charset="-128"/>
              </a:rPr>
              <a:t>  listening </a:t>
            </a:r>
            <a:r>
              <a:rPr lang="en-GB" sz="2800" dirty="0">
                <a:ea typeface="ＭＳ Ｐゴシック" pitchFamily="34" charset="-128"/>
              </a:rPr>
              <a:t>and asking these questions instead of advice giving:</a:t>
            </a:r>
          </a:p>
          <a:p>
            <a:pPr lvl="2">
              <a:buNone/>
            </a:pPr>
            <a:r>
              <a:rPr lang="en-GB" sz="2800" dirty="0" smtClean="0">
                <a:ea typeface="ＭＳ Ｐゴシック" pitchFamily="34" charset="-128"/>
              </a:rPr>
              <a:t>  </a:t>
            </a:r>
            <a:r>
              <a:rPr lang="en-GB" sz="2800" dirty="0">
                <a:ea typeface="ＭＳ Ｐゴシック" pitchFamily="34" charset="-128"/>
              </a:rPr>
              <a:t>6</a:t>
            </a:r>
            <a:r>
              <a:rPr lang="en-GB" sz="2800" dirty="0" smtClean="0">
                <a:ea typeface="ＭＳ Ｐゴシック" pitchFamily="34" charset="-128"/>
              </a:rPr>
              <a:t> </a:t>
            </a:r>
            <a:r>
              <a:rPr lang="en-GB" sz="2800" dirty="0">
                <a:ea typeface="ＭＳ Ｐゴシック" pitchFamily="34" charset="-128"/>
              </a:rPr>
              <a:t>minutes each</a:t>
            </a:r>
            <a:r>
              <a:rPr lang="en-GB" sz="2800" dirty="0" smtClean="0">
                <a:ea typeface="ＭＳ Ｐゴシック" pitchFamily="34" charset="-128"/>
              </a:rPr>
              <a:t>.</a:t>
            </a:r>
          </a:p>
          <a:p>
            <a:pPr lvl="2">
              <a:buNone/>
            </a:pPr>
            <a:endParaRPr lang="en-GB" sz="2800" dirty="0">
              <a:ea typeface="ＭＳ Ｐゴシック" pitchFamily="34" charset="-128"/>
            </a:endParaRPr>
          </a:p>
          <a:p>
            <a:endParaRPr lang="en-GB" dirty="0"/>
          </a:p>
        </p:txBody>
      </p:sp>
    </p:spTree>
    <p:extLst>
      <p:ext uri="{BB962C8B-B14F-4D97-AF65-F5344CB8AC3E}">
        <p14:creationId xmlns:p14="http://schemas.microsoft.com/office/powerpoint/2010/main" val="339927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FontTx/>
              <a:buChar char="•"/>
            </a:pPr>
            <a:r>
              <a:rPr lang="en-GB" dirty="0"/>
              <a:t>What specifically would you like to change?</a:t>
            </a:r>
          </a:p>
          <a:p>
            <a:pPr>
              <a:buFontTx/>
              <a:buChar char="•"/>
            </a:pPr>
            <a:endParaRPr lang="en-GB" dirty="0"/>
          </a:p>
          <a:p>
            <a:pPr>
              <a:buFontTx/>
              <a:buChar char="•"/>
            </a:pPr>
            <a:r>
              <a:rPr lang="en-GB" dirty="0"/>
              <a:t>How will you know that you have succeeded?</a:t>
            </a:r>
          </a:p>
          <a:p>
            <a:pPr>
              <a:buFontTx/>
              <a:buChar char="•"/>
            </a:pPr>
            <a:endParaRPr lang="en-GB" dirty="0"/>
          </a:p>
          <a:p>
            <a:pPr>
              <a:buFontTx/>
              <a:buChar char="•"/>
            </a:pPr>
            <a:r>
              <a:rPr lang="en-GB" dirty="0"/>
              <a:t>What benefits will success bring?</a:t>
            </a:r>
          </a:p>
          <a:p>
            <a:pPr>
              <a:buFontTx/>
              <a:buChar char="•"/>
            </a:pPr>
            <a:endParaRPr lang="en-GB" dirty="0"/>
          </a:p>
          <a:p>
            <a:pPr>
              <a:buFontTx/>
              <a:buChar char="•"/>
            </a:pPr>
            <a:r>
              <a:rPr lang="en-GB" dirty="0"/>
              <a:t>How are you stopping yourself making this change?</a:t>
            </a:r>
          </a:p>
          <a:p>
            <a:pPr>
              <a:buFontTx/>
              <a:buChar char="•"/>
            </a:pPr>
            <a:endParaRPr lang="en-GB" dirty="0"/>
          </a:p>
          <a:p>
            <a:pPr>
              <a:buFontTx/>
              <a:buChar char="•"/>
            </a:pPr>
            <a:r>
              <a:rPr lang="en-GB" dirty="0"/>
              <a:t>When have you had success in the past, at least in part?</a:t>
            </a:r>
          </a:p>
          <a:p>
            <a:pPr>
              <a:buFontTx/>
              <a:buChar char="•"/>
            </a:pPr>
            <a:endParaRPr lang="en-GB" dirty="0"/>
          </a:p>
          <a:p>
            <a:pPr>
              <a:buFontTx/>
              <a:buChar char="•"/>
            </a:pPr>
            <a:r>
              <a:rPr lang="en-GB" dirty="0"/>
              <a:t>What can you learn from that success?</a:t>
            </a:r>
          </a:p>
          <a:p>
            <a:pPr>
              <a:buFontTx/>
              <a:buChar char="•"/>
            </a:pPr>
            <a:endParaRPr lang="en-GB" dirty="0"/>
          </a:p>
          <a:p>
            <a:pPr>
              <a:buFontTx/>
              <a:buChar char="•"/>
            </a:pPr>
            <a:r>
              <a:rPr lang="en-GB" dirty="0"/>
              <a:t>What is the first step now?</a:t>
            </a:r>
          </a:p>
          <a:p>
            <a:endParaRPr lang="en-GB" dirty="0"/>
          </a:p>
        </p:txBody>
      </p:sp>
    </p:spTree>
    <p:extLst>
      <p:ext uri="{BB962C8B-B14F-4D97-AF65-F5344CB8AC3E}">
        <p14:creationId xmlns:p14="http://schemas.microsoft.com/office/powerpoint/2010/main" val="267250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2">
              <a:buNone/>
            </a:pPr>
            <a:r>
              <a:rPr lang="en-GB" sz="2800" dirty="0">
                <a:solidFill>
                  <a:srgbClr val="000B0C"/>
                </a:solidFill>
                <a:ea typeface="ＭＳ Ｐゴシック" pitchFamily="34" charset="-128"/>
              </a:rPr>
              <a:t>How did that go?</a:t>
            </a:r>
          </a:p>
          <a:p>
            <a:endParaRPr lang="en-GB" dirty="0"/>
          </a:p>
        </p:txBody>
      </p:sp>
    </p:spTree>
    <p:extLst>
      <p:ext uri="{BB962C8B-B14F-4D97-AF65-F5344CB8AC3E}">
        <p14:creationId xmlns:p14="http://schemas.microsoft.com/office/powerpoint/2010/main" val="3561046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ea typeface="ＭＳ Ｐゴシック" pitchFamily="34" charset="-128"/>
              </a:rPr>
              <a:t>A Coaching </a:t>
            </a:r>
            <a:r>
              <a:rPr lang="en-GB" sz="3200" dirty="0">
                <a:ea typeface="ＭＳ Ｐゴシック" pitchFamily="34" charset="-128"/>
              </a:rPr>
              <a:t>and Mentoring Service</a:t>
            </a:r>
            <a:endParaRPr lang="en-GB" sz="3200" dirty="0"/>
          </a:p>
        </p:txBody>
      </p:sp>
      <p:sp>
        <p:nvSpPr>
          <p:cNvPr id="3" name="Content Placeholder 2"/>
          <p:cNvSpPr>
            <a:spLocks noGrp="1"/>
          </p:cNvSpPr>
          <p:nvPr>
            <p:ph idx="1"/>
          </p:nvPr>
        </p:nvSpPr>
        <p:spPr/>
        <p:txBody>
          <a:bodyPr/>
          <a:lstStyle/>
          <a:p>
            <a:pPr lvl="0" eaLnBrk="0" hangingPunct="0"/>
            <a:r>
              <a:rPr lang="en-GB" sz="2800" b="0" dirty="0" smtClean="0">
                <a:ea typeface="ＭＳ Ｐゴシック" pitchFamily="34" charset="-128"/>
              </a:rPr>
              <a:t> </a:t>
            </a:r>
            <a:endParaRPr lang="en-GB" sz="2800" b="0" dirty="0">
              <a:ea typeface="ＭＳ Ｐゴシック" pitchFamily="34" charset="-128"/>
            </a:endParaRPr>
          </a:p>
          <a:p>
            <a:pPr lvl="0" eaLnBrk="0" hangingPunct="0">
              <a:buFontTx/>
              <a:buChar char="•"/>
            </a:pPr>
            <a:r>
              <a:rPr lang="en-GB" sz="2800" b="0" dirty="0">
                <a:ea typeface="ＭＳ Ｐゴシック" pitchFamily="34" charset="-128"/>
              </a:rPr>
              <a:t> </a:t>
            </a:r>
            <a:r>
              <a:rPr lang="en-GB" sz="2800" b="0" dirty="0" smtClean="0">
                <a:ea typeface="ＭＳ Ｐゴシック" pitchFamily="34" charset="-128"/>
              </a:rPr>
              <a:t> </a:t>
            </a:r>
            <a:r>
              <a:rPr lang="en-GB" sz="2800" b="0" dirty="0">
                <a:ea typeface="ＭＳ Ｐゴシック" pitchFamily="34" charset="-128"/>
              </a:rPr>
              <a:t>all grades, specialties and clinical settings</a:t>
            </a:r>
          </a:p>
          <a:p>
            <a:endParaRPr lang="en-GB" dirty="0"/>
          </a:p>
        </p:txBody>
      </p:sp>
    </p:spTree>
    <p:extLst>
      <p:ext uri="{BB962C8B-B14F-4D97-AF65-F5344CB8AC3E}">
        <p14:creationId xmlns:p14="http://schemas.microsoft.com/office/powerpoint/2010/main" val="364037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ea typeface="ＭＳ Ｐゴシック" pitchFamily="34" charset="-128"/>
              </a:rPr>
              <a:t>Realising Potential through Coaching and Mentoring</a:t>
            </a:r>
            <a:endParaRPr lang="en-GB" sz="3200" dirty="0"/>
          </a:p>
        </p:txBody>
      </p:sp>
      <p:sp>
        <p:nvSpPr>
          <p:cNvPr id="3" name="Content Placeholder 2"/>
          <p:cNvSpPr>
            <a:spLocks noGrp="1"/>
          </p:cNvSpPr>
          <p:nvPr>
            <p:ph idx="1"/>
          </p:nvPr>
        </p:nvSpPr>
        <p:spPr/>
        <p:txBody>
          <a:bodyPr/>
          <a:lstStyle/>
          <a:p>
            <a:pPr lvl="0" eaLnBrk="0" hangingPunct="0"/>
            <a:r>
              <a:rPr lang="en-GB" sz="2800" b="0" dirty="0">
                <a:ea typeface="ＭＳ Ｐゴシック" pitchFamily="34" charset="-128"/>
              </a:rPr>
              <a:t>Encouraging reflective practice</a:t>
            </a:r>
          </a:p>
          <a:p>
            <a:pPr lvl="0" eaLnBrk="0" hangingPunct="0"/>
            <a:endParaRPr lang="en-GB" sz="2800" b="0" dirty="0">
              <a:ea typeface="ＭＳ Ｐゴシック" pitchFamily="34" charset="-128"/>
            </a:endParaRPr>
          </a:p>
          <a:p>
            <a:pPr lvl="0" eaLnBrk="0" hangingPunct="0"/>
            <a:r>
              <a:rPr lang="en-GB" sz="2800" b="0" dirty="0">
                <a:ea typeface="ＭＳ Ｐゴシック" pitchFamily="34" charset="-128"/>
              </a:rPr>
              <a:t>Reducing burnout or embitterment</a:t>
            </a:r>
          </a:p>
          <a:p>
            <a:pPr lvl="0" eaLnBrk="0" hangingPunct="0"/>
            <a:endParaRPr lang="en-GB" sz="2800" b="0" dirty="0">
              <a:ea typeface="ＭＳ Ｐゴシック" pitchFamily="34" charset="-128"/>
            </a:endParaRPr>
          </a:p>
          <a:p>
            <a:pPr lvl="0" eaLnBrk="0" hangingPunct="0"/>
            <a:r>
              <a:rPr lang="en-GB" sz="2800" b="0" dirty="0">
                <a:ea typeface="ＭＳ Ｐゴシック" pitchFamily="34" charset="-128"/>
              </a:rPr>
              <a:t>Increasing engagement</a:t>
            </a:r>
          </a:p>
          <a:p>
            <a:pPr lvl="0" eaLnBrk="0" hangingPunct="0"/>
            <a:endParaRPr lang="en-GB" sz="2800" b="0" dirty="0">
              <a:ea typeface="ＭＳ Ｐゴシック" pitchFamily="34" charset="-128"/>
            </a:endParaRPr>
          </a:p>
          <a:p>
            <a:pPr lvl="0" eaLnBrk="0" hangingPunct="0"/>
            <a:r>
              <a:rPr lang="en-GB" sz="2800" b="0" dirty="0">
                <a:ea typeface="ＭＳ Ｐゴシック" pitchFamily="34" charset="-128"/>
              </a:rPr>
              <a:t>Encouraging innovation</a:t>
            </a:r>
          </a:p>
          <a:p>
            <a:pPr lvl="0" eaLnBrk="0" hangingPunct="0"/>
            <a:endParaRPr lang="en-GB" sz="2800" b="0" dirty="0">
              <a:ea typeface="ＭＳ Ｐゴシック" pitchFamily="34" charset="-128"/>
            </a:endParaRPr>
          </a:p>
          <a:p>
            <a:pPr lvl="0" eaLnBrk="0" hangingPunct="0"/>
            <a:r>
              <a:rPr lang="en-GB" sz="2800" b="0" dirty="0">
                <a:ea typeface="ＭＳ Ｐゴシック" pitchFamily="34" charset="-128"/>
              </a:rPr>
              <a:t>Developing leadership</a:t>
            </a:r>
          </a:p>
          <a:p>
            <a:endParaRPr lang="en-GB" dirty="0"/>
          </a:p>
        </p:txBody>
      </p:sp>
    </p:spTree>
    <p:extLst>
      <p:ext uri="{BB962C8B-B14F-4D97-AF65-F5344CB8AC3E}">
        <p14:creationId xmlns:p14="http://schemas.microsoft.com/office/powerpoint/2010/main" val="2390450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Typical topics</a:t>
            </a:r>
          </a:p>
        </p:txBody>
      </p:sp>
      <p:sp>
        <p:nvSpPr>
          <p:cNvPr id="3" name="Content Placeholder 2"/>
          <p:cNvSpPr>
            <a:spLocks noGrp="1"/>
          </p:cNvSpPr>
          <p:nvPr>
            <p:ph idx="1"/>
          </p:nvPr>
        </p:nvSpPr>
        <p:spPr/>
        <p:txBody>
          <a:bodyPr/>
          <a:lstStyle/>
          <a:p>
            <a:pPr lvl="2"/>
            <a:r>
              <a:rPr lang="en-GB" sz="2800" dirty="0">
                <a:ea typeface="ＭＳ Ｐゴシック" pitchFamily="34" charset="-128"/>
              </a:rPr>
              <a:t>Changes</a:t>
            </a:r>
          </a:p>
          <a:p>
            <a:pPr lvl="2"/>
            <a:r>
              <a:rPr lang="en-GB" sz="2800" dirty="0" smtClean="0">
                <a:ea typeface="ＭＳ Ｐゴシック" pitchFamily="34" charset="-128"/>
              </a:rPr>
              <a:t>Choices and work life balance</a:t>
            </a:r>
            <a:endParaRPr lang="en-GB" sz="2800" dirty="0">
              <a:ea typeface="ＭＳ Ｐゴシック" pitchFamily="34" charset="-128"/>
            </a:endParaRPr>
          </a:p>
          <a:p>
            <a:pPr lvl="2"/>
            <a:r>
              <a:rPr lang="en-GB" sz="2800" dirty="0">
                <a:ea typeface="ＭＳ Ｐゴシック" pitchFamily="34" charset="-128"/>
              </a:rPr>
              <a:t>Relationships</a:t>
            </a:r>
          </a:p>
          <a:p>
            <a:pPr lvl="2"/>
            <a:r>
              <a:rPr lang="en-GB" sz="2800" dirty="0">
                <a:ea typeface="ＭＳ Ｐゴシック" pitchFamily="34" charset="-128"/>
              </a:rPr>
              <a:t>Balance and prioritising</a:t>
            </a:r>
          </a:p>
          <a:p>
            <a:pPr lvl="2"/>
            <a:r>
              <a:rPr lang="en-GB" sz="2800" dirty="0">
                <a:ea typeface="ＭＳ Ｐゴシック" pitchFamily="34" charset="-128"/>
              </a:rPr>
              <a:t>Career decisions/thinking</a:t>
            </a:r>
          </a:p>
          <a:p>
            <a:pPr lvl="2"/>
            <a:r>
              <a:rPr lang="en-GB" sz="2800" dirty="0">
                <a:ea typeface="ＭＳ Ｐゴシック" pitchFamily="34" charset="-128"/>
              </a:rPr>
              <a:t>Personal development</a:t>
            </a:r>
          </a:p>
          <a:p>
            <a:pPr lvl="2"/>
            <a:r>
              <a:rPr lang="en-GB" sz="2800" dirty="0">
                <a:ea typeface="ＭＳ Ｐゴシック" pitchFamily="34" charset="-128"/>
              </a:rPr>
              <a:t>Fulfilling potential</a:t>
            </a:r>
          </a:p>
          <a:p>
            <a:endParaRPr lang="en-GB" dirty="0"/>
          </a:p>
        </p:txBody>
      </p:sp>
    </p:spTree>
    <p:extLst>
      <p:ext uri="{BB962C8B-B14F-4D97-AF65-F5344CB8AC3E}">
        <p14:creationId xmlns:p14="http://schemas.microsoft.com/office/powerpoint/2010/main" val="2283260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467544" y="1844824"/>
            <a:ext cx="8208912" cy="3253373"/>
          </a:xfrm>
          <a:prstGeom prst="rect">
            <a:avLst/>
          </a:prstGeom>
        </p:spPr>
        <p:txBody>
          <a:bodyPr>
            <a:normAutofit lnSpcReduction="10000"/>
          </a:bodyPr>
          <a:lstStyle/>
          <a:p>
            <a:pPr>
              <a:buFontTx/>
              <a:buChar char="-"/>
            </a:pPr>
            <a:r>
              <a:rPr lang="en-US" sz="2400" dirty="0" smtClean="0"/>
              <a:t>From the start in 2008; over 2000 applicants, over 750 trained</a:t>
            </a:r>
          </a:p>
          <a:p>
            <a:pPr>
              <a:buFontTx/>
              <a:buChar char="-"/>
            </a:pPr>
            <a:r>
              <a:rPr lang="en-US" sz="2400" dirty="0" smtClean="0"/>
              <a:t>Evaluation by Oxford Brookes demonstrated clear benefit for the mentees</a:t>
            </a:r>
          </a:p>
          <a:p>
            <a:pPr marL="0" indent="0"/>
            <a:r>
              <a:rPr lang="en-US" sz="2400" dirty="0" smtClean="0"/>
              <a:t>Learning </a:t>
            </a:r>
          </a:p>
          <a:p>
            <a:pPr>
              <a:buFontTx/>
              <a:buChar char="-"/>
            </a:pPr>
            <a:r>
              <a:rPr lang="en-US" sz="2400" dirty="0" smtClean="0"/>
              <a:t>It is for all, “good to great”, not “doctors in difficulty”</a:t>
            </a:r>
          </a:p>
          <a:p>
            <a:pPr>
              <a:buFontTx/>
              <a:buChar char="-"/>
            </a:pPr>
            <a:r>
              <a:rPr lang="en-US" sz="2400" dirty="0" smtClean="0"/>
              <a:t>The mentors grew as much as the mentees</a:t>
            </a:r>
          </a:p>
          <a:p>
            <a:pPr>
              <a:buFontTx/>
              <a:buChar char="-"/>
            </a:pPr>
            <a:r>
              <a:rPr lang="en-US" sz="2400" dirty="0" smtClean="0"/>
              <a:t>Invaluable for appraising, supervision, support, leadership, managing, teaching and lastly but not least for consulting with patients </a:t>
            </a:r>
            <a:endParaRPr lang="en-US" sz="2400" dirty="0"/>
          </a:p>
        </p:txBody>
      </p:sp>
      <p:sp>
        <p:nvSpPr>
          <p:cNvPr id="3" name="Title 2"/>
          <p:cNvSpPr>
            <a:spLocks noGrp="1"/>
          </p:cNvSpPr>
          <p:nvPr>
            <p:ph type="title"/>
          </p:nvPr>
        </p:nvSpPr>
        <p:spPr>
          <a:xfrm>
            <a:off x="467544" y="1066800"/>
            <a:ext cx="8424936" cy="922338"/>
          </a:xfrm>
        </p:spPr>
        <p:txBody>
          <a:bodyPr/>
          <a:lstStyle/>
          <a:p>
            <a:r>
              <a:rPr lang="en-US" sz="3200" dirty="0" smtClean="0"/>
              <a:t>What did we achieve and what did we learn?</a:t>
            </a:r>
            <a:endParaRPr lang="en-US" sz="3200" dirty="0"/>
          </a:p>
        </p:txBody>
      </p:sp>
    </p:spTree>
    <p:extLst>
      <p:ext uri="{BB962C8B-B14F-4D97-AF65-F5344CB8AC3E}">
        <p14:creationId xmlns:p14="http://schemas.microsoft.com/office/powerpoint/2010/main" val="1659567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ea typeface="ＭＳ Ｐゴシック" pitchFamily="34" charset="-128"/>
              </a:rPr>
              <a:t>The listening exercise</a:t>
            </a:r>
            <a:endParaRPr lang="en-GB" sz="3200" dirty="0"/>
          </a:p>
        </p:txBody>
      </p:sp>
      <p:sp>
        <p:nvSpPr>
          <p:cNvPr id="3" name="Content Placeholder 2"/>
          <p:cNvSpPr>
            <a:spLocks noGrp="1"/>
          </p:cNvSpPr>
          <p:nvPr>
            <p:ph idx="1"/>
          </p:nvPr>
        </p:nvSpPr>
        <p:spPr/>
        <p:txBody>
          <a:bodyPr/>
          <a:lstStyle/>
          <a:p>
            <a:pPr lvl="0" eaLnBrk="0" hangingPunct="0"/>
            <a:endParaRPr lang="en-GB" sz="2800" b="0" dirty="0">
              <a:ea typeface="ＭＳ Ｐゴシック" pitchFamily="34" charset="-128"/>
            </a:endParaRPr>
          </a:p>
          <a:p>
            <a:endParaRPr lang="en-GB" dirty="0"/>
          </a:p>
        </p:txBody>
      </p:sp>
    </p:spTree>
    <p:extLst>
      <p:ext uri="{BB962C8B-B14F-4D97-AF65-F5344CB8AC3E}">
        <p14:creationId xmlns:p14="http://schemas.microsoft.com/office/powerpoint/2010/main" val="1491823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0" hangingPunct="0"/>
            <a:endParaRPr lang="en-GB" sz="2800" b="0" dirty="0">
              <a:ea typeface="ＭＳ Ｐゴシック" pitchFamily="34" charset="-128"/>
            </a:endParaRPr>
          </a:p>
          <a:p>
            <a:pPr algn="ctr"/>
            <a:r>
              <a:rPr lang="en-US" sz="2400" dirty="0">
                <a:hlinkClick r:id="rId2"/>
              </a:rPr>
              <a:t>rviney@nhs.net</a:t>
            </a:r>
            <a:r>
              <a:rPr lang="en-US" sz="2400" dirty="0"/>
              <a:t> </a:t>
            </a:r>
            <a:endParaRPr lang="en-GB" sz="2400" dirty="0"/>
          </a:p>
        </p:txBody>
      </p:sp>
      <p:sp>
        <p:nvSpPr>
          <p:cNvPr id="5" name="Title 4"/>
          <p:cNvSpPr>
            <a:spLocks noGrp="1"/>
          </p:cNvSpPr>
          <p:nvPr>
            <p:ph type="title"/>
          </p:nvPr>
        </p:nvSpPr>
        <p:spPr/>
        <p:txBody>
          <a:bodyPr/>
          <a:lstStyle/>
          <a:p>
            <a:r>
              <a:rPr lang="en-US" dirty="0" smtClean="0"/>
              <a:t/>
            </a:r>
            <a:br>
              <a:rPr lang="en-US" dirty="0" smtClean="0"/>
            </a:br>
            <a:r>
              <a:rPr lang="en-US" dirty="0" smtClean="0"/>
              <a:t>Thank you, any questions?</a:t>
            </a:r>
            <a:br>
              <a:rPr lang="en-US" dirty="0" smtClean="0"/>
            </a:br>
            <a:endParaRPr lang="en-US" dirty="0"/>
          </a:p>
        </p:txBody>
      </p:sp>
    </p:spTree>
    <p:extLst>
      <p:ext uri="{BB962C8B-B14F-4D97-AF65-F5344CB8AC3E}">
        <p14:creationId xmlns:p14="http://schemas.microsoft.com/office/powerpoint/2010/main" val="7840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What will we </a:t>
            </a:r>
            <a:r>
              <a:rPr lang="en-GB" sz="3200" dirty="0" smtClean="0"/>
              <a:t>do?</a:t>
            </a:r>
            <a:endParaRPr lang="en-GB" sz="3200" dirty="0"/>
          </a:p>
        </p:txBody>
      </p:sp>
      <p:sp>
        <p:nvSpPr>
          <p:cNvPr id="3" name="Content Placeholder 2"/>
          <p:cNvSpPr>
            <a:spLocks noGrp="1"/>
          </p:cNvSpPr>
          <p:nvPr>
            <p:ph idx="1"/>
          </p:nvPr>
        </p:nvSpPr>
        <p:spPr/>
        <p:txBody>
          <a:bodyPr/>
          <a:lstStyle/>
          <a:p>
            <a:r>
              <a:rPr lang="en-GB" sz="2800" b="0" dirty="0"/>
              <a:t>Consider the attributes of a good coach / mentor</a:t>
            </a:r>
          </a:p>
          <a:p>
            <a:endParaRPr lang="en-GB" sz="2800" b="0" dirty="0"/>
          </a:p>
          <a:p>
            <a:endParaRPr lang="en-GB" sz="2800" b="0" dirty="0"/>
          </a:p>
          <a:p>
            <a:r>
              <a:rPr lang="en-GB" sz="2800" b="0" dirty="0"/>
              <a:t>Practice a mentoring style of questioning</a:t>
            </a:r>
          </a:p>
          <a:p>
            <a:endParaRPr lang="en-GB" sz="2800" b="0" dirty="0"/>
          </a:p>
          <a:p>
            <a:endParaRPr lang="en-GB" sz="2800" b="0" dirty="0"/>
          </a:p>
          <a:p>
            <a:r>
              <a:rPr lang="en-GB" sz="2800" b="0" dirty="0"/>
              <a:t>Think about the benefits of coaching skills </a:t>
            </a:r>
          </a:p>
          <a:p>
            <a:endParaRPr lang="en-GB" sz="2800" b="0" dirty="0"/>
          </a:p>
          <a:p>
            <a:endParaRPr lang="en-GB" sz="2800" b="0" dirty="0"/>
          </a:p>
          <a:p>
            <a:r>
              <a:rPr lang="en-GB" sz="2800" b="0" dirty="0"/>
              <a:t>Consider the benefits for patients</a:t>
            </a:r>
          </a:p>
          <a:p>
            <a:endParaRPr lang="en-GB" dirty="0"/>
          </a:p>
        </p:txBody>
      </p:sp>
    </p:spTree>
    <p:extLst>
      <p:ext uri="{BB962C8B-B14F-4D97-AF65-F5344CB8AC3E}">
        <p14:creationId xmlns:p14="http://schemas.microsoft.com/office/powerpoint/2010/main" val="104284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a typeface="ＭＳ Ｐゴシック" pitchFamily="34" charset="-128"/>
              </a:rPr>
              <a:t>In twos</a:t>
            </a:r>
            <a:endParaRPr lang="en-GB" sz="3200" dirty="0"/>
          </a:p>
        </p:txBody>
      </p:sp>
      <p:sp>
        <p:nvSpPr>
          <p:cNvPr id="3" name="Content Placeholder 2"/>
          <p:cNvSpPr>
            <a:spLocks noGrp="1"/>
          </p:cNvSpPr>
          <p:nvPr>
            <p:ph idx="1"/>
          </p:nvPr>
        </p:nvSpPr>
        <p:spPr/>
        <p:txBody>
          <a:bodyPr/>
          <a:lstStyle/>
          <a:p>
            <a:pPr lvl="2"/>
            <a:r>
              <a:rPr lang="en-US" sz="2800" dirty="0" smtClean="0">
                <a:ea typeface="ＭＳ Ｐゴシック" pitchFamily="34" charset="-128"/>
              </a:rPr>
              <a:t>Think </a:t>
            </a:r>
            <a:r>
              <a:rPr lang="en-US" sz="2800" dirty="0">
                <a:ea typeface="ＭＳ Ｐゴシック" pitchFamily="34" charset="-128"/>
              </a:rPr>
              <a:t>of someone who was a strong positive influence on your development and growth – not a parent or someone in a teacher role</a:t>
            </a:r>
          </a:p>
          <a:p>
            <a:pPr lvl="2"/>
            <a:r>
              <a:rPr lang="en-GB" sz="2800" dirty="0">
                <a:ea typeface="ＭＳ Ｐゴシック" pitchFamily="34" charset="-128"/>
              </a:rPr>
              <a:t>What did they do? What was so powerful for you?</a:t>
            </a:r>
          </a:p>
          <a:p>
            <a:pPr lvl="2"/>
            <a:r>
              <a:rPr lang="en-GB" sz="2800" dirty="0">
                <a:ea typeface="ＭＳ Ｐゴシック" pitchFamily="34" charset="-128"/>
              </a:rPr>
              <a:t>What behaviours?</a:t>
            </a:r>
          </a:p>
          <a:p>
            <a:pPr lvl="2"/>
            <a:endParaRPr lang="en-GB" sz="2800" dirty="0">
              <a:ea typeface="ＭＳ Ｐゴシック" pitchFamily="34" charset="-128"/>
            </a:endParaRPr>
          </a:p>
          <a:p>
            <a:pPr lvl="2">
              <a:buNone/>
            </a:pPr>
            <a:r>
              <a:rPr lang="en-GB" sz="2800" dirty="0">
                <a:ea typeface="ＭＳ Ｐゴシック" pitchFamily="34" charset="-128"/>
              </a:rPr>
              <a:t>3 minutes each</a:t>
            </a:r>
            <a:endParaRPr lang="en-US" sz="2800" dirty="0">
              <a:ea typeface="ＭＳ Ｐゴシック" pitchFamily="34" charset="-128"/>
            </a:endParaRPr>
          </a:p>
          <a:p>
            <a:endParaRPr lang="en-GB" dirty="0"/>
          </a:p>
        </p:txBody>
      </p:sp>
    </p:spTree>
    <p:extLst>
      <p:ext uri="{BB962C8B-B14F-4D97-AF65-F5344CB8AC3E}">
        <p14:creationId xmlns:p14="http://schemas.microsoft.com/office/powerpoint/2010/main" val="3009706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2">
              <a:buNone/>
            </a:pPr>
            <a:r>
              <a:rPr lang="en-GB" sz="2800" b="1" dirty="0">
                <a:solidFill>
                  <a:srgbClr val="0072C6"/>
                </a:solidFill>
                <a:ea typeface="ＭＳ Ｐゴシック" pitchFamily="34" charset="-128"/>
              </a:rPr>
              <a:t>The advice exercise:</a:t>
            </a:r>
          </a:p>
          <a:p>
            <a:endParaRPr lang="en-GB" dirty="0" smtClean="0"/>
          </a:p>
          <a:p>
            <a:pPr lvl="2"/>
            <a:r>
              <a:rPr lang="en-GB" sz="2800" dirty="0">
                <a:solidFill>
                  <a:srgbClr val="000B0C"/>
                </a:solidFill>
                <a:ea typeface="ＭＳ Ｐゴシック" pitchFamily="34" charset="-128"/>
              </a:rPr>
              <a:t>Think of something that you have been wanting to do something about, but haven’t managed e.g. a New Years resolution.</a:t>
            </a:r>
          </a:p>
          <a:p>
            <a:pPr lvl="2"/>
            <a:r>
              <a:rPr lang="en-GB" sz="2800" dirty="0">
                <a:solidFill>
                  <a:srgbClr val="000B0C"/>
                </a:solidFill>
                <a:ea typeface="ＭＳ Ｐゴシック" pitchFamily="34" charset="-128"/>
              </a:rPr>
              <a:t>Now tell your colleague about that.  And get your colleague to give you their best advice for no longer than a minute, then swap round for a further minute.</a:t>
            </a:r>
          </a:p>
          <a:p>
            <a:endParaRPr lang="en-GB" dirty="0"/>
          </a:p>
        </p:txBody>
      </p:sp>
    </p:spTree>
    <p:extLst>
      <p:ext uri="{BB962C8B-B14F-4D97-AF65-F5344CB8AC3E}">
        <p14:creationId xmlns:p14="http://schemas.microsoft.com/office/powerpoint/2010/main" val="6581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2">
              <a:buNone/>
            </a:pPr>
            <a:r>
              <a:rPr lang="en-GB" sz="2800" dirty="0">
                <a:solidFill>
                  <a:srgbClr val="000B0C"/>
                </a:solidFill>
                <a:ea typeface="ＭＳ Ｐゴシック" pitchFamily="34" charset="-128"/>
              </a:rPr>
              <a:t>How useful was that?</a:t>
            </a:r>
          </a:p>
          <a:p>
            <a:endParaRPr lang="en-GB" dirty="0"/>
          </a:p>
        </p:txBody>
      </p:sp>
    </p:spTree>
    <p:extLst>
      <p:ext uri="{BB962C8B-B14F-4D97-AF65-F5344CB8AC3E}">
        <p14:creationId xmlns:p14="http://schemas.microsoft.com/office/powerpoint/2010/main" val="70517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A mentor is a person who helps another to think things through…</a:t>
            </a:r>
          </a:p>
        </p:txBody>
      </p:sp>
      <p:sp>
        <p:nvSpPr>
          <p:cNvPr id="3" name="Content Placeholder 2"/>
          <p:cNvSpPr>
            <a:spLocks noGrp="1"/>
          </p:cNvSpPr>
          <p:nvPr>
            <p:ph idx="1"/>
          </p:nvPr>
        </p:nvSpPr>
        <p:spPr/>
        <p:txBody>
          <a:bodyPr/>
          <a:lstStyle/>
          <a:p>
            <a:r>
              <a:rPr lang="en-GB" sz="2800" dirty="0"/>
              <a:t>Mentoring</a:t>
            </a:r>
            <a:r>
              <a:rPr lang="en-GB" sz="2800" dirty="0" smtClean="0"/>
              <a:t>:</a:t>
            </a:r>
          </a:p>
          <a:p>
            <a:endParaRPr lang="en-GB" sz="2800" dirty="0"/>
          </a:p>
          <a:p>
            <a:r>
              <a:rPr lang="en-GB" sz="2800" dirty="0"/>
              <a:t>“Coaching and mentoring are learning relationships which help people to take charge of their own development, to release their potential and to achieve results which they value” (Connor and </a:t>
            </a:r>
            <a:r>
              <a:rPr lang="en-GB" sz="2800" dirty="0" err="1"/>
              <a:t>Pokora</a:t>
            </a:r>
            <a:r>
              <a:rPr lang="en-GB" sz="2800" dirty="0"/>
              <a:t>, 2007)</a:t>
            </a:r>
          </a:p>
          <a:p>
            <a:endParaRPr lang="en-GB" sz="2800" dirty="0"/>
          </a:p>
          <a:p>
            <a:r>
              <a:rPr lang="en-GB" sz="2800" dirty="0"/>
              <a:t>“Someone who helps another person to become what that person aspires to be” (Montreal CEGEP, 1988)</a:t>
            </a:r>
          </a:p>
          <a:p>
            <a:endParaRPr lang="en-GB" dirty="0"/>
          </a:p>
        </p:txBody>
      </p:sp>
    </p:spTree>
    <p:extLst>
      <p:ext uri="{BB962C8B-B14F-4D97-AF65-F5344CB8AC3E}">
        <p14:creationId xmlns:p14="http://schemas.microsoft.com/office/powerpoint/2010/main" val="2101535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Foundation principles</a:t>
            </a:r>
          </a:p>
        </p:txBody>
      </p:sp>
      <p:sp>
        <p:nvSpPr>
          <p:cNvPr id="3" name="Content Placeholder 2"/>
          <p:cNvSpPr>
            <a:spLocks noGrp="1"/>
          </p:cNvSpPr>
          <p:nvPr>
            <p:ph idx="1"/>
          </p:nvPr>
        </p:nvSpPr>
        <p:spPr/>
        <p:txBody>
          <a:bodyPr/>
          <a:lstStyle/>
          <a:p>
            <a:pPr>
              <a:lnSpc>
                <a:spcPct val="70000"/>
              </a:lnSpc>
              <a:buFontTx/>
              <a:buAutoNum type="arabicPeriod"/>
            </a:pPr>
            <a:r>
              <a:rPr lang="en-US" sz="2800" b="0" dirty="0">
                <a:ea typeface="ＭＳ Ｐゴシック" pitchFamily="34" charset="-128"/>
              </a:rPr>
              <a:t>The client is </a:t>
            </a:r>
            <a:r>
              <a:rPr lang="en-US" sz="2800" b="0" dirty="0">
                <a:solidFill>
                  <a:schemeClr val="tx1"/>
                </a:solidFill>
                <a:ea typeface="ＭＳ Ｐゴシック" pitchFamily="34" charset="-128"/>
              </a:rPr>
              <a:t>resourceful</a:t>
            </a:r>
          </a:p>
          <a:p>
            <a:pPr>
              <a:lnSpc>
                <a:spcPct val="70000"/>
              </a:lnSpc>
              <a:buFontTx/>
              <a:buAutoNum type="arabicPeriod"/>
            </a:pPr>
            <a:endParaRPr lang="en-US" sz="2800" b="0" dirty="0">
              <a:solidFill>
                <a:schemeClr val="tx1"/>
              </a:solidFill>
              <a:ea typeface="ＭＳ Ｐゴシック" pitchFamily="34" charset="-128"/>
            </a:endParaRPr>
          </a:p>
          <a:p>
            <a:pPr>
              <a:lnSpc>
                <a:spcPct val="70000"/>
              </a:lnSpc>
              <a:buFontTx/>
              <a:buAutoNum type="arabicPeriod"/>
            </a:pPr>
            <a:r>
              <a:rPr lang="en-US" sz="2800" b="0" dirty="0">
                <a:ea typeface="ＭＳ Ｐゴシック" pitchFamily="34" charset="-128"/>
              </a:rPr>
              <a:t>The coach</a:t>
            </a:r>
            <a:r>
              <a:rPr lang="ja-JP" altLang="en-US" sz="2800" b="0" dirty="0">
                <a:ea typeface="ＭＳ Ｐゴシック" pitchFamily="34" charset="-128"/>
              </a:rPr>
              <a:t>’</a:t>
            </a:r>
            <a:r>
              <a:rPr lang="en-US" altLang="ja-JP" sz="2800" b="0" dirty="0">
                <a:ea typeface="ＭＳ Ｐゴシック" pitchFamily="34" charset="-128"/>
              </a:rPr>
              <a:t>s role is to develop this through </a:t>
            </a:r>
            <a:r>
              <a:rPr lang="en-US" altLang="ja-JP" sz="2800" b="0" dirty="0">
                <a:solidFill>
                  <a:schemeClr val="tx1"/>
                </a:solidFill>
                <a:ea typeface="ＭＳ Ｐゴシック" pitchFamily="34" charset="-128"/>
              </a:rPr>
              <a:t>questioning, challenge and support</a:t>
            </a:r>
          </a:p>
          <a:p>
            <a:pPr>
              <a:lnSpc>
                <a:spcPct val="70000"/>
              </a:lnSpc>
              <a:buFontTx/>
              <a:buAutoNum type="arabicPeriod"/>
            </a:pPr>
            <a:endParaRPr lang="en-US" altLang="ja-JP" sz="2800" b="0" dirty="0">
              <a:solidFill>
                <a:schemeClr val="tx1"/>
              </a:solidFill>
              <a:ea typeface="ＭＳ Ｐゴシック" pitchFamily="34" charset="-128"/>
            </a:endParaRPr>
          </a:p>
          <a:p>
            <a:pPr>
              <a:lnSpc>
                <a:spcPct val="70000"/>
              </a:lnSpc>
              <a:buFontTx/>
              <a:buAutoNum type="arabicPeriod"/>
            </a:pPr>
            <a:r>
              <a:rPr lang="en-US" sz="2800" b="0" dirty="0">
                <a:ea typeface="ＭＳ Ｐゴシック" pitchFamily="34" charset="-128"/>
              </a:rPr>
              <a:t>Coaching addresses the </a:t>
            </a:r>
            <a:r>
              <a:rPr lang="en-US" sz="2800" b="0" dirty="0">
                <a:solidFill>
                  <a:schemeClr val="tx1"/>
                </a:solidFill>
                <a:ea typeface="ＭＳ Ｐゴシック" pitchFamily="34" charset="-128"/>
              </a:rPr>
              <a:t>whole person</a:t>
            </a:r>
            <a:r>
              <a:rPr lang="en-US" sz="2800" b="0" dirty="0">
                <a:ea typeface="ＭＳ Ｐゴシック" pitchFamily="34" charset="-128"/>
              </a:rPr>
              <a:t> in time context</a:t>
            </a:r>
          </a:p>
          <a:p>
            <a:pPr>
              <a:lnSpc>
                <a:spcPct val="70000"/>
              </a:lnSpc>
              <a:buFontTx/>
              <a:buAutoNum type="arabicPeriod"/>
            </a:pPr>
            <a:endParaRPr lang="en-US" sz="2800" b="0" dirty="0">
              <a:ea typeface="ＭＳ Ｐゴシック" pitchFamily="34" charset="-128"/>
            </a:endParaRPr>
          </a:p>
          <a:p>
            <a:pPr>
              <a:lnSpc>
                <a:spcPct val="70000"/>
              </a:lnSpc>
              <a:buFontTx/>
              <a:buAutoNum type="arabicPeriod"/>
            </a:pPr>
            <a:r>
              <a:rPr lang="en-US" sz="2800" b="0" dirty="0">
                <a:ea typeface="ＭＳ Ｐゴシック" pitchFamily="34" charset="-128"/>
              </a:rPr>
              <a:t>The client sets the </a:t>
            </a:r>
            <a:r>
              <a:rPr lang="en-US" sz="2800" b="0" dirty="0">
                <a:solidFill>
                  <a:schemeClr val="tx1"/>
                </a:solidFill>
                <a:ea typeface="ＭＳ Ｐゴシック" pitchFamily="34" charset="-128"/>
              </a:rPr>
              <a:t>agenda</a:t>
            </a:r>
          </a:p>
          <a:p>
            <a:pPr>
              <a:lnSpc>
                <a:spcPct val="70000"/>
              </a:lnSpc>
              <a:buFontTx/>
              <a:buAutoNum type="arabicPeriod"/>
            </a:pPr>
            <a:endParaRPr lang="en-US" sz="2800" b="0" dirty="0">
              <a:ea typeface="ＭＳ Ｐゴシック" pitchFamily="34" charset="-128"/>
            </a:endParaRPr>
          </a:p>
          <a:p>
            <a:pPr>
              <a:lnSpc>
                <a:spcPct val="70000"/>
              </a:lnSpc>
              <a:buFontTx/>
              <a:buAutoNum type="arabicPeriod"/>
            </a:pPr>
            <a:r>
              <a:rPr lang="en-US" sz="2800" b="0" dirty="0">
                <a:ea typeface="ＭＳ Ｐゴシック" pitchFamily="34" charset="-128"/>
              </a:rPr>
              <a:t>The coach and client are </a:t>
            </a:r>
            <a:r>
              <a:rPr lang="en-US" sz="2800" b="0" dirty="0">
                <a:solidFill>
                  <a:schemeClr val="tx1"/>
                </a:solidFill>
                <a:ea typeface="ＭＳ Ｐゴシック" pitchFamily="34" charset="-128"/>
              </a:rPr>
              <a:t>equals</a:t>
            </a:r>
          </a:p>
          <a:p>
            <a:pPr>
              <a:lnSpc>
                <a:spcPct val="70000"/>
              </a:lnSpc>
              <a:buFontTx/>
              <a:buAutoNum type="arabicPeriod"/>
            </a:pPr>
            <a:endParaRPr lang="en-US" sz="2800" b="0" dirty="0">
              <a:solidFill>
                <a:schemeClr val="tx1"/>
              </a:solidFill>
              <a:ea typeface="ＭＳ Ｐゴシック" pitchFamily="34" charset="-128"/>
            </a:endParaRPr>
          </a:p>
          <a:p>
            <a:pPr>
              <a:lnSpc>
                <a:spcPct val="70000"/>
              </a:lnSpc>
              <a:buFontTx/>
              <a:buAutoNum type="arabicPeriod"/>
            </a:pPr>
            <a:r>
              <a:rPr lang="en-US" sz="2800" b="0" dirty="0">
                <a:ea typeface="ＭＳ Ｐゴシック" pitchFamily="34" charset="-128"/>
              </a:rPr>
              <a:t>Coaching is about </a:t>
            </a:r>
            <a:r>
              <a:rPr lang="en-US" sz="2800" b="0" dirty="0">
                <a:solidFill>
                  <a:schemeClr val="tx1"/>
                </a:solidFill>
                <a:ea typeface="ＭＳ Ｐゴシック" pitchFamily="34" charset="-128"/>
              </a:rPr>
              <a:t>change and action</a:t>
            </a:r>
          </a:p>
          <a:p>
            <a:endParaRPr lang="en-GB" dirty="0"/>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02685" y="116632"/>
            <a:ext cx="2112963"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441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ea typeface="ＭＳ Ｐゴシック" pitchFamily="34" charset="-128"/>
              </a:rPr>
              <a:t>What it is not</a:t>
            </a:r>
            <a:endParaRPr lang="en-GB" sz="3200" dirty="0"/>
          </a:p>
        </p:txBody>
      </p:sp>
      <p:sp>
        <p:nvSpPr>
          <p:cNvPr id="3" name="Content Placeholder 2"/>
          <p:cNvSpPr>
            <a:spLocks noGrp="1"/>
          </p:cNvSpPr>
          <p:nvPr>
            <p:ph idx="1"/>
          </p:nvPr>
        </p:nvSpPr>
        <p:spPr/>
        <p:txBody>
          <a:bodyPr/>
          <a:lstStyle/>
          <a:p>
            <a:pPr lvl="0" eaLnBrk="0" hangingPunct="0">
              <a:buFontTx/>
              <a:buChar char="•"/>
            </a:pPr>
            <a:r>
              <a:rPr lang="en-GB" sz="2800" b="0" dirty="0">
                <a:ea typeface="ＭＳ Ｐゴシック" pitchFamily="34" charset="-128"/>
              </a:rPr>
              <a:t> not advice giving</a:t>
            </a:r>
          </a:p>
          <a:p>
            <a:pPr lvl="0" eaLnBrk="0" hangingPunct="0">
              <a:buFontTx/>
              <a:buChar char="•"/>
            </a:pPr>
            <a:endParaRPr lang="en-GB" sz="2800" b="0" dirty="0">
              <a:ea typeface="ＭＳ Ｐゴシック" pitchFamily="34" charset="-128"/>
            </a:endParaRPr>
          </a:p>
          <a:p>
            <a:pPr lvl="0" eaLnBrk="0" hangingPunct="0">
              <a:buFontTx/>
              <a:buChar char="•"/>
            </a:pPr>
            <a:r>
              <a:rPr lang="en-GB" sz="2800" b="0" dirty="0">
                <a:ea typeface="ＭＳ Ｐゴシック" pitchFamily="34" charset="-128"/>
              </a:rPr>
              <a:t> not patronage</a:t>
            </a:r>
          </a:p>
          <a:p>
            <a:pPr lvl="0" eaLnBrk="0" hangingPunct="0">
              <a:buFontTx/>
              <a:buChar char="•"/>
            </a:pPr>
            <a:endParaRPr lang="en-GB" sz="2800" b="0" dirty="0">
              <a:ea typeface="ＭＳ Ｐゴシック" pitchFamily="34" charset="-128"/>
            </a:endParaRPr>
          </a:p>
          <a:p>
            <a:pPr lvl="0" eaLnBrk="0" hangingPunct="0">
              <a:buFontTx/>
              <a:buChar char="•"/>
            </a:pPr>
            <a:r>
              <a:rPr lang="en-GB" sz="2800" b="0" dirty="0">
                <a:ea typeface="ＭＳ Ｐゴシック" pitchFamily="34" charset="-128"/>
              </a:rPr>
              <a:t> not counselling</a:t>
            </a:r>
          </a:p>
          <a:p>
            <a:endParaRPr lang="en-GB" dirty="0"/>
          </a:p>
        </p:txBody>
      </p:sp>
    </p:spTree>
    <p:extLst>
      <p:ext uri="{BB962C8B-B14F-4D97-AF65-F5344CB8AC3E}">
        <p14:creationId xmlns:p14="http://schemas.microsoft.com/office/powerpoint/2010/main" val="1057259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smtClean="0">
                <a:ea typeface="ＭＳ Ｐゴシック" pitchFamily="34" charset="-128"/>
              </a:rPr>
              <a:t>GMC Good </a:t>
            </a:r>
            <a:r>
              <a:rPr lang="en-GB" sz="3200" dirty="0">
                <a:ea typeface="ＭＳ Ｐゴシック" pitchFamily="34" charset="-128"/>
              </a:rPr>
              <a:t>Medical </a:t>
            </a:r>
            <a:r>
              <a:rPr lang="en-GB" sz="3200" dirty="0" smtClean="0">
                <a:ea typeface="ＭＳ Ｐゴシック" pitchFamily="34" charset="-128"/>
              </a:rPr>
              <a:t>Practice 2013</a:t>
            </a:r>
            <a:endParaRPr lang="en-GB" sz="3200" dirty="0"/>
          </a:p>
        </p:txBody>
      </p:sp>
      <p:sp>
        <p:nvSpPr>
          <p:cNvPr id="3" name="Content Placeholder 2"/>
          <p:cNvSpPr>
            <a:spLocks noGrp="1"/>
          </p:cNvSpPr>
          <p:nvPr>
            <p:ph idx="1"/>
          </p:nvPr>
        </p:nvSpPr>
        <p:spPr/>
        <p:txBody>
          <a:bodyPr/>
          <a:lstStyle/>
          <a:p>
            <a:pPr marL="0" lvl="0" indent="0"/>
            <a:r>
              <a:rPr lang="en-GB" sz="2400" dirty="0" smtClean="0">
                <a:ea typeface="ＭＳ Ｐゴシック" pitchFamily="34" charset="-128"/>
              </a:rPr>
              <a:t>“</a:t>
            </a:r>
            <a:r>
              <a:rPr lang="en-GB" sz="2800" dirty="0" smtClean="0">
                <a:ea typeface="ＭＳ Ｐゴシック" pitchFamily="34" charset="-128"/>
              </a:rPr>
              <a:t>You should be willing to find and take part in structured support opportunities offered by your employer or contracting body (fir example, mentoring).  You should do this when you join an organisation and whenever your role changes significantly throughout your career”.</a:t>
            </a:r>
            <a:endParaRPr lang="en-GB" sz="2800" dirty="0">
              <a:ea typeface="ＭＳ Ｐゴシック" pitchFamily="34" charset="-128"/>
            </a:endParaRPr>
          </a:p>
          <a:p>
            <a:pPr marL="0" lvl="0" indent="0"/>
            <a:r>
              <a:rPr lang="en-GB" sz="2800" dirty="0">
                <a:ea typeface="ＭＳ Ｐゴシック" pitchFamily="34" charset="-128"/>
              </a:rPr>
              <a:t> </a:t>
            </a:r>
          </a:p>
          <a:p>
            <a:pPr marL="0" lvl="0" indent="0"/>
            <a:endParaRPr lang="en-GB" sz="2800" dirty="0">
              <a:ea typeface="ＭＳ Ｐゴシック" pitchFamily="34" charset="-128"/>
            </a:endParaRPr>
          </a:p>
          <a:p>
            <a:pPr marL="0" lvl="0" indent="0"/>
            <a:r>
              <a:rPr lang="en-GB" sz="2800" dirty="0" smtClean="0">
                <a:ea typeface="ＭＳ Ｐゴシック" pitchFamily="34" charset="-128"/>
              </a:rPr>
              <a:t>“ You should be willing to take on a mentoring role for more junior doctors and other healthcare professionals”.</a:t>
            </a:r>
            <a:endParaRPr lang="en-GB" sz="2800" dirty="0">
              <a:ea typeface="ＭＳ Ｐゴシック" pitchFamily="34" charset="-128"/>
            </a:endParaRPr>
          </a:p>
          <a:p>
            <a:endParaRPr lang="en-GB" dirty="0"/>
          </a:p>
        </p:txBody>
      </p:sp>
    </p:spTree>
    <p:extLst>
      <p:ext uri="{BB962C8B-B14F-4D97-AF65-F5344CB8AC3E}">
        <p14:creationId xmlns:p14="http://schemas.microsoft.com/office/powerpoint/2010/main" val="422745020"/>
      </p:ext>
    </p:extLst>
  </p:cSld>
  <p:clrMapOvr>
    <a:masterClrMapping/>
  </p:clrMapOvr>
</p:sld>
</file>

<file path=ppt/theme/theme1.xml><?xml version="1.0" encoding="utf-8"?>
<a:theme xmlns:a="http://schemas.openxmlformats.org/drawingml/2006/main" name="HE SS_Powerpoint template">
  <a:themeElements>
    <a:clrScheme name="HEE orange">
      <a:dk1>
        <a:srgbClr val="FF7311"/>
      </a:dk1>
      <a:lt1>
        <a:srgbClr val="FFFFFF"/>
      </a:lt1>
      <a:dk2>
        <a:srgbClr val="FF7311"/>
      </a:dk2>
      <a:lt2>
        <a:srgbClr val="FFFFFF"/>
      </a:lt2>
      <a:accent1>
        <a:srgbClr val="FF7311"/>
      </a:accent1>
      <a:accent2>
        <a:srgbClr val="A00054"/>
      </a:accent2>
      <a:accent3>
        <a:srgbClr val="FFFFFF"/>
      </a:accent3>
      <a:accent4>
        <a:srgbClr val="FF7311"/>
      </a:accent4>
      <a:accent5>
        <a:srgbClr val="FFFFFF"/>
      </a:accent5>
      <a:accent6>
        <a:srgbClr val="0091C9"/>
      </a:accent6>
      <a:hlink>
        <a:srgbClr val="009CD5"/>
      </a:hlink>
      <a:folHlink>
        <a:srgbClr val="A00054"/>
      </a:folHlink>
    </a:clrScheme>
    <a:fontScheme name="1_NHS white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HS white logo 1">
        <a:dk1>
          <a:srgbClr val="5BBF21"/>
        </a:dk1>
        <a:lt1>
          <a:srgbClr val="FFFFFF"/>
        </a:lt1>
        <a:dk2>
          <a:srgbClr val="5BBF21"/>
        </a:dk2>
        <a:lt2>
          <a:srgbClr val="FFFFFF"/>
        </a:lt2>
        <a:accent1>
          <a:srgbClr val="5BBF21"/>
        </a:accent1>
        <a:accent2>
          <a:srgbClr val="0091C9"/>
        </a:accent2>
        <a:accent3>
          <a:srgbClr val="FFFFFF"/>
        </a:accent3>
        <a:accent4>
          <a:srgbClr val="4CA31B"/>
        </a:accent4>
        <a:accent5>
          <a:srgbClr val="B5DCAB"/>
        </a:accent5>
        <a:accent6>
          <a:srgbClr val="0083B6"/>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1_NHS white logo 2">
        <a:dk1>
          <a:srgbClr val="006B54"/>
        </a:dk1>
        <a:lt1>
          <a:srgbClr val="FFFFFF"/>
        </a:lt1>
        <a:dk2>
          <a:srgbClr val="006B54"/>
        </a:dk2>
        <a:lt2>
          <a:srgbClr val="FFFFFF"/>
        </a:lt2>
        <a:accent1>
          <a:srgbClr val="006B54"/>
        </a:accent1>
        <a:accent2>
          <a:srgbClr val="0091C9"/>
        </a:accent2>
        <a:accent3>
          <a:srgbClr val="FFFFFF"/>
        </a:accent3>
        <a:accent4>
          <a:srgbClr val="005A46"/>
        </a:accent4>
        <a:accent5>
          <a:srgbClr val="AABAB3"/>
        </a:accent5>
        <a:accent6>
          <a:srgbClr val="0083B6"/>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1_NHS white logo 3">
        <a:dk1>
          <a:srgbClr val="00AA9E"/>
        </a:dk1>
        <a:lt1>
          <a:srgbClr val="FFFFFF"/>
        </a:lt1>
        <a:dk2>
          <a:srgbClr val="00AA9E"/>
        </a:dk2>
        <a:lt2>
          <a:srgbClr val="FFFFFF"/>
        </a:lt2>
        <a:accent1>
          <a:srgbClr val="00AA9E"/>
        </a:accent1>
        <a:accent2>
          <a:srgbClr val="0091C9"/>
        </a:accent2>
        <a:accent3>
          <a:srgbClr val="FFFFFF"/>
        </a:accent3>
        <a:accent4>
          <a:srgbClr val="009186"/>
        </a:accent4>
        <a:accent5>
          <a:srgbClr val="AAD2CC"/>
        </a:accent5>
        <a:accent6>
          <a:srgbClr val="0083B6"/>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1_NHS white logo 4">
        <a:dk1>
          <a:srgbClr val="00ADC6"/>
        </a:dk1>
        <a:lt1>
          <a:srgbClr val="FFFFFF"/>
        </a:lt1>
        <a:dk2>
          <a:srgbClr val="00ADC6"/>
        </a:dk2>
        <a:lt2>
          <a:srgbClr val="FFFFFF"/>
        </a:lt2>
        <a:accent1>
          <a:srgbClr val="00ADC6"/>
        </a:accent1>
        <a:accent2>
          <a:srgbClr val="009E49"/>
        </a:accent2>
        <a:accent3>
          <a:srgbClr val="FFFFFF"/>
        </a:accent3>
        <a:accent4>
          <a:srgbClr val="0093A9"/>
        </a:accent4>
        <a:accent5>
          <a:srgbClr val="AAD3DF"/>
        </a:accent5>
        <a:accent6>
          <a:srgbClr val="008F41"/>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1_NHS white logo 5">
        <a:dk1>
          <a:srgbClr val="003893"/>
        </a:dk1>
        <a:lt1>
          <a:srgbClr val="FFFFFF"/>
        </a:lt1>
        <a:dk2>
          <a:srgbClr val="003893"/>
        </a:dk2>
        <a:lt2>
          <a:srgbClr val="FFFFFF"/>
        </a:lt2>
        <a:accent1>
          <a:srgbClr val="003893"/>
        </a:accent1>
        <a:accent2>
          <a:srgbClr val="009E49"/>
        </a:accent2>
        <a:accent3>
          <a:srgbClr val="FFFFFF"/>
        </a:accent3>
        <a:accent4>
          <a:srgbClr val="002E7D"/>
        </a:accent4>
        <a:accent5>
          <a:srgbClr val="AAAEC8"/>
        </a:accent5>
        <a:accent6>
          <a:srgbClr val="008F41"/>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1_NHS white logo 6">
        <a:dk1>
          <a:srgbClr val="56008C"/>
        </a:dk1>
        <a:lt1>
          <a:srgbClr val="FFFFFF"/>
        </a:lt1>
        <a:dk2>
          <a:srgbClr val="56008C"/>
        </a:dk2>
        <a:lt2>
          <a:srgbClr val="FFFFFF"/>
        </a:lt2>
        <a:accent1>
          <a:srgbClr val="56008C"/>
        </a:accent1>
        <a:accent2>
          <a:srgbClr val="009E49"/>
        </a:accent2>
        <a:accent3>
          <a:srgbClr val="FFFFFF"/>
        </a:accent3>
        <a:accent4>
          <a:srgbClr val="480077"/>
        </a:accent4>
        <a:accent5>
          <a:srgbClr val="B4AAC5"/>
        </a:accent5>
        <a:accent6>
          <a:srgbClr val="008F41"/>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1_NHS white logo 7">
        <a:dk1>
          <a:srgbClr val="A00054"/>
        </a:dk1>
        <a:lt1>
          <a:srgbClr val="FFFFFF"/>
        </a:lt1>
        <a:dk2>
          <a:srgbClr val="A00054"/>
        </a:dk2>
        <a:lt2>
          <a:srgbClr val="FFFFFF"/>
        </a:lt2>
        <a:accent1>
          <a:srgbClr val="A00054"/>
        </a:accent1>
        <a:accent2>
          <a:srgbClr val="0091C9"/>
        </a:accent2>
        <a:accent3>
          <a:srgbClr val="FFFFFF"/>
        </a:accent3>
        <a:accent4>
          <a:srgbClr val="880046"/>
        </a:accent4>
        <a:accent5>
          <a:srgbClr val="CDAAB3"/>
        </a:accent5>
        <a:accent6>
          <a:srgbClr val="0083B6"/>
        </a:accent6>
        <a:hlink>
          <a:srgbClr val="009E49"/>
        </a:hlink>
        <a:folHlink>
          <a:srgbClr val="E28C05"/>
        </a:folHlink>
      </a:clrScheme>
      <a:clrMap bg1="lt1" tx1="dk1" bg2="lt2" tx2="dk2" accent1="accent1" accent2="accent2" accent3="accent3" accent4="accent4" accent5="accent5" accent6="accent6" hlink="hlink" folHlink="folHlink"/>
    </a:extraClrScheme>
    <a:extraClrScheme>
      <a:clrScheme name="1_NHS white logo 8">
        <a:dk1>
          <a:srgbClr val="E28C05"/>
        </a:dk1>
        <a:lt1>
          <a:srgbClr val="FFFFFF"/>
        </a:lt1>
        <a:dk2>
          <a:srgbClr val="E28C05"/>
        </a:dk2>
        <a:lt2>
          <a:srgbClr val="FFFFFF"/>
        </a:lt2>
        <a:accent1>
          <a:srgbClr val="E28C05"/>
        </a:accent1>
        <a:accent2>
          <a:srgbClr val="0091C9"/>
        </a:accent2>
        <a:accent3>
          <a:srgbClr val="FFFFFF"/>
        </a:accent3>
        <a:accent4>
          <a:srgbClr val="C17703"/>
        </a:accent4>
        <a:accent5>
          <a:srgbClr val="EEC5AA"/>
        </a:accent5>
        <a:accent6>
          <a:srgbClr val="0083B6"/>
        </a:accent6>
        <a:hlink>
          <a:srgbClr val="009E49"/>
        </a:hlink>
        <a:folHlink>
          <a:srgbClr val="A00054"/>
        </a:folHlink>
      </a:clrScheme>
      <a:clrMap bg1="lt1" tx1="dk1" bg2="lt2" tx2="dk2" accent1="accent1" accent2="accent2" accent3="accent3" accent4="accent4" accent5="accent5" accent6="accent6" hlink="hlink" folHlink="folHlink"/>
    </a:extraClrScheme>
    <a:extraClrScheme>
      <a:clrScheme name="1_NHS white logo 9">
        <a:dk1>
          <a:srgbClr val="0072C6"/>
        </a:dk1>
        <a:lt1>
          <a:srgbClr val="FFFFFF"/>
        </a:lt1>
        <a:dk2>
          <a:srgbClr val="0072C6"/>
        </a:dk2>
        <a:lt2>
          <a:srgbClr val="FFFFFF"/>
        </a:lt2>
        <a:accent1>
          <a:srgbClr val="0072C6"/>
        </a:accent1>
        <a:accent2>
          <a:srgbClr val="009E49"/>
        </a:accent2>
        <a:accent3>
          <a:srgbClr val="FFFFFF"/>
        </a:accent3>
        <a:accent4>
          <a:srgbClr val="0060A9"/>
        </a:accent4>
        <a:accent5>
          <a:srgbClr val="AABCDF"/>
        </a:accent5>
        <a:accent6>
          <a:srgbClr val="008F41"/>
        </a:accent6>
        <a:hlink>
          <a:srgbClr val="A00054"/>
        </a:hlink>
        <a:folHlink>
          <a:srgbClr val="E28C0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D_Generic_Template">
  <a:themeElements>
    <a:clrScheme name="LD_Generic_Template 1">
      <a:dk1>
        <a:srgbClr val="5BBF21"/>
      </a:dk1>
      <a:lt1>
        <a:srgbClr val="FFFFFF"/>
      </a:lt1>
      <a:dk2>
        <a:srgbClr val="5BBF21"/>
      </a:dk2>
      <a:lt2>
        <a:srgbClr val="FFFFFF"/>
      </a:lt2>
      <a:accent1>
        <a:srgbClr val="5BBF21"/>
      </a:accent1>
      <a:accent2>
        <a:srgbClr val="0091C9"/>
      </a:accent2>
      <a:accent3>
        <a:srgbClr val="FFFFFF"/>
      </a:accent3>
      <a:accent4>
        <a:srgbClr val="4CA31B"/>
      </a:accent4>
      <a:accent5>
        <a:srgbClr val="B5DCAB"/>
      </a:accent5>
      <a:accent6>
        <a:srgbClr val="0083B6"/>
      </a:accent6>
      <a:hlink>
        <a:srgbClr val="A00054"/>
      </a:hlink>
      <a:folHlink>
        <a:srgbClr val="E28C05"/>
      </a:folHlink>
    </a:clrScheme>
    <a:fontScheme name="LD_Generic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D_Generic_Template 1">
        <a:dk1>
          <a:srgbClr val="5BBF21"/>
        </a:dk1>
        <a:lt1>
          <a:srgbClr val="FFFFFF"/>
        </a:lt1>
        <a:dk2>
          <a:srgbClr val="5BBF21"/>
        </a:dk2>
        <a:lt2>
          <a:srgbClr val="FFFFFF"/>
        </a:lt2>
        <a:accent1>
          <a:srgbClr val="5BBF21"/>
        </a:accent1>
        <a:accent2>
          <a:srgbClr val="0091C9"/>
        </a:accent2>
        <a:accent3>
          <a:srgbClr val="FFFFFF"/>
        </a:accent3>
        <a:accent4>
          <a:srgbClr val="4CA31B"/>
        </a:accent4>
        <a:accent5>
          <a:srgbClr val="B5DCAB"/>
        </a:accent5>
        <a:accent6>
          <a:srgbClr val="0083B6"/>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LD_Generic_Template 2">
        <a:dk1>
          <a:srgbClr val="006B54"/>
        </a:dk1>
        <a:lt1>
          <a:srgbClr val="FFFFFF"/>
        </a:lt1>
        <a:dk2>
          <a:srgbClr val="006B54"/>
        </a:dk2>
        <a:lt2>
          <a:srgbClr val="FFFFFF"/>
        </a:lt2>
        <a:accent1>
          <a:srgbClr val="006B54"/>
        </a:accent1>
        <a:accent2>
          <a:srgbClr val="0091C9"/>
        </a:accent2>
        <a:accent3>
          <a:srgbClr val="FFFFFF"/>
        </a:accent3>
        <a:accent4>
          <a:srgbClr val="005A46"/>
        </a:accent4>
        <a:accent5>
          <a:srgbClr val="AABAB3"/>
        </a:accent5>
        <a:accent6>
          <a:srgbClr val="0083B6"/>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LD_Generic_Template 3">
        <a:dk1>
          <a:srgbClr val="00AA9E"/>
        </a:dk1>
        <a:lt1>
          <a:srgbClr val="FFFFFF"/>
        </a:lt1>
        <a:dk2>
          <a:srgbClr val="00AA9E"/>
        </a:dk2>
        <a:lt2>
          <a:srgbClr val="FFFFFF"/>
        </a:lt2>
        <a:accent1>
          <a:srgbClr val="00AA9E"/>
        </a:accent1>
        <a:accent2>
          <a:srgbClr val="0091C9"/>
        </a:accent2>
        <a:accent3>
          <a:srgbClr val="FFFFFF"/>
        </a:accent3>
        <a:accent4>
          <a:srgbClr val="009186"/>
        </a:accent4>
        <a:accent5>
          <a:srgbClr val="AAD2CC"/>
        </a:accent5>
        <a:accent6>
          <a:srgbClr val="0083B6"/>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LD_Generic_Template 4">
        <a:dk1>
          <a:srgbClr val="00ADC6"/>
        </a:dk1>
        <a:lt1>
          <a:srgbClr val="FFFFFF"/>
        </a:lt1>
        <a:dk2>
          <a:srgbClr val="00ADC6"/>
        </a:dk2>
        <a:lt2>
          <a:srgbClr val="FFFFFF"/>
        </a:lt2>
        <a:accent1>
          <a:srgbClr val="00ADC6"/>
        </a:accent1>
        <a:accent2>
          <a:srgbClr val="009E49"/>
        </a:accent2>
        <a:accent3>
          <a:srgbClr val="FFFFFF"/>
        </a:accent3>
        <a:accent4>
          <a:srgbClr val="0093A9"/>
        </a:accent4>
        <a:accent5>
          <a:srgbClr val="AAD3DF"/>
        </a:accent5>
        <a:accent6>
          <a:srgbClr val="008F41"/>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LD_Generic_Template 5">
        <a:dk1>
          <a:srgbClr val="003893"/>
        </a:dk1>
        <a:lt1>
          <a:srgbClr val="FFFFFF"/>
        </a:lt1>
        <a:dk2>
          <a:srgbClr val="003893"/>
        </a:dk2>
        <a:lt2>
          <a:srgbClr val="FFFFFF"/>
        </a:lt2>
        <a:accent1>
          <a:srgbClr val="003893"/>
        </a:accent1>
        <a:accent2>
          <a:srgbClr val="009E49"/>
        </a:accent2>
        <a:accent3>
          <a:srgbClr val="FFFFFF"/>
        </a:accent3>
        <a:accent4>
          <a:srgbClr val="002E7D"/>
        </a:accent4>
        <a:accent5>
          <a:srgbClr val="AAAEC8"/>
        </a:accent5>
        <a:accent6>
          <a:srgbClr val="008F41"/>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LD_Generic_Template 6">
        <a:dk1>
          <a:srgbClr val="56008C"/>
        </a:dk1>
        <a:lt1>
          <a:srgbClr val="FFFFFF"/>
        </a:lt1>
        <a:dk2>
          <a:srgbClr val="56008C"/>
        </a:dk2>
        <a:lt2>
          <a:srgbClr val="FFFFFF"/>
        </a:lt2>
        <a:accent1>
          <a:srgbClr val="56008C"/>
        </a:accent1>
        <a:accent2>
          <a:srgbClr val="009E49"/>
        </a:accent2>
        <a:accent3>
          <a:srgbClr val="FFFFFF"/>
        </a:accent3>
        <a:accent4>
          <a:srgbClr val="480077"/>
        </a:accent4>
        <a:accent5>
          <a:srgbClr val="B4AAC5"/>
        </a:accent5>
        <a:accent6>
          <a:srgbClr val="008F41"/>
        </a:accent6>
        <a:hlink>
          <a:srgbClr val="A00054"/>
        </a:hlink>
        <a:folHlink>
          <a:srgbClr val="E28C05"/>
        </a:folHlink>
      </a:clrScheme>
      <a:clrMap bg1="lt1" tx1="dk1" bg2="lt2" tx2="dk2" accent1="accent1" accent2="accent2" accent3="accent3" accent4="accent4" accent5="accent5" accent6="accent6" hlink="hlink" folHlink="folHlink"/>
    </a:extraClrScheme>
    <a:extraClrScheme>
      <a:clrScheme name="LD_Generic_Template 7">
        <a:dk1>
          <a:srgbClr val="A00054"/>
        </a:dk1>
        <a:lt1>
          <a:srgbClr val="FFFFFF"/>
        </a:lt1>
        <a:dk2>
          <a:srgbClr val="A00054"/>
        </a:dk2>
        <a:lt2>
          <a:srgbClr val="FFFFFF"/>
        </a:lt2>
        <a:accent1>
          <a:srgbClr val="A00054"/>
        </a:accent1>
        <a:accent2>
          <a:srgbClr val="0091C9"/>
        </a:accent2>
        <a:accent3>
          <a:srgbClr val="FFFFFF"/>
        </a:accent3>
        <a:accent4>
          <a:srgbClr val="880046"/>
        </a:accent4>
        <a:accent5>
          <a:srgbClr val="CDAAB3"/>
        </a:accent5>
        <a:accent6>
          <a:srgbClr val="0083B6"/>
        </a:accent6>
        <a:hlink>
          <a:srgbClr val="009E49"/>
        </a:hlink>
        <a:folHlink>
          <a:srgbClr val="E28C05"/>
        </a:folHlink>
      </a:clrScheme>
      <a:clrMap bg1="lt1" tx1="dk1" bg2="lt2" tx2="dk2" accent1="accent1" accent2="accent2" accent3="accent3" accent4="accent4" accent5="accent5" accent6="accent6" hlink="hlink" folHlink="folHlink"/>
    </a:extraClrScheme>
    <a:extraClrScheme>
      <a:clrScheme name="LD_Generic_Template 8">
        <a:dk1>
          <a:srgbClr val="E28C05"/>
        </a:dk1>
        <a:lt1>
          <a:srgbClr val="FFFFFF"/>
        </a:lt1>
        <a:dk2>
          <a:srgbClr val="E28C05"/>
        </a:dk2>
        <a:lt2>
          <a:srgbClr val="FFFFFF"/>
        </a:lt2>
        <a:accent1>
          <a:srgbClr val="E28C05"/>
        </a:accent1>
        <a:accent2>
          <a:srgbClr val="0091C9"/>
        </a:accent2>
        <a:accent3>
          <a:srgbClr val="FFFFFF"/>
        </a:accent3>
        <a:accent4>
          <a:srgbClr val="C17703"/>
        </a:accent4>
        <a:accent5>
          <a:srgbClr val="EEC5AA"/>
        </a:accent5>
        <a:accent6>
          <a:srgbClr val="0083B6"/>
        </a:accent6>
        <a:hlink>
          <a:srgbClr val="009E49"/>
        </a:hlink>
        <a:folHlink>
          <a:srgbClr val="A00054"/>
        </a:folHlink>
      </a:clrScheme>
      <a:clrMap bg1="lt1" tx1="dk1" bg2="lt2" tx2="dk2" accent1="accent1" accent2="accent2" accent3="accent3" accent4="accent4" accent5="accent5" accent6="accent6" hlink="hlink" folHlink="folHlink"/>
    </a:extraClrScheme>
    <a:extraClrScheme>
      <a:clrScheme name="LD_Generic_Template 9">
        <a:dk1>
          <a:srgbClr val="0072C6"/>
        </a:dk1>
        <a:lt1>
          <a:srgbClr val="FFFFFF"/>
        </a:lt1>
        <a:dk2>
          <a:srgbClr val="0072C6"/>
        </a:dk2>
        <a:lt2>
          <a:srgbClr val="FFFFFF"/>
        </a:lt2>
        <a:accent1>
          <a:srgbClr val="0072C6"/>
        </a:accent1>
        <a:accent2>
          <a:srgbClr val="009E49"/>
        </a:accent2>
        <a:accent3>
          <a:srgbClr val="FFFFFF"/>
        </a:accent3>
        <a:accent4>
          <a:srgbClr val="0060A9"/>
        </a:accent4>
        <a:accent5>
          <a:srgbClr val="AABCDF"/>
        </a:accent5>
        <a:accent6>
          <a:srgbClr val="008F41"/>
        </a:accent6>
        <a:hlink>
          <a:srgbClr val="A00054"/>
        </a:hlink>
        <a:folHlink>
          <a:srgbClr val="E28C0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 SS_Powerpoint template</Template>
  <TotalTime>830</TotalTime>
  <Words>576</Words>
  <Application>Microsoft Office PowerPoint</Application>
  <PresentationFormat>On-screen Show (4:3)</PresentationFormat>
  <Paragraphs>100</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HE SS_Powerpoint template</vt:lpstr>
      <vt:lpstr>LD_Generic_Template</vt:lpstr>
      <vt:lpstr>Coaching and Mentoring  Dr Rebecca Viney  “We cannot teach people anything; we can only help them discover it within themselves” Galileo Galilei “We cannot teach people anything; we can only help</vt:lpstr>
      <vt:lpstr>What will we do?</vt:lpstr>
      <vt:lpstr>In twos</vt:lpstr>
      <vt:lpstr>PowerPoint Presentation</vt:lpstr>
      <vt:lpstr>PowerPoint Presentation</vt:lpstr>
      <vt:lpstr>A mentor is a person who helps another to think things through…</vt:lpstr>
      <vt:lpstr>Foundation principles</vt:lpstr>
      <vt:lpstr>What it is not</vt:lpstr>
      <vt:lpstr>GMC Good Medical Practice 2013</vt:lpstr>
      <vt:lpstr>PowerPoint Presentation</vt:lpstr>
      <vt:lpstr>PowerPoint Presentation</vt:lpstr>
      <vt:lpstr>PowerPoint Presentation</vt:lpstr>
      <vt:lpstr>A Coaching and Mentoring Service</vt:lpstr>
      <vt:lpstr>Realising Potential through Coaching and Mentoring</vt:lpstr>
      <vt:lpstr>Typical topics</vt:lpstr>
      <vt:lpstr>What did we achieve and what did we learn?</vt:lpstr>
      <vt:lpstr>The listening exercise</vt:lpstr>
      <vt:lpstr> Thank you, any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 Becki</dc:creator>
  <cp:lastModifiedBy>Kelson Emma</cp:lastModifiedBy>
  <cp:revision>31</cp:revision>
  <cp:lastPrinted>2013-06-04T12:43:25Z</cp:lastPrinted>
  <dcterms:created xsi:type="dcterms:W3CDTF">2013-05-30T11:41:28Z</dcterms:created>
  <dcterms:modified xsi:type="dcterms:W3CDTF">2014-09-26T08:31:54Z</dcterms:modified>
</cp:coreProperties>
</file>