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10" r:id="rId2"/>
    <p:sldId id="295" r:id="rId3"/>
    <p:sldId id="296" r:id="rId4"/>
    <p:sldId id="297" r:id="rId5"/>
    <p:sldId id="298" r:id="rId6"/>
    <p:sldId id="301" r:id="rId7"/>
    <p:sldId id="299" r:id="rId8"/>
    <p:sldId id="300" r:id="rId9"/>
    <p:sldId id="302" r:id="rId10"/>
    <p:sldId id="303" r:id="rId11"/>
    <p:sldId id="304" r:id="rId12"/>
    <p:sldId id="305" r:id="rId13"/>
    <p:sldId id="307" r:id="rId14"/>
    <p:sldId id="312" r:id="rId15"/>
    <p:sldId id="313" r:id="rId16"/>
    <p:sldId id="311" r:id="rId17"/>
    <p:sldId id="306" r:id="rId18"/>
    <p:sldId id="309" r:id="rId1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6" d="100"/>
          <a:sy n="126" d="100"/>
        </p:scale>
        <p:origin x="-348" y="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2DB46-EAEC-4990-A139-4E62489DD48E}" type="datetimeFigureOut">
              <a:rPr lang="en-GB" smtClean="0"/>
              <a:t>20/02/2017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95DE4-528E-4FDD-9569-F7B1F71D08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327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538C7-FCE9-40CE-A50B-C6EE3C0A506D}" type="datetimeFigureOut">
              <a:rPr lang="en-GB" smtClean="0"/>
              <a:t>20/02/2017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C88BB-D285-4013-B729-36A3BA5C1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628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538C7-FCE9-40CE-A50B-C6EE3C0A506D}" type="datetimeFigureOut">
              <a:rPr lang="en-GB" smtClean="0"/>
              <a:t>20/02/2017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C88BB-D285-4013-B729-36A3BA5C1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750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538C7-FCE9-40CE-A50B-C6EE3C0A506D}" type="datetimeFigureOut">
              <a:rPr lang="en-GB" smtClean="0"/>
              <a:t>20/02/2017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C88BB-D285-4013-B729-36A3BA5C1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067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538C7-FCE9-40CE-A50B-C6EE3C0A506D}" type="datetimeFigureOut">
              <a:rPr lang="en-GB" smtClean="0"/>
              <a:t>20/02/2017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C88BB-D285-4013-B729-36A3BA5C1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860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538C7-FCE9-40CE-A50B-C6EE3C0A506D}" type="datetimeFigureOut">
              <a:rPr lang="en-GB" smtClean="0"/>
              <a:t>20/02/2017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C88BB-D285-4013-B729-36A3BA5C1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2467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538C7-FCE9-40CE-A50B-C6EE3C0A506D}" type="datetimeFigureOut">
              <a:rPr lang="en-GB" smtClean="0"/>
              <a:t>20/02/2017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C88BB-D285-4013-B729-36A3BA5C1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692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538C7-FCE9-40CE-A50B-C6EE3C0A506D}" type="datetimeFigureOut">
              <a:rPr lang="en-GB" smtClean="0"/>
              <a:t>20/02/2017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C88BB-D285-4013-B729-36A3BA5C1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7438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538C7-FCE9-40CE-A50B-C6EE3C0A506D}" type="datetimeFigureOut">
              <a:rPr lang="en-GB" smtClean="0"/>
              <a:t>20/02/2017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C88BB-D285-4013-B729-36A3BA5C1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696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538C7-FCE9-40CE-A50B-C6EE3C0A506D}" type="datetimeFigureOut">
              <a:rPr lang="en-GB" smtClean="0"/>
              <a:t>20/02/2017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C88BB-D285-4013-B729-36A3BA5C1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398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538C7-FCE9-40CE-A50B-C6EE3C0A506D}" type="datetimeFigureOut">
              <a:rPr lang="en-GB" smtClean="0"/>
              <a:t>20/02/2017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C88BB-D285-4013-B729-36A3BA5C1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789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538C7-FCE9-40CE-A50B-C6EE3C0A506D}" type="datetimeFigureOut">
              <a:rPr lang="en-GB" smtClean="0"/>
              <a:t>20/02/2017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C88BB-D285-4013-B729-36A3BA5C1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73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538C7-FCE9-40CE-A50B-C6EE3C0A506D}" type="datetimeFigureOut">
              <a:rPr lang="en-GB" smtClean="0"/>
              <a:t>20/02/2017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C88BB-D285-4013-B729-36A3BA5C1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878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b="1" i="1" dirty="0"/>
              <a:t>QI: What is RCEM Saying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endParaRPr lang="en-GB" dirty="0"/>
          </a:p>
          <a:p>
            <a:r>
              <a:rPr lang="en-GB" dirty="0"/>
              <a:t>Adrian Boyle</a:t>
            </a:r>
          </a:p>
          <a:p>
            <a:r>
              <a:rPr lang="en-GB" dirty="0"/>
              <a:t>Chair of the Quality Emergency Care Committee</a:t>
            </a:r>
          </a:p>
          <a:p>
            <a:r>
              <a:rPr lang="en-GB" dirty="0"/>
              <a:t>@</a:t>
            </a:r>
            <a:r>
              <a:rPr lang="en-GB" dirty="0" err="1"/>
              <a:t>dradrianboyle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5" descr="shield1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363838"/>
            <a:ext cx="8382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6997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57" y="88020"/>
            <a:ext cx="8503919" cy="505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656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51470"/>
            <a:ext cx="4239346" cy="463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127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Effective QI from RCEM Audits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Do </a:t>
            </a:r>
            <a:r>
              <a:rPr lang="en-GB" b="1" dirty="0"/>
              <a:t>less</a:t>
            </a:r>
            <a:r>
              <a:rPr lang="en-GB" dirty="0"/>
              <a:t>, but do it better</a:t>
            </a:r>
          </a:p>
          <a:p>
            <a:pPr marL="0" indent="0">
              <a:buNone/>
            </a:pPr>
            <a:r>
              <a:rPr lang="en-GB" dirty="0"/>
              <a:t>Choose a single standard that needs improving</a:t>
            </a:r>
          </a:p>
          <a:p>
            <a:pPr marL="342900" lvl="1" indent="0">
              <a:buNone/>
            </a:pPr>
            <a:r>
              <a:rPr lang="en-GB" dirty="0"/>
              <a:t>Important? Fundamental? Fixable?</a:t>
            </a:r>
          </a:p>
          <a:p>
            <a:pPr marL="0" indent="0">
              <a:buNone/>
            </a:pPr>
            <a:r>
              <a:rPr lang="en-GB" dirty="0"/>
              <a:t>Talk to people (also known as ‘stakeholders’)</a:t>
            </a:r>
          </a:p>
          <a:p>
            <a:pPr marL="0" indent="0">
              <a:buNone/>
            </a:pPr>
            <a:r>
              <a:rPr lang="en-GB" dirty="0"/>
              <a:t>Measure</a:t>
            </a:r>
          </a:p>
          <a:p>
            <a:pPr marL="0" indent="0">
              <a:buNone/>
            </a:pPr>
            <a:r>
              <a:rPr lang="en-GB" b="1" dirty="0"/>
              <a:t>Intervene</a:t>
            </a:r>
          </a:p>
          <a:p>
            <a:pPr marL="0" indent="0">
              <a:buNone/>
            </a:pPr>
            <a:r>
              <a:rPr lang="en-GB" dirty="0"/>
              <a:t>Rapid cycle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7348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US" b="1" dirty="0"/>
              <a:t>Why QI could fail?</a:t>
            </a:r>
          </a:p>
        </p:txBody>
      </p:sp>
      <p:sp>
        <p:nvSpPr>
          <p:cNvPr id="15363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altLang="en-US" dirty="0"/>
              <a:t>Tick box exercise</a:t>
            </a:r>
          </a:p>
          <a:p>
            <a:pPr marL="0" indent="0">
              <a:buNone/>
            </a:pPr>
            <a:r>
              <a:rPr lang="en-GB" altLang="en-US" dirty="0"/>
              <a:t>Performed by temporary staff </a:t>
            </a:r>
          </a:p>
          <a:p>
            <a:pPr marL="0" indent="0">
              <a:buNone/>
            </a:pPr>
            <a:r>
              <a:rPr lang="en-GB" altLang="en-US" dirty="0"/>
              <a:t>Lack of feedback loops</a:t>
            </a:r>
          </a:p>
          <a:p>
            <a:pPr marL="0" indent="0">
              <a:buNone/>
            </a:pPr>
            <a:r>
              <a:rPr lang="en-GB" altLang="en-US" dirty="0"/>
              <a:t>Career advancement rather than care advancement</a:t>
            </a:r>
          </a:p>
          <a:p>
            <a:pPr marL="0" indent="0">
              <a:buNone/>
            </a:pPr>
            <a:r>
              <a:rPr lang="en-GB" altLang="en-US" dirty="0"/>
              <a:t>Lack of collective responsibility</a:t>
            </a:r>
          </a:p>
          <a:p>
            <a:pPr marL="0" indent="0">
              <a:buNone/>
            </a:pPr>
            <a:r>
              <a:rPr lang="en-GB" altLang="en-US" dirty="0"/>
              <a:t>Strangled with red tape</a:t>
            </a:r>
          </a:p>
        </p:txBody>
      </p:sp>
    </p:spTree>
    <p:extLst>
      <p:ext uri="{BB962C8B-B14F-4D97-AF65-F5344CB8AC3E}">
        <p14:creationId xmlns:p14="http://schemas.microsoft.com/office/powerpoint/2010/main" val="1841349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QI could also fail because..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err="1"/>
              <a:t>Projectitis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sz="2400" dirty="0"/>
              <a:t>QI co-ordinator</a:t>
            </a:r>
          </a:p>
          <a:p>
            <a:pPr marL="0" indent="0">
              <a:buNone/>
            </a:pPr>
            <a:r>
              <a:rPr lang="en-GB" dirty="0"/>
              <a:t>Magic Bullets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sz="2400" dirty="0"/>
              <a:t>Checklists</a:t>
            </a:r>
          </a:p>
          <a:p>
            <a:pPr marL="0" indent="0">
              <a:buNone/>
            </a:pPr>
            <a:r>
              <a:rPr lang="en-GB" dirty="0"/>
              <a:t>Lack of learning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sz="2400" dirty="0"/>
              <a:t>-/+</a:t>
            </a:r>
            <a:r>
              <a:rPr lang="en-GB" sz="2400" dirty="0" err="1"/>
              <a:t>ve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366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Effective QI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General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7544" y="1635646"/>
            <a:ext cx="4040188" cy="296346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sz="2600" dirty="0"/>
              <a:t>Think like a sector</a:t>
            </a:r>
          </a:p>
          <a:p>
            <a:pPr marL="0" indent="0">
              <a:buNone/>
            </a:pPr>
            <a:endParaRPr lang="en-GB" sz="2600" dirty="0"/>
          </a:p>
          <a:p>
            <a:pPr marL="0" indent="0">
              <a:buNone/>
            </a:pPr>
            <a:endParaRPr lang="en-GB" sz="2600" dirty="0"/>
          </a:p>
          <a:p>
            <a:pPr marL="0" indent="0">
              <a:buNone/>
            </a:pPr>
            <a:endParaRPr lang="en-GB" sz="2600" dirty="0"/>
          </a:p>
          <a:p>
            <a:pPr marL="0" indent="0">
              <a:buNone/>
            </a:pPr>
            <a:r>
              <a:rPr lang="en-GB" sz="2600" dirty="0"/>
              <a:t>Share failings and successes</a:t>
            </a:r>
          </a:p>
          <a:p>
            <a:pPr marL="0" indent="0">
              <a:buNone/>
            </a:pPr>
            <a:endParaRPr lang="en-GB" sz="2600" dirty="0"/>
          </a:p>
          <a:p>
            <a:pPr marL="0" indent="0">
              <a:buNone/>
            </a:pPr>
            <a:r>
              <a:rPr lang="en-GB" sz="2600" dirty="0"/>
              <a:t>Be realistic: no magic bullets</a:t>
            </a:r>
          </a:p>
          <a:p>
            <a:pPr marL="0" indent="0">
              <a:buNone/>
            </a:pPr>
            <a:endParaRPr lang="en-GB" sz="2600" dirty="0"/>
          </a:p>
          <a:p>
            <a:pPr marL="0" indent="0">
              <a:buNone/>
            </a:pPr>
            <a:r>
              <a:rPr lang="en-GB" sz="2600" dirty="0"/>
              <a:t>Continued commitment</a:t>
            </a:r>
          </a:p>
          <a:p>
            <a:pPr marL="0" indent="0">
              <a:buNone/>
            </a:pPr>
            <a:endParaRPr lang="en-GB" sz="2600" dirty="0"/>
          </a:p>
          <a:p>
            <a:pPr marL="0" indent="0">
              <a:buNone/>
            </a:pPr>
            <a:r>
              <a:rPr lang="en-GB" sz="2200" i="1" dirty="0"/>
              <a:t>Prof M. Dixon-Woods 2016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6872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Effective QI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General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7544" y="1635646"/>
            <a:ext cx="4040188" cy="296346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sz="2600" dirty="0"/>
              <a:t>Think like a sector</a:t>
            </a:r>
          </a:p>
          <a:p>
            <a:pPr marL="0" indent="0">
              <a:buNone/>
            </a:pPr>
            <a:endParaRPr lang="en-GB" sz="2600" dirty="0"/>
          </a:p>
          <a:p>
            <a:pPr marL="0" indent="0">
              <a:buNone/>
            </a:pPr>
            <a:endParaRPr lang="en-GB" sz="2600" dirty="0"/>
          </a:p>
          <a:p>
            <a:pPr marL="0" indent="0">
              <a:buNone/>
            </a:pPr>
            <a:r>
              <a:rPr lang="en-GB" sz="2600" dirty="0"/>
              <a:t>Share failings and successes</a:t>
            </a:r>
          </a:p>
          <a:p>
            <a:pPr marL="0" indent="0">
              <a:buNone/>
            </a:pPr>
            <a:endParaRPr lang="en-GB" sz="2600" dirty="0"/>
          </a:p>
          <a:p>
            <a:pPr marL="0" indent="0">
              <a:buNone/>
            </a:pPr>
            <a:r>
              <a:rPr lang="en-GB" sz="2600" dirty="0"/>
              <a:t>Be realistic: no magic bullets</a:t>
            </a:r>
          </a:p>
          <a:p>
            <a:pPr marL="0" indent="0">
              <a:buNone/>
            </a:pPr>
            <a:endParaRPr lang="en-GB" sz="2600" dirty="0"/>
          </a:p>
          <a:p>
            <a:pPr marL="0" indent="0">
              <a:buNone/>
            </a:pPr>
            <a:endParaRPr lang="en-GB" sz="2600" dirty="0"/>
          </a:p>
          <a:p>
            <a:pPr marL="0" indent="0">
              <a:buNone/>
            </a:pPr>
            <a:r>
              <a:rPr lang="en-GB" sz="2600" dirty="0"/>
              <a:t>Continued commitment</a:t>
            </a:r>
          </a:p>
          <a:p>
            <a:pPr marL="0" indent="0">
              <a:buNone/>
            </a:pPr>
            <a:endParaRPr lang="en-GB" sz="2600" dirty="0"/>
          </a:p>
          <a:p>
            <a:pPr marL="0" indent="0" algn="r">
              <a:buNone/>
            </a:pPr>
            <a:r>
              <a:rPr lang="en-GB" sz="1700" i="1" dirty="0"/>
              <a:t>Prof M. Dixon-Woods 2016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What this means for 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/>
              <a:t>Use RCEM / National standards</a:t>
            </a:r>
            <a:endParaRPr lang="en-GB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Publish and share</a:t>
            </a:r>
            <a:r>
              <a:rPr lang="en-GB" sz="1800" dirty="0">
                <a:solidFill>
                  <a:schemeClr val="bg1"/>
                </a:solidFill>
              </a:rPr>
              <a:t>fhsW2 H3ESW2H 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Focus on a few key areas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Consultant and whole team ownership</a:t>
            </a:r>
          </a:p>
        </p:txBody>
      </p:sp>
    </p:spTree>
    <p:extLst>
      <p:ext uri="{BB962C8B-B14F-4D97-AF65-F5344CB8AC3E}">
        <p14:creationId xmlns:p14="http://schemas.microsoft.com/office/powerpoint/2010/main" val="2109540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37431" cy="588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1658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Close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QI is here</a:t>
            </a:r>
          </a:p>
          <a:p>
            <a:pPr marL="0" indent="0">
              <a:buNone/>
            </a:pPr>
            <a:r>
              <a:rPr lang="en-GB" dirty="0"/>
              <a:t>Not a fashion</a:t>
            </a:r>
          </a:p>
          <a:p>
            <a:pPr marL="0" indent="0">
              <a:buNone/>
            </a:pPr>
            <a:r>
              <a:rPr lang="en-GB" dirty="0"/>
              <a:t>Not a priesthood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2153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Successes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/>
              <a:t>RCEM Audit Program voted the second most effective clinical audit in the UK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Near 100% sign up from EDs in England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Recognised by CQC and Patient Groups as a good quality indicator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Audit data performance is open access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1088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782" y="2166200"/>
            <a:ext cx="7886700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n-GB" sz="8000" b="1" i="1" dirty="0"/>
              <a:t>Audit doesn’t work</a:t>
            </a:r>
            <a:r>
              <a:rPr lang="en-GB" sz="6000" b="1" i="1" dirty="0"/>
              <a:t/>
            </a:r>
            <a:br>
              <a:rPr lang="en-GB" sz="6000" b="1" i="1" dirty="0"/>
            </a:br>
            <a:r>
              <a:rPr lang="en-GB" sz="1400" b="1" i="1" dirty="0"/>
              <a:t>(mostly)</a:t>
            </a:r>
            <a:endParaRPr lang="en-GB" sz="6000" b="1" i="1" dirty="0"/>
          </a:p>
        </p:txBody>
      </p:sp>
    </p:spTree>
    <p:extLst>
      <p:ext uri="{BB962C8B-B14F-4D97-AF65-F5344CB8AC3E}">
        <p14:creationId xmlns:p14="http://schemas.microsoft.com/office/powerpoint/2010/main" val="3611514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sz="2700" b="1" dirty="0"/>
              <a:t>Fractured Neck of Femur Patients Receiving Analgesia within One Hour</a:t>
            </a:r>
            <a:endParaRPr lang="en-GB" altLang="en-US" sz="2700" b="1" dirty="0"/>
          </a:p>
        </p:txBody>
      </p:sp>
      <p:graphicFrame>
        <p:nvGraphicFramePr>
          <p:cNvPr id="1638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2099460"/>
              </p:ext>
            </p:extLst>
          </p:nvPr>
        </p:nvGraphicFramePr>
        <p:xfrm>
          <a:off x="683568" y="1131590"/>
          <a:ext cx="7587510" cy="3694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Chart" r:id="rId3" imgW="7998645" imgH="3371380" progId="Excel.Chart.8">
                  <p:embed/>
                </p:oleObj>
              </mc:Choice>
              <mc:Fallback>
                <p:oleObj name="Chart" r:id="rId3" imgW="7998645" imgH="3371380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1131590"/>
                        <a:ext cx="7587510" cy="3694219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60000"/>
                          <a:lumOff val="40000"/>
                          <a:alpha val="58000"/>
                        </a:scheme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8" name="TextBox 2"/>
          <p:cNvSpPr txBox="1">
            <a:spLocks noChangeArrowheads="1"/>
          </p:cNvSpPr>
          <p:nvPr/>
        </p:nvSpPr>
        <p:spPr bwMode="auto">
          <a:xfrm flipH="1">
            <a:off x="296650" y="2168623"/>
            <a:ext cx="25003" cy="423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300" dirty="0">
                <a:solidFill>
                  <a:schemeClr val="tx2"/>
                </a:solidFill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042566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US" b="1" dirty="0"/>
              <a:t>Why Audit Fails?</a:t>
            </a:r>
          </a:p>
        </p:txBody>
      </p:sp>
      <p:sp>
        <p:nvSpPr>
          <p:cNvPr id="15363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altLang="en-US" dirty="0"/>
              <a:t>Tick box exercise</a:t>
            </a:r>
          </a:p>
          <a:p>
            <a:pPr marL="0" indent="0">
              <a:buNone/>
            </a:pPr>
            <a:r>
              <a:rPr lang="en-GB" altLang="en-US" dirty="0"/>
              <a:t>Performed by temporary staff </a:t>
            </a:r>
          </a:p>
          <a:p>
            <a:pPr marL="0" indent="0">
              <a:buNone/>
            </a:pPr>
            <a:r>
              <a:rPr lang="en-GB" altLang="en-US" dirty="0"/>
              <a:t>Lack of feedback loops</a:t>
            </a:r>
          </a:p>
          <a:p>
            <a:pPr marL="0" indent="0">
              <a:buNone/>
            </a:pPr>
            <a:r>
              <a:rPr lang="en-GB" altLang="en-US" dirty="0"/>
              <a:t>Career advancement rather than care advancement</a:t>
            </a:r>
          </a:p>
          <a:p>
            <a:pPr marL="0" indent="0">
              <a:buNone/>
            </a:pPr>
            <a:r>
              <a:rPr lang="en-GB" altLang="en-US" dirty="0"/>
              <a:t>Lack of collective responsibility</a:t>
            </a:r>
          </a:p>
          <a:p>
            <a:pPr marL="0" indent="0">
              <a:buNone/>
            </a:pPr>
            <a:r>
              <a:rPr lang="en-GB" altLang="en-US" dirty="0"/>
              <a:t>Strangled with red tape</a:t>
            </a:r>
          </a:p>
        </p:txBody>
      </p:sp>
    </p:spTree>
    <p:extLst>
      <p:ext uri="{BB962C8B-B14F-4D97-AF65-F5344CB8AC3E}">
        <p14:creationId xmlns:p14="http://schemas.microsoft.com/office/powerpoint/2010/main" val="460874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5" y="195486"/>
            <a:ext cx="4338083" cy="43261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01393" y="422031"/>
            <a:ext cx="2912014" cy="39241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en-GB" sz="2100" dirty="0"/>
              <a:t>Evidence Based Medicine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1392" y="1208203"/>
            <a:ext cx="2912014" cy="39241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GB" sz="2100" dirty="0"/>
              <a:t>Clinical Audit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1392" y="2059974"/>
            <a:ext cx="2912014" cy="39241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GB" sz="2100" dirty="0"/>
              <a:t>Competency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48875" y="407236"/>
            <a:ext cx="2912014" cy="39241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GB" sz="2100" dirty="0"/>
              <a:t>Clinical Governance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948874" y="1208203"/>
            <a:ext cx="2912014" cy="39241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GB" sz="2100" dirty="0"/>
              <a:t>Patient Safety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48874" y="2045179"/>
            <a:ext cx="2912014" cy="39241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GB" sz="2100" dirty="0"/>
              <a:t>Resilience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43808" y="3867894"/>
            <a:ext cx="2808312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>
                    <a:lumMod val="75000"/>
                  </a:schemeClr>
                </a:solidFill>
              </a:rPr>
              <a:t>good at QI </a:t>
            </a:r>
          </a:p>
        </p:txBody>
      </p:sp>
    </p:spTree>
    <p:extLst>
      <p:ext uri="{BB962C8B-B14F-4D97-AF65-F5344CB8AC3E}">
        <p14:creationId xmlns:p14="http://schemas.microsoft.com/office/powerpoint/2010/main" val="2111031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What is different about QI?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Quality Assurance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Standards compliance</a:t>
            </a:r>
          </a:p>
          <a:p>
            <a:pPr marL="0" indent="0">
              <a:buNone/>
            </a:pPr>
            <a:r>
              <a:rPr lang="en-GB" dirty="0"/>
              <a:t>Inspection</a:t>
            </a:r>
          </a:p>
          <a:p>
            <a:pPr marL="0" indent="0">
              <a:buNone/>
            </a:pPr>
            <a:r>
              <a:rPr lang="en-GB" dirty="0"/>
              <a:t>Defensive </a:t>
            </a:r>
          </a:p>
          <a:p>
            <a:pPr marL="0" indent="0">
              <a:buNone/>
            </a:pPr>
            <a:r>
              <a:rPr lang="en-GB" dirty="0"/>
              <a:t>‘Bad Apples’</a:t>
            </a:r>
          </a:p>
          <a:p>
            <a:pPr marL="0" indent="0">
              <a:buNone/>
            </a:pPr>
            <a:r>
              <a:rPr lang="en-GB" dirty="0"/>
              <a:t>Medical Provider</a:t>
            </a:r>
          </a:p>
          <a:p>
            <a:pPr marL="0" indent="0">
              <a:buNone/>
            </a:pPr>
            <a:r>
              <a:rPr lang="en-GB" dirty="0"/>
              <a:t>Individual responsibility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Quality Improvement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Continuous improvement</a:t>
            </a:r>
          </a:p>
          <a:p>
            <a:pPr marL="0" indent="0">
              <a:buNone/>
            </a:pPr>
            <a:r>
              <a:rPr lang="en-GB" dirty="0"/>
              <a:t>Prevention</a:t>
            </a:r>
          </a:p>
          <a:p>
            <a:pPr marL="0" indent="0">
              <a:buNone/>
            </a:pPr>
            <a:r>
              <a:rPr lang="en-GB" dirty="0"/>
              <a:t>Proactive</a:t>
            </a:r>
          </a:p>
          <a:p>
            <a:pPr marL="0" indent="0">
              <a:buNone/>
            </a:pPr>
            <a:r>
              <a:rPr lang="en-GB" dirty="0"/>
              <a:t>Systems, processes</a:t>
            </a:r>
          </a:p>
          <a:p>
            <a:pPr marL="0" indent="0">
              <a:buNone/>
            </a:pPr>
            <a:r>
              <a:rPr lang="en-GB" dirty="0"/>
              <a:t>Patient care</a:t>
            </a:r>
          </a:p>
          <a:p>
            <a:pPr marL="0" indent="0">
              <a:buNone/>
            </a:pPr>
            <a:r>
              <a:rPr lang="en-GB" dirty="0"/>
              <a:t>Collective responsibility</a:t>
            </a:r>
          </a:p>
        </p:txBody>
      </p:sp>
    </p:spTree>
    <p:extLst>
      <p:ext uri="{BB962C8B-B14F-4D97-AF65-F5344CB8AC3E}">
        <p14:creationId xmlns:p14="http://schemas.microsoft.com/office/powerpoint/2010/main" val="653237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erhaps it is time to examine the purpose of a Fair Trade principle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02797" y="331681"/>
            <a:ext cx="2319386" cy="9002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GB" sz="2700" dirty="0"/>
              <a:t>Quality Assurance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23399" y="331681"/>
            <a:ext cx="2319386" cy="9002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GB" sz="2700" dirty="0"/>
              <a:t>Quality Improvement</a:t>
            </a:r>
          </a:p>
        </p:txBody>
      </p:sp>
    </p:spTree>
    <p:extLst>
      <p:ext uri="{BB962C8B-B14F-4D97-AF65-F5344CB8AC3E}">
        <p14:creationId xmlns:p14="http://schemas.microsoft.com/office/powerpoint/2010/main" val="3737770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1754" y="245660"/>
            <a:ext cx="3220992" cy="4564719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Over-arching document across RCEM committees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Aimed at both Members and Fellows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4537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323</Words>
  <Application>Microsoft Office PowerPoint</Application>
  <PresentationFormat>On-screen Show (16:9)</PresentationFormat>
  <Paragraphs>110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Chart</vt:lpstr>
      <vt:lpstr>QI: What is RCEM Saying</vt:lpstr>
      <vt:lpstr>Successes</vt:lpstr>
      <vt:lpstr>Audit doesn’t work (mostly)</vt:lpstr>
      <vt:lpstr>Fractured Neck of Femur Patients Receiving Analgesia within One Hour</vt:lpstr>
      <vt:lpstr>Why Audit Fails?</vt:lpstr>
      <vt:lpstr>PowerPoint Presentation</vt:lpstr>
      <vt:lpstr>What is different about QI?</vt:lpstr>
      <vt:lpstr>PowerPoint Presentation</vt:lpstr>
      <vt:lpstr>PowerPoint Presentation</vt:lpstr>
      <vt:lpstr>PowerPoint Presentation</vt:lpstr>
      <vt:lpstr>PowerPoint Presentation</vt:lpstr>
      <vt:lpstr>Effective QI from RCEM Audits</vt:lpstr>
      <vt:lpstr>Why QI could fail?</vt:lpstr>
      <vt:lpstr>QI could also fail because..</vt:lpstr>
      <vt:lpstr>Effective QI</vt:lpstr>
      <vt:lpstr>Effective QI</vt:lpstr>
      <vt:lpstr>PowerPoint Presentation</vt:lpstr>
      <vt:lpstr>Close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Jackson</dc:creator>
  <cp:lastModifiedBy>Tome-Fernandez, Rosa</cp:lastModifiedBy>
  <cp:revision>23</cp:revision>
  <dcterms:created xsi:type="dcterms:W3CDTF">2013-02-15T10:30:09Z</dcterms:created>
  <dcterms:modified xsi:type="dcterms:W3CDTF">2017-02-20T14:45:24Z</dcterms:modified>
</cp:coreProperties>
</file>