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7" d="100"/>
          <a:sy n="97" d="100"/>
        </p:scale>
        <p:origin x="-282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983A-F9BE-40F0-AC2E-59D403A9C488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E33-4E90-4865-9951-6E72453D5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41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983A-F9BE-40F0-AC2E-59D403A9C488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E33-4E90-4865-9951-6E72453D5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81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983A-F9BE-40F0-AC2E-59D403A9C488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E33-4E90-4865-9951-6E72453D5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153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A1599-0155-4106-8951-C94B34F908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628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983A-F9BE-40F0-AC2E-59D403A9C488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E33-4E90-4865-9951-6E72453D5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24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983A-F9BE-40F0-AC2E-59D403A9C488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E33-4E90-4865-9951-6E72453D5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53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983A-F9BE-40F0-AC2E-59D403A9C488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E33-4E90-4865-9951-6E72453D5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89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983A-F9BE-40F0-AC2E-59D403A9C488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E33-4E90-4865-9951-6E72453D5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51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983A-F9BE-40F0-AC2E-59D403A9C488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E33-4E90-4865-9951-6E72453D5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24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983A-F9BE-40F0-AC2E-59D403A9C488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E33-4E90-4865-9951-6E72453D5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42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983A-F9BE-40F0-AC2E-59D403A9C488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E33-4E90-4865-9951-6E72453D5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76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983A-F9BE-40F0-AC2E-59D403A9C488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E33-4E90-4865-9951-6E72453D5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3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0983A-F9BE-40F0-AC2E-59D403A9C488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FEE33-4E90-4865-9951-6E72453D5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1147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uk/url?sa=i&amp;rct=j&amp;q=&amp;esrc=s&amp;frm=1&amp;source=images&amp;cd=&amp;cad=rja&amp;uact=8&amp;ved=0CAcQjRw&amp;url=http://www.ellumiglow.com/led-light-board-8-5-x-11&amp;ei=gwN2VNCLGsLuat7sgrAO&amp;psig=AFQjCNG7Oz9Q1Z6_bttdxT9NPL2xkoxpVA&amp;ust=1417105984867391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76449" y="1648045"/>
            <a:ext cx="137660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025974"/>
              </p:ext>
            </p:extLst>
          </p:nvPr>
        </p:nvGraphicFramePr>
        <p:xfrm>
          <a:off x="1873182" y="753035"/>
          <a:ext cx="9731630" cy="4746728"/>
        </p:xfrm>
        <a:graphic>
          <a:graphicData uri="http://schemas.openxmlformats.org/drawingml/2006/table">
            <a:tbl>
              <a:tblPr/>
              <a:tblGrid>
                <a:gridCol w="4865815">
                  <a:extLst>
                    <a:ext uri="{9D8B030D-6E8A-4147-A177-3AD203B41FA5}">
                      <a16:colId xmlns:a16="http://schemas.microsoft.com/office/drawing/2014/main" xmlns="" val="3320885201"/>
                    </a:ext>
                  </a:extLst>
                </a:gridCol>
                <a:gridCol w="4865815">
                  <a:extLst>
                    <a:ext uri="{9D8B030D-6E8A-4147-A177-3AD203B41FA5}">
                      <a16:colId xmlns:a16="http://schemas.microsoft.com/office/drawing/2014/main" xmlns="" val="881049982"/>
                    </a:ext>
                  </a:extLst>
                </a:gridCol>
              </a:tblGrid>
              <a:tr h="357608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3440" marR="73440" marT="36720" marB="36720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57515125"/>
                  </a:ext>
                </a:extLst>
              </a:tr>
              <a:tr h="274716">
                <a:tc>
                  <a:txBody>
                    <a:bodyPr/>
                    <a:lstStyle/>
                    <a:p>
                      <a:r>
                        <a:rPr lang="en-GB" sz="3600" dirty="0"/>
                        <a:t>10:00-10:45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3600"/>
                        <a:t>General Principles of CA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7235403"/>
                  </a:ext>
                </a:extLst>
              </a:tr>
              <a:tr h="274716">
                <a:tc>
                  <a:txBody>
                    <a:bodyPr/>
                    <a:lstStyle/>
                    <a:p>
                      <a:r>
                        <a:rPr lang="en-GB" sz="3600"/>
                        <a:t>10:50-11:30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3600"/>
                        <a:t>Trials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5456534"/>
                  </a:ext>
                </a:extLst>
              </a:tr>
              <a:tr h="274716">
                <a:tc>
                  <a:txBody>
                    <a:bodyPr/>
                    <a:lstStyle/>
                    <a:p>
                      <a:r>
                        <a:rPr lang="en-GB" sz="3600"/>
                        <a:t>11:45-12:30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3600"/>
                        <a:t>Specimen Appraisal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5768917"/>
                  </a:ext>
                </a:extLst>
              </a:tr>
              <a:tr h="274716">
                <a:tc>
                  <a:txBody>
                    <a:bodyPr/>
                    <a:lstStyle/>
                    <a:p>
                      <a:r>
                        <a:rPr lang="en-GB" sz="3600"/>
                        <a:t>12:30-13:00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3600"/>
                        <a:t>Lunch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2468741"/>
                  </a:ext>
                </a:extLst>
              </a:tr>
              <a:tr h="274716">
                <a:tc>
                  <a:txBody>
                    <a:bodyPr/>
                    <a:lstStyle/>
                    <a:p>
                      <a:r>
                        <a:rPr lang="en-GB" sz="3600"/>
                        <a:t>13:00-13:45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3600"/>
                        <a:t>Diagnostic Tests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5226351"/>
                  </a:ext>
                </a:extLst>
              </a:tr>
              <a:tr h="274716">
                <a:tc>
                  <a:txBody>
                    <a:bodyPr/>
                    <a:lstStyle/>
                    <a:p>
                      <a:r>
                        <a:rPr lang="en-GB" sz="3600"/>
                        <a:t>13:50-14:30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3600"/>
                        <a:t>Specimen Appraisal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54705110"/>
                  </a:ext>
                </a:extLst>
              </a:tr>
              <a:tr h="274716">
                <a:tc>
                  <a:txBody>
                    <a:bodyPr/>
                    <a:lstStyle/>
                    <a:p>
                      <a:r>
                        <a:rPr lang="en-GB" sz="3600"/>
                        <a:t>14:40-15:00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3600"/>
                        <a:t>Meta-analysis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7870063"/>
                  </a:ext>
                </a:extLst>
              </a:tr>
              <a:tr h="274716">
                <a:tc>
                  <a:txBody>
                    <a:bodyPr/>
                    <a:lstStyle/>
                    <a:p>
                      <a:r>
                        <a:rPr lang="en-GB" sz="3600"/>
                        <a:t>15:10-15:45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Introduction to QIPs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1217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64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Mystery Study Design</a:t>
            </a:r>
          </a:p>
        </p:txBody>
      </p:sp>
      <p:pic>
        <p:nvPicPr>
          <p:cNvPr id="21507" name="Picture 5" descr="bd06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076" y="3200400"/>
            <a:ext cx="18129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2057400" y="27432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Exposure</a:t>
            </a: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1828800" y="4495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No Exposure</a:t>
            </a:r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5715000" y="4267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?Outcome</a:t>
            </a:r>
          </a:p>
        </p:txBody>
      </p:sp>
      <p:sp>
        <p:nvSpPr>
          <p:cNvPr id="21511" name="Text Box 11"/>
          <p:cNvSpPr txBox="1">
            <a:spLocks noChangeArrowheads="1"/>
          </p:cNvSpPr>
          <p:nvPr/>
        </p:nvSpPr>
        <p:spPr bwMode="auto">
          <a:xfrm>
            <a:off x="5715000" y="2362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?Outcome</a:t>
            </a:r>
          </a:p>
        </p:txBody>
      </p:sp>
      <p:sp>
        <p:nvSpPr>
          <p:cNvPr id="21512" name="Text Box 13"/>
          <p:cNvSpPr txBox="1">
            <a:spLocks noChangeArrowheads="1"/>
          </p:cNvSpPr>
          <p:nvPr/>
        </p:nvSpPr>
        <p:spPr bwMode="auto">
          <a:xfrm>
            <a:off x="6096000" y="57150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21513" name="Line 16"/>
          <p:cNvSpPr>
            <a:spLocks noChangeShapeType="1"/>
          </p:cNvSpPr>
          <p:nvPr/>
        </p:nvSpPr>
        <p:spPr bwMode="auto">
          <a:xfrm flipH="1">
            <a:off x="3359150" y="2997200"/>
            <a:ext cx="5257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4" name="Line 17"/>
          <p:cNvSpPr>
            <a:spLocks noChangeShapeType="1"/>
          </p:cNvSpPr>
          <p:nvPr/>
        </p:nvSpPr>
        <p:spPr bwMode="auto">
          <a:xfrm flipH="1">
            <a:off x="3503613" y="4941888"/>
            <a:ext cx="5257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5" name="Line 18"/>
          <p:cNvSpPr>
            <a:spLocks noChangeShapeType="1"/>
          </p:cNvSpPr>
          <p:nvPr/>
        </p:nvSpPr>
        <p:spPr bwMode="auto">
          <a:xfrm>
            <a:off x="3648075" y="6308725"/>
            <a:ext cx="4897438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892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Other observational studies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Ecological studies</a:t>
            </a:r>
          </a:p>
          <a:p>
            <a:pPr eaLnBrk="1" hangingPunct="1"/>
            <a:r>
              <a:rPr lang="en-GB" altLang="en-US"/>
              <a:t>Migrant studies</a:t>
            </a:r>
          </a:p>
          <a:p>
            <a:pPr eaLnBrk="1" hangingPunct="1"/>
            <a:r>
              <a:rPr lang="en-GB" altLang="en-US"/>
              <a:t>Case series</a:t>
            </a:r>
          </a:p>
          <a:p>
            <a:pPr eaLnBrk="1" hangingPunct="1"/>
            <a:r>
              <a:rPr lang="en-GB" altLang="en-US"/>
              <a:t>Case reports</a:t>
            </a:r>
          </a:p>
        </p:txBody>
      </p:sp>
    </p:spTree>
    <p:extLst>
      <p:ext uri="{BB962C8B-B14F-4D97-AF65-F5344CB8AC3E}">
        <p14:creationId xmlns:p14="http://schemas.microsoft.com/office/powerpoint/2010/main" val="1725354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Intervention studies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Exposure status of the subject is assigned by the investigator</a:t>
            </a:r>
          </a:p>
          <a:p>
            <a:pPr eaLnBrk="1" hangingPunct="1"/>
            <a:r>
              <a:rPr lang="en-GB" altLang="en-US"/>
              <a:t>Randomisation and blinding</a:t>
            </a:r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6577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Reliability and Validity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/>
              <a:t>Reliability 			Validity</a:t>
            </a:r>
          </a:p>
          <a:p>
            <a:pPr eaLnBrk="1" hangingPunct="1">
              <a:buFontTx/>
              <a:buNone/>
            </a:pPr>
            <a:endParaRPr lang="en-GB" altLang="en-US"/>
          </a:p>
          <a:p>
            <a:pPr lvl="1" eaLnBrk="1" hangingPunct="1">
              <a:buFontTx/>
              <a:buNone/>
            </a:pPr>
            <a:r>
              <a:rPr lang="en-GB" altLang="en-US"/>
              <a:t>=			     		 	=</a:t>
            </a:r>
          </a:p>
          <a:p>
            <a:pPr eaLnBrk="1" hangingPunct="1">
              <a:buFontTx/>
              <a:buNone/>
            </a:pPr>
            <a:endParaRPr lang="en-GB" altLang="en-US"/>
          </a:p>
          <a:p>
            <a:pPr eaLnBrk="1" hangingPunct="1">
              <a:buFontTx/>
              <a:buNone/>
            </a:pPr>
            <a:r>
              <a:rPr lang="en-GB" altLang="en-US"/>
              <a:t>Repeatibility		Relationship to truth</a:t>
            </a:r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  <a:p>
            <a:pPr lvl="1"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4561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pPr marL="54864">
              <a:defRPr/>
            </a:pPr>
            <a:r>
              <a:rPr lang="en-GB" sz="2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				Validity    </a:t>
            </a:r>
          </a:p>
        </p:txBody>
      </p:sp>
      <p:graphicFrame>
        <p:nvGraphicFramePr>
          <p:cNvPr id="19487" name="Group 1055"/>
          <p:cNvGraphicFramePr>
            <a:graphicFrameLocks noGrp="1"/>
          </p:cNvGraphicFramePr>
          <p:nvPr/>
        </p:nvGraphicFramePr>
        <p:xfrm>
          <a:off x="3505200" y="1371600"/>
          <a:ext cx="5105400" cy="49530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3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Measured 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5614" name="Text Box 1045"/>
          <p:cNvSpPr txBox="1">
            <a:spLocks noChangeArrowheads="1"/>
          </p:cNvSpPr>
          <p:nvPr/>
        </p:nvSpPr>
        <p:spPr bwMode="auto">
          <a:xfrm>
            <a:off x="1524000" y="3581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Reliability</a:t>
            </a:r>
          </a:p>
        </p:txBody>
      </p:sp>
      <p:sp>
        <p:nvSpPr>
          <p:cNvPr id="25615" name="Line 1046"/>
          <p:cNvSpPr>
            <a:spLocks noChangeShapeType="1"/>
          </p:cNvSpPr>
          <p:nvPr/>
        </p:nvSpPr>
        <p:spPr bwMode="auto">
          <a:xfrm flipV="1">
            <a:off x="2133600" y="1981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16" name="Text Box 1047"/>
          <p:cNvSpPr txBox="1">
            <a:spLocks noChangeArrowheads="1"/>
          </p:cNvSpPr>
          <p:nvPr/>
        </p:nvSpPr>
        <p:spPr bwMode="auto">
          <a:xfrm>
            <a:off x="1828800" y="13716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High</a:t>
            </a:r>
          </a:p>
        </p:txBody>
      </p:sp>
      <p:sp>
        <p:nvSpPr>
          <p:cNvPr id="25617" name="Line 1048"/>
          <p:cNvSpPr>
            <a:spLocks noChangeShapeType="1"/>
          </p:cNvSpPr>
          <p:nvPr/>
        </p:nvSpPr>
        <p:spPr bwMode="auto">
          <a:xfrm>
            <a:off x="2133600" y="4038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18" name="Text Box 1049"/>
          <p:cNvSpPr txBox="1">
            <a:spLocks noChangeArrowheads="1"/>
          </p:cNvSpPr>
          <p:nvPr/>
        </p:nvSpPr>
        <p:spPr bwMode="auto">
          <a:xfrm>
            <a:off x="1828800" y="5867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Low</a:t>
            </a:r>
          </a:p>
        </p:txBody>
      </p:sp>
      <p:sp>
        <p:nvSpPr>
          <p:cNvPr id="25619" name="Line 1050"/>
          <p:cNvSpPr>
            <a:spLocks noChangeShapeType="1"/>
          </p:cNvSpPr>
          <p:nvPr/>
        </p:nvSpPr>
        <p:spPr bwMode="auto">
          <a:xfrm>
            <a:off x="3733800" y="2971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20" name="Line 1051"/>
          <p:cNvSpPr>
            <a:spLocks noChangeShapeType="1"/>
          </p:cNvSpPr>
          <p:nvPr/>
        </p:nvSpPr>
        <p:spPr bwMode="auto">
          <a:xfrm>
            <a:off x="3810000" y="5334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21" name="Line 1053"/>
          <p:cNvSpPr>
            <a:spLocks noChangeShapeType="1"/>
          </p:cNvSpPr>
          <p:nvPr/>
        </p:nvSpPr>
        <p:spPr bwMode="auto">
          <a:xfrm>
            <a:off x="6324600" y="5334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22" name="Line 1054"/>
          <p:cNvSpPr>
            <a:spLocks noChangeShapeType="1"/>
          </p:cNvSpPr>
          <p:nvPr/>
        </p:nvSpPr>
        <p:spPr bwMode="auto">
          <a:xfrm>
            <a:off x="6324600" y="2971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23" name="Line 1056"/>
          <p:cNvSpPr>
            <a:spLocks noChangeShapeType="1"/>
          </p:cNvSpPr>
          <p:nvPr/>
        </p:nvSpPr>
        <p:spPr bwMode="auto">
          <a:xfrm>
            <a:off x="6781800" y="914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24" name="Line 1057"/>
          <p:cNvSpPr>
            <a:spLocks noChangeShapeType="1"/>
          </p:cNvSpPr>
          <p:nvPr/>
        </p:nvSpPr>
        <p:spPr bwMode="auto">
          <a:xfrm flipH="1">
            <a:off x="3581400" y="914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25" name="Text Box 1058"/>
          <p:cNvSpPr txBox="1">
            <a:spLocks noChangeArrowheads="1"/>
          </p:cNvSpPr>
          <p:nvPr/>
        </p:nvSpPr>
        <p:spPr bwMode="auto">
          <a:xfrm>
            <a:off x="2590800" y="6858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High</a:t>
            </a:r>
          </a:p>
        </p:txBody>
      </p:sp>
      <p:sp>
        <p:nvSpPr>
          <p:cNvPr id="25626" name="Text Box 1059"/>
          <p:cNvSpPr txBox="1">
            <a:spLocks noChangeArrowheads="1"/>
          </p:cNvSpPr>
          <p:nvPr/>
        </p:nvSpPr>
        <p:spPr bwMode="auto">
          <a:xfrm>
            <a:off x="8686800" y="762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Low</a:t>
            </a:r>
          </a:p>
        </p:txBody>
      </p:sp>
      <p:sp>
        <p:nvSpPr>
          <p:cNvPr id="25627" name="Line 1060"/>
          <p:cNvSpPr>
            <a:spLocks noChangeShapeType="1"/>
          </p:cNvSpPr>
          <p:nvPr/>
        </p:nvSpPr>
        <p:spPr bwMode="auto">
          <a:xfrm>
            <a:off x="44958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28" name="Line 1061"/>
          <p:cNvSpPr>
            <a:spLocks noChangeShapeType="1"/>
          </p:cNvSpPr>
          <p:nvPr/>
        </p:nvSpPr>
        <p:spPr bwMode="auto">
          <a:xfrm>
            <a:off x="45720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29" name="Line 1062"/>
          <p:cNvSpPr>
            <a:spLocks noChangeShapeType="1"/>
          </p:cNvSpPr>
          <p:nvPr/>
        </p:nvSpPr>
        <p:spPr bwMode="auto">
          <a:xfrm>
            <a:off x="47244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30" name="Line 1064"/>
          <p:cNvSpPr>
            <a:spLocks noChangeShapeType="1"/>
          </p:cNvSpPr>
          <p:nvPr/>
        </p:nvSpPr>
        <p:spPr bwMode="auto">
          <a:xfrm flipV="1">
            <a:off x="45720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31" name="Line 1066"/>
          <p:cNvSpPr>
            <a:spLocks noChangeShapeType="1"/>
          </p:cNvSpPr>
          <p:nvPr/>
        </p:nvSpPr>
        <p:spPr bwMode="auto">
          <a:xfrm flipV="1">
            <a:off x="72390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32" name="Line 1067"/>
          <p:cNvSpPr>
            <a:spLocks noChangeShapeType="1"/>
          </p:cNvSpPr>
          <p:nvPr/>
        </p:nvSpPr>
        <p:spPr bwMode="auto">
          <a:xfrm>
            <a:off x="7924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33" name="Line 1069"/>
          <p:cNvSpPr>
            <a:spLocks noChangeShapeType="1"/>
          </p:cNvSpPr>
          <p:nvPr/>
        </p:nvSpPr>
        <p:spPr bwMode="auto">
          <a:xfrm>
            <a:off x="80772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34" name="Line 1070"/>
          <p:cNvSpPr>
            <a:spLocks noChangeShapeType="1"/>
          </p:cNvSpPr>
          <p:nvPr/>
        </p:nvSpPr>
        <p:spPr bwMode="auto">
          <a:xfrm>
            <a:off x="7772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35" name="Line 1071"/>
          <p:cNvSpPr>
            <a:spLocks noChangeShapeType="1"/>
          </p:cNvSpPr>
          <p:nvPr/>
        </p:nvSpPr>
        <p:spPr bwMode="auto">
          <a:xfrm flipV="1">
            <a:off x="4800600" y="5334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36" name="Line 1072"/>
          <p:cNvSpPr>
            <a:spLocks noChangeShapeType="1"/>
          </p:cNvSpPr>
          <p:nvPr/>
        </p:nvSpPr>
        <p:spPr bwMode="auto">
          <a:xfrm>
            <a:off x="3810000" y="4648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37" name="Line 1073"/>
          <p:cNvSpPr>
            <a:spLocks noChangeShapeType="1"/>
          </p:cNvSpPr>
          <p:nvPr/>
        </p:nvSpPr>
        <p:spPr bwMode="auto">
          <a:xfrm>
            <a:off x="4953000" y="4648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38" name="Line 1074"/>
          <p:cNvSpPr>
            <a:spLocks noChangeShapeType="1"/>
          </p:cNvSpPr>
          <p:nvPr/>
        </p:nvSpPr>
        <p:spPr bwMode="auto">
          <a:xfrm>
            <a:off x="5562600" y="4648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39" name="Line 1075"/>
          <p:cNvSpPr>
            <a:spLocks noChangeShapeType="1"/>
          </p:cNvSpPr>
          <p:nvPr/>
        </p:nvSpPr>
        <p:spPr bwMode="auto">
          <a:xfrm>
            <a:off x="6858000" y="4648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40" name="Line 1076"/>
          <p:cNvSpPr>
            <a:spLocks noChangeShapeType="1"/>
          </p:cNvSpPr>
          <p:nvPr/>
        </p:nvSpPr>
        <p:spPr bwMode="auto">
          <a:xfrm>
            <a:off x="7696200" y="4648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41" name="Line 1077"/>
          <p:cNvSpPr>
            <a:spLocks noChangeShapeType="1"/>
          </p:cNvSpPr>
          <p:nvPr/>
        </p:nvSpPr>
        <p:spPr bwMode="auto">
          <a:xfrm>
            <a:off x="8229600" y="4724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42" name="Line 1078"/>
          <p:cNvSpPr>
            <a:spLocks noChangeShapeType="1"/>
          </p:cNvSpPr>
          <p:nvPr/>
        </p:nvSpPr>
        <p:spPr bwMode="auto">
          <a:xfrm>
            <a:off x="8077200" y="4724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43" name="Line 1079"/>
          <p:cNvSpPr>
            <a:spLocks noChangeShapeType="1"/>
          </p:cNvSpPr>
          <p:nvPr/>
        </p:nvSpPr>
        <p:spPr bwMode="auto">
          <a:xfrm flipV="1">
            <a:off x="6553200" y="5334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761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traditional hierarchy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Meta-analysis and Systematic reviews</a:t>
            </a:r>
          </a:p>
          <a:p>
            <a:pPr eaLnBrk="1" hangingPunct="1"/>
            <a:r>
              <a:rPr lang="en-GB" altLang="en-US"/>
              <a:t>RCTs with significant results</a:t>
            </a:r>
          </a:p>
          <a:p>
            <a:pPr eaLnBrk="1" hangingPunct="1"/>
            <a:r>
              <a:rPr lang="en-GB" altLang="en-US"/>
              <a:t>RCTs without significant results</a:t>
            </a:r>
          </a:p>
          <a:p>
            <a:pPr eaLnBrk="1" hangingPunct="1"/>
            <a:r>
              <a:rPr lang="en-GB" altLang="en-US"/>
              <a:t>Cohort studies</a:t>
            </a:r>
          </a:p>
          <a:p>
            <a:pPr eaLnBrk="1" hangingPunct="1"/>
            <a:r>
              <a:rPr lang="en-GB" altLang="en-US"/>
              <a:t>Case control studies</a:t>
            </a:r>
          </a:p>
          <a:p>
            <a:pPr eaLnBrk="1" hangingPunct="1"/>
            <a:r>
              <a:rPr lang="en-GB" altLang="en-US"/>
              <a:t>Cross-sectional studies</a:t>
            </a:r>
          </a:p>
          <a:p>
            <a:pPr eaLnBrk="1" hangingPunct="1"/>
            <a:r>
              <a:rPr lang="en-GB" altLang="en-US"/>
              <a:t>Case reports and series</a:t>
            </a:r>
          </a:p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3269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Actual Study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/>
              <a:t>To evaluate the role of hard contact lens as a risk factor for keratoconus, 162 keratoconus patients were compared to 1248 individuals who wore soft contact lens The ‘soft’ group was observed over six years. The authors found that 26.5% of the keratoconus patients wore hard contact lens before diagnosis and only one ‘soft’ patient developed keratoconus</a:t>
            </a:r>
          </a:p>
        </p:txBody>
      </p:sp>
    </p:spTree>
    <p:extLst>
      <p:ext uri="{BB962C8B-B14F-4D97-AF65-F5344CB8AC3E}">
        <p14:creationId xmlns:p14="http://schemas.microsoft.com/office/powerpoint/2010/main" val="197750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Actual Study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The authors conclude that hard contact lens use is associated with keratoconus</a:t>
            </a:r>
          </a:p>
          <a:p>
            <a:pPr eaLnBrk="1" hangingPunct="1"/>
            <a:r>
              <a:rPr lang="en-GB" altLang="en-US"/>
              <a:t>What study design is used?</a:t>
            </a:r>
          </a:p>
          <a:p>
            <a:pPr eaLnBrk="1" hangingPunct="1"/>
            <a:r>
              <a:rPr lang="en-GB" altLang="en-US"/>
              <a:t>Do you agree with the authors?</a:t>
            </a:r>
          </a:p>
        </p:txBody>
      </p:sp>
    </p:spTree>
    <p:extLst>
      <p:ext uri="{BB962C8B-B14F-4D97-AF65-F5344CB8AC3E}">
        <p14:creationId xmlns:p14="http://schemas.microsoft.com/office/powerpoint/2010/main" val="3129862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			Actual Study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This study is not comparing the rate of exposure among cases and controls (Case control)</a:t>
            </a:r>
          </a:p>
          <a:p>
            <a:pPr eaLnBrk="1" hangingPunct="1"/>
            <a:r>
              <a:rPr lang="en-GB" altLang="en-US"/>
              <a:t>This study is not comparing the rate of outcome among exposed and non-exposed (Cohort)</a:t>
            </a:r>
          </a:p>
          <a:p>
            <a:pPr eaLnBrk="1" hangingPunct="1"/>
            <a:r>
              <a:rPr lang="en-GB" altLang="en-US"/>
              <a:t>This is uninterpretable</a:t>
            </a:r>
          </a:p>
          <a:p>
            <a:pPr eaLnBrk="1" hangingPunct="1">
              <a:buFontTx/>
              <a:buNone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738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/>
              <a:t>The Big Five</a:t>
            </a:r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Bias</a:t>
            </a:r>
          </a:p>
          <a:p>
            <a:pPr eaLnBrk="1" hangingPunct="1"/>
            <a:r>
              <a:rPr lang="en-GB" altLang="en-US"/>
              <a:t>Confounding</a:t>
            </a:r>
          </a:p>
          <a:p>
            <a:pPr eaLnBrk="1" hangingPunct="1"/>
            <a:r>
              <a:rPr lang="en-GB" altLang="en-US"/>
              <a:t>Chance</a:t>
            </a:r>
          </a:p>
          <a:p>
            <a:pPr eaLnBrk="1" hangingPunct="1"/>
            <a:r>
              <a:rPr lang="en-GB" altLang="en-US"/>
              <a:t>Fraud</a:t>
            </a:r>
          </a:p>
          <a:p>
            <a:pPr eaLnBrk="1" hangingPunct="1"/>
            <a:r>
              <a:rPr lang="en-GB" altLang="en-US"/>
              <a:t>Causality</a:t>
            </a:r>
          </a:p>
        </p:txBody>
      </p:sp>
      <p:sp>
        <p:nvSpPr>
          <p:cNvPr id="30724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30725" name="Picture 7" descr="ray_mbugua_wildlif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9" y="1643064"/>
            <a:ext cx="3851275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49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i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Principles of Critical Appraisal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2819400"/>
            <a:ext cx="655955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  <a:p>
            <a:pPr eaLnBrk="1" hangingPunct="1">
              <a:spcBef>
                <a:spcPct val="0"/>
              </a:spcBef>
            </a:pPr>
            <a:r>
              <a:rPr lang="en-GB" altLang="en-US"/>
              <a:t>Adrian Boyle MD FCEM</a:t>
            </a:r>
          </a:p>
        </p:txBody>
      </p:sp>
    </p:spTree>
    <p:extLst>
      <p:ext uri="{BB962C8B-B14F-4D97-AF65-F5344CB8AC3E}">
        <p14:creationId xmlns:p14="http://schemas.microsoft.com/office/powerpoint/2010/main" val="207977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/>
              <a:t>Point of statistics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Evaluate role of chance</a:t>
            </a:r>
          </a:p>
          <a:p>
            <a:pPr lvl="1" eaLnBrk="1" hangingPunct="1"/>
            <a:r>
              <a:rPr lang="en-GB" altLang="en-US" i="1"/>
              <a:t>How likely is it that this result could have occurred by chance?</a:t>
            </a:r>
          </a:p>
          <a:p>
            <a:pPr eaLnBrk="1" hangingPunct="1"/>
            <a:r>
              <a:rPr lang="en-GB" altLang="en-US"/>
              <a:t>Quantify effect</a:t>
            </a:r>
          </a:p>
          <a:p>
            <a:pPr lvl="1" eaLnBrk="1" hangingPunct="1"/>
            <a:r>
              <a:rPr lang="en-GB" altLang="en-US" i="1"/>
              <a:t>How many of my patients will get better if I give them this treatment?</a:t>
            </a:r>
          </a:p>
          <a:p>
            <a:pPr eaLnBrk="1" hangingPunct="1"/>
            <a:r>
              <a:rPr lang="en-GB" altLang="en-US"/>
              <a:t>Adjust for multiple confounders</a:t>
            </a:r>
          </a:p>
          <a:p>
            <a:pPr lvl="1" eaLnBrk="1" hangingPunct="1"/>
            <a:r>
              <a:rPr lang="en-GB" altLang="en-US" i="1"/>
              <a:t>Regression analysis</a:t>
            </a:r>
          </a:p>
        </p:txBody>
      </p:sp>
    </p:spTree>
    <p:extLst>
      <p:ext uri="{BB962C8B-B14F-4D97-AF65-F5344CB8AC3E}">
        <p14:creationId xmlns:p14="http://schemas.microsoft.com/office/powerpoint/2010/main" val="796073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/>
              <a:t>Chance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Power</a:t>
            </a:r>
          </a:p>
          <a:p>
            <a:pPr lvl="1" eaLnBrk="1" hangingPunct="1"/>
            <a:r>
              <a:rPr lang="en-GB" altLang="en-US"/>
              <a:t>What is the chance of detecting a difference if one truly existed</a:t>
            </a:r>
          </a:p>
          <a:p>
            <a:pPr eaLnBrk="1" hangingPunct="1"/>
            <a:r>
              <a:rPr lang="en-GB" altLang="en-US"/>
              <a:t>95% Confidence Intervals</a:t>
            </a:r>
          </a:p>
          <a:p>
            <a:pPr lvl="1" eaLnBrk="1" hangingPunct="1"/>
            <a:r>
              <a:rPr lang="en-GB" altLang="en-US"/>
              <a:t>Larger studies have less random error around the estimate ‘</a:t>
            </a:r>
            <a:r>
              <a:rPr lang="en-GB" altLang="en-US" i="1"/>
              <a:t>Increased Precision</a:t>
            </a:r>
            <a:r>
              <a:rPr lang="en-GB" altLang="en-US"/>
              <a:t>’</a:t>
            </a:r>
          </a:p>
          <a:p>
            <a:pPr lvl="1" eaLnBrk="1" hangingPunct="1"/>
            <a:r>
              <a:rPr lang="en-GB" altLang="en-US"/>
              <a:t>Preferable to p-values as confirm both a hypothesis and indicate precision</a:t>
            </a:r>
          </a:p>
          <a:p>
            <a:pPr lvl="1" eaLnBrk="1" hangingPunct="1"/>
            <a:endParaRPr lang="en-GB" altLang="en-US"/>
          </a:p>
          <a:p>
            <a:pPr lvl="1" eaLnBrk="1" hangingPunct="1"/>
            <a:endParaRPr lang="en-GB" altLang="en-US"/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422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GB" dirty="0"/>
              <a:t>95% Confidence Intervals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en-US" b="1">
                <a:solidFill>
                  <a:srgbClr val="FFC000"/>
                </a:solidFill>
              </a:rPr>
              <a:t>CRASH 2 Relative Risk 0·91, 95% CI 0·85–0·97; p=0·0035</a:t>
            </a:r>
          </a:p>
          <a:p>
            <a:pPr eaLnBrk="1" hangingPunct="1"/>
            <a:endParaRPr lang="it-IT" altLang="en-US" b="1"/>
          </a:p>
          <a:p>
            <a:pPr eaLnBrk="1" hangingPunct="1"/>
            <a:r>
              <a:rPr lang="en-GB" altLang="en-US" b="1">
                <a:solidFill>
                  <a:srgbClr val="FFFF00"/>
                </a:solidFill>
              </a:rPr>
              <a:t>3CPO Relative Risk 0.85, 95% CI 0.82-1.03, p= 0.056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>
                <a:solidFill>
                  <a:srgbClr val="66FF33"/>
                </a:solidFill>
              </a:rPr>
              <a:t>  </a:t>
            </a:r>
            <a:r>
              <a:rPr lang="en-GB" altLang="en-US" b="1">
                <a:solidFill>
                  <a:srgbClr val="66FF33"/>
                </a:solidFill>
              </a:rPr>
              <a:t>Relative Risk 0.89, 95% CI 0.02-10.5, p= 0.23</a:t>
            </a:r>
          </a:p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5829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/>
              <a:t>Confidence Interval of the difference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46238"/>
            <a:ext cx="8186738" cy="4525962"/>
          </a:xfrm>
        </p:spPr>
        <p:txBody>
          <a:bodyPr/>
          <a:lstStyle/>
          <a:p>
            <a:pPr eaLnBrk="1" hangingPunct="1"/>
            <a:r>
              <a:rPr lang="en-GB" altLang="en-US"/>
              <a:t>Measure the difference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/>
              <a:t>between two means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/>
              <a:t>and estimate the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/>
              <a:t>precision of that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/>
              <a:t>difference 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‘The difference between the two groups was 10 (95% CI 8-12)’ </a:t>
            </a:r>
          </a:p>
        </p:txBody>
      </p:sp>
      <p:pic>
        <p:nvPicPr>
          <p:cNvPr id="34820" name="Content Placeholder 4" descr="Norm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67439" y="1571625"/>
            <a:ext cx="3895725" cy="2438400"/>
          </a:xfrm>
        </p:spPr>
      </p:pic>
      <p:cxnSp>
        <p:nvCxnSpPr>
          <p:cNvPr id="7" name="Straight Connector 6"/>
          <p:cNvCxnSpPr/>
          <p:nvPr/>
        </p:nvCxnSpPr>
        <p:spPr>
          <a:xfrm rot="5400000">
            <a:off x="6703219" y="2607469"/>
            <a:ext cx="1930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7775576" y="2606676"/>
            <a:ext cx="1928812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797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Confounding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/>
              <a:t>	‘A variable that is associated with both the exposure and the outcome of interest’</a:t>
            </a:r>
          </a:p>
          <a:p>
            <a:pPr eaLnBrk="1" hangingPunct="1">
              <a:buFontTx/>
              <a:buNone/>
            </a:pPr>
            <a:endParaRPr lang="en-GB" altLang="en-U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424114" y="4868863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640014" y="5084763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855914" y="5300663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566989" y="4581525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208213" y="5084764"/>
            <a:ext cx="2520950" cy="528637"/>
          </a:xfrm>
          <a:prstGeom prst="rect">
            <a:avLst/>
          </a:prstGeom>
          <a:noFill/>
          <a:ln w="9525" algn="ctr">
            <a:solidFill>
              <a:srgbClr val="FFFF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>
                <a:latin typeface="Times New Roman" panose="02020603050405020304" pitchFamily="18" charset="0"/>
              </a:rPr>
              <a:t>Smoking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7535863" y="5084764"/>
            <a:ext cx="2520950" cy="528637"/>
          </a:xfrm>
          <a:prstGeom prst="rect">
            <a:avLst/>
          </a:prstGeom>
          <a:noFill/>
          <a:ln w="9525" algn="ctr">
            <a:solidFill>
              <a:srgbClr val="FFFF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>
                <a:latin typeface="Times New Roman" panose="02020603050405020304" pitchFamily="18" charset="0"/>
              </a:rPr>
              <a:t>Cirrhosis</a:t>
            </a:r>
          </a:p>
        </p:txBody>
      </p:sp>
      <p:sp>
        <p:nvSpPr>
          <p:cNvPr id="35850" name="Line 12"/>
          <p:cNvSpPr>
            <a:spLocks noChangeShapeType="1"/>
          </p:cNvSpPr>
          <p:nvPr/>
        </p:nvSpPr>
        <p:spPr bwMode="auto">
          <a:xfrm>
            <a:off x="4872039" y="5300663"/>
            <a:ext cx="2376487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608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Confounding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/>
              <a:t>	‘A variable that is associated with both the exposure and the outcome of interest’</a:t>
            </a:r>
          </a:p>
          <a:p>
            <a:pPr eaLnBrk="1" hangingPunct="1">
              <a:buFontTx/>
              <a:buNone/>
            </a:pPr>
            <a:endParaRPr lang="en-GB" altLang="en-US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424114" y="4868863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640014" y="5084763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855914" y="5300663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566989" y="4581525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2208213" y="5084764"/>
            <a:ext cx="2520950" cy="528637"/>
          </a:xfrm>
          <a:prstGeom prst="rect">
            <a:avLst/>
          </a:prstGeom>
          <a:noFill/>
          <a:ln w="9525" algn="ctr">
            <a:solidFill>
              <a:srgbClr val="FFFF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>
                <a:latin typeface="Times New Roman" panose="02020603050405020304" pitchFamily="18" charset="0"/>
              </a:rPr>
              <a:t>Smoking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7535863" y="5157789"/>
            <a:ext cx="2520950" cy="528637"/>
          </a:xfrm>
          <a:prstGeom prst="rect">
            <a:avLst/>
          </a:prstGeom>
          <a:noFill/>
          <a:ln w="9525" algn="ctr">
            <a:solidFill>
              <a:srgbClr val="FFFF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>
                <a:latin typeface="Times New Roman" panose="02020603050405020304" pitchFamily="18" charset="0"/>
              </a:rPr>
              <a:t>Cirrhosis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4943475" y="3573464"/>
            <a:ext cx="2520950" cy="528637"/>
          </a:xfrm>
          <a:prstGeom prst="rect">
            <a:avLst/>
          </a:prstGeom>
          <a:noFill/>
          <a:ln w="9525" algn="ctr">
            <a:solidFill>
              <a:srgbClr val="FFFF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>
                <a:latin typeface="Times New Roman" panose="02020603050405020304" pitchFamily="18" charset="0"/>
              </a:rPr>
              <a:t>Boozer</a:t>
            </a: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4872039" y="5300663"/>
            <a:ext cx="2376487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V="1">
            <a:off x="3143250" y="4076700"/>
            <a:ext cx="1658938" cy="863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7535864" y="4149725"/>
            <a:ext cx="936625" cy="863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93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Adjusting for multiple confounders</a:t>
            </a:r>
          </a:p>
        </p:txBody>
      </p:sp>
      <p:pic>
        <p:nvPicPr>
          <p:cNvPr id="3789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1814" y="1641475"/>
            <a:ext cx="5616575" cy="4211638"/>
          </a:xfrm>
        </p:spPr>
      </p:pic>
      <p:sp>
        <p:nvSpPr>
          <p:cNvPr id="5" name="Oval 4"/>
          <p:cNvSpPr/>
          <p:nvPr/>
        </p:nvSpPr>
        <p:spPr>
          <a:xfrm>
            <a:off x="3143250" y="3716339"/>
            <a:ext cx="1512888" cy="12969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383339" y="1916114"/>
            <a:ext cx="1584325" cy="9366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37894" name="TextBox 6"/>
          <p:cNvSpPr txBox="1">
            <a:spLocks noChangeArrowheads="1"/>
          </p:cNvSpPr>
          <p:nvPr/>
        </p:nvSpPr>
        <p:spPr bwMode="auto">
          <a:xfrm>
            <a:off x="3143251" y="4133851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Exposure</a:t>
            </a:r>
          </a:p>
        </p:txBody>
      </p:sp>
      <p:sp>
        <p:nvSpPr>
          <p:cNvPr id="37895" name="TextBox 7"/>
          <p:cNvSpPr txBox="1">
            <a:spLocks noChangeArrowheads="1"/>
          </p:cNvSpPr>
          <p:nvPr/>
        </p:nvSpPr>
        <p:spPr bwMode="auto">
          <a:xfrm>
            <a:off x="6456363" y="2133601"/>
            <a:ext cx="14398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Outcome</a:t>
            </a:r>
          </a:p>
        </p:txBody>
      </p:sp>
    </p:spTree>
    <p:extLst>
      <p:ext uri="{BB962C8B-B14F-4D97-AF65-F5344CB8AC3E}">
        <p14:creationId xmlns:p14="http://schemas.microsoft.com/office/powerpoint/2010/main" val="953685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Aim of regression analysis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8916" name="Picture 2" descr="https://encrypted-tbn1.gstatic.com/images?q=tbn:ANd9GcR6ZhkayeBtzTC45JV89dPMyDODDabSiHTuVhOJkfGM1K1HC0L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4" y="1916114"/>
            <a:ext cx="5832475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3082925" y="4419600"/>
            <a:ext cx="1512888" cy="12969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288214" y="1916114"/>
            <a:ext cx="1584325" cy="9366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3154364" y="4797426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Exposure</a:t>
            </a:r>
          </a:p>
        </p:txBody>
      </p:sp>
      <p:sp>
        <p:nvSpPr>
          <p:cNvPr id="38920" name="TextBox 7"/>
          <p:cNvSpPr txBox="1">
            <a:spLocks noChangeArrowheads="1"/>
          </p:cNvSpPr>
          <p:nvPr/>
        </p:nvSpPr>
        <p:spPr bwMode="auto">
          <a:xfrm>
            <a:off x="7288213" y="2154238"/>
            <a:ext cx="1441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Outcome</a:t>
            </a:r>
          </a:p>
        </p:txBody>
      </p:sp>
    </p:spTree>
    <p:extLst>
      <p:ext uri="{BB962C8B-B14F-4D97-AF65-F5344CB8AC3E}">
        <p14:creationId xmlns:p14="http://schemas.microsoft.com/office/powerpoint/2010/main" val="30205764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Bias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/>
              <a:t>A systematic distortion of the attributes of the population, exposure or outcome that undermines the validity of the findings</a:t>
            </a:r>
          </a:p>
          <a:p>
            <a:pPr eaLnBrk="1" hangingPunct="1">
              <a:lnSpc>
                <a:spcPct val="90000"/>
              </a:lnSpc>
            </a:pPr>
            <a:endParaRPr lang="en-GB" altLang="en-US"/>
          </a:p>
          <a:p>
            <a:pPr eaLnBrk="1" hangingPunct="1">
              <a:lnSpc>
                <a:spcPct val="90000"/>
              </a:lnSpc>
            </a:pPr>
            <a:r>
              <a:rPr lang="en-GB" altLang="en-US"/>
              <a:t>E.g response bias, a postal survey of 1000 patients one week after discharge from ITU found that all were very pleased with their care, response rate of 20%</a:t>
            </a:r>
          </a:p>
          <a:p>
            <a:pPr eaLnBrk="1" hangingPunct="1">
              <a:lnSpc>
                <a:spcPct val="90000"/>
              </a:lnSpc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2188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Fraud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Harder to detect</a:t>
            </a:r>
          </a:p>
          <a:p>
            <a:pPr eaLnBrk="1" hangingPunct="1"/>
            <a:r>
              <a:rPr lang="en-GB" altLang="en-US"/>
              <a:t>Look for conflicts of interest</a:t>
            </a:r>
          </a:p>
          <a:p>
            <a:pPr eaLnBrk="1" hangingPunct="1"/>
            <a:r>
              <a:rPr lang="en-GB" altLang="en-US"/>
              <a:t>Be wary of commercially sponsored trials in highly selected patients</a:t>
            </a:r>
          </a:p>
          <a:p>
            <a:pPr eaLnBrk="1" hangingPunct="1"/>
            <a:r>
              <a:rPr lang="en-GB" altLang="en-US"/>
              <a:t>Be wary of the pretty woman bearing muffins</a:t>
            </a:r>
          </a:p>
          <a:p>
            <a:pPr eaLnBrk="1" hangingPunct="1"/>
            <a:r>
              <a:rPr lang="en-GB" altLang="en-US"/>
              <a:t>Seeding studies</a:t>
            </a:r>
          </a:p>
        </p:txBody>
      </p:sp>
    </p:spTree>
    <p:extLst>
      <p:ext uri="{BB962C8B-B14F-4D97-AF65-F5344CB8AC3E}">
        <p14:creationId xmlns:p14="http://schemas.microsoft.com/office/powerpoint/2010/main" val="93168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Aims and objectives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What explains a study finding</a:t>
            </a:r>
          </a:p>
          <a:p>
            <a:pPr eaLnBrk="1" hangingPunct="1"/>
            <a:r>
              <a:rPr lang="en-GB" altLang="en-US"/>
              <a:t>The top five</a:t>
            </a:r>
          </a:p>
        </p:txBody>
      </p:sp>
    </p:spTree>
    <p:extLst>
      <p:ext uri="{BB962C8B-B14F-4D97-AF65-F5344CB8AC3E}">
        <p14:creationId xmlns:p14="http://schemas.microsoft.com/office/powerpoint/2010/main" val="20524700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Obvious and not so obvious fraud</a:t>
            </a:r>
          </a:p>
        </p:txBody>
      </p:sp>
      <p:pic>
        <p:nvPicPr>
          <p:cNvPr id="4198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5551" y="1916113"/>
            <a:ext cx="2733675" cy="1676400"/>
          </a:xfrm>
        </p:spPr>
      </p:pic>
      <p:sp>
        <p:nvSpPr>
          <p:cNvPr id="41988" name="AutoShape 2" descr="data:image/jpeg;base64,/9j/4AAQSkZJRgABAQAAAQABAAD/2wCEAAkGBxQPEBAUEBQUFBUUFBQPFA8UDw8PDxQQFBQWFhQUFBQYHCggGBolHBQUITEhJSkrLi4uFx8zODMsNygtLisBCgoKDg0OGhAQGiwcHx8sLCwsLCwsLCwsLCwsLCwsLCwsLCwsMiwsLCwsLywsLCw3NywrKys3KysrLCsrKysrK//AABEIALABHwMBIgACEQEDEQH/xAAbAAACAgMBAAAAAAAAAAAAAAAAAQQFAgMGB//EADgQAAIBAgMFBgQFBAIDAAAAAAABAgMRBCExBRJBUXEGEyJhgZEyQqHBUmJysdEHI+HwU5IUM4L/xAAZAQEAAwEBAAAAAAAAAAAAAAAAAQIDBAX/xAAeEQEBAQEAAwEBAQEAAAAAAAAAAQIRAxIhMVFBYf/aAAwDAQACEQMRAD8AvRgAAAAgGAAADEMBAM1YmsoQlJ8FcDnu2GKsoQT1e8/sctUpeC1s372JWNryrVHJviR69dR0V3w5XK1MaaeEjCzl6eSIuNpb17dTOcpzzenP+CHXnJZc8lfWwSrK2pnTpN8MiTTwsm72+5Phhnpx4i0mbVdDD8uJKjhklfjyLGhg/Eb5wjazWa4+XQia+r3x2TqnpNKS/b7Fu505pb2TWT4PyZX43D2zh6/yaI3k7S6J+XIszXtCrKjJOLzWafNcUd3s/GKtTUl6rimeZ4fFZbsuDt6eRe9mcc6NXdlnGej8xB3AAgJQBDEAgGIBCYxAIRkIDFiZkJgYsRkzECYAhgCGIYAADAQwAAKDtVjdyCgnnJNvpwL9nGdr5XrxS4RXvmBSRbdor1ZpxOq+iJdCFlnq9WaqtNZcXyKNJOs1G8UlyzZpjg03z+yJVnay6dCww1FRt/uZnrfG2fEiLDJJK3C5nQwij66ssaNJXzzb/wBsSJ0Ymft1tMyK2NC17r0I/c/E2Wldcvch1Y20ImuVNz2cU9Sm3fLT9jVKireeq/gtt5Rel+ZDxEVfLS/0NZthrxqyFPdafFP6FpF3tbJ6rrwI7jnJLqjdSeV/9szVz13WxsZ31KMuPwvqiccv2SxPjqQ5+I6gsqAYCABAACENiYCAAAQhiAQhmIEwAGgAAAAABgIYAAHFdoZ3rz8mvojtTjO1tDdrXXzRv6oipio3rRb9hYdXdzCtlTiuJuw0bIz3fjfxfqbSN++R6Oa6k2hTOZ1tcJO5ujVZNo0FbMJ4XlYcp2K+o3exoqU2y4eHjZ31NeIUIq7aXqT607I5+dO1yNU0sSsdjafB3IEaqno/fIvnNZ63Aqii7voSErRfVv0ZDqcUb8PUurcdDbLl3E3YVbcrQt+JR6pneHnWxqbliIfrT9j0UvGQABEgABMAEDYgGIBAAmDEACAAJY0ILAMAAAGIYAAAAHL9o8RCpKyveF0315HUHHbboWrTtxd/uV1eRp48+3VHUe9Jr8Lt6G5T3RVqed4kOttCC8L3lJNL4Xb3KanWmbyJlTFbul2NYqrbwp9bGqlXzSil+pq6G6tXekk3u5LJK27rqVki2tWJWE2jVj8aLjD4zeKSKbdldrmyNCrUVRR30v8A5T4lbOtO8dFjMVZlPi497q8vPJGjaqqRld1HlnZRikZwTlBZ3/j0E+fUW23nGmeGpQs5zTvwT/cxkqVvAkbMXhu8jFJbrjdaXWfkQ5Ya0YpfL7l/inrf42uMXmtF5mtNpprS4qWy1Wu5SlbJbqlZG+tTs7LyJlnVNZvG3DJ3couzVpet0eiU3kuiPPvgjJc0v3O+ofBH9K/Yti9V8uecbBABdkAEAAIBAACYADEAgC4CACYMQwAAAAGIYAgAAA5rb9O1ZfmX+DpCn7Q08qcuUrPoym53LXw65pzFSNptckbO7UoNZX4ZZmOMtvOz4joPM59X46s5+1ooYe2TRYYfDq2nuSaPmTIrLK3sR3q/qp61Nr4cr8SC8MlNSeun1uXmMvxfQqqr8aQ6evf1o2pK7Xnl6G7D0l4VFWyStwNe0qTtf1NuClfdH+Fz9TZYd8SFWwTfQvItNZkWsiSRVxh3ayIFR3l6lhiZlbrJdS2GfkTsY96NN8XZP/sju6asl0R5+o50463nFLpe56DFZI18c+ObzX6BDYmaMgxDEwAxGIAEMQCExiAQAAE0YAAAgAAAAYAAgAGRNqU96lNclf2JQpK6afHIVMvL1w2LppLz1ZjhpErbNLuZNT0fwy4dCFROWzkds1LexaUGTHVsiBh55IxqVru3AzjY8dXbjl0uQ8KlfxZm+pLeVjXGjfyfNFhKx9KCgmpXvw5FPhJOM1bS9iVLDyl8Tuuhi429CUd6tFUCq8isc7m6FW6tyISjYp5kLdvJL6k3EIg107pLJtpX6svhh5L/AKnbMe/iKMUrtS3n0R3pT7C2FHDXk5Oc5L4mrWXJFwb5nI5N69r0hDAsqQmMQCExiAQhiABMBAACACcMAABXAAABXEA7gIAAAGBrrUYzVpJSXJpNHHY3D93VnHk8uj0O0KLtJhfhqLh4ZdODKbnY08V5pU0jXJamdKRuqQWqOV3f4hxd9CVSyIeIoq/hy6M1qnLm/wBy8kpJVm+hEro09zLjJmirQfFv1J9Yvc8ZuoskSKSzv5ETDxUb2/yyfOSjHzZS3/GbRU4kahT38RRj+dfQznMkdlKXe4py1VNP/saeOfWPm18dykDADochMAABGLMhMBCGxAIGAgEIYgAAEBPExmLAAFcQDAQAMAAAAEAAY1aSnFxlmmrNGQAcTjsO6E3CXWMuaFSrl72rpp0U+MZKz8nqcjGvnnqc+8OrHk7PqzkkzGNF8DVhqtywpvkY/ZXRPqHKjIawzerLLcNFWFmW6srp07GjFV7kjEz1KSvVbdkTnPWW9esSKs72itXkYTx8tnYqFSGcJpRqQ4O2T9SbsvB57z+XNvz4IrO168EH+b7HVjPzrj8mvvHpezNpU8TTU6Uk1xXzJ8muBLPDdk7XqYWanSlZ8Y/LJcmj1Ts72npYyKV1Cotabf1jzRKi9C4ITABMYgEJjYgEJjEwEIbEAmACAsDFjEwMQAAAYgQDAAAAIeP2pRw6vVqRj5N5+i1OT2p/UOnG6w8HN/il4Y+2oHcEHHbYoUP/AG1YR8r3l7LM8q2j2uxVe6dRxT+WHgXusylc29Xfz1A9Rr7chjadV0k1GGV3q753twKCpHezRh2B8axEHo1H7o29zKlOVOWsXl5xejK+SfJWvi/jGlVcdSwo4tETu0zB4dox5K2zrWV3HFK2pHxGNSK6NCQnh+LHrFr5L/GrFYhyyiZ4HAOUlFZt6vkjbhcM3JWV28kjp8FgVRjzlLWX2Rr48e15Pxj5N8nb+odSkoRUI6LV82cZ2yqZ049X9jtsbked9qa+/Xa/ClH11Z07+Tjln2qYzpzcXdOz5p2ZrMkYrrzZna3E4dq1Rzj+CfjXvqjsNmf1ApTsq8HTf4l44fyjzNgmB7tg8fTrq9KcZryaf0N7PCMPipU2pQk4tcYtpnU7L7d16dlVSqrm/DP3WoHpxic3s/tvhqtlJum/zLw+6Oho14zV4SUlzTTX0AzEMQGIMbEBiAMQFgJjEwMQAAACt2vt2jhI3qyV+EFnN+h55t7tvWr3jS/tQ0sn42vOXD0A7vbPaehhbqUt6f8AxxtKXryOE2x25r1rqm+6jyj8frL+DlZzb1MANtWtKbbk22+LbbNdxGSQAkZGKGB139Opf3a36Y/uzsds7M76O9H446ea5HK/0+o7u9J/NK3oj0GBrjPc8qvtZexw0OTyaya43JNIutr7K3nvw+LiuZSSg1wzWpyeTFzeOzx6mp1J3DS6TlJKKu3ojPDQlUkoxTbZ1Wztmxoq7zk9ZfZDxeK6qfL5Jif9Q9mbMVFXec3q+XkiRUjzJk0RMW7I9DOZmcjz9aur2ud2tX3bt6RTfseY4mrvylJ6ybl7nY9scXuwcV87t6LU4mRj5L9WzGJkhDRmuGIyMQAdxDAdyTg8fUou9Ocov8smvdEUAOz2X28qwyrxVRfiXhn/AAzstk7foYpf25+L/jllP24njZspVXFpxbTWaadmgPc2I4Ps521atDFZrRVeK/UvudzSqxnFSi1JPNNO6YGQrDEwLATAg7Y2hHDUZ1J/KslzlwQGeOx0KEXKrJRS4t/Rczg9v9vZSvHCrdWneP430XA5La21amKqOdSTd3kr+GK5JcCA2Btr4iVSTlNuTebbd2abgwAAAAGMxTHcBtgjE34SnvThHnJL3YHo3ZrD93Rorja76vP7nS76SzemrKujGyiuRE25GVWnOGai4tJLJ34Nm+YztY7V7Z0qN4013svJ2gn+rj6FRh+1VKrJd/Bw/PB3Xqji0rZcjJZmWtd/V8/Px67sHamFl4aNSO9xUnab9y+dU8Mw9KU5xhBXlJpLyZ6xsDAzo00p1p1HZZSs4rpx+pr4/wCcV3/VxJldj5ZEurO1k8m9MyuxsjVm837ZV96uo/hj9X/qOfZO2zX7yvVlzk0uiyX7EE5dfrafhAMCqQYyQ2zBu4DQxIYDAEAAMQAMttibfq4SXgd48abu4v8AgqBgeu7D7QUsWluvdnxpvX05otzw+hWlCSlFtNO6admmeq9ldtf+XR8Xxxyl5/mA/9k="/>
          <p:cNvSpPr>
            <a:spLocks noChangeAspect="1" noChangeArrowheads="1"/>
          </p:cNvSpPr>
          <p:nvPr/>
        </p:nvSpPr>
        <p:spPr bwMode="auto">
          <a:xfrm>
            <a:off x="6065838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41989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475" y="1947864"/>
            <a:ext cx="154305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10285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Causality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Some interventions  do work</a:t>
            </a:r>
          </a:p>
          <a:p>
            <a:pPr eaLnBrk="1" hangingPunct="1"/>
            <a:r>
              <a:rPr lang="en-GB" altLang="en-US"/>
              <a:t>How do you know whether an association is causal?</a:t>
            </a:r>
          </a:p>
          <a:p>
            <a:pPr eaLnBrk="1" hangingPunct="1"/>
            <a:r>
              <a:rPr lang="en-GB" altLang="en-US"/>
              <a:t>Try to decide whether they work with your patients</a:t>
            </a:r>
          </a:p>
        </p:txBody>
      </p:sp>
    </p:spTree>
    <p:extLst>
      <p:ext uri="{BB962C8B-B14F-4D97-AF65-F5344CB8AC3E}">
        <p14:creationId xmlns:p14="http://schemas.microsoft.com/office/powerpoint/2010/main" val="297472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Causal? Bradford Hill Criteria</a:t>
            </a:r>
          </a:p>
        </p:txBody>
      </p:sp>
      <p:sp>
        <p:nvSpPr>
          <p:cNvPr id="44035" name="Content Placeholder 3"/>
          <p:cNvSpPr>
            <a:spLocks noGrp="1"/>
          </p:cNvSpPr>
          <p:nvPr>
            <p:ph sz="half" idx="1"/>
          </p:nvPr>
        </p:nvSpPr>
        <p:spPr>
          <a:xfrm>
            <a:off x="1981200" y="1646238"/>
            <a:ext cx="4038600" cy="4525962"/>
          </a:xfrm>
        </p:spPr>
        <p:txBody>
          <a:bodyPr>
            <a:normAutofit fontScale="92500" lnSpcReduction="20000"/>
          </a:bodyPr>
          <a:lstStyle/>
          <a:p>
            <a:r>
              <a:rPr lang="en-GB" altLang="en-US"/>
              <a:t>Strong association</a:t>
            </a:r>
          </a:p>
          <a:p>
            <a:r>
              <a:rPr lang="en-GB" altLang="en-US"/>
              <a:t>Consistent across study designs</a:t>
            </a:r>
          </a:p>
          <a:p>
            <a:r>
              <a:rPr lang="en-GB" altLang="en-US"/>
              <a:t>Plausible</a:t>
            </a:r>
          </a:p>
          <a:p>
            <a:r>
              <a:rPr lang="en-GB" altLang="en-US"/>
              <a:t>Temporal</a:t>
            </a:r>
          </a:p>
          <a:p>
            <a:r>
              <a:rPr lang="en-GB" altLang="en-US"/>
              <a:t>Specific</a:t>
            </a:r>
          </a:p>
          <a:p>
            <a:r>
              <a:rPr lang="en-GB" altLang="en-US"/>
              <a:t>Biological gradient</a:t>
            </a:r>
          </a:p>
          <a:p>
            <a:r>
              <a:rPr lang="en-GB" altLang="en-US"/>
              <a:t>Coherence</a:t>
            </a:r>
          </a:p>
          <a:p>
            <a:r>
              <a:rPr lang="en-GB" altLang="en-US"/>
              <a:t>Experimental evidence RCT</a:t>
            </a:r>
          </a:p>
          <a:p>
            <a:r>
              <a:rPr lang="en-GB" altLang="en-US"/>
              <a:t>Analogy</a:t>
            </a:r>
          </a:p>
          <a:p>
            <a:endParaRPr lang="en-GB" altLang="en-US"/>
          </a:p>
        </p:txBody>
      </p:sp>
      <p:pic>
        <p:nvPicPr>
          <p:cNvPr id="4403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72300" y="2347913"/>
            <a:ext cx="2438400" cy="3122612"/>
          </a:xfrm>
        </p:spPr>
      </p:pic>
    </p:spTree>
    <p:extLst>
      <p:ext uri="{BB962C8B-B14F-4D97-AF65-F5344CB8AC3E}">
        <p14:creationId xmlns:p14="http://schemas.microsoft.com/office/powerpoint/2010/main" val="3889397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Measures of effect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Relative risk reduction</a:t>
            </a:r>
          </a:p>
          <a:p>
            <a:pPr lvl="3" eaLnBrk="1" hangingPunct="1">
              <a:buFontTx/>
              <a:buNone/>
            </a:pPr>
            <a:r>
              <a:rPr lang="en-GB" altLang="en-US" sz="2800" u="sng"/>
              <a:t>incidence in exposed</a:t>
            </a:r>
            <a:r>
              <a:rPr lang="en-GB" altLang="en-US" sz="2800"/>
              <a:t>  			</a:t>
            </a:r>
          </a:p>
          <a:p>
            <a:pPr lvl="3" eaLnBrk="1" hangingPunct="1">
              <a:buFontTx/>
              <a:buNone/>
            </a:pPr>
            <a:r>
              <a:rPr lang="en-GB" altLang="en-US" sz="2800"/>
              <a:t>incidence in non exposed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Absolute risk reduction</a:t>
            </a:r>
          </a:p>
          <a:p>
            <a:pPr lvl="2" eaLnBrk="1" hangingPunct="1">
              <a:buFontTx/>
              <a:buNone/>
            </a:pPr>
            <a:r>
              <a:rPr lang="en-GB" altLang="en-US" sz="2800"/>
              <a:t>incidence in exposed – incidence in non-						exposed</a:t>
            </a:r>
          </a:p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75179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Number Needed to Treat / Harm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Inverse of the absolute risk reduction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Randomised controlled trial of asprin and thrombolysis versus nothing for MIs, outcome death at 7 days</a:t>
            </a:r>
          </a:p>
        </p:txBody>
      </p:sp>
    </p:spTree>
    <p:extLst>
      <p:ext uri="{BB962C8B-B14F-4D97-AF65-F5344CB8AC3E}">
        <p14:creationId xmlns:p14="http://schemas.microsoft.com/office/powerpoint/2010/main" val="15295679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Results : relative risk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919288" y="2852739"/>
            <a:ext cx="2305050" cy="461665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16% Died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7751763" y="2852739"/>
            <a:ext cx="2305050" cy="461665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20% Died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919288" y="2060576"/>
            <a:ext cx="2305050" cy="461665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Intervention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7751763" y="2060576"/>
            <a:ext cx="2305050" cy="461665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No Intervention</a:t>
            </a:r>
          </a:p>
        </p:txBody>
      </p: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2566989" y="4941889"/>
            <a:ext cx="6842125" cy="584775"/>
          </a:xfrm>
          <a:prstGeom prst="rect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What is the relative risk reduction ?</a:t>
            </a:r>
          </a:p>
        </p:txBody>
      </p:sp>
    </p:spTree>
    <p:extLst>
      <p:ext uri="{BB962C8B-B14F-4D97-AF65-F5344CB8AC3E}">
        <p14:creationId xmlns:p14="http://schemas.microsoft.com/office/powerpoint/2010/main" val="13477351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Results : relative risk</a:t>
            </a: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1919288" y="2852739"/>
            <a:ext cx="2305050" cy="461665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16% Died</a:t>
            </a:r>
          </a:p>
        </p:txBody>
      </p:sp>
      <p:sp>
        <p:nvSpPr>
          <p:cNvPr id="48132" name="Text Box 10"/>
          <p:cNvSpPr txBox="1">
            <a:spLocks noChangeArrowheads="1"/>
          </p:cNvSpPr>
          <p:nvPr/>
        </p:nvSpPr>
        <p:spPr bwMode="auto">
          <a:xfrm>
            <a:off x="7751763" y="2852739"/>
            <a:ext cx="2305050" cy="461665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20% Died</a:t>
            </a:r>
          </a:p>
        </p:txBody>
      </p:sp>
      <p:sp>
        <p:nvSpPr>
          <p:cNvPr id="48133" name="Text Box 11"/>
          <p:cNvSpPr txBox="1">
            <a:spLocks noChangeArrowheads="1"/>
          </p:cNvSpPr>
          <p:nvPr/>
        </p:nvSpPr>
        <p:spPr bwMode="auto">
          <a:xfrm>
            <a:off x="1919288" y="2060576"/>
            <a:ext cx="2305050" cy="461665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Intervention</a:t>
            </a:r>
          </a:p>
        </p:txBody>
      </p:sp>
      <p:sp>
        <p:nvSpPr>
          <p:cNvPr id="48134" name="Text Box 13"/>
          <p:cNvSpPr txBox="1">
            <a:spLocks noChangeArrowheads="1"/>
          </p:cNvSpPr>
          <p:nvPr/>
        </p:nvSpPr>
        <p:spPr bwMode="auto">
          <a:xfrm>
            <a:off x="7751763" y="2060576"/>
            <a:ext cx="2305050" cy="461665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No Intervention</a:t>
            </a:r>
          </a:p>
        </p:txBody>
      </p:sp>
      <p:sp>
        <p:nvSpPr>
          <p:cNvPr id="48135" name="Text Box 14"/>
          <p:cNvSpPr txBox="1">
            <a:spLocks noChangeArrowheads="1"/>
          </p:cNvSpPr>
          <p:nvPr/>
        </p:nvSpPr>
        <p:spPr bwMode="auto">
          <a:xfrm>
            <a:off x="1992313" y="3644901"/>
            <a:ext cx="8208962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Relative risk reduction is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0.16/ 0.2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 0.8</a:t>
            </a:r>
          </a:p>
        </p:txBody>
      </p:sp>
    </p:spTree>
    <p:extLst>
      <p:ext uri="{BB962C8B-B14F-4D97-AF65-F5344CB8AC3E}">
        <p14:creationId xmlns:p14="http://schemas.microsoft.com/office/powerpoint/2010/main" val="4413487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Results : absolute risk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919288" y="2852739"/>
            <a:ext cx="2305050" cy="461665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16% Died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7751763" y="2852739"/>
            <a:ext cx="2305050" cy="461665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20% Died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919288" y="2060576"/>
            <a:ext cx="2305050" cy="461665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Intervention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7751763" y="2060576"/>
            <a:ext cx="2305050" cy="461665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No Intervention</a:t>
            </a:r>
          </a:p>
        </p:txBody>
      </p:sp>
      <p:sp>
        <p:nvSpPr>
          <p:cNvPr id="49159" name="Text Box 8"/>
          <p:cNvSpPr txBox="1">
            <a:spLocks noChangeArrowheads="1"/>
          </p:cNvSpPr>
          <p:nvPr/>
        </p:nvSpPr>
        <p:spPr bwMode="auto">
          <a:xfrm>
            <a:off x="2566989" y="4941888"/>
            <a:ext cx="6842125" cy="1117600"/>
          </a:xfrm>
          <a:prstGeom prst="rect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What is the absolute risk reduction  and the Number Needed To Treat?</a:t>
            </a:r>
          </a:p>
        </p:txBody>
      </p:sp>
    </p:spTree>
    <p:extLst>
      <p:ext uri="{BB962C8B-B14F-4D97-AF65-F5344CB8AC3E}">
        <p14:creationId xmlns:p14="http://schemas.microsoft.com/office/powerpoint/2010/main" val="23068372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Results : absolute risk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919288" y="2852739"/>
            <a:ext cx="2305050" cy="461665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16% Died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7751763" y="2852739"/>
            <a:ext cx="2305050" cy="461665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20% Died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919288" y="2060576"/>
            <a:ext cx="2305050" cy="461665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Intervention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7751763" y="2060576"/>
            <a:ext cx="2305050" cy="461665"/>
          </a:xfrm>
          <a:prstGeom prst="rect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No Intervention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992313" y="3644901"/>
            <a:ext cx="8208962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Absolute risk reduction is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0.2 – 0.16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 0.04</a:t>
            </a:r>
          </a:p>
        </p:txBody>
      </p:sp>
    </p:spTree>
    <p:extLst>
      <p:ext uri="{BB962C8B-B14F-4D97-AF65-F5344CB8AC3E}">
        <p14:creationId xmlns:p14="http://schemas.microsoft.com/office/powerpoint/2010/main" val="40431347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Number needed to treat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GB" altLang="en-US"/>
          </a:p>
          <a:p>
            <a:pPr algn="ctr" eaLnBrk="1" hangingPunct="1">
              <a:buFontTx/>
              <a:buNone/>
            </a:pPr>
            <a:endParaRPr lang="en-GB" altLang="en-US"/>
          </a:p>
          <a:p>
            <a:pPr algn="ctr" eaLnBrk="1" hangingPunct="1">
              <a:buFontTx/>
              <a:buNone/>
            </a:pPr>
            <a:r>
              <a:rPr lang="en-GB" altLang="en-US"/>
              <a:t>1/ 0.04 = 25 </a:t>
            </a:r>
          </a:p>
        </p:txBody>
      </p:sp>
    </p:spTree>
    <p:extLst>
      <p:ext uri="{BB962C8B-B14F-4D97-AF65-F5344CB8AC3E}">
        <p14:creationId xmlns:p14="http://schemas.microsoft.com/office/powerpoint/2010/main" val="2834373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Best Buys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46238"/>
            <a:ext cx="4038600" cy="4525962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72200" y="1646238"/>
            <a:ext cx="4038600" cy="4525962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5365" name="Picture 6" descr="Gre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39" y="1857375"/>
            <a:ext cx="2439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8" descr="9781905635566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564" y="1928813"/>
            <a:ext cx="251777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03950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Sources of bias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Selection </a:t>
            </a:r>
          </a:p>
          <a:p>
            <a:pPr eaLnBrk="1" hangingPunct="1"/>
            <a:r>
              <a:rPr lang="en-GB" altLang="en-US"/>
              <a:t>Performance </a:t>
            </a:r>
          </a:p>
          <a:p>
            <a:pPr eaLnBrk="1" hangingPunct="1"/>
            <a:r>
              <a:rPr lang="en-GB" altLang="en-US"/>
              <a:t>Losses to follow up </a:t>
            </a:r>
          </a:p>
          <a:p>
            <a:pPr eaLnBrk="1" hangingPunct="1"/>
            <a:r>
              <a:rPr lang="en-GB" altLang="en-US"/>
              <a:t>Detection</a:t>
            </a:r>
          </a:p>
        </p:txBody>
      </p:sp>
    </p:spTree>
    <p:extLst>
      <p:ext uri="{BB962C8B-B14F-4D97-AF65-F5344CB8AC3E}">
        <p14:creationId xmlns:p14="http://schemas.microsoft.com/office/powerpoint/2010/main" val="7504679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GB" i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What bias is there here? </a:t>
            </a:r>
          </a:p>
        </p:txBody>
      </p:sp>
      <p:sp>
        <p:nvSpPr>
          <p:cNvPr id="53251" name="Rectangle 13"/>
          <p:cNvSpPr>
            <a:spLocks noChangeArrowheads="1"/>
          </p:cNvSpPr>
          <p:nvPr/>
        </p:nvSpPr>
        <p:spPr bwMode="auto">
          <a:xfrm>
            <a:off x="5783263" y="1031875"/>
            <a:ext cx="3536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3252" name="Rectangle 14"/>
          <p:cNvSpPr>
            <a:spLocks noChangeArrowheads="1"/>
          </p:cNvSpPr>
          <p:nvPr/>
        </p:nvSpPr>
        <p:spPr bwMode="auto">
          <a:xfrm>
            <a:off x="2207869" y="-129034"/>
            <a:ext cx="53091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3253" name="Rectangle 15"/>
          <p:cNvSpPr>
            <a:spLocks noChangeArrowheads="1"/>
          </p:cNvSpPr>
          <p:nvPr/>
        </p:nvSpPr>
        <p:spPr bwMode="auto">
          <a:xfrm>
            <a:off x="3940679" y="-276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3254" name="Rectangle 16"/>
          <p:cNvSpPr>
            <a:spLocks noChangeArrowheads="1"/>
          </p:cNvSpPr>
          <p:nvPr/>
        </p:nvSpPr>
        <p:spPr bwMode="auto">
          <a:xfrm>
            <a:off x="5303838" y="2060575"/>
            <a:ext cx="2036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200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3255" name="Rectangle 17"/>
          <p:cNvSpPr>
            <a:spLocks noChangeArrowheads="1"/>
          </p:cNvSpPr>
          <p:nvPr/>
        </p:nvSpPr>
        <p:spPr bwMode="auto">
          <a:xfrm>
            <a:off x="3208909" y="3428396"/>
            <a:ext cx="165462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Exposure 1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3256" name="Rectangle 18"/>
          <p:cNvSpPr>
            <a:spLocks noChangeArrowheads="1"/>
          </p:cNvSpPr>
          <p:nvPr/>
        </p:nvSpPr>
        <p:spPr bwMode="auto">
          <a:xfrm>
            <a:off x="4008438" y="4652963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3257" name="Rectangle 19"/>
          <p:cNvSpPr>
            <a:spLocks noChangeArrowheads="1"/>
          </p:cNvSpPr>
          <p:nvPr/>
        </p:nvSpPr>
        <p:spPr bwMode="auto">
          <a:xfrm>
            <a:off x="3287714" y="5228621"/>
            <a:ext cx="15208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Outcome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3258" name="Rectangle 20"/>
          <p:cNvSpPr>
            <a:spLocks noChangeArrowheads="1"/>
          </p:cNvSpPr>
          <p:nvPr/>
        </p:nvSpPr>
        <p:spPr bwMode="auto">
          <a:xfrm>
            <a:off x="3648075" y="64008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3259" name="Rectangle 21"/>
          <p:cNvSpPr>
            <a:spLocks noChangeArrowheads="1"/>
          </p:cNvSpPr>
          <p:nvPr/>
        </p:nvSpPr>
        <p:spPr bwMode="auto">
          <a:xfrm>
            <a:off x="5223144" y="2560014"/>
            <a:ext cx="204575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Randomisation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V="1">
            <a:off x="6553200" y="2336800"/>
            <a:ext cx="0" cy="762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1" name="Line 11"/>
          <p:cNvSpPr>
            <a:spLocks noChangeShapeType="1"/>
          </p:cNvSpPr>
          <p:nvPr/>
        </p:nvSpPr>
        <p:spPr bwMode="auto">
          <a:xfrm>
            <a:off x="6248400" y="2489200"/>
            <a:ext cx="0" cy="6096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2" name="Line 10"/>
          <p:cNvSpPr>
            <a:spLocks noChangeShapeType="1"/>
          </p:cNvSpPr>
          <p:nvPr/>
        </p:nvSpPr>
        <p:spPr bwMode="auto">
          <a:xfrm flipH="1">
            <a:off x="3962400" y="3403600"/>
            <a:ext cx="2209800" cy="8382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3" name="Line 9"/>
          <p:cNvSpPr>
            <a:spLocks noChangeShapeType="1"/>
          </p:cNvSpPr>
          <p:nvPr/>
        </p:nvSpPr>
        <p:spPr bwMode="auto">
          <a:xfrm>
            <a:off x="6400800" y="3403600"/>
            <a:ext cx="2286000" cy="9144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4" name="Line 8"/>
          <p:cNvSpPr>
            <a:spLocks noChangeShapeType="1"/>
          </p:cNvSpPr>
          <p:nvPr/>
        </p:nvSpPr>
        <p:spPr bwMode="auto">
          <a:xfrm>
            <a:off x="3886200" y="4622800"/>
            <a:ext cx="0" cy="12192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5" name="Line 7"/>
          <p:cNvSpPr>
            <a:spLocks noChangeShapeType="1"/>
          </p:cNvSpPr>
          <p:nvPr/>
        </p:nvSpPr>
        <p:spPr bwMode="auto">
          <a:xfrm>
            <a:off x="8975725" y="4724400"/>
            <a:ext cx="0" cy="12192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6" name="Rectangle 6"/>
          <p:cNvSpPr>
            <a:spLocks noChangeArrowheads="1"/>
          </p:cNvSpPr>
          <p:nvPr/>
        </p:nvSpPr>
        <p:spPr bwMode="auto">
          <a:xfrm>
            <a:off x="8183563" y="4149726"/>
            <a:ext cx="1828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Exposure 2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3267" name="Text Box 5"/>
          <p:cNvSpPr txBox="1">
            <a:spLocks noChangeArrowheads="1"/>
          </p:cNvSpPr>
          <p:nvPr/>
        </p:nvSpPr>
        <p:spPr bwMode="auto">
          <a:xfrm>
            <a:off x="8229600" y="5842001"/>
            <a:ext cx="1447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Outcome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3268" name="Line 22"/>
          <p:cNvSpPr>
            <a:spLocks noChangeShapeType="1"/>
          </p:cNvSpPr>
          <p:nvPr/>
        </p:nvSpPr>
        <p:spPr bwMode="auto">
          <a:xfrm flipH="1">
            <a:off x="4224339" y="4652964"/>
            <a:ext cx="39592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69" name="Text Box 23"/>
          <p:cNvSpPr txBox="1">
            <a:spLocks noChangeArrowheads="1"/>
          </p:cNvSpPr>
          <p:nvPr/>
        </p:nvSpPr>
        <p:spPr bwMode="auto">
          <a:xfrm>
            <a:off x="5735639" y="5229225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4703492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GB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Is this bias? </a:t>
            </a:r>
          </a:p>
        </p:txBody>
      </p:sp>
      <p:sp>
        <p:nvSpPr>
          <p:cNvPr id="54275" name="Rectangle 13"/>
          <p:cNvSpPr>
            <a:spLocks noChangeArrowheads="1"/>
          </p:cNvSpPr>
          <p:nvPr/>
        </p:nvSpPr>
        <p:spPr bwMode="auto">
          <a:xfrm>
            <a:off x="4511676" y="1989138"/>
            <a:ext cx="2189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2000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4276" name="Rectangle 14"/>
          <p:cNvSpPr>
            <a:spLocks noChangeArrowheads="1"/>
          </p:cNvSpPr>
          <p:nvPr/>
        </p:nvSpPr>
        <p:spPr bwMode="auto">
          <a:xfrm>
            <a:off x="6003635" y="42480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4277" name="Rectangle 15"/>
          <p:cNvSpPr>
            <a:spLocks noChangeArrowheads="1"/>
          </p:cNvSpPr>
          <p:nvPr/>
        </p:nvSpPr>
        <p:spPr bwMode="auto">
          <a:xfrm>
            <a:off x="2488556" y="3553014"/>
            <a:ext cx="157767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Exposure1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4278" name="Rectangle 16"/>
          <p:cNvSpPr>
            <a:spLocks noChangeArrowheads="1"/>
          </p:cNvSpPr>
          <p:nvPr/>
        </p:nvSpPr>
        <p:spPr bwMode="auto">
          <a:xfrm>
            <a:off x="3359150" y="4652963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4279" name="Rectangle 17"/>
          <p:cNvSpPr>
            <a:spLocks noChangeArrowheads="1"/>
          </p:cNvSpPr>
          <p:nvPr/>
        </p:nvSpPr>
        <p:spPr bwMode="auto">
          <a:xfrm>
            <a:off x="2489471" y="5137339"/>
            <a:ext cx="138852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Outcome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4280" name="Rectangle 18"/>
          <p:cNvSpPr>
            <a:spLocks noChangeArrowheads="1"/>
          </p:cNvSpPr>
          <p:nvPr/>
        </p:nvSpPr>
        <p:spPr bwMode="auto">
          <a:xfrm>
            <a:off x="3000375" y="616585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4281" name="Rectangle 19"/>
          <p:cNvSpPr>
            <a:spLocks noChangeArrowheads="1"/>
          </p:cNvSpPr>
          <p:nvPr/>
        </p:nvSpPr>
        <p:spPr bwMode="auto">
          <a:xfrm>
            <a:off x="4934219" y="2611607"/>
            <a:ext cx="204575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Randomisation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4282" name="Line 12"/>
          <p:cNvSpPr>
            <a:spLocks noChangeShapeType="1"/>
          </p:cNvSpPr>
          <p:nvPr/>
        </p:nvSpPr>
        <p:spPr bwMode="auto">
          <a:xfrm flipV="1">
            <a:off x="5867400" y="2332038"/>
            <a:ext cx="0" cy="762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5562600" y="2484438"/>
            <a:ext cx="0" cy="6096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84" name="Line 10"/>
          <p:cNvSpPr>
            <a:spLocks noChangeShapeType="1"/>
          </p:cNvSpPr>
          <p:nvPr/>
        </p:nvSpPr>
        <p:spPr bwMode="auto">
          <a:xfrm flipH="1">
            <a:off x="3276600" y="3398838"/>
            <a:ext cx="2209800" cy="8382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85" name="Line 9"/>
          <p:cNvSpPr>
            <a:spLocks noChangeShapeType="1"/>
          </p:cNvSpPr>
          <p:nvPr/>
        </p:nvSpPr>
        <p:spPr bwMode="auto">
          <a:xfrm>
            <a:off x="5715000" y="3398838"/>
            <a:ext cx="2286000" cy="9144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86" name="Line 8"/>
          <p:cNvSpPr>
            <a:spLocks noChangeShapeType="1"/>
          </p:cNvSpPr>
          <p:nvPr/>
        </p:nvSpPr>
        <p:spPr bwMode="auto">
          <a:xfrm>
            <a:off x="3200400" y="4618038"/>
            <a:ext cx="0" cy="12192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87" name="Line 7"/>
          <p:cNvSpPr>
            <a:spLocks noChangeShapeType="1"/>
          </p:cNvSpPr>
          <p:nvPr/>
        </p:nvSpPr>
        <p:spPr bwMode="auto">
          <a:xfrm>
            <a:off x="8001000" y="4770438"/>
            <a:ext cx="0" cy="12192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88" name="Rectangle 6"/>
          <p:cNvSpPr>
            <a:spLocks noChangeArrowheads="1"/>
          </p:cNvSpPr>
          <p:nvPr/>
        </p:nvSpPr>
        <p:spPr bwMode="auto">
          <a:xfrm>
            <a:off x="7467600" y="4313239"/>
            <a:ext cx="1828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Exposure 2 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4289" name="Text Box 5"/>
          <p:cNvSpPr txBox="1">
            <a:spLocks noChangeArrowheads="1"/>
          </p:cNvSpPr>
          <p:nvPr/>
        </p:nvSpPr>
        <p:spPr bwMode="auto">
          <a:xfrm>
            <a:off x="7543800" y="5837239"/>
            <a:ext cx="1447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Outcome 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0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GB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What bias is there here? </a:t>
            </a:r>
          </a:p>
        </p:txBody>
      </p:sp>
      <p:sp>
        <p:nvSpPr>
          <p:cNvPr id="55299" name="Rectangle 15"/>
          <p:cNvSpPr>
            <a:spLocks noChangeArrowheads="1"/>
          </p:cNvSpPr>
          <p:nvPr/>
        </p:nvSpPr>
        <p:spPr bwMode="auto">
          <a:xfrm>
            <a:off x="4511676" y="1989138"/>
            <a:ext cx="2036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200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5300" name="Rectangle 16"/>
          <p:cNvSpPr>
            <a:spLocks noChangeArrowheads="1"/>
          </p:cNvSpPr>
          <p:nvPr/>
        </p:nvSpPr>
        <p:spPr bwMode="auto">
          <a:xfrm>
            <a:off x="5889335" y="42480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5301" name="Rectangle 17"/>
          <p:cNvSpPr>
            <a:spLocks noChangeArrowheads="1"/>
          </p:cNvSpPr>
          <p:nvPr/>
        </p:nvSpPr>
        <p:spPr bwMode="auto">
          <a:xfrm>
            <a:off x="2559994" y="3624452"/>
            <a:ext cx="157767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Exposure1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5302" name="Rectangle 18"/>
          <p:cNvSpPr>
            <a:spLocks noChangeArrowheads="1"/>
          </p:cNvSpPr>
          <p:nvPr/>
        </p:nvSpPr>
        <p:spPr bwMode="auto">
          <a:xfrm>
            <a:off x="2279650" y="47244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5303" name="Rectangle 19"/>
          <p:cNvSpPr>
            <a:spLocks noChangeArrowheads="1"/>
          </p:cNvSpPr>
          <p:nvPr/>
        </p:nvSpPr>
        <p:spPr bwMode="auto">
          <a:xfrm>
            <a:off x="2129108" y="5208777"/>
            <a:ext cx="138852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Outcome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5304" name="Rectangle 20"/>
          <p:cNvSpPr>
            <a:spLocks noChangeArrowheads="1"/>
          </p:cNvSpPr>
          <p:nvPr/>
        </p:nvSpPr>
        <p:spPr bwMode="auto">
          <a:xfrm>
            <a:off x="2640013" y="623728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5305" name="Rectangle 21"/>
          <p:cNvSpPr>
            <a:spLocks noChangeArrowheads="1"/>
          </p:cNvSpPr>
          <p:nvPr/>
        </p:nvSpPr>
        <p:spPr bwMode="auto">
          <a:xfrm>
            <a:off x="4610100" y="2446338"/>
            <a:ext cx="204575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Randomisation</a:t>
            </a:r>
            <a:endParaRPr lang="en-GB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5306" name="Line 14"/>
          <p:cNvSpPr>
            <a:spLocks noChangeShapeType="1"/>
          </p:cNvSpPr>
          <p:nvPr/>
        </p:nvSpPr>
        <p:spPr bwMode="auto">
          <a:xfrm flipV="1">
            <a:off x="5753100" y="2332038"/>
            <a:ext cx="0" cy="762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07" name="Line 13"/>
          <p:cNvSpPr>
            <a:spLocks noChangeShapeType="1"/>
          </p:cNvSpPr>
          <p:nvPr/>
        </p:nvSpPr>
        <p:spPr bwMode="auto">
          <a:xfrm>
            <a:off x="5448300" y="2484438"/>
            <a:ext cx="0" cy="6096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 flipH="1">
            <a:off x="3162300" y="3398838"/>
            <a:ext cx="2209800" cy="8382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09" name="Line 11"/>
          <p:cNvSpPr>
            <a:spLocks noChangeShapeType="1"/>
          </p:cNvSpPr>
          <p:nvPr/>
        </p:nvSpPr>
        <p:spPr bwMode="auto">
          <a:xfrm>
            <a:off x="5600700" y="3398838"/>
            <a:ext cx="2286000" cy="9144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10" name="Line 10"/>
          <p:cNvSpPr>
            <a:spLocks noChangeShapeType="1"/>
          </p:cNvSpPr>
          <p:nvPr/>
        </p:nvSpPr>
        <p:spPr bwMode="auto">
          <a:xfrm>
            <a:off x="3086100" y="4618038"/>
            <a:ext cx="0" cy="12192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11" name="Line 9"/>
          <p:cNvSpPr>
            <a:spLocks noChangeShapeType="1"/>
          </p:cNvSpPr>
          <p:nvPr/>
        </p:nvSpPr>
        <p:spPr bwMode="auto">
          <a:xfrm>
            <a:off x="8183563" y="4797425"/>
            <a:ext cx="0" cy="12192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12" name="Rectangle 8"/>
          <p:cNvSpPr>
            <a:spLocks noChangeArrowheads="1"/>
          </p:cNvSpPr>
          <p:nvPr/>
        </p:nvSpPr>
        <p:spPr bwMode="auto">
          <a:xfrm>
            <a:off x="7353300" y="4313239"/>
            <a:ext cx="1828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Exposure 2 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5313" name="Text Box 7"/>
          <p:cNvSpPr txBox="1">
            <a:spLocks noChangeArrowheads="1"/>
          </p:cNvSpPr>
          <p:nvPr/>
        </p:nvSpPr>
        <p:spPr bwMode="auto">
          <a:xfrm>
            <a:off x="7429500" y="5837239"/>
            <a:ext cx="1447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Outcome 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5314" name="Text Box 6"/>
          <p:cNvSpPr txBox="1">
            <a:spLocks noChangeArrowheads="1"/>
          </p:cNvSpPr>
          <p:nvPr/>
        </p:nvSpPr>
        <p:spPr bwMode="auto">
          <a:xfrm>
            <a:off x="4610100" y="5761039"/>
            <a:ext cx="1752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Outcome 60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5315" name="Line 5"/>
          <p:cNvSpPr>
            <a:spLocks noChangeShapeType="1"/>
          </p:cNvSpPr>
          <p:nvPr/>
        </p:nvSpPr>
        <p:spPr bwMode="auto">
          <a:xfrm>
            <a:off x="3086100" y="4694238"/>
            <a:ext cx="1905000" cy="114300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16" name="Text Box 4"/>
          <p:cNvSpPr txBox="1">
            <a:spLocks noChangeArrowheads="1"/>
          </p:cNvSpPr>
          <p:nvPr/>
        </p:nvSpPr>
        <p:spPr bwMode="auto">
          <a:xfrm>
            <a:off x="9029700" y="5761039"/>
            <a:ext cx="1752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Outcome 80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55317" name="Line 22"/>
          <p:cNvSpPr>
            <a:spLocks noChangeShapeType="1"/>
          </p:cNvSpPr>
          <p:nvPr/>
        </p:nvSpPr>
        <p:spPr bwMode="auto">
          <a:xfrm>
            <a:off x="8183564" y="4868864"/>
            <a:ext cx="1800225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6523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Outcome measure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Does the outcome mean anything to you?</a:t>
            </a:r>
          </a:p>
          <a:p>
            <a:pPr eaLnBrk="1" hangingPunct="1"/>
            <a:r>
              <a:rPr lang="en-GB" altLang="en-US"/>
              <a:t>Beware surrogate outcomes</a:t>
            </a:r>
          </a:p>
          <a:p>
            <a:pPr eaLnBrk="1" hangingPunct="1"/>
            <a:r>
              <a:rPr lang="en-GB" altLang="en-US"/>
              <a:t>Beware composite outcome especially if industry funded</a:t>
            </a:r>
          </a:p>
        </p:txBody>
      </p:sp>
    </p:spTree>
    <p:extLst>
      <p:ext uri="{BB962C8B-B14F-4D97-AF65-F5344CB8AC3E}">
        <p14:creationId xmlns:p14="http://schemas.microsoft.com/office/powerpoint/2010/main" val="4457947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Conclusions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Critical appraisal is not hard</a:t>
            </a:r>
          </a:p>
          <a:p>
            <a:pPr eaLnBrk="1" hangingPunct="1"/>
            <a:r>
              <a:rPr lang="en-GB" altLang="en-US"/>
              <a:t>Identify the study design</a:t>
            </a:r>
          </a:p>
          <a:p>
            <a:pPr eaLnBrk="1" hangingPunct="1"/>
            <a:r>
              <a:rPr lang="en-GB" altLang="en-US"/>
              <a:t>Consider the five reasons for any observed finding in study </a:t>
            </a:r>
          </a:p>
          <a:p>
            <a:pPr eaLnBrk="1" hangingPunct="1"/>
            <a:r>
              <a:rPr lang="en-GB" altLang="en-US"/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1492895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Other Best Buys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46238"/>
            <a:ext cx="4038600" cy="4525962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72200" y="1646238"/>
            <a:ext cx="4038600" cy="4525962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6389" name="Picture 5" descr="Heneki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989138"/>
            <a:ext cx="39322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Las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981200"/>
            <a:ext cx="28067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27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Observational studies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Case-control</a:t>
            </a:r>
          </a:p>
          <a:p>
            <a:pPr eaLnBrk="1" hangingPunct="1"/>
            <a:r>
              <a:rPr lang="en-GB" altLang="en-US"/>
              <a:t>Cohort </a:t>
            </a:r>
          </a:p>
          <a:p>
            <a:pPr eaLnBrk="1" hangingPunct="1"/>
            <a:r>
              <a:rPr lang="en-GB" altLang="en-US"/>
              <a:t>Cross-sectional 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Think in terms of </a:t>
            </a:r>
            <a:r>
              <a:rPr lang="en-GB" altLang="en-US" b="1" i="1"/>
              <a:t>Time, Outcome, Exposure </a:t>
            </a:r>
            <a:r>
              <a:rPr lang="en-GB" altLang="en-US"/>
              <a:t>and</a:t>
            </a:r>
            <a:r>
              <a:rPr lang="en-GB" altLang="en-US" b="1" i="1"/>
              <a:t> Population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3901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COHORT STUDIES</a:t>
            </a:r>
          </a:p>
        </p:txBody>
      </p:sp>
      <p:pic>
        <p:nvPicPr>
          <p:cNvPr id="18435" name="Picture 8" descr="bd06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3200400"/>
            <a:ext cx="18129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1981200" y="27432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Exposure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1752600" y="4648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No Exposure</a:t>
            </a:r>
          </a:p>
        </p:txBody>
      </p:sp>
      <p:sp>
        <p:nvSpPr>
          <p:cNvPr id="18438" name="Text Box 11"/>
          <p:cNvSpPr txBox="1">
            <a:spLocks noChangeArrowheads="1"/>
          </p:cNvSpPr>
          <p:nvPr/>
        </p:nvSpPr>
        <p:spPr bwMode="auto">
          <a:xfrm>
            <a:off x="8915400" y="27432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?Outcome</a:t>
            </a:r>
          </a:p>
        </p:txBody>
      </p:sp>
      <p:sp>
        <p:nvSpPr>
          <p:cNvPr id="18439" name="Text Box 12"/>
          <p:cNvSpPr txBox="1">
            <a:spLocks noChangeArrowheads="1"/>
          </p:cNvSpPr>
          <p:nvPr/>
        </p:nvSpPr>
        <p:spPr bwMode="auto">
          <a:xfrm>
            <a:off x="8915400" y="47244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?Outcome</a:t>
            </a:r>
          </a:p>
        </p:txBody>
      </p:sp>
      <p:sp>
        <p:nvSpPr>
          <p:cNvPr id="18440" name="Text Box 14"/>
          <p:cNvSpPr txBox="1">
            <a:spLocks noChangeArrowheads="1"/>
          </p:cNvSpPr>
          <p:nvPr/>
        </p:nvSpPr>
        <p:spPr bwMode="auto">
          <a:xfrm>
            <a:off x="5638800" y="5715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18441" name="Line 15"/>
          <p:cNvSpPr>
            <a:spLocks noChangeShapeType="1"/>
          </p:cNvSpPr>
          <p:nvPr/>
        </p:nvSpPr>
        <p:spPr bwMode="auto">
          <a:xfrm>
            <a:off x="3719514" y="2997200"/>
            <a:ext cx="4897437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2" name="Line 16"/>
          <p:cNvSpPr>
            <a:spLocks noChangeShapeType="1"/>
          </p:cNvSpPr>
          <p:nvPr/>
        </p:nvSpPr>
        <p:spPr bwMode="auto">
          <a:xfrm>
            <a:off x="3719514" y="4941888"/>
            <a:ext cx="4897437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3" name="Line 19"/>
          <p:cNvSpPr>
            <a:spLocks noChangeShapeType="1"/>
          </p:cNvSpPr>
          <p:nvPr/>
        </p:nvSpPr>
        <p:spPr bwMode="auto">
          <a:xfrm>
            <a:off x="3719514" y="6308725"/>
            <a:ext cx="4897437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808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CASE CONTROL STUDIES</a:t>
            </a:r>
          </a:p>
        </p:txBody>
      </p:sp>
      <p:pic>
        <p:nvPicPr>
          <p:cNvPr id="19459" name="Picture 5" descr="bd06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076" y="3200400"/>
            <a:ext cx="18129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5715000" y="2286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Outcome</a:t>
            </a:r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5791200" y="46482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No Outcome</a:t>
            </a:r>
          </a:p>
        </p:txBody>
      </p:sp>
      <p:sp>
        <p:nvSpPr>
          <p:cNvPr id="19462" name="Text Box 11"/>
          <p:cNvSpPr txBox="1">
            <a:spLocks noChangeArrowheads="1"/>
          </p:cNvSpPr>
          <p:nvPr/>
        </p:nvSpPr>
        <p:spPr bwMode="auto">
          <a:xfrm>
            <a:off x="1752600" y="25146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 ? Exposure</a:t>
            </a:r>
          </a:p>
        </p:txBody>
      </p:sp>
      <p:sp>
        <p:nvSpPr>
          <p:cNvPr id="19463" name="Text Box 12"/>
          <p:cNvSpPr txBox="1">
            <a:spLocks noChangeArrowheads="1"/>
          </p:cNvSpPr>
          <p:nvPr/>
        </p:nvSpPr>
        <p:spPr bwMode="auto">
          <a:xfrm>
            <a:off x="1828800" y="47244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? Exposure</a:t>
            </a:r>
          </a:p>
        </p:txBody>
      </p:sp>
      <p:sp>
        <p:nvSpPr>
          <p:cNvPr id="19464" name="Line 13"/>
          <p:cNvSpPr>
            <a:spLocks noChangeShapeType="1"/>
          </p:cNvSpPr>
          <p:nvPr/>
        </p:nvSpPr>
        <p:spPr bwMode="auto">
          <a:xfrm>
            <a:off x="4800600" y="62484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5" name="Text Box 14"/>
          <p:cNvSpPr txBox="1">
            <a:spLocks noChangeArrowheads="1"/>
          </p:cNvSpPr>
          <p:nvPr/>
        </p:nvSpPr>
        <p:spPr bwMode="auto">
          <a:xfrm>
            <a:off x="5638800" y="5715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19466" name="Line 15"/>
          <p:cNvSpPr>
            <a:spLocks noChangeShapeType="1"/>
          </p:cNvSpPr>
          <p:nvPr/>
        </p:nvSpPr>
        <p:spPr bwMode="auto">
          <a:xfrm flipH="1">
            <a:off x="3432175" y="2781300"/>
            <a:ext cx="5257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7" name="Line 17"/>
          <p:cNvSpPr>
            <a:spLocks noChangeShapeType="1"/>
          </p:cNvSpPr>
          <p:nvPr/>
        </p:nvSpPr>
        <p:spPr bwMode="auto">
          <a:xfrm flipH="1">
            <a:off x="3359150" y="5013325"/>
            <a:ext cx="5257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>
            <a:off x="3648075" y="6237288"/>
            <a:ext cx="4897438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185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>
              <a:defRPr/>
            </a:pPr>
            <a:r>
              <a:rPr lang="en-GB" i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Cross-Sectional design</a:t>
            </a:r>
          </a:p>
        </p:txBody>
      </p:sp>
      <p:pic>
        <p:nvPicPr>
          <p:cNvPr id="20483" name="Picture 3" descr="bd06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1" y="3124200"/>
            <a:ext cx="18129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257800" y="19812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Outcome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105400" y="46482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No Outcome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105400" y="26670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 ? Exposure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181600" y="54102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>
                <a:latin typeface="Times New Roman" panose="02020603050405020304" pitchFamily="18" charset="0"/>
              </a:rPr>
              <a:t>? Exposure</a:t>
            </a:r>
          </a:p>
        </p:txBody>
      </p:sp>
    </p:spTree>
    <p:extLst>
      <p:ext uri="{BB962C8B-B14F-4D97-AF65-F5344CB8AC3E}">
        <p14:creationId xmlns:p14="http://schemas.microsoft.com/office/powerpoint/2010/main" val="414153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870</Words>
  <Application>Microsoft Office PowerPoint</Application>
  <PresentationFormat>Custom</PresentationFormat>
  <Paragraphs>277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PowerPoint Presentation</vt:lpstr>
      <vt:lpstr>Principles of Critical Appraisal</vt:lpstr>
      <vt:lpstr>Aims and objectives</vt:lpstr>
      <vt:lpstr>Best Buys</vt:lpstr>
      <vt:lpstr>Other Best Buys</vt:lpstr>
      <vt:lpstr>Observational studies</vt:lpstr>
      <vt:lpstr>COHORT STUDIES</vt:lpstr>
      <vt:lpstr>CASE CONTROL STUDIES</vt:lpstr>
      <vt:lpstr>Cross-Sectional design</vt:lpstr>
      <vt:lpstr>Mystery Study Design</vt:lpstr>
      <vt:lpstr>Other observational studies</vt:lpstr>
      <vt:lpstr>Intervention studies</vt:lpstr>
      <vt:lpstr>Reliability and Validity</vt:lpstr>
      <vt:lpstr>    Validity    </vt:lpstr>
      <vt:lpstr>The traditional hierarchy</vt:lpstr>
      <vt:lpstr>Actual Study</vt:lpstr>
      <vt:lpstr>Actual Study</vt:lpstr>
      <vt:lpstr>   Actual Study</vt:lpstr>
      <vt:lpstr>The Big Five</vt:lpstr>
      <vt:lpstr>Point of statistics</vt:lpstr>
      <vt:lpstr>Chance</vt:lpstr>
      <vt:lpstr>95% Confidence Intervals</vt:lpstr>
      <vt:lpstr>Confidence Interval of the difference</vt:lpstr>
      <vt:lpstr>Confounding</vt:lpstr>
      <vt:lpstr>Confounding</vt:lpstr>
      <vt:lpstr>Adjusting for multiple confounders</vt:lpstr>
      <vt:lpstr>Aim of regression analysis</vt:lpstr>
      <vt:lpstr>Bias</vt:lpstr>
      <vt:lpstr>Fraud</vt:lpstr>
      <vt:lpstr>Obvious and not so obvious fraud</vt:lpstr>
      <vt:lpstr>Causality</vt:lpstr>
      <vt:lpstr>Causal? Bradford Hill Criteria</vt:lpstr>
      <vt:lpstr>Measures of effect</vt:lpstr>
      <vt:lpstr>Number Needed to Treat / Harm</vt:lpstr>
      <vt:lpstr>Results : relative risk</vt:lpstr>
      <vt:lpstr>Results : relative risk</vt:lpstr>
      <vt:lpstr>Results : absolute risk</vt:lpstr>
      <vt:lpstr>Results : absolute risk</vt:lpstr>
      <vt:lpstr>Number needed to treat</vt:lpstr>
      <vt:lpstr>Sources of bias</vt:lpstr>
      <vt:lpstr>What bias is there here? </vt:lpstr>
      <vt:lpstr>Is this bias? </vt:lpstr>
      <vt:lpstr>What bias is there here? </vt:lpstr>
      <vt:lpstr>Outcome measure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Boyle</dc:creator>
  <cp:lastModifiedBy>Tome-Fernandez, Rosa</cp:lastModifiedBy>
  <cp:revision>2</cp:revision>
  <dcterms:created xsi:type="dcterms:W3CDTF">2017-02-08T08:54:51Z</dcterms:created>
  <dcterms:modified xsi:type="dcterms:W3CDTF">2017-02-20T14:38:36Z</dcterms:modified>
</cp:coreProperties>
</file>