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256" r:id="rId2"/>
    <p:sldId id="289" r:id="rId3"/>
    <p:sldId id="290" r:id="rId4"/>
    <p:sldId id="291" r:id="rId5"/>
    <p:sldId id="303" r:id="rId6"/>
    <p:sldId id="292" r:id="rId7"/>
    <p:sldId id="293" r:id="rId8"/>
    <p:sldId id="294" r:id="rId9"/>
    <p:sldId id="304" r:id="rId10"/>
    <p:sldId id="305" r:id="rId11"/>
    <p:sldId id="300" r:id="rId12"/>
    <p:sldId id="301" r:id="rId13"/>
    <p:sldId id="328" r:id="rId14"/>
    <p:sldId id="327" r:id="rId15"/>
    <p:sldId id="283" r:id="rId16"/>
    <p:sldId id="273" r:id="rId17"/>
    <p:sldId id="272" r:id="rId18"/>
    <p:sldId id="277" r:id="rId19"/>
    <p:sldId id="284" r:id="rId20"/>
    <p:sldId id="278" r:id="rId21"/>
    <p:sldId id="299" r:id="rId22"/>
    <p:sldId id="280" r:id="rId23"/>
    <p:sldId id="257" r:id="rId24"/>
    <p:sldId id="311" r:id="rId25"/>
    <p:sldId id="312" r:id="rId26"/>
    <p:sldId id="313" r:id="rId27"/>
    <p:sldId id="314" r:id="rId28"/>
    <p:sldId id="260" r:id="rId29"/>
    <p:sldId id="315" r:id="rId30"/>
    <p:sldId id="316" r:id="rId31"/>
    <p:sldId id="262" r:id="rId32"/>
    <p:sldId id="317" r:id="rId33"/>
    <p:sldId id="263" r:id="rId34"/>
    <p:sldId id="318" r:id="rId35"/>
    <p:sldId id="264" r:id="rId36"/>
    <p:sldId id="319" r:id="rId37"/>
    <p:sldId id="265" r:id="rId38"/>
    <p:sldId id="320" r:id="rId39"/>
    <p:sldId id="266" r:id="rId40"/>
    <p:sldId id="321" r:id="rId41"/>
    <p:sldId id="310" r:id="rId42"/>
    <p:sldId id="329" r:id="rId43"/>
    <p:sldId id="322" r:id="rId44"/>
    <p:sldId id="323" r:id="rId45"/>
    <p:sldId id="325" r:id="rId46"/>
    <p:sldId id="324" r:id="rId47"/>
    <p:sldId id="326" r:id="rId48"/>
    <p:sldId id="287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39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DC608-F47B-6B4D-BFC4-73417E147DF5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388D5-FA2D-2246-A0AD-EDE02BB0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2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>
                <a:latin typeface="Calibri" charset="0"/>
                <a:ea typeface="ＭＳ Ｐゴシック" charset="0"/>
              </a:rPr>
              <a:t>Feeding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>
                <a:latin typeface="Calibri" charset="0"/>
                <a:ea typeface="ＭＳ Ｐゴシック" charset="0"/>
              </a:rPr>
              <a:t>Recheck obs you  ust ot let them out of the dept with abnormal obs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388D5-FA2D-2246-A0AD-EDE02BB038A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50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F1C54-D6B9-4215-A576-2B70DFEDF708}" type="datetimeFigureOut">
              <a:rPr lang="en-GB" smtClean="0">
                <a:solidFill>
                  <a:prstClr val="white"/>
                </a:solidFill>
                <a:latin typeface="Century Gothic"/>
              </a:rPr>
              <a:pPr/>
              <a:t>17/10/2016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59089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F1C54-D6B9-4215-A576-2B70DFEDF708}" type="datetimeFigureOut">
              <a:rPr lang="en-GB" smtClean="0">
                <a:solidFill>
                  <a:prstClr val="white"/>
                </a:solidFill>
                <a:latin typeface="Century Gothic"/>
              </a:rPr>
              <a:pPr/>
              <a:t>17/10/2016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E0C1-D559-436D-B1CE-76FE35257CC5}" type="slidenum">
              <a:rPr lang="en-GB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00035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F1C54-D6B9-4215-A576-2B70DFEDF708}" type="datetimeFigureOut">
              <a:rPr lang="en-GB" smtClean="0">
                <a:solidFill>
                  <a:prstClr val="white"/>
                </a:solidFill>
                <a:latin typeface="Century Gothic"/>
              </a:rPr>
              <a:pPr/>
              <a:t>17/10/2016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E0C1-D559-436D-B1CE-76FE35257CC5}" type="slidenum">
              <a:rPr lang="en-GB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938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F1C54-D6B9-4215-A576-2B70DFEDF708}" type="datetimeFigureOut">
              <a:rPr lang="en-GB" smtClean="0">
                <a:solidFill>
                  <a:prstClr val="white"/>
                </a:solidFill>
                <a:latin typeface="Century Gothic"/>
              </a:rPr>
              <a:pPr/>
              <a:t>17/10/2016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E0C1-D559-436D-B1CE-76FE35257CC5}" type="slidenum">
              <a:rPr lang="en-GB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57385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F1C54-D6B9-4215-A576-2B70DFEDF708}" type="datetimeFigureOut">
              <a:rPr lang="en-GB" smtClean="0">
                <a:solidFill>
                  <a:prstClr val="white"/>
                </a:solidFill>
                <a:latin typeface="Century Gothic"/>
              </a:rPr>
              <a:pPr/>
              <a:t>17/10/2016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E0C1-D559-436D-B1CE-76FE35257CC5}" type="slidenum">
              <a:rPr lang="en-GB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8720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F1C54-D6B9-4215-A576-2B70DFEDF708}" type="datetimeFigureOut">
              <a:rPr lang="en-GB" smtClean="0">
                <a:solidFill>
                  <a:prstClr val="white"/>
                </a:solidFill>
                <a:latin typeface="Century Gothic"/>
              </a:rPr>
              <a:pPr/>
              <a:t>17/10/2016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E0C1-D559-436D-B1CE-76FE35257CC5}" type="slidenum">
              <a:rPr lang="en-GB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7450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F1C54-D6B9-4215-A576-2B70DFEDF708}" type="datetimeFigureOut">
              <a:rPr lang="en-GB" smtClean="0">
                <a:solidFill>
                  <a:prstClr val="white"/>
                </a:solidFill>
                <a:latin typeface="Century Gothic"/>
              </a:rPr>
              <a:pPr/>
              <a:t>17/10/2016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E0C1-D559-436D-B1CE-76FE35257CC5}" type="slidenum">
              <a:rPr lang="en-GB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0580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F1C54-D6B9-4215-A576-2B70DFEDF708}" type="datetimeFigureOut">
              <a:rPr lang="en-GB" smtClean="0">
                <a:solidFill>
                  <a:prstClr val="white"/>
                </a:solidFill>
                <a:latin typeface="Century Gothic"/>
              </a:rPr>
              <a:pPr/>
              <a:t>17/10/2016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E0C1-D559-436D-B1CE-76FE35257CC5}" type="slidenum">
              <a:rPr lang="en-GB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8289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F1C54-D6B9-4215-A576-2B70DFEDF708}" type="datetimeFigureOut">
              <a:rPr lang="en-GB" smtClean="0">
                <a:solidFill>
                  <a:prstClr val="white"/>
                </a:solidFill>
                <a:latin typeface="Century Gothic"/>
              </a:rPr>
              <a:pPr/>
              <a:t>17/10/2016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E0C1-D559-436D-B1CE-76FE35257CC5}" type="slidenum">
              <a:rPr lang="en-GB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34030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F1C54-D6B9-4215-A576-2B70DFEDF708}" type="datetimeFigureOut">
              <a:rPr lang="en-GB" smtClean="0">
                <a:solidFill>
                  <a:prstClr val="white"/>
                </a:solidFill>
                <a:latin typeface="Century Gothic"/>
              </a:rPr>
              <a:pPr/>
              <a:t>17/10/2016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E0C1-D559-436D-B1CE-76FE35257CC5}" type="slidenum">
              <a:rPr lang="en-GB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9420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F1C54-D6B9-4215-A576-2B70DFEDF708}" type="datetimeFigureOut">
              <a:rPr lang="en-GB" smtClean="0">
                <a:solidFill>
                  <a:prstClr val="white"/>
                </a:solidFill>
                <a:latin typeface="Century Gothic"/>
              </a:rPr>
              <a:pPr/>
              <a:t>17/10/2016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E0C1-D559-436D-B1CE-76FE35257CC5}" type="slidenum">
              <a:rPr lang="en-GB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41889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F1C54-D6B9-4215-A576-2B70DFEDF708}" type="datetimeFigureOut">
              <a:rPr lang="en-GB" smtClean="0">
                <a:solidFill>
                  <a:prstClr val="white"/>
                </a:solidFill>
                <a:latin typeface="Century Gothic"/>
              </a:rPr>
              <a:pPr/>
              <a:t>17/10/2016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E0C1-D559-436D-B1CE-76FE35257CC5}" type="slidenum">
              <a:rPr lang="en-GB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6501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F1C54-D6B9-4215-A576-2B70DFEDF708}" type="datetimeFigureOut">
              <a:rPr lang="en-GB" smtClean="0">
                <a:solidFill>
                  <a:prstClr val="white"/>
                </a:solidFill>
                <a:latin typeface="Century Gothic"/>
              </a:rPr>
              <a:pPr/>
              <a:t>17/10/2016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2922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 defTabSz="914400"/>
            <a:fld id="{273F1C54-D6B9-4215-A576-2B70DFEDF708}" type="datetimeFigureOut">
              <a:rPr lang="en-GB" smtClean="0">
                <a:solidFill>
                  <a:prstClr val="white"/>
                </a:solidFill>
                <a:latin typeface="Century Gothic"/>
              </a:rPr>
              <a:pPr defTabSz="914400"/>
              <a:t>17/10/2016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pPr defTabSz="914400"/>
            <a:endParaRPr lang="en-GB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defTabSz="914400"/>
            <a:fld id="{46ECE0C1-D559-436D-B1CE-76FE35257CC5}" type="slidenum">
              <a:rPr lang="en-GB" smtClean="0">
                <a:solidFill>
                  <a:prstClr val="white"/>
                </a:solidFill>
                <a:latin typeface="Century Gothic"/>
              </a:rPr>
              <a:pPr defTabSz="914400"/>
              <a:t>‹#›</a:t>
            </a:fld>
            <a:endParaRPr lang="en-GB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2371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37" y="968263"/>
            <a:ext cx="8373878" cy="2024549"/>
          </a:xfrm>
        </p:spPr>
        <p:txBody>
          <a:bodyPr/>
          <a:lstStyle/>
          <a:p>
            <a:pPr algn="l"/>
            <a:r>
              <a:rPr lang="en-US" sz="4000" dirty="0" err="1" smtClean="0"/>
              <a:t>Paediatric</a:t>
            </a:r>
            <a:r>
              <a:rPr lang="en-US" sz="4000" dirty="0" smtClean="0"/>
              <a:t> Emergency Medicine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2434086"/>
            <a:ext cx="7583487" cy="1752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Infections</a:t>
            </a:r>
          </a:p>
          <a:p>
            <a:r>
              <a:rPr lang="en-US" sz="3200" dirty="0"/>
              <a:t>Sepsis</a:t>
            </a:r>
          </a:p>
          <a:p>
            <a:r>
              <a:rPr lang="en-US" sz="3200" dirty="0" smtClean="0"/>
              <a:t>Exanthemata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867563" y="5067658"/>
            <a:ext cx="6890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Diane Williamson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dirty="0"/>
              <a:t>Adult and </a:t>
            </a:r>
            <a:r>
              <a:rPr lang="en-US" dirty="0" err="1"/>
              <a:t>Paediatric</a:t>
            </a:r>
            <a:r>
              <a:rPr lang="en-US" dirty="0"/>
              <a:t> Emergency Medicine Consultant </a:t>
            </a:r>
            <a:r>
              <a:rPr lang="en-US" dirty="0" err="1" smtClean="0"/>
              <a:t>Addenbrooke’s</a:t>
            </a:r>
            <a:r>
              <a:rPr lang="en-US" dirty="0" smtClean="0"/>
              <a:t> </a:t>
            </a:r>
            <a:r>
              <a:rPr lang="en-US" dirty="0"/>
              <a:t>Hospital</a:t>
            </a:r>
          </a:p>
        </p:txBody>
      </p:sp>
    </p:spTree>
    <p:extLst>
      <p:ext uri="{BB962C8B-B14F-4D97-AF65-F5344CB8AC3E}">
        <p14:creationId xmlns:p14="http://schemas.microsoft.com/office/powerpoint/2010/main" val="1496186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Examination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Tachycardia (out of proportion to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fever, 	crying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…)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Prolonged capillary refill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Cold hands and feet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Non-blanching rash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971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713769"/>
            <a:ext cx="7232650" cy="4635753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altLang="en-US" sz="2600" dirty="0" smtClean="0">
                <a:solidFill>
                  <a:srgbClr val="000000"/>
                </a:solidFill>
                <a:cs typeface="+mn-cs"/>
              </a:rPr>
              <a:t>Focus on the focus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2600" dirty="0">
                <a:solidFill>
                  <a:srgbClr val="000000"/>
                </a:solidFill>
                <a:cs typeface="+mn-cs"/>
              </a:rPr>
              <a:t>	</a:t>
            </a:r>
            <a:r>
              <a:rPr lang="en-US" altLang="en-US" sz="2600" dirty="0" smtClean="0">
                <a:solidFill>
                  <a:srgbClr val="000000"/>
                </a:solidFill>
                <a:cs typeface="+mn-cs"/>
              </a:rPr>
              <a:t>Urine dip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2600" dirty="0">
                <a:solidFill>
                  <a:srgbClr val="000000"/>
                </a:solidFill>
                <a:cs typeface="+mn-cs"/>
              </a:rPr>
              <a:t>	</a:t>
            </a:r>
            <a:r>
              <a:rPr lang="en-US" altLang="en-US" sz="2600" dirty="0" smtClean="0">
                <a:solidFill>
                  <a:srgbClr val="000000"/>
                </a:solidFill>
                <a:cs typeface="+mn-cs"/>
              </a:rPr>
              <a:t>CXR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2600" dirty="0" smtClean="0">
                <a:solidFill>
                  <a:srgbClr val="000000"/>
                </a:solidFill>
                <a:cs typeface="+mn-cs"/>
              </a:rPr>
              <a:t>	FBC, CRP, Blood culture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2600" dirty="0">
                <a:solidFill>
                  <a:srgbClr val="000000"/>
                </a:solidFill>
                <a:cs typeface="+mn-cs"/>
              </a:rPr>
              <a:t>	</a:t>
            </a:r>
            <a:r>
              <a:rPr lang="en-US" altLang="en-US" sz="2600" dirty="0" smtClean="0">
                <a:solidFill>
                  <a:srgbClr val="000000"/>
                </a:solidFill>
                <a:cs typeface="+mn-cs"/>
              </a:rPr>
              <a:t>LP in young babies or if signs of meningitis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rgbClr val="000000"/>
                </a:solidFill>
                <a:cs typeface="+mn-cs"/>
              </a:rPr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2600" dirty="0" smtClean="0">
                <a:solidFill>
                  <a:srgbClr val="000000"/>
                </a:solidFill>
                <a:cs typeface="+mn-cs"/>
              </a:rPr>
              <a:t>Remember the social history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2600" dirty="0" smtClean="0">
                <a:solidFill>
                  <a:srgbClr val="000000"/>
                </a:solidFill>
                <a:cs typeface="+mn-cs"/>
              </a:rPr>
              <a:t>If recent travel to malarial area ALWAYS do malaria screen and repeat if negative</a:t>
            </a:r>
          </a:p>
        </p:txBody>
      </p:sp>
    </p:spTree>
    <p:extLst>
      <p:ext uri="{BB962C8B-B14F-4D97-AF65-F5344CB8AC3E}">
        <p14:creationId xmlns:p14="http://schemas.microsoft.com/office/powerpoint/2010/main" val="3016745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600200"/>
            <a:ext cx="7232650" cy="471834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</a:rPr>
              <a:t>Refer 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0"/>
              </a:rPr>
              <a:t>if there are any concerning features and no </a:t>
            </a:r>
            <a:r>
              <a:rPr lang="en-US" sz="1800" dirty="0">
                <a:solidFill>
                  <a:srgbClr val="000000"/>
                </a:solidFill>
                <a:ea typeface="ＭＳ Ｐゴシック" charset="0"/>
              </a:rPr>
              <a:t>diagnosis made, or ANY red features</a:t>
            </a:r>
          </a:p>
          <a:p>
            <a:pPr marL="0" indent="0" eaLnBrk="1" hangingPunct="1">
              <a:buFontTx/>
              <a:buNone/>
              <a:defRPr/>
            </a:pPr>
            <a:endParaRPr lang="en-US" sz="1800" dirty="0">
              <a:solidFill>
                <a:srgbClr val="000000"/>
              </a:solidFill>
              <a:ea typeface="ＭＳ Ｐゴシック" charset="0"/>
            </a:endParaRPr>
          </a:p>
          <a:p>
            <a:pPr>
              <a:defRPr/>
            </a:pPr>
            <a:r>
              <a:rPr lang="en-US" sz="1800" dirty="0" smtClean="0">
                <a:solidFill>
                  <a:srgbClr val="000000"/>
                </a:solidFill>
                <a:ea typeface="ＭＳ Ｐゴシック" charset="0"/>
              </a:rPr>
              <a:t>Often </a:t>
            </a:r>
            <a:r>
              <a:rPr lang="en-US" sz="1800" dirty="0">
                <a:solidFill>
                  <a:srgbClr val="000000"/>
                </a:solidFill>
                <a:ea typeface="ＭＳ Ｐゴシック" charset="0"/>
              </a:rPr>
              <a:t>a period of observation is the most helpful investigation – go back and reassess</a:t>
            </a:r>
          </a:p>
          <a:p>
            <a:pPr marL="0" indent="0" eaLnBrk="1" hangingPunct="1">
              <a:buFontTx/>
              <a:buNone/>
              <a:defRPr/>
            </a:pPr>
            <a:endParaRPr lang="en-US" sz="1800" dirty="0">
              <a:solidFill>
                <a:srgbClr val="000000"/>
              </a:solidFill>
              <a:ea typeface="ＭＳ Ｐゴシック" charset="0"/>
            </a:endParaRP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</a:rPr>
              <a:t>If sending home, give good discharge advice and safety net</a:t>
            </a:r>
          </a:p>
          <a:p>
            <a:pPr marL="0" indent="0" eaLnBrk="1" hangingPunct="1">
              <a:buFontTx/>
              <a:buNone/>
              <a:defRPr/>
            </a:pPr>
            <a:endParaRPr lang="en-US" sz="1800" dirty="0">
              <a:solidFill>
                <a:srgbClr val="000000"/>
              </a:solidFill>
              <a:ea typeface="ＭＳ Ｐゴシック" charset="0"/>
            </a:endParaRP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</a:rPr>
              <a:t>Never send 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0"/>
              </a:rPr>
              <a:t>home a </a:t>
            </a:r>
            <a:r>
              <a:rPr lang="en-US" sz="1800" dirty="0">
                <a:solidFill>
                  <a:srgbClr val="000000"/>
                </a:solidFill>
                <a:ea typeface="ＭＳ Ｐゴシック" charset="0"/>
              </a:rPr>
              <a:t>child you are worried 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0"/>
              </a:rPr>
              <a:t>about or with</a:t>
            </a:r>
            <a:r>
              <a:rPr lang="en-US" sz="1800" dirty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ＭＳ Ｐゴシック" charset="0"/>
              </a:rPr>
              <a:t>with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0"/>
              </a:rPr>
              <a:t> persistent tachycardia</a:t>
            </a:r>
            <a:endParaRPr lang="en-US" sz="1100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25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Discharge Advice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160721"/>
            <a:ext cx="7232650" cy="5155019"/>
          </a:xfrm>
        </p:spPr>
        <p:txBody>
          <a:bodyPr>
            <a:normAutofit lnSpcReduction="10000"/>
          </a:bodyPr>
          <a:lstStyle/>
          <a:p>
            <a:pPr lvl="1"/>
            <a:r>
              <a:rPr lang="en-GB" sz="1800" dirty="0" smtClean="0">
                <a:solidFill>
                  <a:schemeClr val="tx1"/>
                </a:solidFill>
              </a:rPr>
              <a:t>Antipyretics</a:t>
            </a:r>
          </a:p>
          <a:p>
            <a:pPr lvl="1"/>
            <a:endParaRPr lang="en-GB" sz="1800" dirty="0" smtClean="0">
              <a:solidFill>
                <a:schemeClr val="tx1"/>
              </a:solidFill>
            </a:endParaRPr>
          </a:p>
          <a:p>
            <a:pPr lvl="1"/>
            <a:r>
              <a:rPr lang="en-GB" sz="1800" dirty="0" smtClean="0">
                <a:solidFill>
                  <a:schemeClr val="tx1"/>
                </a:solidFill>
              </a:rPr>
              <a:t>Encourage fluids</a:t>
            </a:r>
          </a:p>
          <a:p>
            <a:pPr lvl="1"/>
            <a:endParaRPr lang="en-GB" sz="1800" dirty="0" smtClean="0">
              <a:solidFill>
                <a:schemeClr val="tx1"/>
              </a:solidFill>
            </a:endParaRPr>
          </a:p>
          <a:p>
            <a:pPr lvl="1"/>
            <a:r>
              <a:rPr lang="en-GB" sz="1800" dirty="0" smtClean="0">
                <a:solidFill>
                  <a:schemeClr val="tx1"/>
                </a:solidFill>
              </a:rPr>
              <a:t>Signs of dehydration (sunken </a:t>
            </a:r>
            <a:r>
              <a:rPr lang="en-GB" sz="1800" dirty="0" err="1" smtClean="0">
                <a:solidFill>
                  <a:schemeClr val="tx1"/>
                </a:solidFill>
              </a:rPr>
              <a:t>fontanelle</a:t>
            </a:r>
            <a:r>
              <a:rPr lang="en-GB" sz="1800" dirty="0" smtClean="0">
                <a:solidFill>
                  <a:schemeClr val="tx1"/>
                </a:solidFill>
              </a:rPr>
              <a:t>, dry mouth, no tears, overall lethargy)</a:t>
            </a:r>
          </a:p>
          <a:p>
            <a:pPr lvl="1"/>
            <a:endParaRPr lang="en-GB" sz="1800" dirty="0" smtClean="0">
              <a:solidFill>
                <a:schemeClr val="tx1"/>
              </a:solidFill>
            </a:endParaRPr>
          </a:p>
          <a:p>
            <a:pPr lvl="1"/>
            <a:r>
              <a:rPr lang="en-GB" sz="1800" dirty="0" smtClean="0">
                <a:solidFill>
                  <a:schemeClr val="tx1"/>
                </a:solidFill>
              </a:rPr>
              <a:t>How to identify a non-blanching rash</a:t>
            </a:r>
          </a:p>
          <a:p>
            <a:pPr lvl="1"/>
            <a:endParaRPr lang="en-GB" sz="1800" dirty="0" smtClean="0">
              <a:solidFill>
                <a:schemeClr val="tx1"/>
              </a:solidFill>
            </a:endParaRPr>
          </a:p>
          <a:p>
            <a:pPr lvl="1"/>
            <a:r>
              <a:rPr lang="en-GB" sz="1800" dirty="0" smtClean="0">
                <a:solidFill>
                  <a:schemeClr val="tx1"/>
                </a:solidFill>
              </a:rPr>
              <a:t>To keep the child out of school or nursery until the fever resolves</a:t>
            </a:r>
          </a:p>
          <a:p>
            <a:pPr lvl="1"/>
            <a:endParaRPr lang="en-GB" sz="1800" dirty="0" smtClean="0">
              <a:solidFill>
                <a:schemeClr val="tx1"/>
              </a:solidFill>
            </a:endParaRPr>
          </a:p>
          <a:p>
            <a:pPr lvl="1"/>
            <a:r>
              <a:rPr lang="en-GB" sz="1800" dirty="0" smtClean="0">
                <a:solidFill>
                  <a:schemeClr val="tx1"/>
                </a:solidFill>
              </a:rPr>
              <a:t>To seek review if &gt;5 days of fever, fit, non-blanching rash, if they are more worried than when they last sought advice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0626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28046"/>
            <a:ext cx="7583488" cy="1143000"/>
          </a:xfrm>
        </p:spPr>
        <p:txBody>
          <a:bodyPr/>
          <a:lstStyle/>
          <a:p>
            <a:r>
              <a:rPr lang="en-GB" dirty="0" smtClean="0"/>
              <a:t>When is it Sepsis?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2713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404664"/>
            <a:ext cx="4752528" cy="866527"/>
          </a:xfrm>
        </p:spPr>
        <p:txBody>
          <a:bodyPr>
            <a:noAutofit/>
          </a:bodyPr>
          <a:lstStyle/>
          <a:p>
            <a:r>
              <a:rPr lang="en-GB" sz="3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The Diagnostic Matrix</a:t>
            </a:r>
            <a:endParaRPr lang="en-GB" sz="3400" dirty="0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71800" y="2492896"/>
            <a:ext cx="1584176" cy="115212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644008" y="3861048"/>
            <a:ext cx="1656184" cy="12241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771800" y="3861048"/>
            <a:ext cx="1584176" cy="122413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644008" y="2492896"/>
            <a:ext cx="1656184" cy="115212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563888" y="5302949"/>
            <a:ext cx="2008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Evidence:</a:t>
            </a:r>
          </a:p>
          <a:p>
            <a:r>
              <a:rPr lang="en-GB" b="1" dirty="0"/>
              <a:t>N</a:t>
            </a:r>
            <a:r>
              <a:rPr lang="en-GB" b="1" dirty="0" smtClean="0"/>
              <a:t>egative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660232" y="356372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Looks </a:t>
            </a:r>
            <a:r>
              <a:rPr lang="en-GB" b="1" dirty="0"/>
              <a:t>W</a:t>
            </a:r>
            <a:r>
              <a:rPr lang="en-GB" b="1" dirty="0" smtClean="0"/>
              <a:t>ell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16288" y="1630541"/>
            <a:ext cx="171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Evidence: </a:t>
            </a:r>
            <a:r>
              <a:rPr lang="en-GB" b="1" dirty="0"/>
              <a:t>P</a:t>
            </a:r>
            <a:r>
              <a:rPr lang="en-GB" b="1" dirty="0" smtClean="0"/>
              <a:t>ositive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99592" y="357301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Looks </a:t>
            </a:r>
            <a:r>
              <a:rPr lang="en-GB" b="1" dirty="0" smtClean="0"/>
              <a:t>Unwell</a:t>
            </a:r>
            <a:endParaRPr lang="en-GB" b="1" dirty="0"/>
          </a:p>
        </p:txBody>
      </p:sp>
      <p:cxnSp>
        <p:nvCxnSpPr>
          <p:cNvPr id="14" name="Straight Arrow Connector 13"/>
          <p:cNvCxnSpPr>
            <a:stCxn id="12" idx="3"/>
            <a:endCxn id="10" idx="1"/>
          </p:cNvCxnSpPr>
          <p:nvPr/>
        </p:nvCxnSpPr>
        <p:spPr>
          <a:xfrm flipV="1">
            <a:off x="2483768" y="3748390"/>
            <a:ext cx="4176464" cy="929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499992" y="2276872"/>
            <a:ext cx="7951" cy="302607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48264" y="5805264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Thanks to:</a:t>
            </a:r>
          </a:p>
          <a:p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Damian Roland, Honorary Senior Lecturer at University of Leicester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4104456" cy="866527"/>
          </a:xfrm>
        </p:spPr>
        <p:txBody>
          <a:bodyPr>
            <a:noAutofit/>
          </a:bodyPr>
          <a:lstStyle/>
          <a:p>
            <a:r>
              <a:rPr lang="en-GB" sz="3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When is it Sepsis?</a:t>
            </a:r>
            <a:endParaRPr lang="en-GB" sz="3400" dirty="0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75051" y="3465004"/>
            <a:ext cx="180925" cy="1800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644008" y="3861047"/>
            <a:ext cx="1919825" cy="151902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884428" y="3861048"/>
            <a:ext cx="471548" cy="4680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644008" y="3284984"/>
            <a:ext cx="432048" cy="3600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563888" y="5302949"/>
            <a:ext cx="2008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Investigations:</a:t>
            </a:r>
          </a:p>
          <a:p>
            <a:r>
              <a:rPr lang="en-GB" b="1" dirty="0" smtClean="0"/>
              <a:t>Sepsis negative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660232" y="356372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Looks </a:t>
            </a:r>
            <a:r>
              <a:rPr lang="en-GB" b="1" dirty="0"/>
              <a:t>W</a:t>
            </a:r>
            <a:r>
              <a:rPr lang="en-GB" b="1" dirty="0" smtClean="0"/>
              <a:t>ell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16288" y="1630541"/>
            <a:ext cx="1791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Investigations: </a:t>
            </a:r>
            <a:r>
              <a:rPr lang="en-GB" b="1" dirty="0" smtClean="0"/>
              <a:t>Sepsis positive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99592" y="357301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Looks </a:t>
            </a:r>
            <a:r>
              <a:rPr lang="en-GB" b="1" dirty="0" smtClean="0"/>
              <a:t>Unwell</a:t>
            </a:r>
            <a:endParaRPr lang="en-GB" b="1" dirty="0"/>
          </a:p>
        </p:txBody>
      </p:sp>
      <p:cxnSp>
        <p:nvCxnSpPr>
          <p:cNvPr id="14" name="Straight Arrow Connector 13"/>
          <p:cNvCxnSpPr>
            <a:stCxn id="12" idx="3"/>
            <a:endCxn id="10" idx="1"/>
          </p:cNvCxnSpPr>
          <p:nvPr/>
        </p:nvCxnSpPr>
        <p:spPr>
          <a:xfrm flipV="1">
            <a:off x="2483768" y="3748390"/>
            <a:ext cx="4176464" cy="929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499992" y="2276872"/>
            <a:ext cx="7951" cy="302607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48264" y="5805264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Thanks to:</a:t>
            </a:r>
          </a:p>
          <a:p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Damian Roland, Honorary Senior Lecturer at University of Leicester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7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Sepsis</a:t>
            </a:r>
            <a:endParaRPr lang="en-GB" sz="3400" dirty="0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Worldwide, 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	sepsis causes 60% of deaths in children under 5 	years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US Data </a:t>
            </a:r>
          </a:p>
          <a:p>
            <a:pPr marL="457200" lvl="1" indent="0">
              <a:buNone/>
            </a:pPr>
            <a:r>
              <a:rPr lang="en-GB" dirty="0">
                <a:solidFill>
                  <a:schemeClr val="tx1"/>
                </a:solidFill>
              </a:rPr>
              <a:t>	</a:t>
            </a:r>
            <a:r>
              <a:rPr lang="en-GB" dirty="0" smtClean="0">
                <a:solidFill>
                  <a:schemeClr val="tx1"/>
                </a:solidFill>
              </a:rPr>
              <a:t>Fatality Rate of children with sepsis 10%</a:t>
            </a:r>
          </a:p>
          <a:p>
            <a:pPr marL="457200" lvl="1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	Incidence per 2000 children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		Neonatal 		 20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		&lt; 1 year 		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  4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		1 to 19 years 	</a:t>
            </a:r>
            <a:r>
              <a:rPr lang="en-GB" dirty="0">
                <a:solidFill>
                  <a:schemeClr val="tx1"/>
                </a:solidFill>
              </a:rPr>
              <a:t>	 </a:t>
            </a:r>
            <a:r>
              <a:rPr lang="en-GB" dirty="0" smtClean="0">
                <a:solidFill>
                  <a:schemeClr val="tx1"/>
                </a:solidFill>
              </a:rPr>
              <a:t>  1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588224" y="5805264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</a:rPr>
              <a:t>Sepsis in Children</a:t>
            </a:r>
          </a:p>
          <a:p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</a:rPr>
              <a:t>Plunkett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</a:rPr>
              <a:t>and Tong </a:t>
            </a:r>
          </a:p>
          <a:p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</a:rPr>
              <a:t>The BMJ 13 June 2015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Risk Factors</a:t>
            </a:r>
            <a:endParaRPr lang="en-US" sz="3400" dirty="0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&lt;3 months</a:t>
            </a:r>
          </a:p>
          <a:p>
            <a:r>
              <a:rPr lang="en-US" dirty="0">
                <a:solidFill>
                  <a:schemeClr val="tx1"/>
                </a:solidFill>
              </a:rPr>
              <a:t>Co-morbidity (e.g. congenital heart disease, </a:t>
            </a:r>
            <a:r>
              <a:rPr lang="en-US" dirty="0" smtClean="0">
                <a:solidFill>
                  <a:schemeClr val="tx1"/>
                </a:solidFill>
              </a:rPr>
              <a:t>diabetes, neuromuscular disease, ex-</a:t>
            </a:r>
            <a:r>
              <a:rPr lang="en-US" dirty="0" err="1" smtClean="0">
                <a:solidFill>
                  <a:schemeClr val="tx1"/>
                </a:solidFill>
              </a:rPr>
              <a:t>prem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Social concern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52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79296" cy="1143000"/>
          </a:xfrm>
        </p:spPr>
        <p:txBody>
          <a:bodyPr>
            <a:normAutofit/>
          </a:bodyPr>
          <a:lstStyle/>
          <a:p>
            <a:r>
              <a:rPr lang="en-GB" sz="3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Sepsis presentations are non-specific</a:t>
            </a:r>
            <a:endParaRPr lang="en-GB" sz="3400" dirty="0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Suspect sepsis in the infant or child with</a:t>
            </a:r>
          </a:p>
          <a:p>
            <a:pPr marL="457200" lvl="1" indent="0">
              <a:buNone/>
            </a:pPr>
            <a:r>
              <a:rPr lang="en-GB" dirty="0">
                <a:solidFill>
                  <a:schemeClr val="tx1"/>
                </a:solidFill>
              </a:rPr>
              <a:t>	</a:t>
            </a:r>
            <a:r>
              <a:rPr lang="en-GB" dirty="0" smtClean="0">
                <a:solidFill>
                  <a:schemeClr val="tx1"/>
                </a:solidFill>
              </a:rPr>
              <a:t>Temp &lt;36 or &gt;38.5</a:t>
            </a:r>
          </a:p>
          <a:p>
            <a:pPr marL="457200" lvl="1" indent="0">
              <a:buNone/>
            </a:pPr>
            <a:r>
              <a:rPr lang="en-GB" dirty="0">
                <a:solidFill>
                  <a:schemeClr val="tx1"/>
                </a:solidFill>
              </a:rPr>
              <a:t>	T</a:t>
            </a:r>
            <a:r>
              <a:rPr lang="en-GB" dirty="0" smtClean="0">
                <a:solidFill>
                  <a:schemeClr val="tx1"/>
                </a:solidFill>
              </a:rPr>
              <a:t>achycardia (or </a:t>
            </a:r>
            <a:r>
              <a:rPr lang="en-GB" dirty="0" err="1" smtClean="0">
                <a:solidFill>
                  <a:schemeClr val="tx1"/>
                </a:solidFill>
              </a:rPr>
              <a:t>bradycardia</a:t>
            </a:r>
            <a:r>
              <a:rPr lang="en-GB" dirty="0" smtClean="0">
                <a:solidFill>
                  <a:schemeClr val="tx1"/>
                </a:solidFill>
              </a:rPr>
              <a:t> in infants &lt;1 	year)</a:t>
            </a:r>
          </a:p>
          <a:p>
            <a:pPr marL="457200" lvl="1" indent="0">
              <a:buNone/>
            </a:pPr>
            <a:r>
              <a:rPr lang="en-GB" dirty="0">
                <a:solidFill>
                  <a:schemeClr val="tx1"/>
                </a:solidFill>
              </a:rPr>
              <a:t>	</a:t>
            </a:r>
            <a:r>
              <a:rPr lang="en-GB" dirty="0" err="1" smtClean="0">
                <a:solidFill>
                  <a:schemeClr val="tx1"/>
                </a:solidFill>
              </a:rPr>
              <a:t>Tachypnea</a:t>
            </a:r>
            <a:endParaRPr lang="en-GB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GB" dirty="0">
                <a:solidFill>
                  <a:schemeClr val="tx1"/>
                </a:solidFill>
              </a:rPr>
              <a:t>	</a:t>
            </a:r>
            <a:r>
              <a:rPr lang="en-GB" dirty="0" smtClean="0">
                <a:solidFill>
                  <a:schemeClr val="tx1"/>
                </a:solidFill>
              </a:rPr>
              <a:t>High or low WBC</a:t>
            </a:r>
          </a:p>
          <a:p>
            <a:pPr marL="457200" lvl="1" indent="0">
              <a:buNone/>
            </a:pPr>
            <a:r>
              <a:rPr lang="en-GB" dirty="0">
                <a:solidFill>
                  <a:schemeClr val="tx1"/>
                </a:solidFill>
              </a:rPr>
              <a:t>	</a:t>
            </a:r>
            <a:endParaRPr lang="en-GB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Beware of fever </a:t>
            </a:r>
            <a:r>
              <a:rPr lang="en-GB" dirty="0">
                <a:solidFill>
                  <a:schemeClr val="tx1"/>
                </a:solidFill>
              </a:rPr>
              <a:t>with limb </a:t>
            </a:r>
            <a:r>
              <a:rPr lang="en-GB" dirty="0" smtClean="0">
                <a:solidFill>
                  <a:schemeClr val="tx1"/>
                </a:solidFill>
              </a:rPr>
              <a:t>pain</a:t>
            </a:r>
            <a:endParaRPr lang="en-GB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Beware of the blanching rash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7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cs typeface="+mj-cs"/>
              </a:rPr>
              <a:t>Outline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1232647"/>
            <a:ext cx="7232650" cy="4815848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GB" sz="2400" dirty="0" smtClean="0"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GB" sz="2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Fever</a:t>
            </a:r>
          </a:p>
          <a:p>
            <a:pPr eaLnBrk="1" hangingPunct="1">
              <a:defRPr/>
            </a:pPr>
            <a:r>
              <a:rPr lang="en-GB" sz="28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Infections</a:t>
            </a:r>
            <a:endParaRPr lang="en-GB" sz="28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pPr>
              <a:defRPr/>
            </a:pPr>
            <a:r>
              <a:rPr lang="en-GB" sz="28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Exanthemata</a:t>
            </a:r>
            <a:endParaRPr lang="en-GB" sz="28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GB" sz="28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Sepsis</a:t>
            </a:r>
            <a:endParaRPr lang="en-GB" sz="28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GB" sz="28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Other </a:t>
            </a:r>
            <a:r>
              <a:rPr lang="en-GB" sz="2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advice … </a:t>
            </a:r>
            <a:r>
              <a:rPr lang="en-GB" sz="28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questions</a:t>
            </a:r>
            <a:endParaRPr lang="en-GB" sz="28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endParaRPr lang="en-GB" sz="2400" dirty="0"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endParaRPr lang="en-GB" sz="2400" dirty="0"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endParaRPr lang="en-GB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15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Management</a:t>
            </a:r>
            <a:endParaRPr lang="en-GB" sz="3400" dirty="0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600200"/>
            <a:ext cx="7232650" cy="49248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The golden hour - be prepared!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	</a:t>
            </a:r>
            <a:r>
              <a:rPr lang="en-GB" dirty="0" smtClean="0">
                <a:solidFill>
                  <a:schemeClr val="tx1"/>
                </a:solidFill>
              </a:rPr>
              <a:t>Oxygen (SaO2 &gt;94%)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	</a:t>
            </a:r>
            <a:r>
              <a:rPr lang="en-GB" dirty="0" smtClean="0">
                <a:solidFill>
                  <a:schemeClr val="tx1"/>
                </a:solidFill>
              </a:rPr>
              <a:t>Access – IV or IO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	</a:t>
            </a:r>
            <a:r>
              <a:rPr lang="en-GB" dirty="0" smtClean="0">
                <a:solidFill>
                  <a:schemeClr val="tx1"/>
                </a:solidFill>
              </a:rPr>
              <a:t>Bloods – cultures, FBC, CRP, VBG, glucose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	Treat hypoglycaemia – 2ml/kg of 10% glucose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	</a:t>
            </a:r>
            <a:r>
              <a:rPr lang="en-GB" dirty="0" smtClean="0">
                <a:solidFill>
                  <a:schemeClr val="tx1"/>
                </a:solidFill>
              </a:rPr>
              <a:t>Fluid resuscitation – 20ml/kg in 5 min, review and repeat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	</a:t>
            </a:r>
            <a:r>
              <a:rPr lang="en-GB" dirty="0" smtClean="0">
                <a:solidFill>
                  <a:schemeClr val="tx1"/>
                </a:solidFill>
              </a:rPr>
              <a:t>Inotropes (adrenaline or dopamine)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	Antibiotics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	Investigations – lactate, urinalysis, throat swab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	</a:t>
            </a:r>
            <a:r>
              <a:rPr lang="en-GB" dirty="0" smtClean="0">
                <a:solidFill>
                  <a:schemeClr val="tx1"/>
                </a:solidFill>
              </a:rPr>
              <a:t>Refer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2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3" t="13582" r="50388" b="5861"/>
          <a:stretch/>
        </p:blipFill>
        <p:spPr bwMode="auto">
          <a:xfrm>
            <a:off x="1820139" y="0"/>
            <a:ext cx="5026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5486" y="1342175"/>
            <a:ext cx="62155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Exanthemata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Rash Illnesses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7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23" y="640426"/>
            <a:ext cx="3876643" cy="2584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11" y="3515844"/>
            <a:ext cx="4243155" cy="2611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90" y="1193220"/>
            <a:ext cx="4063269" cy="406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72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Pox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Varicella zoster virus – ds DNA </a:t>
            </a:r>
            <a:r>
              <a:rPr lang="en-US" sz="2000" dirty="0" err="1" smtClean="0">
                <a:solidFill>
                  <a:srgbClr val="000000"/>
                </a:solidFill>
              </a:rPr>
              <a:t>alphaherpesvirinae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Airborne resp droplets and direct via vesicles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90% of cases &lt;10 years of age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Incubation 10 – 21 days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Crops of itchy vesicular lesions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Consider acyclovir for at risk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02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600201"/>
            <a:ext cx="5693568" cy="4460357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Morbillivirus</a:t>
            </a:r>
            <a:r>
              <a:rPr lang="en-US" sz="2200" dirty="0" smtClean="0">
                <a:solidFill>
                  <a:srgbClr val="000000"/>
                </a:solidFill>
              </a:rPr>
              <a:t>, family </a:t>
            </a:r>
            <a:r>
              <a:rPr lang="en-US" sz="2200" dirty="0" err="1" smtClean="0">
                <a:solidFill>
                  <a:srgbClr val="000000"/>
                </a:solidFill>
              </a:rPr>
              <a:t>Paramyxoviridae</a:t>
            </a:r>
            <a:r>
              <a:rPr lang="en-US" sz="2200" dirty="0" smtClean="0">
                <a:solidFill>
                  <a:srgbClr val="000000"/>
                </a:solidFill>
              </a:rPr>
              <a:t>, RNA virus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Incubation </a:t>
            </a:r>
            <a:r>
              <a:rPr lang="en-US" sz="2200" dirty="0">
                <a:solidFill>
                  <a:srgbClr val="000000"/>
                </a:solidFill>
              </a:rPr>
              <a:t>7 – 10 days after exposure</a:t>
            </a:r>
          </a:p>
          <a:p>
            <a:r>
              <a:rPr lang="en-US" sz="2200" dirty="0">
                <a:solidFill>
                  <a:srgbClr val="000000"/>
                </a:solidFill>
              </a:rPr>
              <a:t>High fever, malaise, anorexia x 4-7 days</a:t>
            </a:r>
          </a:p>
          <a:p>
            <a:r>
              <a:rPr lang="en-US" sz="2200" dirty="0">
                <a:solidFill>
                  <a:srgbClr val="000000"/>
                </a:solidFill>
              </a:rPr>
              <a:t>Classic triad: conjunctivitis, cough, </a:t>
            </a:r>
            <a:r>
              <a:rPr lang="en-US" sz="2200" dirty="0" err="1">
                <a:solidFill>
                  <a:srgbClr val="000000"/>
                </a:solidFill>
              </a:rPr>
              <a:t>coryza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err="1">
                <a:solidFill>
                  <a:srgbClr val="000000"/>
                </a:solidFill>
              </a:rPr>
              <a:t>Koplik</a:t>
            </a:r>
            <a:r>
              <a:rPr lang="en-US" sz="2200" dirty="0">
                <a:solidFill>
                  <a:srgbClr val="000000"/>
                </a:solidFill>
              </a:rPr>
              <a:t> spots (“grains of sand” on red base on </a:t>
            </a:r>
            <a:r>
              <a:rPr lang="en-US" sz="2200" dirty="0" err="1">
                <a:solidFill>
                  <a:srgbClr val="000000"/>
                </a:solidFill>
              </a:rPr>
              <a:t>buccal</a:t>
            </a:r>
            <a:r>
              <a:rPr lang="en-US" sz="2200" dirty="0">
                <a:solidFill>
                  <a:srgbClr val="000000"/>
                </a:solidFill>
              </a:rPr>
              <a:t> mucosa opposite second molars) are </a:t>
            </a:r>
            <a:r>
              <a:rPr lang="en-US" sz="2200" dirty="0" err="1" smtClean="0">
                <a:solidFill>
                  <a:srgbClr val="000000"/>
                </a:solidFill>
              </a:rPr>
              <a:t>pathognomic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Blanching, </a:t>
            </a:r>
            <a:r>
              <a:rPr lang="en-US" sz="2200" dirty="0" err="1" smtClean="0">
                <a:solidFill>
                  <a:srgbClr val="000000"/>
                </a:solidFill>
              </a:rPr>
              <a:t>eythematous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maculopapular</a:t>
            </a:r>
            <a:r>
              <a:rPr lang="en-US" sz="2200" dirty="0" smtClean="0">
                <a:solidFill>
                  <a:srgbClr val="000000"/>
                </a:solidFill>
              </a:rPr>
              <a:t> rash</a:t>
            </a:r>
            <a:endParaRPr lang="en-US" sz="22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1770" y="2890839"/>
            <a:ext cx="2457329" cy="21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06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4" y="1600200"/>
            <a:ext cx="7944400" cy="4049233"/>
          </a:xfrm>
        </p:spPr>
        <p:txBody>
          <a:bodyPr>
            <a:normAutofit fontScale="92500"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Consider </a:t>
            </a:r>
            <a:r>
              <a:rPr lang="en-US" sz="2200" dirty="0" smtClean="0">
                <a:solidFill>
                  <a:srgbClr val="000000"/>
                </a:solidFill>
              </a:rPr>
              <a:t>immunity of child and family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Consider immune </a:t>
            </a:r>
            <a:r>
              <a:rPr lang="en-US" sz="2200" dirty="0">
                <a:solidFill>
                  <a:srgbClr val="000000"/>
                </a:solidFill>
              </a:rPr>
              <a:t>globulin within 6 days of exposure in </a:t>
            </a:r>
            <a:r>
              <a:rPr lang="en-US" sz="2200" dirty="0" err="1">
                <a:solidFill>
                  <a:srgbClr val="000000"/>
                </a:solidFill>
              </a:rPr>
              <a:t>unimmunised</a:t>
            </a:r>
            <a:r>
              <a:rPr lang="en-US" sz="2200" dirty="0">
                <a:solidFill>
                  <a:srgbClr val="000000"/>
                </a:solidFill>
              </a:rPr>
              <a:t> or at risk</a:t>
            </a:r>
          </a:p>
          <a:p>
            <a:r>
              <a:rPr lang="en-US" sz="2200" dirty="0">
                <a:solidFill>
                  <a:srgbClr val="000000"/>
                </a:solidFill>
              </a:rPr>
              <a:t>Avoid live virus vaccine in </a:t>
            </a:r>
            <a:r>
              <a:rPr lang="en-US" sz="2200" dirty="0" smtClean="0">
                <a:solidFill>
                  <a:srgbClr val="000000"/>
                </a:solidFill>
              </a:rPr>
              <a:t>immunocompromised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Lab diagnosis: </a:t>
            </a:r>
            <a:r>
              <a:rPr lang="en-US" sz="2200" dirty="0" err="1" smtClean="0">
                <a:solidFill>
                  <a:srgbClr val="000000"/>
                </a:solidFill>
              </a:rPr>
              <a:t>IgM</a:t>
            </a:r>
            <a:r>
              <a:rPr lang="en-US" sz="2200" dirty="0" smtClean="0">
                <a:solidFill>
                  <a:srgbClr val="000000"/>
                </a:solidFill>
              </a:rPr>
              <a:t> and IgG </a:t>
            </a:r>
            <a:r>
              <a:rPr lang="en-US" sz="2200" dirty="0" err="1" smtClean="0">
                <a:solidFill>
                  <a:srgbClr val="000000"/>
                </a:solidFill>
              </a:rPr>
              <a:t>titres</a:t>
            </a:r>
            <a:r>
              <a:rPr lang="en-US" sz="2200" dirty="0" smtClean="0">
                <a:solidFill>
                  <a:srgbClr val="000000"/>
                </a:solidFill>
              </a:rPr>
              <a:t>, isolation of virus, PCR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Report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Complications – croup, encephalitis (10% mortality), pneumonia, SSPE</a:t>
            </a:r>
            <a:endParaRPr lang="en-US" sz="22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53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Fifth Disease</a:t>
            </a:r>
            <a:br>
              <a:rPr lang="en-US" dirty="0" smtClean="0"/>
            </a:br>
            <a:r>
              <a:rPr lang="en-US" sz="2800" b="0" dirty="0" smtClean="0"/>
              <a:t>Erythema </a:t>
            </a:r>
            <a:r>
              <a:rPr lang="en-US" sz="2800" b="0" dirty="0" err="1" smtClean="0"/>
              <a:t>Infectiosum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612068"/>
            <a:ext cx="7232650" cy="23361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Parvovirus B19, an </a:t>
            </a:r>
            <a:r>
              <a:rPr lang="en-US" dirty="0" err="1" smtClean="0">
                <a:solidFill>
                  <a:schemeClr val="tx1"/>
                </a:solidFill>
              </a:rPr>
              <a:t>erythrovirus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Incubation 1 week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Mild </a:t>
            </a:r>
            <a:r>
              <a:rPr lang="en-US" dirty="0" err="1" smtClean="0">
                <a:solidFill>
                  <a:schemeClr val="tx1"/>
                </a:solidFill>
              </a:rPr>
              <a:t>prodrome</a:t>
            </a:r>
            <a:r>
              <a:rPr lang="en-US" dirty="0" smtClean="0">
                <a:solidFill>
                  <a:schemeClr val="tx1"/>
                </a:solidFill>
              </a:rPr>
              <a:t> – headache, fever, sore throat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7 - 10 day symptom-free period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Slapped cheek phase – can be prolonged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379" y="4055202"/>
            <a:ext cx="4989823" cy="249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7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77" y="294375"/>
            <a:ext cx="5080000" cy="340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4105" y="3056030"/>
            <a:ext cx="5334019" cy="346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7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Roseola</a:t>
            </a:r>
            <a:r>
              <a:rPr lang="en-US" dirty="0" smtClean="0"/>
              <a:t> </a:t>
            </a:r>
            <a:r>
              <a:rPr lang="en-US" dirty="0" err="1" smtClean="0"/>
              <a:t>infantum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600201"/>
            <a:ext cx="7232650" cy="331912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Human </a:t>
            </a:r>
            <a:r>
              <a:rPr lang="en-US" dirty="0" err="1" smtClean="0">
                <a:solidFill>
                  <a:srgbClr val="000000"/>
                </a:solidFill>
              </a:rPr>
              <a:t>herpesvirus</a:t>
            </a:r>
            <a:r>
              <a:rPr lang="en-US" dirty="0" smtClean="0">
                <a:solidFill>
                  <a:srgbClr val="000000"/>
                </a:solidFill>
              </a:rPr>
              <a:t> (HHV-6)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Respiratory transmission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9 – 12 month infant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Acute onset high fever x 3 – 4 days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Rash appears late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Benign in immune competent but remains latent and is a major cause of morbidity and mortality in immunocompromised e.g. HIV, organ transplant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611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cs typeface="+mj-cs"/>
              </a:rPr>
              <a:t>Noah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900" y="1600200"/>
            <a:ext cx="7232650" cy="480039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endParaRPr lang="en-GB" sz="2400" dirty="0" smtClean="0">
              <a:cs typeface="+mn-cs"/>
            </a:endParaRPr>
          </a:p>
          <a:p>
            <a:pPr eaLnBrk="1" hangingPunct="1">
              <a:defRPr/>
            </a:pPr>
            <a:r>
              <a:rPr lang="en-GB" sz="2900" dirty="0">
                <a:solidFill>
                  <a:srgbClr val="000000"/>
                </a:solidFill>
              </a:rPr>
              <a:t>9</a:t>
            </a:r>
            <a:r>
              <a:rPr lang="en-GB" sz="2900" dirty="0" smtClean="0">
                <a:solidFill>
                  <a:srgbClr val="000000"/>
                </a:solidFill>
                <a:cs typeface="+mn-cs"/>
              </a:rPr>
              <a:t> month old child, with Mother</a:t>
            </a:r>
          </a:p>
          <a:p>
            <a:pPr eaLnBrk="1" hangingPunct="1">
              <a:defRPr/>
            </a:pPr>
            <a:r>
              <a:rPr lang="en-GB" sz="2900" dirty="0" smtClean="0">
                <a:solidFill>
                  <a:srgbClr val="000000"/>
                </a:solidFill>
                <a:cs typeface="+mn-cs"/>
              </a:rPr>
              <a:t>Cough and runny nose x 2 days </a:t>
            </a:r>
          </a:p>
          <a:p>
            <a:pPr eaLnBrk="1" hangingPunct="1">
              <a:defRPr/>
            </a:pPr>
            <a:r>
              <a:rPr lang="en-GB" sz="2900" dirty="0" smtClean="0">
                <a:solidFill>
                  <a:srgbClr val="000000"/>
                </a:solidFill>
                <a:cs typeface="+mn-cs"/>
              </a:rPr>
              <a:t>Fever up to 39 degrees</a:t>
            </a:r>
          </a:p>
          <a:p>
            <a:pPr eaLnBrk="1" hangingPunct="1">
              <a:defRPr/>
            </a:pPr>
            <a:r>
              <a:rPr lang="en-GB" sz="2900" dirty="0" smtClean="0">
                <a:solidFill>
                  <a:srgbClr val="000000"/>
                </a:solidFill>
                <a:cs typeface="+mn-cs"/>
              </a:rPr>
              <a:t>Not eating, bit miserable, still playing</a:t>
            </a:r>
          </a:p>
          <a:p>
            <a:pPr eaLnBrk="1" hangingPunct="1">
              <a:defRPr/>
            </a:pPr>
            <a:endParaRPr lang="en-GB" sz="2400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defRPr/>
            </a:pPr>
            <a:endParaRPr lang="en-GB" sz="2400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n-GB" sz="2800" dirty="0" smtClean="0">
                <a:solidFill>
                  <a:srgbClr val="000000"/>
                </a:solidFill>
                <a:cs typeface="+mn-cs"/>
              </a:rPr>
              <a:t>What else do you want to know?</a:t>
            </a:r>
          </a:p>
          <a:p>
            <a:pPr eaLnBrk="1" hangingPunct="1">
              <a:buFontTx/>
              <a:buNone/>
              <a:defRPr/>
            </a:pPr>
            <a:r>
              <a:rPr lang="en-GB" sz="2800" dirty="0" smtClean="0">
                <a:solidFill>
                  <a:srgbClr val="000000"/>
                </a:solidFill>
                <a:cs typeface="+mn-cs"/>
              </a:rPr>
              <a:t>What will you look for on examination?</a:t>
            </a:r>
          </a:p>
          <a:p>
            <a:pPr eaLnBrk="1" hangingPunct="1">
              <a:buFontTx/>
              <a:buNone/>
              <a:defRPr/>
            </a:pPr>
            <a:endParaRPr lang="en-GB" sz="2800" dirty="0" smtClean="0">
              <a:cs typeface="+mn-cs"/>
            </a:endParaRPr>
          </a:p>
        </p:txBody>
      </p:sp>
      <p:pic>
        <p:nvPicPr>
          <p:cNvPr id="16387" name="Picture 1" descr="DSC_053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2578219"/>
            <a:ext cx="18002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432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Rubella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600201"/>
            <a:ext cx="7232650" cy="3276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Rubella virus, encapsulated </a:t>
            </a:r>
            <a:r>
              <a:rPr lang="en-US" dirty="0" err="1" smtClean="0">
                <a:solidFill>
                  <a:schemeClr val="tx1"/>
                </a:solidFill>
              </a:rPr>
              <a:t>ssRNA</a:t>
            </a:r>
            <a:r>
              <a:rPr lang="en-US" dirty="0" smtClean="0">
                <a:solidFill>
                  <a:schemeClr val="tx1"/>
                </a:solidFill>
              </a:rPr>
              <a:t> virus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Respiratory transmission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Incubation 14 – 21 days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Malaise, conjunctivitis, sore throat 5 days prior to onset of rash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Enquire about contact immunity – congenital rubella is a risk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13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38" y="519043"/>
            <a:ext cx="4461699" cy="3003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01" y="3708226"/>
            <a:ext cx="4337236" cy="2887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622" y="908549"/>
            <a:ext cx="4031696" cy="261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49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Scarlet Fever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600200"/>
            <a:ext cx="7232650" cy="452415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Group A beta-</a:t>
            </a:r>
            <a:r>
              <a:rPr lang="en-US" dirty="0" err="1" smtClean="0">
                <a:solidFill>
                  <a:srgbClr val="000000"/>
                </a:solidFill>
              </a:rPr>
              <a:t>haemolytic</a:t>
            </a:r>
            <a:r>
              <a:rPr lang="en-US" dirty="0" smtClean="0">
                <a:solidFill>
                  <a:srgbClr val="000000"/>
                </a:solidFill>
              </a:rPr>
              <a:t> streptococcus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Respiratory droplets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Incubation 12 hours to 7 days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Age 1 to 10 years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Usual focus is tonsils, consider skin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Exudative pharyngitis, fever, </a:t>
            </a:r>
            <a:r>
              <a:rPr lang="en-US" dirty="0" err="1" smtClean="0">
                <a:solidFill>
                  <a:srgbClr val="000000"/>
                </a:solidFill>
              </a:rPr>
              <a:t>exanthem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Complications: </a:t>
            </a:r>
            <a:r>
              <a:rPr lang="en-US" dirty="0" err="1" smtClean="0">
                <a:solidFill>
                  <a:srgbClr val="000000"/>
                </a:solidFill>
              </a:rPr>
              <a:t>peritonsillar</a:t>
            </a:r>
            <a:r>
              <a:rPr lang="en-US" dirty="0" smtClean="0">
                <a:solidFill>
                  <a:srgbClr val="000000"/>
                </a:solidFill>
              </a:rPr>
              <a:t> abscess, sinusitis, pneumonia, rheumatic fever, glomerulonephritis, septic shock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Penicillin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44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1209" y="774331"/>
            <a:ext cx="3142984" cy="2387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73" y="774331"/>
            <a:ext cx="5100508" cy="4356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1209" y="3386412"/>
            <a:ext cx="3390782" cy="246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27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Kawasaki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600200"/>
            <a:ext cx="7232650" cy="39641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Acute, febrile, </a:t>
            </a:r>
            <a:r>
              <a:rPr lang="en-US" dirty="0" err="1" smtClean="0">
                <a:solidFill>
                  <a:srgbClr val="000000"/>
                </a:solidFill>
              </a:rPr>
              <a:t>vasculitic</a:t>
            </a:r>
            <a:r>
              <a:rPr lang="en-US" dirty="0" smtClean="0">
                <a:solidFill>
                  <a:srgbClr val="000000"/>
                </a:solidFill>
              </a:rPr>
              <a:t> syndrome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Fever &gt;5 days plus: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Conjunctivitis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Strawberry tongue, lip fissures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Erythema and </a:t>
            </a:r>
            <a:r>
              <a:rPr lang="en-US" dirty="0" err="1" smtClean="0">
                <a:solidFill>
                  <a:srgbClr val="000000"/>
                </a:solidFill>
              </a:rPr>
              <a:t>oedema</a:t>
            </a:r>
            <a:r>
              <a:rPr lang="en-US" dirty="0" smtClean="0">
                <a:solidFill>
                  <a:srgbClr val="000000"/>
                </a:solidFill>
              </a:rPr>
              <a:t> of hands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Lymphadenopathy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Rash – groin or extremities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Refer for investigation and management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Complication: coronary artery aneurysm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59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786" y="92920"/>
            <a:ext cx="4095142" cy="3489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5452" y="774333"/>
            <a:ext cx="3386571" cy="472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2850" y="3745783"/>
            <a:ext cx="2767078" cy="2994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106" y="3745783"/>
            <a:ext cx="2157907" cy="239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94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Hand, Foot Mouth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600201"/>
            <a:ext cx="7232650" cy="344672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Coxsackie A type 16 and others,  </a:t>
            </a:r>
            <a:r>
              <a:rPr lang="en-US" dirty="0" err="1" smtClean="0">
                <a:solidFill>
                  <a:srgbClr val="000000"/>
                </a:solidFill>
              </a:rPr>
              <a:t>enterovirus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Malaise, sore throat, fever</a:t>
            </a:r>
          </a:p>
          <a:p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acular lesions on </a:t>
            </a:r>
            <a:r>
              <a:rPr lang="en-US" dirty="0" err="1" smtClean="0">
                <a:solidFill>
                  <a:srgbClr val="000000"/>
                </a:solidFill>
              </a:rPr>
              <a:t>buccal</a:t>
            </a:r>
            <a:r>
              <a:rPr lang="en-US" dirty="0" smtClean="0">
                <a:solidFill>
                  <a:srgbClr val="000000"/>
                </a:solidFill>
              </a:rPr>
              <a:t> mucosa, hands, feet and genitalia – become vesicular and erode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Symptomatic management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Complications: Encephalitis, Guillain-Barre, transverse myelitis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Viral culture, PCR</a:t>
            </a:r>
          </a:p>
        </p:txBody>
      </p:sp>
    </p:spTree>
    <p:extLst>
      <p:ext uri="{BB962C8B-B14F-4D97-AF65-F5344CB8AC3E}">
        <p14:creationId xmlns:p14="http://schemas.microsoft.com/office/powerpoint/2010/main" val="273321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935" b="-10239"/>
          <a:stretch/>
        </p:blipFill>
        <p:spPr>
          <a:xfrm>
            <a:off x="916257" y="313434"/>
            <a:ext cx="3544104" cy="2864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483" y="3178339"/>
            <a:ext cx="5374984" cy="3342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133" y="313434"/>
            <a:ext cx="4374027" cy="260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20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Herpes simplex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600200"/>
            <a:ext cx="7232650" cy="3744433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Herpesviridae</a:t>
            </a:r>
            <a:r>
              <a:rPr lang="en-US" dirty="0" smtClean="0">
                <a:solidFill>
                  <a:srgbClr val="000000"/>
                </a:solidFill>
              </a:rPr>
              <a:t>, HSV-1 and HSV-2, </a:t>
            </a:r>
            <a:r>
              <a:rPr lang="en-US" dirty="0" err="1" smtClean="0">
                <a:solidFill>
                  <a:srgbClr val="000000"/>
                </a:solidFill>
              </a:rPr>
              <a:t>dsDNA</a:t>
            </a:r>
            <a:r>
              <a:rPr lang="en-US" dirty="0" smtClean="0">
                <a:solidFill>
                  <a:srgbClr val="000000"/>
                </a:solidFill>
              </a:rPr>
              <a:t> virus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Incubation 3 – 6 days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Abrupt onset – fever, painful gingivitis, vesicular lesions, lymphadenopathy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Viral shedding x 3 weeks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Aciclovir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Primary infection, latency and reactivation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Dissemination in immunocompromised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488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614" y="273598"/>
            <a:ext cx="3488747" cy="2744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67"/>
          <a:stretch/>
        </p:blipFill>
        <p:spPr>
          <a:xfrm>
            <a:off x="956805" y="273598"/>
            <a:ext cx="3410447" cy="4078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0615" y="3124214"/>
            <a:ext cx="3180073" cy="3569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412" y="4351746"/>
            <a:ext cx="2828840" cy="236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57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cs typeface="+mj-cs"/>
              </a:rPr>
              <a:t>Noah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7870" y="1232648"/>
            <a:ext cx="7908883" cy="4992981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GB" altLang="en-US" sz="2400" dirty="0" smtClean="0">
              <a:cs typeface="+mn-cs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GB" altLang="en-US" sz="4400" dirty="0" smtClean="0">
                <a:solidFill>
                  <a:srgbClr val="000000"/>
                </a:solidFill>
                <a:cs typeface="+mn-cs"/>
              </a:rPr>
              <a:t>HR 120, RR 30, T38 degrees, CR &lt;2 seconds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GB" altLang="en-US" sz="4400" dirty="0" smtClean="0">
                <a:solidFill>
                  <a:srgbClr val="000000"/>
                </a:solidFill>
                <a:cs typeface="+mn-cs"/>
              </a:rPr>
              <a:t>Alert, smiling, interested in surroundings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altLang="en-US" sz="4000" dirty="0" smtClean="0">
              <a:solidFill>
                <a:srgbClr val="000000"/>
              </a:solidFill>
              <a:cs typeface="+mn-cs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GB" altLang="en-US" sz="4400" dirty="0" smtClean="0">
                <a:solidFill>
                  <a:srgbClr val="000000"/>
                </a:solidFill>
              </a:rPr>
              <a:t>Examination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4400" dirty="0" smtClean="0">
                <a:solidFill>
                  <a:srgbClr val="000000"/>
                </a:solidFill>
              </a:rPr>
              <a:t>ENT - </a:t>
            </a:r>
            <a:r>
              <a:rPr lang="en-GB" altLang="en-US" sz="4400" dirty="0" err="1" smtClean="0">
                <a:solidFill>
                  <a:srgbClr val="000000"/>
                </a:solidFill>
              </a:rPr>
              <a:t>Coryzal</a:t>
            </a:r>
            <a:r>
              <a:rPr lang="en-GB" altLang="en-US" sz="4400" dirty="0" smtClean="0">
                <a:solidFill>
                  <a:srgbClr val="000000"/>
                </a:solidFill>
              </a:rPr>
              <a:t>, red throat, TM pink but not</a:t>
            </a:r>
            <a:r>
              <a:rPr lang="en-GB" altLang="en-US" sz="4400" dirty="0">
                <a:solidFill>
                  <a:srgbClr val="000000"/>
                </a:solidFill>
              </a:rPr>
              <a:t> </a:t>
            </a:r>
            <a:r>
              <a:rPr lang="en-GB" altLang="en-US" sz="4400" dirty="0" smtClean="0">
                <a:solidFill>
                  <a:srgbClr val="000000"/>
                </a:solidFill>
              </a:rPr>
              <a:t>bulging</a:t>
            </a:r>
            <a:endParaRPr lang="en-GB" altLang="en-US" sz="4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4400" dirty="0" smtClean="0">
                <a:solidFill>
                  <a:srgbClr val="000000"/>
                </a:solidFill>
              </a:rPr>
              <a:t>Resp - No respiratory distress, chest clear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4400" dirty="0" smtClean="0">
                <a:solidFill>
                  <a:srgbClr val="000000"/>
                </a:solidFill>
              </a:rPr>
              <a:t>CVS - Well hydrated, CR &lt;2s, HS normal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4400" dirty="0" smtClean="0">
                <a:solidFill>
                  <a:srgbClr val="000000"/>
                </a:solidFill>
              </a:rPr>
              <a:t>Abdomen soft and not tender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4400" dirty="0" smtClean="0">
                <a:solidFill>
                  <a:srgbClr val="000000"/>
                </a:solidFill>
              </a:rPr>
              <a:t>No rash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2400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131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Henoch</a:t>
            </a:r>
            <a:r>
              <a:rPr lang="en-US" dirty="0" smtClean="0"/>
              <a:t> </a:t>
            </a:r>
            <a:r>
              <a:rPr lang="en-US" dirty="0" err="1" smtClean="0"/>
              <a:t>Schonlein</a:t>
            </a:r>
            <a:r>
              <a:rPr lang="en-US" dirty="0" smtClean="0"/>
              <a:t> Purpura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600201"/>
            <a:ext cx="7232650" cy="373734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Immunoglobulin mediated vasculitis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Prodrome</a:t>
            </a:r>
            <a:r>
              <a:rPr lang="en-US" dirty="0" smtClean="0">
                <a:solidFill>
                  <a:srgbClr val="000000"/>
                </a:solidFill>
              </a:rPr>
              <a:t> - headache, anorexia, fever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Rash, abdominal pain, vomiting, joint pain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Bloody stool, scrotal </a:t>
            </a:r>
            <a:r>
              <a:rPr lang="en-US" dirty="0" err="1" smtClean="0">
                <a:solidFill>
                  <a:srgbClr val="000000"/>
                </a:solidFill>
              </a:rPr>
              <a:t>oedema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Investigations – FBC, renal function, coagulation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Management – hydration, analgesia, discontinue possible causative drugs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Refer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56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91" y="1056971"/>
            <a:ext cx="7776905" cy="51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05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Meningococcal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Suspect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Recognise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Sepsis management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04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Impetigo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600201"/>
            <a:ext cx="7232650" cy="28796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Staphylococcus, streptococcus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Golden crust on existing lesion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Spreading, contagious by contact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Flucloxacillin</a:t>
            </a:r>
            <a:r>
              <a:rPr lang="en-US" dirty="0" smtClean="0">
                <a:solidFill>
                  <a:srgbClr val="000000"/>
                </a:solidFill>
              </a:rPr>
              <a:t>, co-</a:t>
            </a:r>
            <a:r>
              <a:rPr lang="en-US" dirty="0" err="1" smtClean="0">
                <a:solidFill>
                  <a:srgbClr val="000000"/>
                </a:solidFill>
              </a:rPr>
              <a:t>amoxiclav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Culture if resistant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Hand hygiene advice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803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Erysipelas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600201"/>
            <a:ext cx="7232650" cy="234802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Streptococcus, staphylococcus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Spreading, painful, indurating rash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Risk of systemic sepsis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Penicillin, consider ceftriaxone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Refer and seek Microbiology advice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853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Urticaria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600202"/>
            <a:ext cx="7232650" cy="311356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Etiology is diverse – allergy, idiopathic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Migratory, blanching, coalescing, erythematous rash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Increases when skin is warm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Antihistamine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Avoid provoking factors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Reassurance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40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Non-accidental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600201"/>
            <a:ext cx="7232650" cy="189436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Get the history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Consider social concerns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Consider other children at risk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Complete safeguarding and </a:t>
            </a:r>
            <a:r>
              <a:rPr lang="en-US" dirty="0" err="1" smtClean="0">
                <a:solidFill>
                  <a:srgbClr val="000000"/>
                </a:solidFill>
              </a:rPr>
              <a:t>Paediatric</a:t>
            </a:r>
            <a:r>
              <a:rPr lang="en-US" dirty="0" smtClean="0">
                <a:solidFill>
                  <a:srgbClr val="000000"/>
                </a:solidFill>
              </a:rPr>
              <a:t> referral</a:t>
            </a:r>
          </a:p>
        </p:txBody>
      </p:sp>
    </p:spTree>
    <p:extLst>
      <p:ext uri="{BB962C8B-B14F-4D97-AF65-F5344CB8AC3E}">
        <p14:creationId xmlns:p14="http://schemas.microsoft.com/office/powerpoint/2010/main" val="7484881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6672" y="0"/>
            <a:ext cx="10695236" cy="6942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320077">
            <a:off x="96982" y="889899"/>
            <a:ext cx="35755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</a:rPr>
              <a:t>Any Questions?</a:t>
            </a:r>
            <a:endParaRPr lang="en-US" sz="3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1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2417563"/>
            <a:ext cx="7232650" cy="1732132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en-GB" altLang="en-US" sz="3200" dirty="0">
                <a:solidFill>
                  <a:srgbClr val="000000"/>
                </a:solidFill>
              </a:rPr>
              <a:t>What will you do?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en-GB" altLang="en-US" sz="3200" dirty="0">
                <a:solidFill>
                  <a:srgbClr val="000000"/>
                </a:solidFill>
              </a:rPr>
              <a:t>What advice will you give?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000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cs typeface="+mj-cs"/>
              </a:rPr>
              <a:t>Noah Returns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2075123"/>
            <a:ext cx="7232650" cy="429101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2400" dirty="0" smtClean="0">
                <a:solidFill>
                  <a:srgbClr val="000000"/>
                </a:solidFill>
                <a:cs typeface="+mn-cs"/>
              </a:rPr>
              <a:t>Persistent fever and now vomiting  </a:t>
            </a:r>
          </a:p>
          <a:p>
            <a:pPr eaLnBrk="1" hangingPunct="1">
              <a:defRPr/>
            </a:pPr>
            <a:r>
              <a:rPr lang="en-GB" sz="2400" dirty="0" smtClean="0">
                <a:solidFill>
                  <a:srgbClr val="000000"/>
                </a:solidFill>
                <a:cs typeface="+mn-cs"/>
              </a:rPr>
              <a:t>More sleepy than usual</a:t>
            </a:r>
          </a:p>
          <a:p>
            <a:pPr eaLnBrk="1" hangingPunct="1">
              <a:defRPr/>
            </a:pPr>
            <a:r>
              <a:rPr lang="en-GB" sz="2400" dirty="0" smtClean="0">
                <a:solidFill>
                  <a:srgbClr val="000000"/>
                </a:solidFill>
                <a:cs typeface="+mn-cs"/>
              </a:rPr>
              <a:t>Only fed 2oz milk this morning</a:t>
            </a:r>
          </a:p>
          <a:p>
            <a:pPr eaLnBrk="1" hangingPunct="1">
              <a:defRPr/>
            </a:pPr>
            <a:endParaRPr lang="en-GB" sz="2400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n-GB" sz="2800" dirty="0">
                <a:solidFill>
                  <a:srgbClr val="000000"/>
                </a:solidFill>
                <a:cs typeface="+mn-cs"/>
              </a:rPr>
              <a:t>What else do you want to know?</a:t>
            </a:r>
          </a:p>
          <a:p>
            <a:pPr eaLnBrk="1" hangingPunct="1">
              <a:buFontTx/>
              <a:buNone/>
              <a:defRPr/>
            </a:pPr>
            <a:r>
              <a:rPr lang="en-GB" sz="2800" dirty="0">
                <a:solidFill>
                  <a:srgbClr val="000000"/>
                </a:solidFill>
                <a:cs typeface="+mn-cs"/>
              </a:rPr>
              <a:t>What will you look for on examination?</a:t>
            </a:r>
          </a:p>
          <a:p>
            <a:pPr eaLnBrk="1" hangingPunct="1">
              <a:buFontTx/>
              <a:buNone/>
              <a:defRPr/>
            </a:pPr>
            <a:endParaRPr lang="en-GB" sz="28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583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cs typeface="+mj-cs"/>
              </a:rPr>
              <a:t>Noah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1352500"/>
            <a:ext cx="7232650" cy="5017671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HR 180, </a:t>
            </a:r>
            <a:r>
              <a:rPr lang="en-GB" sz="24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Sats</a:t>
            </a: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94% air, RR 50 </a:t>
            </a:r>
          </a:p>
          <a:p>
            <a:pPr marL="0" indent="0" eaLnBrk="1" hangingPunct="1">
              <a:buFontTx/>
              <a:buNone/>
              <a:defRPr/>
            </a:pP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Lethargic, cool hands and feet</a:t>
            </a:r>
          </a:p>
          <a:p>
            <a:pPr marL="0" indent="0" eaLnBrk="1" hangingPunct="1">
              <a:buFontTx/>
              <a:buNone/>
              <a:defRPr/>
            </a:pP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AB intact</a:t>
            </a:r>
          </a:p>
          <a:p>
            <a:pPr marL="0" indent="0" eaLnBrk="1" hangingPunct="1">
              <a:buFontTx/>
              <a:buNone/>
              <a:defRPr/>
            </a:pP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 - Capillary refill 4 seconds</a:t>
            </a:r>
          </a:p>
          <a:p>
            <a:pPr marL="0" indent="0" eaLnBrk="1" hangingPunct="1">
              <a:buFontTx/>
              <a:buNone/>
              <a:defRPr/>
            </a:pP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 </a:t>
            </a:r>
            <a:r>
              <a:rPr lang="en-GB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- </a:t>
            </a: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Lethargic, </a:t>
            </a:r>
            <a:r>
              <a:rPr lang="en-GB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drowsy </a:t>
            </a:r>
          </a:p>
          <a:p>
            <a:pPr marL="0" indent="0" eaLnBrk="1" hangingPunct="1">
              <a:buFontTx/>
              <a:buNone/>
              <a:defRPr/>
            </a:pPr>
            <a:r>
              <a:rPr lang="en-GB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 - Mottled limbs and torso</a:t>
            </a: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GB" sz="28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GB" sz="2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What </a:t>
            </a:r>
            <a:r>
              <a:rPr lang="en-GB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will </a:t>
            </a:r>
            <a:r>
              <a:rPr lang="en-GB" sz="2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you do?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635" y="1466068"/>
            <a:ext cx="3399318" cy="45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75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79463" y="502624"/>
            <a:ext cx="7583488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cs typeface="+mj-cs"/>
              </a:rPr>
              <a:t>Assessing febrile children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2168044"/>
            <a:ext cx="7232650" cy="429101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GB" sz="2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Assess for life-threatening signs </a:t>
            </a: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ABCDE</a:t>
            </a:r>
          </a:p>
          <a:p>
            <a:pPr eaLnBrk="1" hangingPunct="1">
              <a:defRPr/>
            </a:pPr>
            <a:r>
              <a:rPr lang="en-GB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Look </a:t>
            </a:r>
            <a:r>
              <a:rPr lang="en-GB" sz="2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for  evidence of serious illness</a:t>
            </a:r>
          </a:p>
          <a:p>
            <a:pPr eaLnBrk="1" hangingPunct="1">
              <a:defRPr/>
            </a:pPr>
            <a:r>
              <a:rPr lang="en-GB" sz="2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Assess for signs of dehydration</a:t>
            </a:r>
          </a:p>
          <a:p>
            <a:pPr eaLnBrk="1" hangingPunct="1">
              <a:defRPr/>
            </a:pPr>
            <a:r>
              <a:rPr lang="en-GB" sz="2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Consider </a:t>
            </a:r>
            <a:r>
              <a:rPr lang="en-GB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- where </a:t>
            </a:r>
            <a:r>
              <a:rPr lang="en-GB" sz="2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is focus of </a:t>
            </a:r>
            <a:r>
              <a:rPr lang="en-GB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infection?</a:t>
            </a:r>
            <a:endParaRPr lang="en-GB" sz="28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GB" sz="2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Do they need investigations?</a:t>
            </a:r>
          </a:p>
          <a:p>
            <a:pPr eaLnBrk="1" hangingPunct="1">
              <a:defRPr/>
            </a:pPr>
            <a:r>
              <a:rPr lang="en-GB" sz="2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Don’t forget </a:t>
            </a:r>
            <a:r>
              <a:rPr lang="en-GB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travel</a:t>
            </a:r>
            <a:endParaRPr lang="en-GB" sz="28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GB" sz="2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</a:t>
            </a:r>
            <a:r>
              <a:rPr lang="en-GB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onsider </a:t>
            </a:r>
            <a:r>
              <a:rPr lang="en-GB" sz="2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social </a:t>
            </a:r>
            <a:r>
              <a:rPr lang="en-GB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situation</a:t>
            </a:r>
            <a:endParaRPr lang="en-GB" sz="28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endParaRPr lang="en-GB" dirty="0"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endParaRPr lang="en-GB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24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First impressions matter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Reduced level of consciousness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Pale or mottled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Grunting, moderate or severe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indrawing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302667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1109</Words>
  <Application>Microsoft Office PowerPoint</Application>
  <PresentationFormat>On-screen Show (4:3)</PresentationFormat>
  <Paragraphs>277</Paragraphs>
  <Slides>48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Summer</vt:lpstr>
      <vt:lpstr>Paediatric Emergency Medicine  </vt:lpstr>
      <vt:lpstr>Outline</vt:lpstr>
      <vt:lpstr>Noah</vt:lpstr>
      <vt:lpstr>Noah</vt:lpstr>
      <vt:lpstr>PowerPoint Presentation</vt:lpstr>
      <vt:lpstr>Noah Returns</vt:lpstr>
      <vt:lpstr>Noah</vt:lpstr>
      <vt:lpstr>Assessing febrile children</vt:lpstr>
      <vt:lpstr>Warning Signs</vt:lpstr>
      <vt:lpstr>Warning Signs</vt:lpstr>
      <vt:lpstr>Investigations</vt:lpstr>
      <vt:lpstr>Management</vt:lpstr>
      <vt:lpstr>Discharge Advice</vt:lpstr>
      <vt:lpstr>When is it Sepsis?</vt:lpstr>
      <vt:lpstr>The Diagnostic Matrix</vt:lpstr>
      <vt:lpstr>When is it Sepsis?</vt:lpstr>
      <vt:lpstr>Sepsis</vt:lpstr>
      <vt:lpstr>Risk Factors</vt:lpstr>
      <vt:lpstr>Sepsis presentations are non-specific</vt:lpstr>
      <vt:lpstr>Management</vt:lpstr>
      <vt:lpstr>PowerPoint Presentation</vt:lpstr>
      <vt:lpstr>PowerPoint Presentation</vt:lpstr>
      <vt:lpstr>PowerPoint Presentation</vt:lpstr>
      <vt:lpstr>Chicken Pox</vt:lpstr>
      <vt:lpstr>Measles</vt:lpstr>
      <vt:lpstr>Measles</vt:lpstr>
      <vt:lpstr>Fifth Disease Erythema Infectiosum</vt:lpstr>
      <vt:lpstr>PowerPoint Presentation</vt:lpstr>
      <vt:lpstr>Roseola infantum</vt:lpstr>
      <vt:lpstr>Rubella</vt:lpstr>
      <vt:lpstr>PowerPoint Presentation</vt:lpstr>
      <vt:lpstr>Scarlet Fever</vt:lpstr>
      <vt:lpstr>PowerPoint Presentation</vt:lpstr>
      <vt:lpstr>Kawasaki</vt:lpstr>
      <vt:lpstr>PowerPoint Presentation</vt:lpstr>
      <vt:lpstr>Hand, Foot Mouth</vt:lpstr>
      <vt:lpstr>PowerPoint Presentation</vt:lpstr>
      <vt:lpstr>Herpes simplex</vt:lpstr>
      <vt:lpstr>PowerPoint Presentation</vt:lpstr>
      <vt:lpstr>Henoch Schonlein Purpura</vt:lpstr>
      <vt:lpstr>PowerPoint Presentation</vt:lpstr>
      <vt:lpstr>PowerPoint Presentation</vt:lpstr>
      <vt:lpstr>Meningococcal Disease</vt:lpstr>
      <vt:lpstr>Impetigo</vt:lpstr>
      <vt:lpstr>Erysipelas</vt:lpstr>
      <vt:lpstr>Urticaria</vt:lpstr>
      <vt:lpstr>Non-accidental injury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Paediatric Emergency Medicine</dc:title>
  <dc:creator>David Carter</dc:creator>
  <cp:lastModifiedBy>Parker, Sian</cp:lastModifiedBy>
  <cp:revision>35</cp:revision>
  <dcterms:created xsi:type="dcterms:W3CDTF">2015-08-27T13:53:58Z</dcterms:created>
  <dcterms:modified xsi:type="dcterms:W3CDTF">2016-10-17T08:10:51Z</dcterms:modified>
</cp:coreProperties>
</file>