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VFQlrnMMZMOjOMDEanNcA6Ygl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14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56447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b734973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b734973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of you may have seen this as NIHR Filtered, pilot project aimed a speciality leads. The initial project was AI based but there were issues with this.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DeLVE is a bespoke learning space within NIHR learn, it….. REFER TO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here’s a short video explaining more</a:t>
            </a:r>
            <a:endParaRPr/>
          </a:p>
        </p:txBody>
      </p:sp>
      <p:sp>
        <p:nvSpPr>
          <p:cNvPr id="148" name="Google Shape;148;g5b734973c8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I’ve aim to day to demonstrate to you how NIHR Learn and the training teams within CRN Eastern can support you and your research team(s)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why F2F GCP helpful - bring alive GCP, experience facilitator from practice who are able to bring in real life situations faced in applying GCP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EoCR - can help you in building a knowledge team. Its a 2 day interactive course for those new to research - it covers things like phases of research , drug and device development, study set-up, developing a recruitment pathway through to Inspections.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IC - is as it says, it includes history, the process  of receiving consent including different groups such a vulnerable adults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ARIP - flagship, 3 day residential  course for senior practitioner band 6/7, leadership, comminuations, presentation of research practice and a practice project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so this training can support building you research team</a:t>
            </a: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Click on the NIHR wider Learning on the front page of NIHR learn, then into future of health e-learning for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all of these courses may be of interest to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Biosimilars - better understanding of this new class of medicines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Cell / Gene Therapy - explores questions around advanced therapies, helpful for all staff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Gramule - equip you with practical skills to recruit pt into randomised surgical trials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Metabonomics - metabonomic profiling in studies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Video to support you with some of the common questions asked by patient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CQC videos to help you can colleagues start that conversation how will your departments fair is the CQC asks about research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MOOC - 6 week online course for anyone interested in healthcare research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Socila media toolkit - support you using social media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AcoRD - cost attribution - provides a framework for non-commercial studies to identify, recover and attribute costs of health and social care research  - RDM’s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Funding flow - 15 min video explaining how the NIHR funding flow works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contact your local R&amp;D office to find out if your site is running this training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If you can’t access this training locally contact us, as we are planning to run a PI Essentials session in the autumn at a couple of locations across the region</a:t>
            </a: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bdd89099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bdd89099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5bdd890991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 txBox="1"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578154"/>
            <a:ext cx="1925862" cy="127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7">
            <a:off x="7740197" y="1339309"/>
            <a:ext cx="915791" cy="45789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12"/>
          <p:cNvPicPr preferRelativeResize="0"/>
          <p:nvPr/>
        </p:nvPicPr>
        <p:blipFill rotWithShape="1">
          <a:blip r:embed="rId6">
            <a:alphaModFix/>
          </a:blip>
          <a:srcRect b="21302"/>
          <a:stretch/>
        </p:blipFill>
        <p:spPr>
          <a:xfrm>
            <a:off x="119200" y="0"/>
            <a:ext cx="2925676" cy="5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13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3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4201" y="1297901"/>
            <a:ext cx="857053" cy="68752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13"/>
          <p:cNvPicPr preferRelativeResize="0"/>
          <p:nvPr/>
        </p:nvPicPr>
        <p:blipFill rotWithShape="1">
          <a:blip r:embed="rId6">
            <a:alphaModFix/>
          </a:blip>
          <a:srcRect b="21302"/>
          <a:stretch/>
        </p:blipFill>
        <p:spPr>
          <a:xfrm>
            <a:off x="119200" y="0"/>
            <a:ext cx="2925676" cy="5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1143000" y="347461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p14"/>
          <p:cNvPicPr preferRelativeResize="0"/>
          <p:nvPr/>
        </p:nvPicPr>
        <p:blipFill rotWithShape="1">
          <a:blip r:embed="rId3">
            <a:alphaModFix/>
          </a:blip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618363" y="1245088"/>
            <a:ext cx="1351700" cy="10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4"/>
          <p:cNvPicPr preferRelativeResize="0"/>
          <p:nvPr/>
        </p:nvPicPr>
        <p:blipFill rotWithShape="1">
          <a:blip r:embed="rId5">
            <a:alphaModFix/>
          </a:blip>
          <a:srcRect t="5" r="8043" b="-142996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4"/>
          <p:cNvSpPr txBox="1">
            <a:spLocks noGrp="1"/>
          </p:cNvSpPr>
          <p:nvPr>
            <p:ph type="ctrTitle"/>
          </p:nvPr>
        </p:nvSpPr>
        <p:spPr>
          <a:xfrm>
            <a:off x="685800" y="1394924"/>
            <a:ext cx="7772400" cy="179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811" y="0"/>
            <a:ext cx="3070024" cy="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628650" y="1594435"/>
            <a:ext cx="7886700" cy="448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3E72"/>
              </a:buClr>
              <a:buSzPts val="2000"/>
              <a:buChar char="•"/>
              <a:defRPr sz="20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3E72"/>
              </a:buClr>
              <a:buSzPts val="1800"/>
              <a:buChar char="•"/>
              <a:defRPr sz="18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3E72"/>
              </a:buClr>
              <a:buSzPts val="1800"/>
              <a:buChar char="•"/>
              <a:defRPr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3E72"/>
              </a:buClr>
              <a:buSzPts val="1800"/>
              <a:buChar char="•"/>
              <a:defRPr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15"/>
          <p:cNvPicPr preferRelativeResize="0"/>
          <p:nvPr/>
        </p:nvPicPr>
        <p:blipFill rotWithShape="1">
          <a:blip r:embed="rId2">
            <a:alphaModFix/>
          </a:blip>
          <a:srcRect t="5" r="8043" b="-142996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950" y="6289446"/>
            <a:ext cx="2317524" cy="58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6"/>
          <p:cNvSpPr txBox="1"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16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6"/>
          <p:cNvPicPr preferRelativeResize="0"/>
          <p:nvPr/>
        </p:nvPicPr>
        <p:blipFill rotWithShape="1">
          <a:blip r:embed="rId4">
            <a:alphaModFix/>
          </a:blip>
          <a:srcRect l="24255" b="21459"/>
          <a:stretch/>
        </p:blipFill>
        <p:spPr>
          <a:xfrm>
            <a:off x="0" y="4697078"/>
            <a:ext cx="2113280" cy="216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7583610" y="1466170"/>
            <a:ext cx="927164" cy="46358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16"/>
          <p:cNvPicPr preferRelativeResize="0"/>
          <p:nvPr/>
        </p:nvPicPr>
        <p:blipFill rotWithShape="1">
          <a:blip r:embed="rId6">
            <a:alphaModFix/>
          </a:blip>
          <a:srcRect b="21302"/>
          <a:stretch/>
        </p:blipFill>
        <p:spPr>
          <a:xfrm>
            <a:off x="119200" y="0"/>
            <a:ext cx="2925676" cy="5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7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7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5147132"/>
            <a:ext cx="1452880" cy="171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7703184" y="1455660"/>
            <a:ext cx="1198273" cy="89870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17"/>
          <p:cNvPicPr preferRelativeResize="0"/>
          <p:nvPr/>
        </p:nvPicPr>
        <p:blipFill rotWithShape="1">
          <a:blip r:embed="rId6">
            <a:alphaModFix/>
          </a:blip>
          <a:srcRect b="21302"/>
          <a:stretch/>
        </p:blipFill>
        <p:spPr>
          <a:xfrm>
            <a:off x="119200" y="0"/>
            <a:ext cx="2925676" cy="5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18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8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11719">
            <a:off x="7508298" y="999080"/>
            <a:ext cx="1076711" cy="103130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193E7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" name="Google Shape;69;p18"/>
          <p:cNvPicPr preferRelativeResize="0"/>
          <p:nvPr/>
        </p:nvPicPr>
        <p:blipFill rotWithShape="1">
          <a:blip r:embed="rId6">
            <a:alphaModFix/>
          </a:blip>
          <a:srcRect b="21302"/>
          <a:stretch/>
        </p:blipFill>
        <p:spPr>
          <a:xfrm>
            <a:off x="119200" y="0"/>
            <a:ext cx="2925676" cy="5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wo Content">
  <p:cSld name="5_Two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19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9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7618363" y="1245088"/>
            <a:ext cx="1351700" cy="10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811" y="0"/>
            <a:ext cx="3070024" cy="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R4ddapeStm0&amp;feature=youtu.b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nihr.ac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earn.nihr.ac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earn.nihr.ac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earn.nihr.ac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earn.nihr.ac.uk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>
            <a:spLocks noGrp="1"/>
          </p:cNvSpPr>
          <p:nvPr>
            <p:ph type="title"/>
          </p:nvPr>
        </p:nvSpPr>
        <p:spPr>
          <a:xfrm>
            <a:off x="269744" y="1760843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000"/>
              <a:t>NIHR Learn….</a:t>
            </a:r>
            <a:endParaRPr sz="4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000"/>
              <a:t>What it can do for you?</a:t>
            </a:r>
            <a:endParaRPr sz="4000"/>
          </a:p>
        </p:txBody>
      </p:sp>
      <p:sp>
        <p:nvSpPr>
          <p:cNvPr id="83" name="Google Shape;83;p1"/>
          <p:cNvSpPr txBox="1">
            <a:spLocks noGrp="1"/>
          </p:cNvSpPr>
          <p:nvPr>
            <p:ph type="subTitle" idx="4294967295"/>
          </p:nvPr>
        </p:nvSpPr>
        <p:spPr>
          <a:xfrm>
            <a:off x="975355" y="4021450"/>
            <a:ext cx="7193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Training for ALL</a:t>
            </a:r>
            <a:endParaRPr sz="3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b734973c8_0_2"/>
          <p:cNvPicPr preferRelativeResize="0"/>
          <p:nvPr/>
        </p:nvPicPr>
        <p:blipFill rotWithShape="1">
          <a:blip r:embed="rId3">
            <a:alphaModFix/>
          </a:blip>
          <a:srcRect l="1463" t="35227" r="1618" b="31893"/>
          <a:stretch/>
        </p:blipFill>
        <p:spPr>
          <a:xfrm>
            <a:off x="1472175" y="1020775"/>
            <a:ext cx="5367926" cy="75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b734973c8_0_2"/>
          <p:cNvSpPr txBox="1"/>
          <p:nvPr/>
        </p:nvSpPr>
        <p:spPr>
          <a:xfrm>
            <a:off x="2289550" y="6001800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hlinkClick r:id="rId4"/>
              </a:rPr>
              <a:t>https://www.youtube.com/watch?v=R4ddapeStm0&amp;feature=youtu.be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b734973c8_0_2"/>
          <p:cNvSpPr txBox="1"/>
          <p:nvPr/>
        </p:nvSpPr>
        <p:spPr>
          <a:xfrm>
            <a:off x="574550" y="2163300"/>
            <a:ext cx="7339200" cy="25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Bespoke learning space</a:t>
            </a:r>
            <a:endParaRPr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5 competency based categories:</a:t>
            </a:r>
            <a:endParaRPr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Calibri"/>
              <a:buChar char="■"/>
            </a:pPr>
            <a:r>
              <a:rPr lang="en-US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Leadership and Ambassadorship</a:t>
            </a:r>
            <a:endParaRPr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Calibri"/>
              <a:buChar char="■"/>
            </a:pPr>
            <a:r>
              <a:rPr lang="en-US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Working with the NIHR</a:t>
            </a:r>
            <a:endParaRPr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Calibri"/>
              <a:buChar char="■"/>
            </a:pPr>
            <a:r>
              <a:rPr lang="en-US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Digital and Information Technologies</a:t>
            </a:r>
            <a:endParaRPr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Calibri"/>
              <a:buChar char="■"/>
            </a:pPr>
            <a:r>
              <a:rPr lang="en-US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Emerging Technologies and new Science</a:t>
            </a:r>
            <a:endParaRPr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Calibri"/>
              <a:buChar char="■"/>
            </a:pPr>
            <a:r>
              <a:rPr lang="en-US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Written Communication </a:t>
            </a:r>
            <a:endParaRPr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Learning “tagged” for CPD evidence</a:t>
            </a:r>
            <a:endParaRPr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/>
          <p:nvPr/>
        </p:nvSpPr>
        <p:spPr>
          <a:xfrm>
            <a:off x="1475232" y="1591556"/>
            <a:ext cx="529132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For all your training questions </a:t>
            </a:r>
            <a:endParaRPr/>
          </a:p>
          <a:p>
            <a:pPr marL="228600" marR="0" lvl="0" indent="-76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please contact: </a:t>
            </a:r>
            <a:endParaRPr/>
          </a:p>
          <a:p>
            <a:pPr marL="228600" marR="0" lvl="0" indent="-76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8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8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crneastern.training@nihr.ac.uk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title"/>
          </p:nvPr>
        </p:nvSpPr>
        <p:spPr>
          <a:xfrm>
            <a:off x="0" y="791250"/>
            <a:ext cx="86463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600"/>
              <a:t>Good Clinical Practice (GCP) elearning</a:t>
            </a:r>
            <a:endParaRPr sz="3600"/>
          </a:p>
        </p:txBody>
      </p:sp>
      <p:sp>
        <p:nvSpPr>
          <p:cNvPr id="90" name="Google Shape;90;p2"/>
          <p:cNvSpPr txBox="1">
            <a:spLocks noGrp="1"/>
          </p:cNvSpPr>
          <p:nvPr>
            <p:ph type="body" idx="4294967295"/>
          </p:nvPr>
        </p:nvSpPr>
        <p:spPr>
          <a:xfrm>
            <a:off x="180274" y="2009750"/>
            <a:ext cx="8528400" cy="36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Introduction to Good Clinical Practice</a:t>
            </a:r>
            <a:endParaRPr sz="20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Good Clinical Practice Refresher</a:t>
            </a:r>
            <a:endParaRPr sz="20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Introduction to GCP for IMP Management</a:t>
            </a:r>
            <a:endParaRPr sz="20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Informed Consent in Paediatric Research </a:t>
            </a:r>
            <a:endParaRPr sz="20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Informed Consent with Adult Lacking Capacity</a:t>
            </a:r>
            <a:endParaRPr sz="20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GCP Glossary</a:t>
            </a:r>
            <a:endParaRPr sz="20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●"/>
            </a:pPr>
            <a:r>
              <a:rPr lang="en-US" sz="20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Introduction to Research in the NHS and other settings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(Pre-Work for the Introduction to Good Clinical Practice (GCP) face-to-face programme)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Secure a place via NIHR Learn - </a:t>
            </a:r>
            <a:r>
              <a:rPr lang="en-US" sz="1800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https://learn.nihr.ac.uk/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225" y="2866575"/>
            <a:ext cx="2649375" cy="14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136651" y="729025"/>
            <a:ext cx="8870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3600">
                <a:solidFill>
                  <a:srgbClr val="073763"/>
                </a:solidFill>
              </a:rPr>
              <a:t>Face to Face Training Opportunities</a:t>
            </a:r>
            <a:endParaRPr sz="36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60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4294967295"/>
          </p:nvPr>
        </p:nvSpPr>
        <p:spPr>
          <a:xfrm>
            <a:off x="338385" y="1875695"/>
            <a:ext cx="7886700" cy="44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800"/>
              <a:buNone/>
            </a:pPr>
            <a:endParaRPr sz="2000">
              <a:solidFill>
                <a:srgbClr val="193E72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000"/>
              <a:buChar char="●"/>
            </a:pPr>
            <a:r>
              <a:rPr lang="en-US" sz="20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rPr>
              <a:t>An Introduction to Good Clinical Practice </a:t>
            </a:r>
            <a:endParaRPr sz="2000">
              <a:solidFill>
                <a:srgbClr val="193E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000"/>
              <a:buChar char="●"/>
            </a:pPr>
            <a:r>
              <a:rPr lang="en-US" sz="20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rPr>
              <a:t>Good Clinical Practice Refresher</a:t>
            </a:r>
            <a:endParaRPr sz="2000">
              <a:solidFill>
                <a:srgbClr val="193E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000"/>
              <a:buChar char="●"/>
            </a:pPr>
            <a:r>
              <a:rPr lang="en-US" sz="20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rPr>
              <a:t>Essentials of Clinical Research </a:t>
            </a:r>
            <a:endParaRPr sz="2000">
              <a:solidFill>
                <a:srgbClr val="193E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000"/>
              <a:buChar char="●"/>
            </a:pPr>
            <a:r>
              <a:rPr lang="en-US" sz="20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rPr>
              <a:t>Informed Consent in Research </a:t>
            </a:r>
            <a:endParaRPr sz="2000">
              <a:solidFill>
                <a:srgbClr val="193E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000"/>
              <a:buChar char="●"/>
            </a:pPr>
            <a:r>
              <a:rPr lang="en-US" sz="20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rPr>
              <a:t>Cancer Researchers Introductory Course</a:t>
            </a:r>
            <a:endParaRPr sz="2000">
              <a:solidFill>
                <a:srgbClr val="193E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000"/>
              <a:buChar char="●"/>
            </a:pPr>
            <a:r>
              <a:rPr lang="en-US" sz="20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rPr>
              <a:t>Advanced Research in Practice</a:t>
            </a:r>
            <a:endParaRPr sz="2000">
              <a:solidFill>
                <a:srgbClr val="193E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175" y="3428988"/>
            <a:ext cx="2722300" cy="16132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1841525" y="5312175"/>
            <a:ext cx="4880400" cy="12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0385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apply for a place on any of the above courses </a:t>
            </a: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(accept ARIP)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go to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0385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0385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https://learn.nihr.ac.uk/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0385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6228"/>
    </mc:Choice>
    <mc:Fallback>
      <p:transition advTm="1622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298825" y="804498"/>
            <a:ext cx="788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600"/>
              <a:t>NIHR Wider Learning - 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600"/>
              <a:t>     Future of Health e learning for all</a:t>
            </a:r>
            <a:endParaRPr sz="360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4294967295"/>
          </p:nvPr>
        </p:nvSpPr>
        <p:spPr>
          <a:xfrm>
            <a:off x="628650" y="2459150"/>
            <a:ext cx="7886700" cy="3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03200" lvl="0" indent="-3810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73763"/>
              </a:buClr>
              <a:buSzPts val="2400"/>
              <a:buChar char="●"/>
            </a:pPr>
            <a:r>
              <a:rPr lang="en-US" sz="24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Biosimilars</a:t>
            </a:r>
            <a:endParaRPr sz="24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03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●"/>
            </a:pPr>
            <a:r>
              <a:rPr lang="en-US" sz="24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Cell and Gene Therapy</a:t>
            </a:r>
            <a:endParaRPr sz="24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03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●"/>
            </a:pPr>
            <a:r>
              <a:rPr lang="en-US" sz="24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Granule - randomised Surgical trials / equipoise</a:t>
            </a:r>
            <a:endParaRPr sz="24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03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●"/>
            </a:pPr>
            <a:r>
              <a:rPr lang="en-US" sz="24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Metabonomics</a:t>
            </a:r>
            <a:endParaRPr sz="24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endParaRPr sz="24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950" y="4219425"/>
            <a:ext cx="2698575" cy="141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/>
        </p:nvSpPr>
        <p:spPr>
          <a:xfrm>
            <a:off x="538825" y="6157800"/>
            <a:ext cx="8719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0385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Secure a place via NIHR Learn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https://learn.nihr.ac.uk/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83375" y="719598"/>
            <a:ext cx="78867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600"/>
              <a:t>NIHR Endorsed Learning</a:t>
            </a:r>
            <a:endParaRPr sz="3600"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2575" y="410765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497100" y="6001925"/>
            <a:ext cx="86469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0385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Secure a place via NIHR Learn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https://learn.nihr.ac.uk/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0385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634350" y="1924000"/>
            <a:ext cx="8372400" cy="24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Ask me about research </a:t>
            </a:r>
            <a:endParaRPr sz="2000" b="0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Care Quality Commission: An Introduction to Clinical Research </a:t>
            </a:r>
            <a:endParaRPr sz="2000" b="0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&amp; the CQC Well Led Assessment</a:t>
            </a:r>
            <a:endParaRPr sz="2000" b="0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Improving Healthcare through Clinical Research </a:t>
            </a:r>
            <a:r>
              <a:rPr lang="en-US" sz="2000" b="0" i="1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(MOOC)</a:t>
            </a:r>
            <a:endParaRPr sz="2000" b="0" i="1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Social Media Toolkit  </a:t>
            </a:r>
            <a:endParaRPr sz="2000" b="0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209050" y="683700"/>
            <a:ext cx="78867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600"/>
              <a:t>Working for the CRN e-learning….</a:t>
            </a:r>
            <a:endParaRPr sz="3600"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7285" y="4021879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/>
          <p:nvPr/>
        </p:nvSpPr>
        <p:spPr>
          <a:xfrm>
            <a:off x="497100" y="6001925"/>
            <a:ext cx="86469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0385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Secure a place via NIHR Learn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https://learn.nihr.ac.uk/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0385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497100" y="2419513"/>
            <a:ext cx="85122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AcoRD</a:t>
            </a:r>
            <a:endParaRPr sz="2400">
              <a:solidFill>
                <a:srgbClr val="073763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Working for the CRN - </a:t>
            </a:r>
            <a:r>
              <a:rPr lang="en-US" sz="2400">
                <a:solidFill>
                  <a:srgbClr val="073763"/>
                </a:solidFill>
              </a:rPr>
              <a:t>F</a:t>
            </a:r>
            <a:r>
              <a:rPr lang="en-US" sz="24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unding </a:t>
            </a:r>
            <a:r>
              <a:rPr lang="en-US" sz="2400">
                <a:solidFill>
                  <a:srgbClr val="073763"/>
                </a:solidFill>
              </a:rPr>
              <a:t>F</a:t>
            </a:r>
            <a:r>
              <a:rPr lang="en-US" sz="24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low for </a:t>
            </a:r>
            <a:r>
              <a:rPr lang="en-US" sz="2400">
                <a:solidFill>
                  <a:srgbClr val="073763"/>
                </a:solidFill>
              </a:rPr>
              <a:t>F</a:t>
            </a:r>
            <a:r>
              <a:rPr lang="en-US" sz="24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uture </a:t>
            </a:r>
            <a:r>
              <a:rPr lang="en-US" sz="2400">
                <a:solidFill>
                  <a:srgbClr val="073763"/>
                </a:solidFill>
              </a:rPr>
              <a:t>H</a:t>
            </a:r>
            <a:r>
              <a:rPr lang="en-US" sz="24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ealth</a:t>
            </a:r>
            <a:endParaRPr sz="2400">
              <a:solidFill>
                <a:srgbClr val="073763"/>
              </a:solidFill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/>
        </p:nvSpPr>
        <p:spPr>
          <a:xfrm>
            <a:off x="362850" y="719325"/>
            <a:ext cx="76563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6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Research Training at Your Trust </a:t>
            </a:r>
            <a:endParaRPr sz="3600" b="0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supported by CRN Eastern</a:t>
            </a:r>
            <a:endParaRPr sz="2400" b="0" i="1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Principal Investigator (PI) Masterclass</a:t>
            </a:r>
            <a:endParaRPr sz="3000" b="0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181425" y="2812125"/>
            <a:ext cx="85272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193E72"/>
              </a:buClr>
              <a:buSzPts val="2400"/>
              <a:buFont typeface="Roboto"/>
              <a:buChar char="●"/>
            </a:pPr>
            <a:r>
              <a:rPr lang="en-US" sz="2400" b="0" i="0" u="none" strike="noStrike" cap="none">
                <a:solidFill>
                  <a:srgbClr val="193E72"/>
                </a:solidFill>
                <a:latin typeface="Roboto"/>
                <a:ea typeface="Roboto"/>
                <a:cs typeface="Roboto"/>
                <a:sym typeface="Roboto"/>
              </a:rPr>
              <a:t>To improve practice &amp; increase documented evidence of </a:t>
            </a:r>
            <a:endParaRPr sz="2400" b="0" i="0" u="none" strike="noStrike" cap="none">
              <a:solidFill>
                <a:srgbClr val="193E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193E72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93E72"/>
                </a:solidFill>
                <a:latin typeface="Roboto"/>
                <a:ea typeface="Roboto"/>
                <a:cs typeface="Roboto"/>
                <a:sym typeface="Roboto"/>
              </a:rPr>
              <a:t>active trial management by principal investigators </a:t>
            </a:r>
            <a:endParaRPr sz="2400" b="0" i="0" u="none" strike="noStrike" cap="none">
              <a:solidFill>
                <a:srgbClr val="193E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193E72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93E72"/>
                </a:solidFill>
                <a:latin typeface="Roboto"/>
                <a:ea typeface="Roboto"/>
                <a:cs typeface="Roboto"/>
                <a:sym typeface="Roboto"/>
              </a:rPr>
              <a:t>throughout the lifecycle of a trial;</a:t>
            </a:r>
            <a:endParaRPr sz="2400" b="0" i="0" u="none" strike="noStrike" cap="none">
              <a:solidFill>
                <a:srgbClr val="193E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193E7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93E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193E72"/>
              </a:buClr>
              <a:buSzPts val="2400"/>
              <a:buFont typeface="Roboto"/>
              <a:buChar char="●"/>
            </a:pPr>
            <a:r>
              <a:rPr lang="en-US" sz="2400" b="0" i="0" u="none" strike="noStrike" cap="none">
                <a:solidFill>
                  <a:srgbClr val="193E72"/>
                </a:solidFill>
                <a:latin typeface="Roboto"/>
                <a:ea typeface="Roboto"/>
                <a:cs typeface="Roboto"/>
                <a:sym typeface="Roboto"/>
              </a:rPr>
              <a:t>Suitable for new and existing PI’s</a:t>
            </a:r>
            <a:endParaRPr sz="2400" b="0" i="0" u="none" strike="noStrike" cap="none">
              <a:solidFill>
                <a:srgbClr val="193E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1835696" y="5802138"/>
            <a:ext cx="68100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site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237750" y="644025"/>
            <a:ext cx="78867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073763"/>
                </a:solidFill>
              </a:rPr>
              <a:t>Funding Opportunity</a:t>
            </a:r>
            <a:endParaRPr sz="36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sp>
        <p:nvSpPr>
          <p:cNvPr id="136" name="Google Shape;136;p8"/>
          <p:cNvSpPr txBox="1"/>
          <p:nvPr/>
        </p:nvSpPr>
        <p:spPr>
          <a:xfrm>
            <a:off x="237750" y="1434525"/>
            <a:ext cx="8668500" cy="4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F5496"/>
                </a:solidFill>
              </a:rPr>
              <a:t>      </a:t>
            </a:r>
            <a:r>
              <a:rPr lang="en-US" sz="24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Foundations of Clinical Research: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Knowledge and Skills (Level 6/7 module)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This module is designed for practitioners working within clinical research, who wish to develop their knowledge and skills to plan, implement and conduct clinical research.</a:t>
            </a:r>
            <a:endParaRPr>
              <a:solidFill>
                <a:srgbClr val="073763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On a yearly basis the module runs for 6 full study days at the University of East Anglia in Norwich with a pre-course information morning.</a:t>
            </a:r>
            <a:endParaRPr>
              <a:solidFill>
                <a:srgbClr val="073763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20 credits at Level 6 or 7 upon successful completion of the module assessment.</a:t>
            </a:r>
            <a:endParaRPr>
              <a:solidFill>
                <a:srgbClr val="073763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for funding open from September 1st 2019 for 2020 module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4572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4572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i="0" u="none" strike="noStrike" cap="none">
                <a:solidFill>
                  <a:srgbClr val="073763"/>
                </a:solidFill>
              </a:rPr>
              <a:t>For more information contact crneastern.training@nihr.ac.uk</a:t>
            </a:r>
            <a:endParaRPr>
              <a:solidFill>
                <a:srgbClr val="07376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bdd890991_1_0"/>
          <p:cNvSpPr txBox="1"/>
          <p:nvPr/>
        </p:nvSpPr>
        <p:spPr>
          <a:xfrm>
            <a:off x="186625" y="746600"/>
            <a:ext cx="71403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73763"/>
                </a:solidFill>
              </a:rPr>
              <a:t>“Green Shoots” Scheme 2020/21</a:t>
            </a:r>
            <a:endParaRPr sz="3600">
              <a:solidFill>
                <a:srgbClr val="073763"/>
              </a:solidFill>
            </a:endParaRPr>
          </a:p>
        </p:txBody>
      </p:sp>
      <p:pic>
        <p:nvPicPr>
          <p:cNvPr id="143" name="Google Shape;143;g5bdd890991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200" y="5270075"/>
            <a:ext cx="3798849" cy="10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5bdd890991_1_0"/>
          <p:cNvSpPr txBox="1"/>
          <p:nvPr/>
        </p:nvSpPr>
        <p:spPr>
          <a:xfrm>
            <a:off x="759375" y="1837138"/>
            <a:ext cx="6938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●"/>
            </a:pPr>
            <a:r>
              <a:rPr lang="en-US" sz="2000">
                <a:solidFill>
                  <a:srgbClr val="073763"/>
                </a:solidFill>
              </a:rPr>
              <a:t>The scheme is open to all research active professionals to develop CRN Eastern pool of Co-PIs, PIs and CIs</a:t>
            </a:r>
            <a:endParaRPr sz="2000">
              <a:solidFill>
                <a:srgbClr val="07376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●"/>
            </a:pPr>
            <a:r>
              <a:rPr lang="en-US" sz="2000">
                <a:solidFill>
                  <a:srgbClr val="073763"/>
                </a:solidFill>
              </a:rPr>
              <a:t>Applications will be assessed according to their contribution to High Level Objectives (HLOs) and strategic impact</a:t>
            </a:r>
            <a:endParaRPr sz="2000">
              <a:solidFill>
                <a:srgbClr val="07376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●"/>
            </a:pPr>
            <a:r>
              <a:rPr lang="en-US" sz="2000">
                <a:solidFill>
                  <a:srgbClr val="073763"/>
                </a:solidFill>
              </a:rPr>
              <a:t>For medically qualified applicants, the maximum award will be 1 PA. For other applicants, funding up to a maximum of 0.2 WTE will be available.</a:t>
            </a:r>
            <a:endParaRPr sz="2000">
              <a:solidFill>
                <a:srgbClr val="07376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Microsoft Office PowerPoint</Application>
  <PresentationFormat>On-screen Show (4:3)</PresentationFormat>
  <Paragraphs>123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NIHR Learn…. What it can do for you?</vt:lpstr>
      <vt:lpstr>Good Clinical Practice (GCP) elearning</vt:lpstr>
      <vt:lpstr>Face to Face Training Opportunities </vt:lpstr>
      <vt:lpstr>NIHR Wider Learning -       Future of Health e learning for all</vt:lpstr>
      <vt:lpstr>NIHR Endorsed Learning</vt:lpstr>
      <vt:lpstr>Working for the CRN e-learning….</vt:lpstr>
      <vt:lpstr>PowerPoint Presentation</vt:lpstr>
      <vt:lpstr> Funding Opportunity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NIHR Learn…. What it can do for you?</dc:title>
  <dc:creator>Birchenall, Harley (NNUHFT)</dc:creator>
  <cp:lastModifiedBy>Campbell, Debbie (NNUHFT)</cp:lastModifiedBy>
  <cp:revision>1</cp:revision>
  <dcterms:created xsi:type="dcterms:W3CDTF">2019-05-31T09:18:12Z</dcterms:created>
  <dcterms:modified xsi:type="dcterms:W3CDTF">2019-06-19T11:15:30Z</dcterms:modified>
</cp:coreProperties>
</file>