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5"/>
  </p:notesMasterIdLst>
  <p:sldIdLst>
    <p:sldId id="256" r:id="rId2"/>
    <p:sldId id="257" r:id="rId3"/>
    <p:sldId id="283" r:id="rId4"/>
    <p:sldId id="284" r:id="rId5"/>
    <p:sldId id="286" r:id="rId6"/>
    <p:sldId id="287" r:id="rId7"/>
    <p:sldId id="288" r:id="rId8"/>
    <p:sldId id="289" r:id="rId9"/>
    <p:sldId id="290" r:id="rId10"/>
    <p:sldId id="293" r:id="rId11"/>
    <p:sldId id="294" r:id="rId12"/>
    <p:sldId id="291" r:id="rId13"/>
    <p:sldId id="292" r:id="rId14"/>
    <p:sldId id="301" r:id="rId15"/>
    <p:sldId id="296" r:id="rId16"/>
    <p:sldId id="298" r:id="rId17"/>
    <p:sldId id="299" r:id="rId18"/>
    <p:sldId id="300" r:id="rId19"/>
    <p:sldId id="297" r:id="rId20"/>
    <p:sldId id="302" r:id="rId21"/>
    <p:sldId id="303" r:id="rId22"/>
    <p:sldId id="285" r:id="rId23"/>
    <p:sldId id="282" r:id="rId24"/>
  </p:sldIdLst>
  <p:sldSz cx="12192000" cy="6858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Content" id="{2B69EE77-E166-42C1-AD4B-3E4F98990896}">
          <p14:sldIdLst>
            <p14:sldId id="257"/>
            <p14:sldId id="283"/>
            <p14:sldId id="284"/>
            <p14:sldId id="286"/>
            <p14:sldId id="287"/>
            <p14:sldId id="288"/>
            <p14:sldId id="289"/>
            <p14:sldId id="290"/>
            <p14:sldId id="293"/>
            <p14:sldId id="294"/>
            <p14:sldId id="291"/>
            <p14:sldId id="292"/>
            <p14:sldId id="301"/>
            <p14:sldId id="296"/>
            <p14:sldId id="298"/>
            <p14:sldId id="299"/>
            <p14:sldId id="300"/>
            <p14:sldId id="297"/>
            <p14:sldId id="302"/>
            <p14:sldId id="303"/>
            <p14:sldId id="285"/>
          </p14:sldIdLst>
        </p14:section>
        <p14:section name="End of presentation slide" id="{3DEFE252-2300-493E-B711-856B44168019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4E"/>
    <a:srgbClr val="193E7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93463" autoAdjust="0"/>
  </p:normalViewPr>
  <p:slideViewPr>
    <p:cSldViewPr snapToGrid="0" snapToObjects="1">
      <p:cViewPr varScale="1">
        <p:scale>
          <a:sx n="104" d="100"/>
          <a:sy n="104" d="100"/>
        </p:scale>
        <p:origin x="7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-15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85635-6CC3-40BC-96C9-99170C63F8A4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F8EDF-B48D-4E87-AECF-0A34B1E4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0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8EDF-B48D-4E87-AECF-0A34B1E49C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1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8EDF-B48D-4E87-AECF-0A34B1E49C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2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8EDF-B48D-4E87-AECF-0A34B1E49C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2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8EDF-B48D-4E87-AECF-0A34B1E49C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9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8EDF-B48D-4E87-AECF-0A34B1E49CF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8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5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5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2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5" y="313200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7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3" y="6316820"/>
            <a:ext cx="3196167" cy="368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3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7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659" y="6295304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3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3" y="868935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3" y="318528"/>
            <a:ext cx="3196167" cy="36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2" y="4480662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90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3" y="868935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90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60" y="1714919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3" y="318528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3" y="868935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3" y="318528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1" y="4015298"/>
            <a:ext cx="2780031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5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3" y="868935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90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3" y="318528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9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3" y="868935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3" y="318528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5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3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2" y="4480662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5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5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2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5" y="313200"/>
            <a:ext cx="3196167" cy="3687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90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r.ac.uk/our-research-community/NIHR%20ACADEMY/Fellowships/Doctoral%20and%20Advanced%20Fellowships%20-%20Guidance%20FINAL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r.ac.uk/our-research-community/NIHR-academy/nihr-training-programmes/nihr-hee-ica-programme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hr.ac.uk/acf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hr.ac.uk/cls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hr.ac.uk/ip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cademy-awards@nihr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nihr.ac.uk/fellow" TargetMode="External"/><Relationship Id="rId4" Type="http://schemas.openxmlformats.org/officeDocument/2006/relationships/hyperlink" Target="https://www.nihr.ac.uk/academ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r.ac.uk/our-research-community/NIHR-academy/nihr-training-programmes/NIHR%20infrastructur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r.ac.uk/fellow" TargetMode="External"/><Relationship Id="rId2" Type="http://schemas.openxmlformats.org/officeDocument/2006/relationships/hyperlink" Target="https://www.nihr.ac.uk/our-research-community/NIHR-academy/nihr-training-programmes/fellowship-programme/nihr-doctoral-fellowship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r.ac.uk/funding-and-support/documents/Fellowships/Academy-NIHR-Remit-For-Personal-Awards.pdf" TargetMode="External"/><Relationship Id="rId2" Type="http://schemas.openxmlformats.org/officeDocument/2006/relationships/hyperlink" Target="https://www.nihr.ac.uk/our-research-community/NIHR-academy/nihr-training-programmes/fellowship-programme/nihr-advanced-fellowship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http://www.nihr.ac.uk/fello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979987"/>
            <a:ext cx="9144000" cy="2387600"/>
          </a:xfrm>
        </p:spPr>
        <p:txBody>
          <a:bodyPr>
            <a:noAutofit/>
          </a:bodyPr>
          <a:lstStyle/>
          <a:p>
            <a:r>
              <a:rPr lang="en-GB" sz="4400" dirty="0" smtClean="0"/>
              <a:t>NIHR Research Training Opportunities</a:t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600" dirty="0" smtClean="0"/>
              <a:t>21 June </a:t>
            </a:r>
            <a:r>
              <a:rPr lang="en-GB" sz="3600" dirty="0" smtClean="0"/>
              <a:t>2019</a:t>
            </a:r>
            <a:endParaRPr lang="en-GB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843818"/>
            <a:ext cx="9144000" cy="1271607"/>
          </a:xfrm>
        </p:spPr>
        <p:txBody>
          <a:bodyPr/>
          <a:lstStyle/>
          <a:p>
            <a:r>
              <a:rPr lang="en-GB" dirty="0" smtClean="0"/>
              <a:t>Tom Pratt</a:t>
            </a:r>
            <a:endParaRPr lang="en-GB" dirty="0" smtClean="0"/>
          </a:p>
          <a:p>
            <a:r>
              <a:rPr lang="en-GB" dirty="0" smtClean="0"/>
              <a:t>NIHR Academy</a:t>
            </a:r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Doctoral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EA5D4E"/>
                </a:solidFill>
              </a:rPr>
              <a:t>Fellowship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067"/>
            <a:ext cx="9300713" cy="425645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dirty="0" smtClean="0">
                <a:cs typeface="Arial" panose="020B0604020202020204" pitchFamily="34" charset="0"/>
              </a:rPr>
              <a:t>Fellowship </a:t>
            </a:r>
            <a:r>
              <a:rPr lang="en-GB" altLang="en-US" dirty="0">
                <a:cs typeface="Arial" panose="020B0604020202020204" pitchFamily="34" charset="0"/>
              </a:rPr>
              <a:t>to </a:t>
            </a:r>
            <a:r>
              <a:rPr lang="en-GB" altLang="en-US" dirty="0" smtClean="0">
                <a:cs typeface="Arial" panose="020B0604020202020204" pitchFamily="34" charset="0"/>
              </a:rPr>
              <a:t>fund </a:t>
            </a:r>
            <a:r>
              <a:rPr lang="en-GB" altLang="en-US" dirty="0">
                <a:cs typeface="Arial" panose="020B0604020202020204" pitchFamily="34" charset="0"/>
              </a:rPr>
              <a:t>a PhD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dirty="0">
                <a:cs typeface="Arial" panose="020B0604020202020204" pitchFamily="34" charset="0"/>
              </a:rPr>
              <a:t>Majority of funding awarded in response mode with minor proportion to NIHR Academy Strategic Themes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dirty="0">
                <a:cs typeface="Arial" panose="020B0604020202020204" pitchFamily="34" charset="0"/>
              </a:rPr>
              <a:t>Open to clinical and non-clinical </a:t>
            </a:r>
            <a:r>
              <a:rPr lang="en-GB" altLang="en-US" dirty="0" smtClean="0">
                <a:cs typeface="Arial" panose="020B0604020202020204" pitchFamily="34" charset="0"/>
              </a:rPr>
              <a:t>applicants</a:t>
            </a:r>
          </a:p>
          <a:p>
            <a:r>
              <a:rPr lang="en-GB" dirty="0"/>
              <a:t>Funding and support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3 years </a:t>
            </a:r>
            <a:r>
              <a:rPr lang="en-GB" dirty="0" smtClean="0">
                <a:solidFill>
                  <a:schemeClr val="bg1"/>
                </a:solidFill>
              </a:rPr>
              <a:t>(100% WTE; between </a:t>
            </a:r>
            <a:r>
              <a:rPr lang="en-GB" dirty="0">
                <a:solidFill>
                  <a:schemeClr val="bg1"/>
                </a:solidFill>
              </a:rPr>
              <a:t>50 and 100% </a:t>
            </a:r>
            <a:r>
              <a:rPr lang="en-GB" dirty="0" smtClean="0">
                <a:solidFill>
                  <a:schemeClr val="bg1"/>
                </a:solidFill>
              </a:rPr>
              <a:t>WTE options)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Funding for salary, research </a:t>
            </a:r>
            <a:r>
              <a:rPr lang="en-GB" dirty="0" smtClean="0">
                <a:solidFill>
                  <a:schemeClr val="bg1"/>
                </a:solidFill>
              </a:rPr>
              <a:t>costs, </a:t>
            </a:r>
            <a:r>
              <a:rPr lang="en-GB" dirty="0">
                <a:solidFill>
                  <a:schemeClr val="bg1"/>
                </a:solidFill>
              </a:rPr>
              <a:t>and training and development 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Advanced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EA5D4E"/>
                </a:solidFill>
              </a:rPr>
              <a:t>Fellowship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943"/>
            <a:ext cx="10515600" cy="461257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Fellowship designed to support the following points at post-doctoral level: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Early post-doc career following award of PhD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Establishment of independence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Transition or return from a career break</a:t>
            </a:r>
          </a:p>
          <a:p>
            <a:r>
              <a:rPr lang="en-GB" dirty="0"/>
              <a:t>Majority of funding awarded in response mode with minor proportion to NIHR Academy Strategic Themes</a:t>
            </a:r>
          </a:p>
          <a:p>
            <a:r>
              <a:rPr lang="en-GB" dirty="0"/>
              <a:t>Open to clinical and non-clinical applicants</a:t>
            </a:r>
          </a:p>
          <a:p>
            <a:r>
              <a:rPr lang="en-GB" dirty="0"/>
              <a:t>Funding and support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2-5 years </a:t>
            </a:r>
            <a:r>
              <a:rPr lang="en-GB" dirty="0" smtClean="0">
                <a:solidFill>
                  <a:schemeClr val="bg1"/>
                </a:solidFill>
              </a:rPr>
              <a:t>(100% WTE; between </a:t>
            </a:r>
            <a:r>
              <a:rPr lang="en-GB" dirty="0">
                <a:solidFill>
                  <a:schemeClr val="bg1"/>
                </a:solidFill>
              </a:rPr>
              <a:t>50 and 100% </a:t>
            </a:r>
            <a:r>
              <a:rPr lang="en-GB" dirty="0" smtClean="0">
                <a:solidFill>
                  <a:schemeClr val="bg1"/>
                </a:solidFill>
              </a:rPr>
              <a:t>WTE options)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Funding for salary, research </a:t>
            </a:r>
            <a:r>
              <a:rPr lang="en-GB" dirty="0" smtClean="0">
                <a:solidFill>
                  <a:schemeClr val="bg1"/>
                </a:solidFill>
              </a:rPr>
              <a:t>costs, </a:t>
            </a:r>
            <a:r>
              <a:rPr lang="en-GB" dirty="0">
                <a:solidFill>
                  <a:schemeClr val="bg1"/>
                </a:solidFill>
              </a:rPr>
              <a:t>and training and development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Can </a:t>
            </a:r>
            <a:r>
              <a:rPr lang="en-GB" dirty="0">
                <a:solidFill>
                  <a:schemeClr val="bg1"/>
                </a:solidFill>
              </a:rPr>
              <a:t>apply for 2 sequential </a:t>
            </a:r>
            <a:r>
              <a:rPr lang="en-GB" dirty="0" smtClean="0">
                <a:solidFill>
                  <a:schemeClr val="bg1"/>
                </a:solidFill>
              </a:rPr>
              <a:t>Advanced Fellowships </a:t>
            </a:r>
            <a:r>
              <a:rPr lang="en-GB" dirty="0">
                <a:solidFill>
                  <a:schemeClr val="bg1"/>
                </a:solidFill>
              </a:rPr>
              <a:t>up to a total of 8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1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Partnership </a:t>
            </a:r>
            <a:r>
              <a:rPr lang="en-GB" b="1" dirty="0" smtClean="0">
                <a:solidFill>
                  <a:srgbClr val="EA5D4E"/>
                </a:solidFill>
              </a:rPr>
              <a:t>Fellowships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481"/>
            <a:ext cx="7696200" cy="445403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Through partnership with </a:t>
            </a:r>
            <a:r>
              <a:rPr lang="en-GB" dirty="0"/>
              <a:t>seven of the UK's leading medical </a:t>
            </a:r>
            <a:r>
              <a:rPr lang="en-GB" dirty="0" smtClean="0"/>
              <a:t>charities, NIHR is offering </a:t>
            </a:r>
            <a:r>
              <a:rPr lang="en-GB" dirty="0"/>
              <a:t>jointly funded </a:t>
            </a:r>
            <a:r>
              <a:rPr lang="en-GB" dirty="0" smtClean="0"/>
              <a:t>Fellowships </a:t>
            </a:r>
            <a:r>
              <a:rPr lang="en-GB" dirty="0"/>
              <a:t>at </a:t>
            </a:r>
            <a:r>
              <a:rPr lang="en-GB" dirty="0" smtClean="0"/>
              <a:t>Doctoral </a:t>
            </a:r>
            <a:r>
              <a:rPr lang="en-GB" dirty="0"/>
              <a:t>and Advanced (post-doctoral) level.</a:t>
            </a:r>
          </a:p>
          <a:p>
            <a:r>
              <a:rPr lang="en-GB" dirty="0" smtClean="0"/>
              <a:t>Partnership Fellows will engage </a:t>
            </a:r>
            <a:r>
              <a:rPr lang="en-GB" dirty="0"/>
              <a:t>with and receive valuable input from patient groups, making the most of the public and patient engagement/involvement opportunities available.</a:t>
            </a:r>
          </a:p>
          <a:p>
            <a:r>
              <a:rPr lang="en-GB" dirty="0" smtClean="0"/>
              <a:t>The Fellowships will provide </a:t>
            </a:r>
            <a:r>
              <a:rPr lang="en-GB" dirty="0"/>
              <a:t>greater research exposure through a variety of media and communication channels.</a:t>
            </a:r>
          </a:p>
          <a:p>
            <a:r>
              <a:rPr lang="en-GB" dirty="0"/>
              <a:t>The </a:t>
            </a:r>
            <a:r>
              <a:rPr lang="en-GB" dirty="0">
                <a:hlinkClick r:id="rId2"/>
              </a:rPr>
              <a:t>Guidance Notes</a:t>
            </a:r>
            <a:r>
              <a:rPr lang="en-GB" dirty="0"/>
              <a:t> contain further details regarding the specific eligibility criteria for each charity </a:t>
            </a:r>
            <a:r>
              <a:rPr lang="en-GB" dirty="0" smtClean="0"/>
              <a:t>partner, </a:t>
            </a:r>
            <a:r>
              <a:rPr lang="en-GB" dirty="0"/>
              <a:t>the level of award available and the contact details for the relevant </a:t>
            </a:r>
            <a:r>
              <a:rPr lang="en-GB" dirty="0" smtClean="0"/>
              <a:t>charity.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761863" y="1014296"/>
            <a:ext cx="2820537" cy="406265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>
                <a:solidFill>
                  <a:srgbClr val="EA5D4E"/>
                </a:solidFill>
                <a:latin typeface="Lato"/>
              </a:rPr>
              <a:t>Partners</a:t>
            </a:r>
          </a:p>
          <a:p>
            <a:pPr algn="ctr">
              <a:lnSpc>
                <a:spcPct val="150000"/>
              </a:lnSpc>
            </a:pPr>
            <a:r>
              <a:rPr lang="en-GB" b="1" dirty="0" err="1">
                <a:solidFill>
                  <a:schemeClr val="bg1"/>
                </a:solidFill>
                <a:latin typeface="Lato"/>
              </a:rPr>
              <a:t>Castang</a:t>
            </a:r>
            <a:r>
              <a:rPr lang="en-GB" b="1" dirty="0">
                <a:solidFill>
                  <a:schemeClr val="bg1"/>
                </a:solidFill>
                <a:latin typeface="Lato"/>
              </a:rPr>
              <a:t> Foundation</a:t>
            </a:r>
          </a:p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bg1"/>
                </a:solidFill>
                <a:latin typeface="Lato"/>
              </a:rPr>
              <a:t>Diabetes </a:t>
            </a:r>
            <a:r>
              <a:rPr lang="en-GB" b="1" dirty="0">
                <a:solidFill>
                  <a:schemeClr val="bg1"/>
                </a:solidFill>
                <a:latin typeface="Lato"/>
              </a:rPr>
              <a:t>UK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Lato"/>
              </a:rPr>
              <a:t>Kidney Research UK</a:t>
            </a:r>
          </a:p>
          <a:p>
            <a:pPr algn="ctr">
              <a:lnSpc>
                <a:spcPct val="150000"/>
              </a:lnSpc>
            </a:pPr>
            <a:r>
              <a:rPr lang="en-GB" b="1" dirty="0" err="1">
                <a:solidFill>
                  <a:schemeClr val="bg1"/>
                </a:solidFill>
                <a:latin typeface="Lato"/>
              </a:rPr>
              <a:t>Moorfields</a:t>
            </a:r>
            <a:r>
              <a:rPr lang="en-GB" b="1" dirty="0">
                <a:solidFill>
                  <a:schemeClr val="bg1"/>
                </a:solidFill>
                <a:latin typeface="Lato"/>
              </a:rPr>
              <a:t> Eye Charity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Lato"/>
              </a:rPr>
              <a:t>MS Society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Lato"/>
              </a:rPr>
              <a:t>Muscular Dystrophy UK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Lato"/>
              </a:rPr>
              <a:t>Pancreatic Cancer UK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Lato"/>
              </a:rPr>
              <a:t>Parkinson's UK</a:t>
            </a:r>
            <a:endParaRPr lang="en-GB" b="1" i="0" dirty="0">
              <a:solidFill>
                <a:schemeClr val="bg1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030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Development and Skills Enhancement </a:t>
            </a:r>
            <a:r>
              <a:rPr lang="en-GB" b="1" dirty="0" smtClean="0">
                <a:solidFill>
                  <a:srgbClr val="EA5D4E"/>
                </a:solidFill>
              </a:rPr>
              <a:t>Award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NIHR Academy Members to gain specific skills and experience</a:t>
            </a:r>
          </a:p>
          <a:p>
            <a:r>
              <a:rPr lang="en-GB" dirty="0"/>
              <a:t>Mix of </a:t>
            </a:r>
            <a:r>
              <a:rPr lang="en-GB" dirty="0" smtClean="0"/>
              <a:t>response mode awards and applications </a:t>
            </a:r>
            <a:r>
              <a:rPr lang="en-GB" dirty="0"/>
              <a:t>in Strategic </a:t>
            </a:r>
            <a:r>
              <a:rPr lang="en-GB" dirty="0" smtClean="0"/>
              <a:t>Themes</a:t>
            </a:r>
            <a:endParaRPr lang="en-GB" dirty="0"/>
          </a:p>
          <a:p>
            <a:r>
              <a:rPr lang="en-GB" dirty="0"/>
              <a:t>Includes support for career continuity for those who haven’t been able to source support elsewhere </a:t>
            </a:r>
          </a:p>
          <a:p>
            <a:r>
              <a:rPr lang="en-GB" dirty="0"/>
              <a:t>Funding and support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1 year maximum (between 50 and 100% WTE)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Funding for salary, training and development, and supervision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Expectation of matched funding from host </a:t>
            </a:r>
          </a:p>
          <a:p>
            <a:endParaRPr lang="en-GB" dirty="0" smtClean="0"/>
          </a:p>
          <a:p>
            <a:r>
              <a:rPr lang="en-GB" b="1" dirty="0" smtClean="0"/>
              <a:t>Applications open every </a:t>
            </a:r>
            <a:r>
              <a:rPr lang="en-GB" b="1" dirty="0"/>
              <a:t>4 months from May 2019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8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10451726" cy="4485090"/>
          </a:xfrm>
        </p:spPr>
        <p:txBody>
          <a:bodyPr>
            <a:no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ICA Programme launched in </a:t>
            </a:r>
            <a:r>
              <a:rPr lang="en-GB" dirty="0" smtClean="0"/>
              <a:t>2015, combining the HEE-funded </a:t>
            </a:r>
            <a:r>
              <a:rPr lang="en-GB" dirty="0"/>
              <a:t>Clinical Academic Training (CAT) Programme for Nurses, Midwives and AHPs and the Healthcare Science Research Fellowship (HCS) Programme</a:t>
            </a:r>
          </a:p>
          <a:p>
            <a:r>
              <a:rPr lang="en-GB" dirty="0" smtClean="0"/>
              <a:t>The </a:t>
            </a:r>
            <a:r>
              <a:rPr lang="en-GB" dirty="0"/>
              <a:t>ICA Programme is open to </a:t>
            </a:r>
            <a:r>
              <a:rPr lang="en-GB" dirty="0" smtClean="0"/>
              <a:t>all </a:t>
            </a:r>
            <a:r>
              <a:rPr lang="en-GB" dirty="0"/>
              <a:t>statutorily registered healthcare </a:t>
            </a:r>
            <a:r>
              <a:rPr lang="en-GB" dirty="0" smtClean="0"/>
              <a:t>professionals, </a:t>
            </a:r>
            <a:r>
              <a:rPr lang="en-GB" dirty="0"/>
              <a:t>excluding doctors and </a:t>
            </a:r>
            <a:r>
              <a:rPr lang="en-GB" dirty="0" smtClean="0"/>
              <a:t>dentists</a:t>
            </a:r>
          </a:p>
          <a:p>
            <a:r>
              <a:rPr lang="en-GB" dirty="0" smtClean="0"/>
              <a:t>The programme focus is to develop </a:t>
            </a:r>
            <a:r>
              <a:rPr lang="en-GB" dirty="0"/>
              <a:t>individuals and careers that combine clinical research and research leadership with continued clinical practice and clinical </a:t>
            </a:r>
            <a:r>
              <a:rPr lang="en-GB" dirty="0" smtClean="0"/>
              <a:t>development.</a:t>
            </a:r>
          </a:p>
          <a:p>
            <a:r>
              <a:rPr lang="en-GB" dirty="0" smtClean="0"/>
              <a:t>Awards are available from Internship to Senior Clinical Lectureship.</a:t>
            </a:r>
          </a:p>
          <a:p>
            <a:r>
              <a:rPr lang="en-GB" dirty="0" smtClean="0">
                <a:hlinkClick r:id="rId2"/>
              </a:rPr>
              <a:t>ICA webpage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Arial" charset="0"/>
              </a:rPr>
              <a:t>HEE/NIHR Integrated Clinical Academic </a:t>
            </a:r>
            <a:r>
              <a:rPr lang="en-GB" altLang="en-US" b="1" dirty="0">
                <a:solidFill>
                  <a:srgbClr val="EA5D4E"/>
                </a:solidFill>
                <a:latin typeface="Arial" charset="0"/>
              </a:rPr>
              <a:t>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9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Integrated Academic </a:t>
            </a:r>
            <a:r>
              <a:rPr lang="en-GB" b="1" dirty="0" smtClean="0">
                <a:solidFill>
                  <a:srgbClr val="EA5D4E"/>
                </a:solidFill>
              </a:rPr>
              <a:t>Training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Academic Clinical Fellowships &amp; Clinical Lectureships</a:t>
            </a:r>
            <a:r>
              <a:rPr lang="en-GB" dirty="0"/>
              <a:t> </a:t>
            </a:r>
          </a:p>
          <a:p>
            <a:r>
              <a:rPr lang="en-GB" dirty="0" smtClean="0"/>
              <a:t>Integrated academic </a:t>
            </a:r>
            <a:r>
              <a:rPr lang="en-GB" dirty="0"/>
              <a:t>training </a:t>
            </a:r>
            <a:r>
              <a:rPr lang="en-GB" dirty="0" smtClean="0"/>
              <a:t>for doctors and dentists undertaking </a:t>
            </a:r>
            <a:r>
              <a:rPr lang="en-GB" dirty="0"/>
              <a:t>specialty training</a:t>
            </a:r>
          </a:p>
          <a:p>
            <a:r>
              <a:rPr lang="en-GB" dirty="0"/>
              <a:t>ACFs for pre-doctoral and early ST training</a:t>
            </a:r>
          </a:p>
          <a:p>
            <a:r>
              <a:rPr lang="en-GB" dirty="0"/>
              <a:t>CLs for post-doctoral and ST3</a:t>
            </a:r>
            <a:r>
              <a:rPr lang="en-GB" dirty="0" smtClean="0"/>
              <a:t>+ training</a:t>
            </a:r>
            <a:endParaRPr lang="en-GB" dirty="0"/>
          </a:p>
          <a:p>
            <a:r>
              <a:rPr lang="en-GB" dirty="0"/>
              <a:t>To support next phase in clinical academic career e.g. </a:t>
            </a:r>
            <a:r>
              <a:rPr lang="en-GB" dirty="0" smtClean="0"/>
              <a:t>PhD or Intermediate Fellowship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In-Practice Fellowship</a:t>
            </a:r>
            <a:endParaRPr lang="en-GB" b="1" dirty="0"/>
          </a:p>
          <a:p>
            <a:r>
              <a:rPr lang="en-GB" dirty="0" smtClean="0"/>
              <a:t>The IPF is a pre-doctoral training award </a:t>
            </a:r>
            <a:r>
              <a:rPr lang="en-GB" dirty="0"/>
              <a:t>for GPs and GDPs to support a PhD application</a:t>
            </a:r>
          </a:p>
        </p:txBody>
      </p:sp>
    </p:spTree>
    <p:extLst>
      <p:ext uri="{BB962C8B-B14F-4D97-AF65-F5344CB8AC3E}">
        <p14:creationId xmlns:p14="http://schemas.microsoft.com/office/powerpoint/2010/main" val="16458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Integrated Academic </a:t>
            </a:r>
            <a:r>
              <a:rPr lang="en-GB" b="1" dirty="0" smtClean="0">
                <a:solidFill>
                  <a:srgbClr val="EA5D4E"/>
                </a:solidFill>
              </a:rPr>
              <a:t>Training</a:t>
            </a:r>
            <a:endParaRPr lang="en-GB" b="1" dirty="0">
              <a:solidFill>
                <a:srgbClr val="EA5D4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388" y="1230596"/>
            <a:ext cx="10415224" cy="454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Academic Clinical </a:t>
            </a:r>
            <a:r>
              <a:rPr lang="en-GB" b="1" dirty="0" smtClean="0">
                <a:solidFill>
                  <a:srgbClr val="EA5D4E"/>
                </a:solidFill>
              </a:rPr>
              <a:t>Fellowships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www.nihr.ac.uk/acfs</a:t>
            </a:r>
            <a:r>
              <a:rPr lang="en-GB" dirty="0" smtClean="0"/>
              <a:t>   </a:t>
            </a:r>
            <a:endParaRPr lang="en-GB" dirty="0"/>
          </a:p>
          <a:p>
            <a:r>
              <a:rPr lang="en-GB" dirty="0" smtClean="0"/>
              <a:t>Integrated academic </a:t>
            </a:r>
            <a:r>
              <a:rPr lang="en-GB" dirty="0"/>
              <a:t>and clinical training </a:t>
            </a:r>
          </a:p>
          <a:p>
            <a:r>
              <a:rPr lang="en-GB" dirty="0"/>
              <a:t>For entrants to specialty training</a:t>
            </a:r>
          </a:p>
          <a:p>
            <a:r>
              <a:rPr lang="en-GB" dirty="0"/>
              <a:t>25% </a:t>
            </a:r>
            <a:r>
              <a:rPr lang="en-GB" dirty="0" smtClean="0"/>
              <a:t>protected time for academic </a:t>
            </a:r>
            <a:r>
              <a:rPr lang="en-GB" dirty="0"/>
              <a:t>research</a:t>
            </a:r>
          </a:p>
          <a:p>
            <a:r>
              <a:rPr lang="en-GB" dirty="0"/>
              <a:t>Support </a:t>
            </a:r>
            <a:r>
              <a:rPr lang="en-GB" dirty="0" smtClean="0"/>
              <a:t>for PhD application </a:t>
            </a:r>
            <a:endParaRPr lang="en-GB" dirty="0"/>
          </a:p>
          <a:p>
            <a:r>
              <a:rPr lang="en-GB" dirty="0"/>
              <a:t>Up to 3 years (4 for GPs)</a:t>
            </a:r>
          </a:p>
          <a:p>
            <a:r>
              <a:rPr lang="en-GB" dirty="0"/>
              <a:t>£1000 </a:t>
            </a:r>
            <a:r>
              <a:rPr lang="en-GB" dirty="0" smtClean="0"/>
              <a:t>per annum bursary for conference attendance etc.</a:t>
            </a:r>
            <a:endParaRPr lang="en-GB" dirty="0"/>
          </a:p>
          <a:p>
            <a:r>
              <a:rPr lang="en-GB" dirty="0" smtClean="0"/>
              <a:t>Structured </a:t>
            </a:r>
            <a:r>
              <a:rPr lang="en-GB" dirty="0"/>
              <a:t>Research Training Programme (RTP</a:t>
            </a:r>
            <a:r>
              <a:rPr lang="en-GB" dirty="0" smtClean="0"/>
              <a:t>) providing Masters-level training in e.g. research methods, bioinformatics, etc.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6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Clinical </a:t>
            </a:r>
            <a:r>
              <a:rPr lang="en-GB" b="1" dirty="0" smtClean="0">
                <a:solidFill>
                  <a:srgbClr val="EA5D4E"/>
                </a:solidFill>
              </a:rPr>
              <a:t>Lectureships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www.nihr.ac.uk/cls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Postdoctoral award</a:t>
            </a:r>
          </a:p>
          <a:p>
            <a:r>
              <a:rPr lang="en-GB" dirty="0"/>
              <a:t>50% academic and 50% clinical  </a:t>
            </a:r>
          </a:p>
          <a:p>
            <a:r>
              <a:rPr lang="en-GB" dirty="0"/>
              <a:t>ST3 and </a:t>
            </a:r>
            <a:r>
              <a:rPr lang="en-GB" dirty="0" smtClean="0"/>
              <a:t>above entry</a:t>
            </a:r>
            <a:endParaRPr lang="en-GB" dirty="0"/>
          </a:p>
          <a:p>
            <a:r>
              <a:rPr lang="en-GB" dirty="0"/>
              <a:t>4 </a:t>
            </a:r>
            <a:r>
              <a:rPr lang="en-GB" dirty="0" err="1"/>
              <a:t>yr</a:t>
            </a:r>
            <a:r>
              <a:rPr lang="en-GB" dirty="0"/>
              <a:t> award duration, or until you reach </a:t>
            </a:r>
            <a:r>
              <a:rPr lang="en-GB" dirty="0" smtClean="0"/>
              <a:t>CCT</a:t>
            </a:r>
            <a:endParaRPr lang="en-GB" dirty="0"/>
          </a:p>
          <a:p>
            <a:r>
              <a:rPr lang="en-GB" dirty="0"/>
              <a:t>Possibility for </a:t>
            </a:r>
            <a:r>
              <a:rPr lang="en-GB" dirty="0" smtClean="0"/>
              <a:t>an extension beyond CCT</a:t>
            </a:r>
            <a:endParaRPr lang="en-GB" dirty="0"/>
          </a:p>
          <a:p>
            <a:r>
              <a:rPr lang="en-GB" dirty="0"/>
              <a:t>£1000 </a:t>
            </a:r>
            <a:r>
              <a:rPr lang="en-GB" dirty="0" smtClean="0"/>
              <a:t>per annum bursary for conference attendance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9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In-Practice </a:t>
            </a:r>
            <a:r>
              <a:rPr lang="en-GB" b="1" dirty="0" smtClean="0">
                <a:solidFill>
                  <a:srgbClr val="EA5D4E"/>
                </a:solidFill>
              </a:rPr>
              <a:t>Fellowship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hlinkClick r:id="rId2"/>
              </a:rPr>
              <a:t>www.nihr.ac.uk/ipf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Pre-doctoral </a:t>
            </a:r>
            <a:r>
              <a:rPr lang="en-GB" sz="2800" dirty="0"/>
              <a:t>award open to fully-qualified General Practitioners, General Dental Practitioners and Community Dentists </a:t>
            </a:r>
          </a:p>
          <a:p>
            <a:r>
              <a:rPr lang="en-GB" sz="2800" dirty="0"/>
              <a:t>50% clinical, 50% </a:t>
            </a:r>
            <a:r>
              <a:rPr lang="en-GB" sz="2800" dirty="0" smtClean="0"/>
              <a:t>academic for 2 years (100% WTE)</a:t>
            </a:r>
            <a:endParaRPr lang="en-GB" sz="2800" dirty="0"/>
          </a:p>
          <a:p>
            <a:r>
              <a:rPr lang="en-GB" sz="2800" dirty="0" smtClean="0"/>
              <a:t>Funding</a:t>
            </a:r>
            <a:r>
              <a:rPr lang="en-GB" sz="2800" dirty="0"/>
              <a:t>: 50% salary (for academic time), plus £4,500 for training and development and £1,000 for conference </a:t>
            </a:r>
            <a:r>
              <a:rPr lang="en-GB" sz="2800" dirty="0" smtClean="0"/>
              <a:t>attendance</a:t>
            </a:r>
            <a:endParaRPr lang="en-GB" sz="2800" dirty="0"/>
          </a:p>
          <a:p>
            <a:r>
              <a:rPr lang="en-GB" sz="2800" dirty="0" smtClean="0"/>
              <a:t>IPFs aim to complete </a:t>
            </a:r>
            <a:r>
              <a:rPr lang="en-GB" sz="2800" dirty="0"/>
              <a:t>a Masters </a:t>
            </a:r>
            <a:r>
              <a:rPr lang="en-GB" sz="2800" dirty="0" smtClean="0"/>
              <a:t>degree and prepare an application for a PhD.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43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93400"/>
            <a:ext cx="5496859" cy="5302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493401"/>
            <a:ext cx="5761318" cy="5302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The research arm of the NHS</a:t>
            </a:r>
          </a:p>
          <a:p>
            <a:r>
              <a:rPr lang="en-GB" sz="3200" dirty="0"/>
              <a:t>Established in 2006 as a vehicle for implementing Government’s strategy for applied health research</a:t>
            </a:r>
          </a:p>
          <a:p>
            <a:r>
              <a:rPr lang="en-GB" sz="3200" dirty="0"/>
              <a:t>£</a:t>
            </a:r>
            <a:r>
              <a:rPr lang="en-GB" sz="3200" dirty="0" smtClean="0"/>
              <a:t>1billion </a:t>
            </a:r>
            <a:r>
              <a:rPr lang="en-GB" sz="3200" dirty="0"/>
              <a:t>annual spend 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3200" b="1" dirty="0" smtClean="0"/>
              <a:t>Vision</a:t>
            </a:r>
            <a:endParaRPr lang="en-GB" sz="3200" b="1" dirty="0"/>
          </a:p>
          <a:p>
            <a:r>
              <a:rPr lang="en-GB" sz="3200" dirty="0"/>
              <a:t>To improve the health and wealth of the nation through </a:t>
            </a:r>
            <a:r>
              <a:rPr lang="en-GB" sz="3200" dirty="0" smtClean="0"/>
              <a:t>research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Pre-application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Know the process and the remit:</a:t>
            </a:r>
          </a:p>
          <a:p>
            <a:r>
              <a:rPr lang="en-GB" dirty="0"/>
              <a:t>Look at the website</a:t>
            </a:r>
          </a:p>
          <a:p>
            <a:r>
              <a:rPr lang="en-GB" dirty="0"/>
              <a:t>Read the guidance</a:t>
            </a:r>
          </a:p>
          <a:p>
            <a:r>
              <a:rPr lang="en-GB" dirty="0"/>
              <a:t>Contact the NIHR Academy with any queries</a:t>
            </a:r>
          </a:p>
          <a:p>
            <a:r>
              <a:rPr lang="en-GB" dirty="0"/>
              <a:t>Talk to the NIHR Research Design Service</a:t>
            </a:r>
          </a:p>
          <a:p>
            <a:r>
              <a:rPr lang="en-GB" dirty="0"/>
              <a:t>Don’t add PPI as an afterthought!</a:t>
            </a:r>
          </a:p>
          <a:p>
            <a:r>
              <a:rPr lang="en-GB" dirty="0"/>
              <a:t>Know your audience:</a:t>
            </a:r>
          </a:p>
          <a:p>
            <a:r>
              <a:rPr lang="en-GB" dirty="0"/>
              <a:t>Look up previous award holders, panel members, topics </a:t>
            </a:r>
          </a:p>
          <a:p>
            <a:r>
              <a:rPr lang="en-GB" dirty="0"/>
              <a:t>Talk, talk, talk, before you submit:</a:t>
            </a:r>
          </a:p>
          <a:p>
            <a:r>
              <a:rPr lang="en-GB" dirty="0"/>
              <a:t>Supervisor, current awards holders, senior academics, methodological experts, collaborators, mentors, finance office, colleagues etc. </a:t>
            </a:r>
          </a:p>
        </p:txBody>
      </p:sp>
    </p:spTree>
    <p:extLst>
      <p:ext uri="{BB962C8B-B14F-4D97-AF65-F5344CB8AC3E}">
        <p14:creationId xmlns:p14="http://schemas.microsoft.com/office/powerpoint/2010/main" val="3046057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GB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663"/>
            <a:ext cx="10515600" cy="4771210"/>
          </a:xfrm>
        </p:spPr>
        <p:txBody>
          <a:bodyPr>
            <a:noAutofit/>
          </a:bodyPr>
          <a:lstStyle/>
          <a:p>
            <a:r>
              <a:rPr lang="en-GB" sz="2600" b="1" dirty="0">
                <a:solidFill>
                  <a:srgbClr val="EA5D4E"/>
                </a:solidFill>
                <a:latin typeface="+mj-lt"/>
                <a:ea typeface="+mj-ea"/>
                <a:cs typeface="+mj-cs"/>
              </a:rPr>
              <a:t>Remit</a:t>
            </a:r>
            <a:r>
              <a:rPr lang="en-GB" sz="2200" dirty="0"/>
              <a:t>: Failure to show research important to NHS, benefits patients and/or </a:t>
            </a:r>
            <a:r>
              <a:rPr lang="en-GB" sz="2200" dirty="0" smtClean="0"/>
              <a:t>public</a:t>
            </a:r>
            <a:endParaRPr lang="en-GB" sz="1050" dirty="0"/>
          </a:p>
          <a:p>
            <a:r>
              <a:rPr lang="en-GB" sz="2600" b="1" dirty="0">
                <a:solidFill>
                  <a:srgbClr val="EA5D4E"/>
                </a:solidFill>
                <a:latin typeface="+mj-lt"/>
                <a:ea typeface="+mj-ea"/>
                <a:cs typeface="+mj-cs"/>
              </a:rPr>
              <a:t>Clarity &amp; Details</a:t>
            </a:r>
            <a:r>
              <a:rPr lang="en-GB" sz="2200" dirty="0"/>
              <a:t>: Research questions not clear; don’t show the </a:t>
            </a:r>
            <a:r>
              <a:rPr lang="en-GB" sz="2200" dirty="0" smtClean="0"/>
              <a:t>relevance of </a:t>
            </a:r>
            <a:r>
              <a:rPr lang="en-GB" sz="2200" dirty="0"/>
              <a:t>the aims and objectives; not enough detail and </a:t>
            </a:r>
            <a:r>
              <a:rPr lang="en-GB" sz="2200" dirty="0" smtClean="0"/>
              <a:t>depth</a:t>
            </a:r>
            <a:endParaRPr lang="en-GB" sz="900" dirty="0"/>
          </a:p>
          <a:p>
            <a:r>
              <a:rPr lang="en-GB" sz="2600" b="1" dirty="0">
                <a:solidFill>
                  <a:srgbClr val="EA5D4E"/>
                </a:solidFill>
                <a:latin typeface="+mj-lt"/>
                <a:ea typeface="+mj-ea"/>
                <a:cs typeface="+mj-cs"/>
              </a:rPr>
              <a:t>Overambitious</a:t>
            </a:r>
            <a:r>
              <a:rPr lang="en-GB" sz="2200" dirty="0"/>
              <a:t>: Research programme not suitable for level of award; not achievable within time </a:t>
            </a:r>
            <a:r>
              <a:rPr lang="en-GB" sz="2200" dirty="0" smtClean="0"/>
              <a:t>frame</a:t>
            </a:r>
            <a:endParaRPr lang="en-GB" sz="2200" dirty="0"/>
          </a:p>
          <a:p>
            <a:r>
              <a:rPr lang="en-GB" sz="2600" b="1" dirty="0">
                <a:solidFill>
                  <a:srgbClr val="EA5D4E"/>
                </a:solidFill>
                <a:latin typeface="+mj-lt"/>
                <a:ea typeface="+mj-ea"/>
                <a:cs typeface="+mj-cs"/>
              </a:rPr>
              <a:t>Applicant</a:t>
            </a:r>
            <a:r>
              <a:rPr lang="en-GB" sz="2200" dirty="0"/>
              <a:t>: Person not quite experienced enough for level they are applying (research outputs, independence, etc.); not your </a:t>
            </a:r>
            <a:r>
              <a:rPr lang="en-GB" sz="2200" dirty="0" smtClean="0"/>
              <a:t>project</a:t>
            </a:r>
            <a:endParaRPr lang="en-GB" sz="2200" dirty="0"/>
          </a:p>
          <a:p>
            <a:r>
              <a:rPr lang="en-GB" sz="2600" b="1" dirty="0">
                <a:solidFill>
                  <a:srgbClr val="EA5D4E"/>
                </a:solidFill>
                <a:latin typeface="+mj-lt"/>
                <a:ea typeface="+mj-ea"/>
                <a:cs typeface="+mj-cs"/>
              </a:rPr>
              <a:t>Training</a:t>
            </a:r>
            <a:r>
              <a:rPr lang="en-GB" sz="2200" dirty="0"/>
              <a:t>: Programme too generic and not suited/specific to the applicant’s </a:t>
            </a:r>
            <a:r>
              <a:rPr lang="en-GB" sz="2200" dirty="0" smtClean="0"/>
              <a:t>needs </a:t>
            </a:r>
            <a:r>
              <a:rPr lang="en-GB" sz="2200" dirty="0"/>
              <a:t>and project; too centred around host </a:t>
            </a:r>
            <a:r>
              <a:rPr lang="en-GB" sz="2200" dirty="0" smtClean="0"/>
              <a:t>organisation</a:t>
            </a:r>
            <a:endParaRPr lang="en-GB" sz="2200" dirty="0"/>
          </a:p>
          <a:p>
            <a:r>
              <a:rPr lang="en-GB" sz="2600" b="1" dirty="0">
                <a:solidFill>
                  <a:srgbClr val="EA5D4E"/>
                </a:solidFill>
                <a:latin typeface="+mj-lt"/>
                <a:ea typeface="+mj-ea"/>
                <a:cs typeface="+mj-cs"/>
              </a:rPr>
              <a:t>Value for Money</a:t>
            </a:r>
            <a:r>
              <a:rPr lang="en-GB" sz="2200" dirty="0"/>
              <a:t>: Budget unrealistic and/or failure to justify requested </a:t>
            </a:r>
            <a:r>
              <a:rPr lang="en-GB" sz="2200" dirty="0" smtClean="0"/>
              <a:t>resources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67840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 smtClean="0"/>
              <a:t>Summary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The NIHR Academy offers a broad range of awards available at different career levels to suit different working arrangements, types of professional backgrounds, and career paths</a:t>
            </a:r>
            <a:r>
              <a:rPr lang="en-GB" sz="3200" dirty="0" smtClean="0"/>
              <a:t>.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NIHR Integrated Pathways (clinicians) and NIHR Fellowships (all professions) allow you to undertake clinical and academic training during your career, from pre-doctoral level up to a professorial chair.</a:t>
            </a:r>
          </a:p>
        </p:txBody>
      </p:sp>
    </p:spTree>
    <p:extLst>
      <p:ext uri="{BB962C8B-B14F-4D97-AF65-F5344CB8AC3E}">
        <p14:creationId xmlns:p14="http://schemas.microsoft.com/office/powerpoint/2010/main" val="26617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" y="2488690"/>
            <a:ext cx="9403080" cy="1133477"/>
          </a:xfrm>
        </p:spPr>
        <p:txBody>
          <a:bodyPr/>
          <a:lstStyle/>
          <a:p>
            <a:pPr algn="ctr"/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40634" y="4178335"/>
            <a:ext cx="7510732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nl-NL" dirty="0" smtClean="0">
                <a:solidFill>
                  <a:schemeClr val="bg1"/>
                </a:solidFill>
              </a:rPr>
              <a:t>NIHR </a:t>
            </a:r>
            <a:r>
              <a:rPr lang="nl-NL" dirty="0">
                <a:solidFill>
                  <a:schemeClr val="bg1"/>
                </a:solidFill>
              </a:rPr>
              <a:t>Academy, 21 Queen Street, Leeds, LS1 </a:t>
            </a:r>
            <a:r>
              <a:rPr lang="nl-NL" dirty="0" smtClean="0">
                <a:solidFill>
                  <a:schemeClr val="bg1"/>
                </a:solidFill>
              </a:rPr>
              <a:t>2TW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nl-NL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nl-NL" dirty="0" smtClean="0">
                <a:solidFill>
                  <a:schemeClr val="bg1"/>
                </a:solidFill>
              </a:rPr>
              <a:t>0113 </a:t>
            </a:r>
            <a:r>
              <a:rPr lang="nl-NL" dirty="0">
                <a:solidFill>
                  <a:schemeClr val="bg1"/>
                </a:solidFill>
              </a:rPr>
              <a:t>532 </a:t>
            </a:r>
            <a:r>
              <a:rPr lang="nl-NL" dirty="0" smtClean="0">
                <a:solidFill>
                  <a:schemeClr val="bg1"/>
                </a:solidFill>
              </a:rPr>
              <a:t>8444 or </a:t>
            </a:r>
            <a:r>
              <a:rPr lang="nl-NL" dirty="0" smtClean="0">
                <a:solidFill>
                  <a:schemeClr val="bg1"/>
                </a:solidFill>
                <a:hlinkClick r:id="rId3"/>
              </a:rPr>
              <a:t>academy-awards@nihr.ac.uk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NIHRAcademy</a:t>
            </a:r>
            <a:r>
              <a:rPr lang="en-GB" dirty="0" smtClean="0">
                <a:solidFill>
                  <a:schemeClr val="bg1"/>
                </a:solidFill>
              </a:rPr>
              <a:t> (twitter)</a:t>
            </a:r>
            <a:endParaRPr lang="en-GB" alt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altLang="en-US" dirty="0" smtClean="0">
                <a:solidFill>
                  <a:schemeClr val="tx2"/>
                </a:solidFill>
                <a:hlinkClick r:id="rId4"/>
              </a:rPr>
              <a:t>https://www.nihr.ac.uk/academy</a:t>
            </a:r>
            <a:endParaRPr lang="en-GB" altLang="en-US" dirty="0" smtClean="0">
              <a:solidFill>
                <a:schemeClr val="tx2"/>
              </a:solidFill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42174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87" y="365129"/>
            <a:ext cx="10535714" cy="865467"/>
          </a:xfrm>
        </p:spPr>
        <p:txBody>
          <a:bodyPr>
            <a:normAutofit/>
          </a:bodyPr>
          <a:lstStyle/>
          <a:p>
            <a:r>
              <a:rPr lang="en-GB" b="1" dirty="0"/>
              <a:t>Research Capacity </a:t>
            </a:r>
            <a:r>
              <a:rPr lang="en-GB" b="1" dirty="0" smtClean="0">
                <a:solidFill>
                  <a:srgbClr val="EA5D4E"/>
                </a:solidFill>
              </a:rPr>
              <a:t>Development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86" y="1791303"/>
            <a:ext cx="4476889" cy="2909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6096000" y="1024614"/>
            <a:ext cx="5702968" cy="550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The NIHR </a:t>
            </a:r>
            <a:r>
              <a:rPr lang="en-GB" sz="2000" b="1" dirty="0">
                <a:solidFill>
                  <a:schemeClr val="bg1"/>
                </a:solidFill>
              </a:rPr>
              <a:t>Academy </a:t>
            </a:r>
            <a:r>
              <a:rPr lang="en-GB" sz="2000" dirty="0" smtClean="0">
                <a:solidFill>
                  <a:schemeClr val="bg1"/>
                </a:solidFill>
              </a:rPr>
              <a:t>provides </a:t>
            </a:r>
            <a:r>
              <a:rPr lang="en-GB" sz="2000" dirty="0">
                <a:solidFill>
                  <a:schemeClr val="bg1"/>
                </a:solidFill>
              </a:rPr>
              <a:t>training and career development awards </a:t>
            </a:r>
            <a:r>
              <a:rPr lang="en-GB" sz="2000" dirty="0" smtClean="0">
                <a:solidFill>
                  <a:schemeClr val="bg1"/>
                </a:solidFill>
              </a:rPr>
              <a:t>to:</a:t>
            </a:r>
          </a:p>
          <a:p>
            <a:endParaRPr lang="en-GB" sz="105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Build </a:t>
            </a:r>
            <a:r>
              <a:rPr lang="en-GB" sz="2000" dirty="0">
                <a:solidFill>
                  <a:schemeClr val="bg1"/>
                </a:solidFill>
              </a:rPr>
              <a:t>a leading health and social care </a:t>
            </a:r>
            <a:r>
              <a:rPr lang="en-GB" sz="2000" dirty="0" smtClean="0">
                <a:solidFill>
                  <a:schemeClr val="bg1"/>
                </a:solidFill>
              </a:rPr>
              <a:t>research faculty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</a:t>
            </a:r>
            <a:r>
              <a:rPr lang="en-GB" sz="2000" dirty="0" smtClean="0">
                <a:solidFill>
                  <a:schemeClr val="bg1"/>
                </a:solidFill>
              </a:rPr>
              <a:t>evelop </a:t>
            </a:r>
            <a:r>
              <a:rPr lang="en-GB" sz="2000" dirty="0">
                <a:solidFill>
                  <a:schemeClr val="bg1"/>
                </a:solidFill>
              </a:rPr>
              <a:t>research careers, research </a:t>
            </a:r>
            <a:r>
              <a:rPr lang="en-GB" sz="2000" dirty="0" smtClean="0">
                <a:solidFill>
                  <a:schemeClr val="bg1"/>
                </a:solidFill>
              </a:rPr>
              <a:t>leaders and collaborators</a:t>
            </a:r>
          </a:p>
          <a:p>
            <a:pPr>
              <a:lnSpc>
                <a:spcPct val="150000"/>
              </a:lnSpc>
            </a:pPr>
            <a:endParaRPr lang="en-GB" sz="105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NIHR Academy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Conduct research </a:t>
            </a:r>
            <a:r>
              <a:rPr lang="en-GB" sz="2000" dirty="0">
                <a:solidFill>
                  <a:schemeClr val="bg1"/>
                </a:solidFill>
              </a:rPr>
              <a:t>to benefit NHS, public health, </a:t>
            </a:r>
            <a:r>
              <a:rPr lang="en-GB" sz="2000" dirty="0" smtClean="0">
                <a:solidFill>
                  <a:schemeClr val="bg1"/>
                </a:solidFill>
              </a:rPr>
              <a:t>and social care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Prioritise </a:t>
            </a:r>
            <a:r>
              <a:rPr lang="en-GB" sz="2000" dirty="0">
                <a:solidFill>
                  <a:schemeClr val="bg1"/>
                </a:solidFill>
              </a:rPr>
              <a:t>questions where need and opportunity is greatest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Accelerate the translation </a:t>
            </a:r>
            <a:r>
              <a:rPr lang="en-GB" sz="2000" dirty="0">
                <a:solidFill>
                  <a:schemeClr val="bg1"/>
                </a:solidFill>
              </a:rPr>
              <a:t>of discoveries into improved treatments and services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20485" r="5111" b="8813"/>
          <a:stretch/>
        </p:blipFill>
        <p:spPr>
          <a:xfrm>
            <a:off x="706580" y="211780"/>
            <a:ext cx="10754773" cy="57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12" y="138545"/>
            <a:ext cx="7876576" cy="58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Key </a:t>
            </a:r>
            <a:r>
              <a:rPr lang="en-GB" b="1" dirty="0" smtClean="0">
                <a:solidFill>
                  <a:srgbClr val="EA5D4E"/>
                </a:solidFill>
              </a:rPr>
              <a:t>changes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503047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Amalgamation and simplification of existing schemes.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2 rounds per year for Doctoral </a:t>
            </a:r>
            <a:r>
              <a:rPr lang="en-GB" sz="2800" dirty="0" smtClean="0"/>
              <a:t>Fellowships and </a:t>
            </a:r>
            <a:r>
              <a:rPr lang="en-GB" sz="2800" dirty="0"/>
              <a:t>Advanced Fellowships.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800" dirty="0" smtClean="0"/>
              <a:t>The Advanced </a:t>
            </a:r>
            <a:r>
              <a:rPr lang="en-GB" sz="2800" dirty="0"/>
              <a:t>Fellowship will cover up to 40% clinical time for </a:t>
            </a:r>
            <a:r>
              <a:rPr lang="en-GB" sz="2800" i="1" dirty="0"/>
              <a:t>all</a:t>
            </a:r>
            <a:r>
              <a:rPr lang="en-GB" sz="2800" dirty="0"/>
              <a:t> clinical applicants.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Options for partnership with charities and industry.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Increased flexibility for part-time fellowships (50% to 100% options).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Limits on number of times a reapplication can be made.</a:t>
            </a:r>
          </a:p>
        </p:txBody>
      </p:sp>
    </p:spTree>
    <p:extLst>
      <p:ext uri="{BB962C8B-B14F-4D97-AF65-F5344CB8AC3E}">
        <p14:creationId xmlns:p14="http://schemas.microsoft.com/office/powerpoint/2010/main" val="13971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NIHR </a:t>
            </a:r>
            <a:r>
              <a:rPr lang="en-GB" b="1" dirty="0" smtClean="0">
                <a:solidFill>
                  <a:srgbClr val="EA5D4E"/>
                </a:solidFill>
              </a:rPr>
              <a:t>remit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10515600" cy="463812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NIHR funds </a:t>
            </a:r>
            <a:r>
              <a:rPr lang="en-GB" sz="2800" dirty="0"/>
              <a:t>early translational (experimental medicine), </a:t>
            </a:r>
            <a:r>
              <a:rPr lang="en-GB" sz="2800" dirty="0" smtClean="0"/>
              <a:t>clinical and applied health, and social care. </a:t>
            </a:r>
            <a:endParaRPr lang="en-GB" sz="2800" dirty="0"/>
          </a:p>
          <a:p>
            <a:r>
              <a:rPr lang="en-GB" sz="2800" dirty="0" smtClean="0"/>
              <a:t>Early </a:t>
            </a:r>
            <a:r>
              <a:rPr lang="en-GB" sz="2800" dirty="0"/>
              <a:t>translational research </a:t>
            </a:r>
            <a:r>
              <a:rPr lang="en-GB" sz="2800" dirty="0" smtClean="0"/>
              <a:t>and global health is </a:t>
            </a:r>
            <a:r>
              <a:rPr lang="en-GB" sz="2800" dirty="0"/>
              <a:t>funded through </a:t>
            </a:r>
            <a:r>
              <a:rPr lang="en-GB" sz="2800" dirty="0" smtClean="0"/>
              <a:t>the </a:t>
            </a:r>
            <a:r>
              <a:rPr lang="en-GB" sz="2800" dirty="0" smtClean="0">
                <a:hlinkClick r:id="rId2"/>
              </a:rPr>
              <a:t>NIHR Infrastructure</a:t>
            </a:r>
            <a:r>
              <a:rPr lang="en-GB" sz="2800" dirty="0" smtClean="0"/>
              <a:t> (e.g. BRCs, CLAHRCs, NIHR Schools)</a:t>
            </a:r>
          </a:p>
          <a:p>
            <a:r>
              <a:rPr lang="en-GB" sz="2800" dirty="0" smtClean="0"/>
              <a:t>NIHR </a:t>
            </a:r>
            <a:r>
              <a:rPr lang="en-GB" sz="2800" dirty="0"/>
              <a:t>will support educational research and methodological research provided it has potential for practical application and the impact on patients and the public is clear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 smtClean="0"/>
              <a:t>The NIHR </a:t>
            </a:r>
            <a:r>
              <a:rPr lang="en-GB" sz="2800" dirty="0"/>
              <a:t>does not support basic research or work involving animals or </a:t>
            </a:r>
            <a:r>
              <a:rPr lang="en-GB" sz="2800" dirty="0" smtClean="0"/>
              <a:t>their </a:t>
            </a:r>
            <a:r>
              <a:rPr lang="en-GB" sz="2800" dirty="0"/>
              <a:t>tissue. 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5903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Personal Awards </a:t>
            </a:r>
            <a:r>
              <a:rPr lang="en-GB" b="1" dirty="0" smtClean="0">
                <a:solidFill>
                  <a:srgbClr val="EA5D4E"/>
                </a:solidFill>
              </a:rPr>
              <a:t>Remit</a:t>
            </a:r>
            <a:endParaRPr lang="en-GB" b="1" dirty="0">
              <a:solidFill>
                <a:srgbClr val="EA5D4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5257800" cy="46381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u="sng" dirty="0" smtClean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hlinkClick r:id="rId2"/>
              </a:rPr>
              <a:t>Doctoral </a:t>
            </a:r>
            <a:r>
              <a:rPr lang="en-GB" sz="2800" dirty="0" smtClean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hlinkClick r:id="rId2"/>
              </a:rPr>
              <a:t>Fellowship</a:t>
            </a:r>
            <a:r>
              <a:rPr lang="en-GB" sz="2800" dirty="0" smtClean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</a:rPr>
              <a:t> </a:t>
            </a:r>
            <a:r>
              <a:rPr lang="en-GB" sz="2800" dirty="0" smtClean="0"/>
              <a:t>proposals: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must </a:t>
            </a:r>
            <a:r>
              <a:rPr lang="en-GB" dirty="0">
                <a:solidFill>
                  <a:schemeClr val="bg1"/>
                </a:solidFill>
              </a:rPr>
              <a:t>be for clinical and applied health research, </a:t>
            </a:r>
            <a:r>
              <a:rPr lang="en-GB" dirty="0" smtClean="0">
                <a:solidFill>
                  <a:schemeClr val="bg1"/>
                </a:solidFill>
              </a:rPr>
              <a:t>or </a:t>
            </a:r>
            <a:r>
              <a:rPr lang="en-GB" dirty="0">
                <a:solidFill>
                  <a:schemeClr val="bg1"/>
                </a:solidFill>
              </a:rPr>
              <a:t>social care research</a:t>
            </a:r>
          </a:p>
          <a:p>
            <a:r>
              <a:rPr lang="en-GB" dirty="0">
                <a:solidFill>
                  <a:schemeClr val="bg1"/>
                </a:solidFill>
              </a:rPr>
              <a:t>must have clear potential </a:t>
            </a:r>
            <a:r>
              <a:rPr lang="en-GB" dirty="0" smtClean="0">
                <a:solidFill>
                  <a:schemeClr val="bg1"/>
                </a:solidFill>
              </a:rPr>
              <a:t>to </a:t>
            </a:r>
            <a:r>
              <a:rPr lang="en-GB" dirty="0">
                <a:solidFill>
                  <a:schemeClr val="bg1"/>
                </a:solidFill>
              </a:rPr>
              <a:t>directly </a:t>
            </a:r>
            <a:r>
              <a:rPr lang="en-GB" dirty="0" smtClean="0">
                <a:solidFill>
                  <a:schemeClr val="bg1"/>
                </a:solidFill>
              </a:rPr>
              <a:t>benefit </a:t>
            </a:r>
            <a:r>
              <a:rPr lang="en-GB" dirty="0">
                <a:solidFill>
                  <a:schemeClr val="bg1"/>
                </a:solidFill>
              </a:rPr>
              <a:t>patients and the public (but recognising the training element of the research)</a:t>
            </a:r>
          </a:p>
          <a:p>
            <a:r>
              <a:rPr lang="en-GB" dirty="0">
                <a:solidFill>
                  <a:schemeClr val="bg1"/>
                </a:solidFill>
              </a:rPr>
              <a:t>can involve: </a:t>
            </a:r>
            <a:r>
              <a:rPr lang="en-GB" dirty="0" smtClean="0">
                <a:solidFill>
                  <a:schemeClr val="bg1"/>
                </a:solidFill>
              </a:rPr>
              <a:t>patients, </a:t>
            </a:r>
            <a:r>
              <a:rPr lang="en-GB" dirty="0">
                <a:solidFill>
                  <a:schemeClr val="bg1"/>
                </a:solidFill>
              </a:rPr>
              <a:t>samples or data from </a:t>
            </a:r>
            <a:r>
              <a:rPr lang="en-GB" dirty="0" smtClean="0">
                <a:solidFill>
                  <a:schemeClr val="bg1"/>
                </a:solidFill>
              </a:rPr>
              <a:t>patients, people, populations, </a:t>
            </a:r>
            <a:r>
              <a:rPr lang="en-GB" dirty="0">
                <a:solidFill>
                  <a:schemeClr val="bg1"/>
                </a:solidFill>
              </a:rPr>
              <a:t>health technology </a:t>
            </a:r>
            <a:r>
              <a:rPr lang="en-GB" dirty="0" smtClean="0">
                <a:solidFill>
                  <a:schemeClr val="bg1"/>
                </a:solidFill>
              </a:rPr>
              <a:t>assessment, </a:t>
            </a:r>
            <a:r>
              <a:rPr lang="en-GB" dirty="0">
                <a:solidFill>
                  <a:schemeClr val="bg1"/>
                </a:solidFill>
              </a:rPr>
              <a:t>or health services </a:t>
            </a:r>
            <a:r>
              <a:rPr lang="en-GB" dirty="0" smtClean="0">
                <a:solidFill>
                  <a:schemeClr val="bg1"/>
                </a:solidFill>
              </a:rPr>
              <a:t>research.</a:t>
            </a:r>
          </a:p>
          <a:p>
            <a:r>
              <a:rPr lang="en-GB" dirty="0" smtClean="0">
                <a:hlinkClick r:id="rId3"/>
              </a:rPr>
              <a:t>www.nihr.ac.uk/fellow</a:t>
            </a:r>
            <a:r>
              <a:rPr lang="en-GB" dirty="0" smtClean="0"/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32728" y="1059971"/>
            <a:ext cx="4603845" cy="4476185"/>
            <a:chOff x="6532728" y="1533097"/>
            <a:chExt cx="4603845" cy="4476185"/>
          </a:xfrm>
        </p:grpSpPr>
        <p:sp>
          <p:nvSpPr>
            <p:cNvPr id="8" name="Rectangle 7"/>
            <p:cNvSpPr/>
            <p:nvPr/>
          </p:nvSpPr>
          <p:spPr>
            <a:xfrm>
              <a:off x="6532728" y="1533097"/>
              <a:ext cx="4603845" cy="44761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6580" y="1576308"/>
              <a:ext cx="4514850" cy="33623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594777" y="5017716"/>
              <a:ext cx="44966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There are two application rounds per year. You can apply for a Doctoral Fellowship in </a:t>
              </a:r>
              <a:r>
                <a:rPr lang="en-GB" u="sng" dirty="0"/>
                <a:t>either</a:t>
              </a:r>
              <a:r>
                <a:rPr lang="en-GB" dirty="0"/>
                <a:t> Round 1 </a:t>
              </a:r>
              <a:r>
                <a:rPr lang="en-GB" u="sng" dirty="0"/>
                <a:t>or</a:t>
              </a:r>
              <a:r>
                <a:rPr lang="en-GB" dirty="0"/>
                <a:t> Round </a:t>
              </a:r>
              <a:r>
                <a:rPr lang="en-GB" dirty="0" smtClean="0"/>
                <a:t>2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383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5257800" cy="4638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hlinkClick r:id="rId2"/>
              </a:rPr>
              <a:t>Advanced Fellowship</a:t>
            </a:r>
            <a:r>
              <a:rPr lang="en-GB" sz="2600" dirty="0" smtClean="0"/>
              <a:t> proposals:</a:t>
            </a:r>
          </a:p>
          <a:p>
            <a:r>
              <a:rPr lang="en-GB" sz="2200" dirty="0" smtClean="0"/>
              <a:t>May include early </a:t>
            </a:r>
            <a:r>
              <a:rPr lang="en-GB" sz="2200" dirty="0"/>
              <a:t>translational (experimental medicine) </a:t>
            </a:r>
            <a:r>
              <a:rPr lang="en-GB" sz="2200" dirty="0" smtClean="0"/>
              <a:t>research; however, a </a:t>
            </a:r>
            <a:r>
              <a:rPr lang="en-GB" sz="2200" dirty="0"/>
              <a:t>clear and plausible path to patient or public benefit </a:t>
            </a:r>
            <a:r>
              <a:rPr lang="en-GB" sz="2200" dirty="0" smtClean="0"/>
              <a:t>must </a:t>
            </a:r>
            <a:r>
              <a:rPr lang="en-GB" sz="2200" dirty="0"/>
              <a:t>be demonstrable. </a:t>
            </a:r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smtClean="0"/>
              <a:t>Read the full NIHR remit for personal awards </a:t>
            </a:r>
            <a:r>
              <a:rPr lang="en-GB" sz="2200" dirty="0" smtClean="0">
                <a:hlinkClick r:id="rId3"/>
              </a:rPr>
              <a:t>here</a:t>
            </a:r>
            <a:endParaRPr lang="en-GB" sz="2200" dirty="0" smtClean="0"/>
          </a:p>
          <a:p>
            <a:endParaRPr lang="en-GB" sz="2200" dirty="0"/>
          </a:p>
          <a:p>
            <a:r>
              <a:rPr lang="en-GB" dirty="0">
                <a:hlinkClick r:id="rId4"/>
              </a:rPr>
              <a:t>www.nihr.ac.uk/fellow</a:t>
            </a:r>
            <a:r>
              <a:rPr lang="en-GB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49200" y="1059971"/>
            <a:ext cx="4423516" cy="4476185"/>
            <a:chOff x="6449200" y="1533097"/>
            <a:chExt cx="4687373" cy="4476185"/>
          </a:xfrm>
        </p:grpSpPr>
        <p:sp>
          <p:nvSpPr>
            <p:cNvPr id="5" name="Rectangle 4"/>
            <p:cNvSpPr/>
            <p:nvPr/>
          </p:nvSpPr>
          <p:spPr>
            <a:xfrm>
              <a:off x="6532728" y="1533097"/>
              <a:ext cx="4603845" cy="44761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49200" y="5017716"/>
              <a:ext cx="46873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There are two application rounds per year. You can apply for </a:t>
              </a:r>
              <a:r>
                <a:rPr lang="en-GB" dirty="0" smtClean="0"/>
                <a:t>an Advanced  </a:t>
              </a:r>
              <a:r>
                <a:rPr lang="en-GB" dirty="0"/>
                <a:t>Fellowship in </a:t>
              </a:r>
              <a:r>
                <a:rPr lang="en-GB" u="sng" dirty="0"/>
                <a:t>either</a:t>
              </a:r>
              <a:r>
                <a:rPr lang="en-GB" dirty="0"/>
                <a:t> Round 1 </a:t>
              </a:r>
              <a:r>
                <a:rPr lang="en-GB" u="sng" dirty="0"/>
                <a:t>or</a:t>
              </a:r>
              <a:r>
                <a:rPr lang="en-GB" dirty="0"/>
                <a:t> </a:t>
              </a:r>
              <a:r>
                <a:rPr lang="en-GB" dirty="0" smtClean="0"/>
                <a:t>Round 2</a:t>
              </a:r>
              <a:endParaRPr lang="en-GB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326" y="1126097"/>
            <a:ext cx="4182405" cy="344495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65467"/>
          </a:xfrm>
        </p:spPr>
        <p:txBody>
          <a:bodyPr/>
          <a:lstStyle/>
          <a:p>
            <a:r>
              <a:rPr lang="en-GB" b="1" dirty="0"/>
              <a:t>Personal Awards </a:t>
            </a:r>
            <a:r>
              <a:rPr lang="en-GB" b="1" dirty="0">
                <a:solidFill>
                  <a:srgbClr val="EA5D4E"/>
                </a:solidFill>
              </a:rPr>
              <a:t>Remit</a:t>
            </a:r>
          </a:p>
        </p:txBody>
      </p:sp>
    </p:spTree>
    <p:extLst>
      <p:ext uri="{BB962C8B-B14F-4D97-AF65-F5344CB8AC3E}">
        <p14:creationId xmlns:p14="http://schemas.microsoft.com/office/powerpoint/2010/main" val="19524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B0F0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1248</Words>
  <Application>Microsoft Office PowerPoint</Application>
  <PresentationFormat>Widescreen</PresentationFormat>
  <Paragraphs>163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Lato</vt:lpstr>
      <vt:lpstr>Custom Design</vt:lpstr>
      <vt:lpstr>NIHR Research Training Opportunities  21 June 2019</vt:lpstr>
      <vt:lpstr>PowerPoint Presentation</vt:lpstr>
      <vt:lpstr>Research Capacity Development</vt:lpstr>
      <vt:lpstr>PowerPoint Presentation</vt:lpstr>
      <vt:lpstr>PowerPoint Presentation</vt:lpstr>
      <vt:lpstr>Key changes</vt:lpstr>
      <vt:lpstr>The NIHR remit</vt:lpstr>
      <vt:lpstr>Personal Awards Remit</vt:lpstr>
      <vt:lpstr>Personal Awards Remit</vt:lpstr>
      <vt:lpstr>Doctoral Fellowship</vt:lpstr>
      <vt:lpstr>Advanced Fellowship</vt:lpstr>
      <vt:lpstr>Partnership Fellowships</vt:lpstr>
      <vt:lpstr>Development and Skills Enhancement Award</vt:lpstr>
      <vt:lpstr>HEE/NIHR Integrated Clinical Academic Programme</vt:lpstr>
      <vt:lpstr>Integrated Academic Training</vt:lpstr>
      <vt:lpstr>Integrated Academic Training</vt:lpstr>
      <vt:lpstr>Academic Clinical Fellowships</vt:lpstr>
      <vt:lpstr>Clinical Lectureships</vt:lpstr>
      <vt:lpstr>In-Practice Fellowship</vt:lpstr>
      <vt:lpstr>Pre-application Advice</vt:lpstr>
      <vt:lpstr>Common Weaknesses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Tom Pratt</cp:lastModifiedBy>
  <cp:revision>120</cp:revision>
  <cp:lastPrinted>2019-03-08T12:25:49Z</cp:lastPrinted>
  <dcterms:created xsi:type="dcterms:W3CDTF">2019-02-07T15:31:28Z</dcterms:created>
  <dcterms:modified xsi:type="dcterms:W3CDTF">2019-06-20T10:04:48Z</dcterms:modified>
</cp:coreProperties>
</file>