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8"/>
  </p:notesMasterIdLst>
  <p:sldIdLst>
    <p:sldId id="296" r:id="rId3"/>
    <p:sldId id="271" r:id="rId4"/>
    <p:sldId id="297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5"/>
    <a:srgbClr val="1E427B"/>
    <a:srgbClr val="B79533"/>
    <a:srgbClr val="8C722C"/>
    <a:srgbClr val="4B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Objects="1"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0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9C052-8826-FE4C-8367-E58F791E3815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1620C-5F40-794D-B06C-5BC30FB3E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bracket Dark Pin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3200" y="1905000"/>
            <a:ext cx="846362" cy="2894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Orange 2 Cover backgroun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E East of England co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88224" y="5877272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/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/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6" r:id="rId4"/>
    <p:sldLayoutId id="214748367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eoedeanery.nhs.uk/page.php?page_id=30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317" y="1416298"/>
            <a:ext cx="5472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Julia Whiting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Visitor Programme Lead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Education East of England</a:t>
            </a:r>
          </a:p>
          <a:p>
            <a:endParaRPr lang="en-GB" sz="2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Changes in the Public Health Agenda: Opportunity to explore the implications and improve Health Outcomes for Children, Young People and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Families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GB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October 2014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Rowley Mile, Newmarket.</a:t>
            </a:r>
          </a:p>
          <a:p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08533"/>
            <a:ext cx="180020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1999" y="1412776"/>
            <a:ext cx="3810001" cy="381642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There are no planned fire </a:t>
            </a:r>
            <a:r>
              <a:rPr lang="en-GB" sz="2000" dirty="0" smtClean="0"/>
              <a:t>alarms, so if you hear one it is for real! the </a:t>
            </a:r>
            <a:r>
              <a:rPr lang="en-GB" sz="2000" dirty="0"/>
              <a:t>muster point is in the main </a:t>
            </a:r>
            <a:r>
              <a:rPr lang="en-GB" sz="2000" dirty="0" smtClean="0"/>
              <a:t>car-park.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Exits </a:t>
            </a:r>
            <a:r>
              <a:rPr lang="en-GB" sz="2000" dirty="0"/>
              <a:t>are </a:t>
            </a:r>
            <a:r>
              <a:rPr lang="en-GB" sz="2000" dirty="0" smtClean="0"/>
              <a:t>clearly marked </a:t>
            </a:r>
            <a:r>
              <a:rPr lang="en-GB" sz="2000" dirty="0"/>
              <a:t>around the 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here </a:t>
            </a:r>
            <a:r>
              <a:rPr lang="en-GB" sz="2000" dirty="0"/>
              <a:t>are ample </a:t>
            </a:r>
            <a:r>
              <a:rPr lang="en-GB" sz="2000" dirty="0" smtClean="0"/>
              <a:t>toilets - access from the lift foyer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err="1" smtClean="0"/>
              <a:t>Wifi</a:t>
            </a:r>
            <a:r>
              <a:rPr lang="en-GB" sz="2000" dirty="0" smtClean="0"/>
              <a:t> </a:t>
            </a:r>
            <a:r>
              <a:rPr lang="en-GB" sz="2000" dirty="0"/>
              <a:t>is available free – </a:t>
            </a:r>
            <a:r>
              <a:rPr lang="en-GB" sz="2000" dirty="0" smtClean="0"/>
              <a:t>Newmarket Guest, password Welcome 2030.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48680"/>
            <a:ext cx="7471913" cy="1080120"/>
          </a:xfrm>
        </p:spPr>
        <p:txBody>
          <a:bodyPr/>
          <a:lstStyle/>
          <a:p>
            <a:r>
              <a:rPr lang="en-GB" sz="4000" dirty="0" smtClean="0"/>
              <a:t>House Keeping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72029" y="64193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6" name="Picture 5" descr="house t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88840"/>
            <a:ext cx="4355976" cy="30799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88" y="5912833"/>
            <a:ext cx="180020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7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</a:t>
            </a:r>
            <a:endParaRPr lang="en-GB" dirty="0"/>
          </a:p>
        </p:txBody>
      </p:sp>
      <p:pic>
        <p:nvPicPr>
          <p:cNvPr id="1026" name="Picture 2" descr="http://www.hdwallpapersplus.com/wp-content/uploads/2013/07/29/happy-bab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4915"/>
            <a:ext cx="2639540" cy="2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RvuxwM9-lN0/TQgYHu2qG9I/AAAAAAAAAyE/mfkDL38WhFU/s1600/happy_todd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396771" cy="26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77272"/>
            <a:ext cx="1800200" cy="86409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04" y="4437112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443711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Frutiga"/>
              </a:rPr>
              <a:t>Please feel free to tweet during the event  #</a:t>
            </a:r>
            <a:r>
              <a:rPr lang="en-GB" b="1" dirty="0" err="1">
                <a:solidFill>
                  <a:schemeClr val="accent1"/>
                </a:solidFill>
                <a:latin typeface="Frutiga"/>
              </a:rPr>
              <a:t>PHChildren</a:t>
            </a:r>
            <a:endParaRPr lang="en-GB" b="1" dirty="0">
              <a:solidFill>
                <a:schemeClr val="accent1"/>
              </a:solidFill>
              <a:latin typeface="Frutiga"/>
            </a:endParaRPr>
          </a:p>
        </p:txBody>
      </p:sp>
    </p:spTree>
    <p:extLst>
      <p:ext uri="{BB962C8B-B14F-4D97-AF65-F5344CB8AC3E}">
        <p14:creationId xmlns:p14="http://schemas.microsoft.com/office/powerpoint/2010/main" val="86125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471913" cy="648072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Arial" pitchFamily="34" charset="0"/>
                <a:cs typeface="Arial" pitchFamily="34" charset="0"/>
              </a:rPr>
              <a:t>Why are we here?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29600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000" dirty="0">
                <a:latin typeface="Frutiga"/>
              </a:rPr>
              <a:t>Regional Workshop to explore the implications of changes in the public health agenda in order to improve health outcomes for children and young people.</a:t>
            </a:r>
          </a:p>
          <a:p>
            <a:r>
              <a:rPr lang="en-GB" sz="2000" dirty="0" smtClean="0">
                <a:latin typeface="Frutiga"/>
              </a:rPr>
              <a:t>HEE Mandate 2014 – 2015  ‘ Working with Public Health England and Local Authorities HEE will…….., and to support the smooth transfer of commissioning of health visiting services to local authorities from 1 October 2015.’</a:t>
            </a:r>
          </a:p>
          <a:p>
            <a:r>
              <a:rPr lang="en-GB" sz="2000" dirty="0" smtClean="0">
                <a:latin typeface="Frutiga"/>
              </a:rPr>
              <a:t>Contribute </a:t>
            </a:r>
            <a:r>
              <a:rPr lang="en-GB" sz="2000" dirty="0" smtClean="0">
                <a:latin typeface="Frutiga"/>
              </a:rPr>
              <a:t>to work going on at Local Authority, CCG, Area Team, health provider organisation and practitioner level.</a:t>
            </a:r>
          </a:p>
          <a:p>
            <a:r>
              <a:rPr lang="en-GB" sz="2000" dirty="0" smtClean="0">
                <a:latin typeface="Frutiga"/>
              </a:rPr>
              <a:t>Event 1  – </a:t>
            </a:r>
            <a:r>
              <a:rPr lang="en-GB" sz="2000" dirty="0" smtClean="0">
                <a:latin typeface="Frutiga"/>
              </a:rPr>
              <a:t>24</a:t>
            </a:r>
            <a:r>
              <a:rPr lang="en-GB" sz="2000" baseline="30000" dirty="0" smtClean="0">
                <a:latin typeface="Frutiga"/>
              </a:rPr>
              <a:t>th</a:t>
            </a:r>
            <a:r>
              <a:rPr lang="en-GB" sz="2000" dirty="0" smtClean="0">
                <a:latin typeface="Frutiga"/>
              </a:rPr>
              <a:t> June – for leaders and managers involved in delivering and commissioning health visiting services. </a:t>
            </a:r>
            <a:endParaRPr lang="en-GB" sz="2000" dirty="0" smtClean="0">
              <a:latin typeface="Frutiga"/>
            </a:endParaRPr>
          </a:p>
          <a:p>
            <a:r>
              <a:rPr lang="en-GB" sz="2000" dirty="0" smtClean="0">
                <a:latin typeface="Frutiga"/>
              </a:rPr>
              <a:t>Event 2 –  </a:t>
            </a:r>
            <a:r>
              <a:rPr lang="en-GB" sz="2000" dirty="0" smtClean="0">
                <a:latin typeface="Frutiga"/>
              </a:rPr>
              <a:t>Today</a:t>
            </a:r>
            <a:endParaRPr lang="en-GB" sz="1800" dirty="0" smtClean="0">
              <a:latin typeface="Frutiga"/>
            </a:endParaRPr>
          </a:p>
          <a:p>
            <a:pPr marL="0" indent="0">
              <a:buNone/>
            </a:pPr>
            <a:r>
              <a:rPr lang="en-GB" sz="2000" dirty="0" smtClean="0">
                <a:latin typeface="Frutiga"/>
              </a:rPr>
              <a:t>                </a:t>
            </a:r>
            <a:endParaRPr lang="en-GB" sz="2000" dirty="0">
              <a:latin typeface="Frutiga"/>
            </a:endParaRPr>
          </a:p>
          <a:p>
            <a:pPr marL="0" indent="0">
              <a:buNone/>
            </a:pPr>
            <a:endParaRPr lang="en-GB" sz="2000" dirty="0" smtClean="0">
              <a:latin typeface="Frutiga"/>
            </a:endParaRPr>
          </a:p>
          <a:p>
            <a:pPr marL="0" indent="0">
              <a:buNone/>
            </a:pPr>
            <a:r>
              <a:rPr lang="en-GB" sz="2000" dirty="0" smtClean="0">
                <a:latin typeface="Frutiga"/>
              </a:rPr>
              <a:t>                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i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i="1" dirty="0"/>
              <a:t> </a:t>
            </a:r>
            <a:endParaRPr lang="en-GB" sz="2400" b="1" dirty="0"/>
          </a:p>
          <a:p>
            <a:pPr marL="0" lvl="0" indent="0">
              <a:buNone/>
            </a:pPr>
            <a:endParaRPr lang="en-GB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77272"/>
            <a:ext cx="180020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8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2001" y="1124744"/>
            <a:ext cx="4386064" cy="4464495"/>
          </a:xfrm>
        </p:spPr>
        <p:txBody>
          <a:bodyPr>
            <a:normAutofit fontScale="92500" lnSpcReduction="20000"/>
          </a:bodyPr>
          <a:lstStyle/>
          <a:p>
            <a:pPr marL="360000" algn="ctr"/>
            <a:r>
              <a:rPr lang="en-GB" sz="2000" dirty="0">
                <a:latin typeface="Frutiga"/>
                <a:cs typeface="Arial" panose="020B0604020202020204" pitchFamily="34" charset="0"/>
              </a:rPr>
              <a:t>We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were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delighted to launch our </a:t>
            </a:r>
            <a:endParaRPr lang="en-GB" sz="2000" dirty="0" smtClean="0">
              <a:latin typeface="Frutiga"/>
              <a:cs typeface="Arial" panose="020B0604020202020204" pitchFamily="34" charset="0"/>
            </a:endParaRPr>
          </a:p>
          <a:p>
            <a:pPr marL="360000" algn="ctr"/>
            <a:r>
              <a:rPr lang="en-GB" sz="2000" dirty="0" smtClean="0">
                <a:latin typeface="Frutiga"/>
                <a:cs typeface="Arial" panose="020B0604020202020204" pitchFamily="34" charset="0"/>
              </a:rPr>
              <a:t>collection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of Building Community </a:t>
            </a:r>
            <a:endParaRPr lang="en-GB" sz="2000" dirty="0" smtClean="0">
              <a:latin typeface="Frutiga"/>
              <a:cs typeface="Arial" panose="020B0604020202020204" pitchFamily="34" charset="0"/>
            </a:endParaRPr>
          </a:p>
          <a:p>
            <a:pPr marL="360000" algn="ctr"/>
            <a:r>
              <a:rPr lang="en-GB" sz="2000" dirty="0" smtClean="0">
                <a:latin typeface="Frutiga"/>
                <a:cs typeface="Arial" panose="020B0604020202020204" pitchFamily="34" charset="0"/>
              </a:rPr>
              <a:t>Capacity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Case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Studies, copies are being distributed to organisations. </a:t>
            </a:r>
            <a:endParaRPr lang="en-GB" sz="2000" dirty="0">
              <a:latin typeface="Frutiga"/>
              <a:cs typeface="Arial" panose="020B0604020202020204" pitchFamily="34" charset="0"/>
            </a:endParaRPr>
          </a:p>
          <a:p>
            <a:pPr marL="360000" algn="ctr"/>
            <a:endParaRPr lang="en-GB" sz="2000" dirty="0">
              <a:latin typeface="Frutiga"/>
              <a:cs typeface="Arial" panose="020B0604020202020204" pitchFamily="34" charset="0"/>
            </a:endParaRPr>
          </a:p>
          <a:p>
            <a:pPr marL="360000" algn="ctr"/>
            <a:r>
              <a:rPr lang="en-GB" sz="2000" dirty="0" smtClean="0">
                <a:latin typeface="Frutiga"/>
                <a:cs typeface="Arial" panose="020B0604020202020204" pitchFamily="34" charset="0"/>
              </a:rPr>
              <a:t>You can also access this via our website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Frutiga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2000" dirty="0" smtClean="0">
                <a:latin typeface="Frutiga"/>
                <a:cs typeface="Arial" panose="020B0604020202020204" pitchFamily="34" charset="0"/>
                <a:hlinkClick r:id="rId2"/>
              </a:rPr>
              <a:t>www.eoedeanery.nhs.uk/page.php?page_id=3030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 </a:t>
            </a:r>
          </a:p>
          <a:p>
            <a:pPr marL="360000" algn="ctr"/>
            <a:endParaRPr lang="en-GB" sz="2000" dirty="0">
              <a:latin typeface="Frutiga"/>
              <a:cs typeface="Arial" panose="020B0604020202020204" pitchFamily="34" charset="0"/>
            </a:endParaRPr>
          </a:p>
          <a:p>
            <a:pPr marL="360000" algn="ctr"/>
            <a:r>
              <a:rPr lang="en-GB" sz="2000" dirty="0">
                <a:latin typeface="Frutiga"/>
                <a:cs typeface="Arial" panose="020B0604020202020204" pitchFamily="34" charset="0"/>
              </a:rPr>
              <a:t>Well done to the newly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qualified</a:t>
            </a:r>
          </a:p>
          <a:p>
            <a:pPr marL="360000" algn="ctr"/>
            <a:r>
              <a:rPr lang="en-GB" sz="2000" dirty="0" smtClean="0">
                <a:latin typeface="Frutiga"/>
                <a:cs typeface="Arial" panose="020B0604020202020204" pitchFamily="34" charset="0"/>
              </a:rPr>
              <a:t>health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visitors and their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workplace </a:t>
            </a:r>
          </a:p>
          <a:p>
            <a:pPr marL="360000" algn="ctr"/>
            <a:r>
              <a:rPr lang="en-GB" sz="2000" dirty="0" smtClean="0">
                <a:latin typeface="Frutiga"/>
                <a:cs typeface="Arial" panose="020B0604020202020204" pitchFamily="34" charset="0"/>
              </a:rPr>
              <a:t>advisors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who have developed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these</a:t>
            </a:r>
          </a:p>
          <a:p>
            <a:pPr marL="360000" algn="ctr"/>
            <a:r>
              <a:rPr lang="en-GB" sz="2000" dirty="0" smtClean="0">
                <a:latin typeface="Frutiga"/>
                <a:cs typeface="Arial" panose="020B0604020202020204" pitchFamily="34" charset="0"/>
              </a:rPr>
              <a:t>innovative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projects and other that 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we</a:t>
            </a:r>
          </a:p>
          <a:p>
            <a:pPr marL="360000" algn="ctr"/>
            <a:r>
              <a:rPr lang="en-GB" sz="2000" dirty="0" smtClean="0">
                <a:latin typeface="Frutiga"/>
                <a:cs typeface="Arial" panose="020B0604020202020204" pitchFamily="34" charset="0"/>
              </a:rPr>
              <a:t>couldn’t </a:t>
            </a:r>
            <a:r>
              <a:rPr lang="en-GB" sz="2000" dirty="0">
                <a:latin typeface="Frutiga"/>
                <a:cs typeface="Arial" panose="020B0604020202020204" pitchFamily="34" charset="0"/>
              </a:rPr>
              <a:t>squeeze into the booklet</a:t>
            </a:r>
            <a:r>
              <a:rPr lang="en-GB" sz="2000" dirty="0" smtClean="0">
                <a:latin typeface="Frutiga"/>
                <a:cs typeface="Arial" panose="020B0604020202020204" pitchFamily="34" charset="0"/>
              </a:rPr>
              <a:t>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0648"/>
            <a:ext cx="7471913" cy="864096"/>
          </a:xfrm>
        </p:spPr>
        <p:txBody>
          <a:bodyPr/>
          <a:lstStyle/>
          <a:p>
            <a:r>
              <a:rPr lang="en-GB" sz="4000" b="1" dirty="0">
                <a:cs typeface="Arial" pitchFamily="34" charset="0"/>
              </a:rPr>
              <a:t>Launched </a:t>
            </a:r>
            <a:r>
              <a:rPr lang="en-GB" sz="4000" b="1" dirty="0" smtClean="0">
                <a:cs typeface="Arial" pitchFamily="34" charset="0"/>
              </a:rPr>
              <a:t>on the 24</a:t>
            </a:r>
            <a:r>
              <a:rPr lang="en-GB" sz="4000" b="1" baseline="30000" dirty="0" smtClean="0">
                <a:cs typeface="Arial" pitchFamily="34" charset="0"/>
              </a:rPr>
              <a:t>th</a:t>
            </a:r>
            <a:r>
              <a:rPr lang="en-GB" sz="4000" b="1" dirty="0" smtClean="0">
                <a:cs typeface="Arial" pitchFamily="34" charset="0"/>
              </a:rPr>
              <a:t> June.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11561" y="6338331"/>
            <a:ext cx="15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399">
            <a:off x="5198318" y="1869523"/>
            <a:ext cx="3658868" cy="257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77272"/>
            <a:ext cx="180020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1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294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PowerPoint Presentation</vt:lpstr>
      <vt:lpstr>House Keeping</vt:lpstr>
      <vt:lpstr>Welcome </vt:lpstr>
      <vt:lpstr>Why are we here?</vt:lpstr>
      <vt:lpstr>Launched on the 24th June.</vt:lpstr>
    </vt:vector>
  </TitlesOfParts>
  <Company>Whatever Design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Lake</dc:creator>
  <cp:lastModifiedBy>Ward Jessica</cp:lastModifiedBy>
  <cp:revision>69</cp:revision>
  <dcterms:created xsi:type="dcterms:W3CDTF">2013-04-09T14:05:23Z</dcterms:created>
  <dcterms:modified xsi:type="dcterms:W3CDTF">2014-10-06T14:03:18Z</dcterms:modified>
</cp:coreProperties>
</file>