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3" r:id="rId5"/>
    <p:sldMasterId id="2147483680" r:id="rId6"/>
  </p:sldMasterIdLst>
  <p:notesMasterIdLst>
    <p:notesMasterId r:id="rId23"/>
  </p:notesMasterIdLst>
  <p:handoutMasterIdLst>
    <p:handoutMasterId r:id="rId24"/>
  </p:handoutMasterIdLst>
  <p:sldIdLst>
    <p:sldId id="256" r:id="rId7"/>
    <p:sldId id="262" r:id="rId8"/>
    <p:sldId id="273" r:id="rId9"/>
    <p:sldId id="275" r:id="rId10"/>
    <p:sldId id="265" r:id="rId11"/>
    <p:sldId id="263" r:id="rId12"/>
    <p:sldId id="277" r:id="rId13"/>
    <p:sldId id="278" r:id="rId14"/>
    <p:sldId id="283" r:id="rId15"/>
    <p:sldId id="269" r:id="rId16"/>
    <p:sldId id="279" r:id="rId17"/>
    <p:sldId id="284" r:id="rId18"/>
    <p:sldId id="285" r:id="rId19"/>
    <p:sldId id="280" r:id="rId20"/>
    <p:sldId id="281" r:id="rId21"/>
    <p:sldId id="282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5"/>
    <a:srgbClr val="E28C05"/>
    <a:srgbClr val="A00054"/>
    <a:srgbClr val="0091C9"/>
    <a:srgbClr val="1E427B"/>
    <a:srgbClr val="B79533"/>
    <a:srgbClr val="8C722C"/>
    <a:srgbClr val="4B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 snapToObjects="1">
      <p:cViewPr>
        <p:scale>
          <a:sx n="100" d="100"/>
          <a:sy n="100" d="100"/>
        </p:scale>
        <p:origin x="-7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064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LETB systems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Paper Based</c:v>
                </c:pt>
                <c:pt idx="1">
                  <c:v>Electronic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9DC6C-569B-4016-BC79-8B2AB9E67FAD}" type="datetimeFigureOut">
              <a:rPr lang="en-GB" smtClean="0"/>
              <a:t>05/10/2015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73735-5D66-468A-8756-5E3193A10D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885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9C052-8826-FE4C-8367-E58F791E3815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1620C-5F40-794D-B06C-5BC30FB3EC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3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</a:t>
            </a:r>
            <a:r>
              <a:rPr lang="en-GB" baseline="0" dirty="0" smtClean="0"/>
              <a:t> work including “throw your troubles away”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1620C-5F40-794D-B06C-5BC30FB3EC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4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</a:t>
            </a:r>
            <a:r>
              <a:rPr lang="en-GB" baseline="0" dirty="0" smtClean="0"/>
              <a:t> work </a:t>
            </a:r>
            <a:r>
              <a:rPr lang="en-GB" baseline="0" smtClean="0"/>
              <a:t>including “throw </a:t>
            </a:r>
            <a:r>
              <a:rPr lang="en-GB" baseline="0" dirty="0" smtClean="0"/>
              <a:t>your </a:t>
            </a:r>
            <a:r>
              <a:rPr lang="en-GB" baseline="0" smtClean="0"/>
              <a:t>troubles away”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1620C-5F40-794D-B06C-5BC30FB3EC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4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219200"/>
            <a:ext cx="7772400" cy="1143000"/>
          </a:xfrm>
          <a:prstGeom prst="rect">
            <a:avLst/>
          </a:prstGeom>
        </p:spPr>
        <p:txBody>
          <a:bodyPr anchor="t"/>
          <a:lstStyle>
            <a:lvl1pPr algn="l">
              <a:defRPr sz="4800" b="1" cap="none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9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143000"/>
            <a:ext cx="7926600" cy="990600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009CD5"/>
                </a:solidFill>
                <a:latin typeface="Frutiga "/>
                <a:cs typeface="Frutiga 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886200" cy="33528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599"/>
            <a:ext cx="3888000" cy="33480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3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ull bracket Dark Pink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966713" y="2590800"/>
            <a:ext cx="757687" cy="2590800"/>
          </a:xfrm>
          <a:prstGeom prst="rect">
            <a:avLst/>
          </a:prstGeom>
        </p:spPr>
      </p:pic>
      <p:pic>
        <p:nvPicPr>
          <p:cNvPr id="7" name="Picture 6" descr="Full bracket Dark Pink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153400" y="2590800"/>
            <a:ext cx="757687" cy="25908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126397"/>
            <a:ext cx="3429000" cy="2971800"/>
          </a:xfrm>
        </p:spPr>
        <p:txBody>
          <a:bodyPr>
            <a:normAutofit/>
          </a:bodyPr>
          <a:lstStyle>
            <a:lvl1pPr>
              <a:buNone/>
              <a:defRPr sz="1400" baseline="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62000" y="1143000"/>
            <a:ext cx="2785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9CD5"/>
                </a:solidFill>
                <a:latin typeface="Frutiga"/>
                <a:cs typeface="Frutiga"/>
              </a:rPr>
              <a:t>Header 1</a:t>
            </a:r>
            <a:endParaRPr lang="en-US" sz="48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6" name="Picture 5" descr="Full bracket Dark Pink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271513" y="2507397"/>
            <a:ext cx="757687" cy="2590800"/>
          </a:xfrm>
          <a:prstGeom prst="rect">
            <a:avLst/>
          </a:prstGeom>
        </p:spPr>
      </p:pic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05400" y="2507397"/>
            <a:ext cx="3124200" cy="259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126397"/>
            <a:ext cx="3429000" cy="2971800"/>
          </a:xfrm>
        </p:spPr>
        <p:txBody>
          <a:bodyPr>
            <a:normAutofit/>
          </a:bodyPr>
          <a:lstStyle>
            <a:lvl1pPr>
              <a:buNone/>
              <a:defRPr sz="1400" baseline="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219200"/>
            <a:ext cx="7772400" cy="1143000"/>
          </a:xfrm>
          <a:prstGeom prst="rect">
            <a:avLst/>
          </a:prstGeom>
        </p:spPr>
        <p:txBody>
          <a:bodyPr anchor="t"/>
          <a:lstStyle>
            <a:lvl1pPr algn="l">
              <a:defRPr sz="4800" b="1" cap="none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143000"/>
            <a:ext cx="7926600" cy="990600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009CD5"/>
                </a:solidFill>
                <a:latin typeface="Frutiga "/>
                <a:cs typeface="Frutiga 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886200" cy="33528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599"/>
            <a:ext cx="3888000" cy="33480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ull bracket Dark Pink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966713" y="2590800"/>
            <a:ext cx="757687" cy="2590800"/>
          </a:xfrm>
          <a:prstGeom prst="rect">
            <a:avLst/>
          </a:prstGeom>
        </p:spPr>
      </p:pic>
      <p:pic>
        <p:nvPicPr>
          <p:cNvPr id="7" name="Picture 6" descr="Full bracket Dark Pink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153400" y="2590800"/>
            <a:ext cx="757687" cy="25908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64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126397"/>
            <a:ext cx="3429000" cy="2971800"/>
          </a:xfrm>
        </p:spPr>
        <p:txBody>
          <a:bodyPr>
            <a:normAutofit/>
          </a:bodyPr>
          <a:lstStyle>
            <a:lvl1pPr>
              <a:buNone/>
              <a:defRPr sz="1400" baseline="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1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62000" y="1143000"/>
            <a:ext cx="2785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09CD5"/>
                </a:solidFill>
                <a:latin typeface="Frutiga"/>
                <a:cs typeface="Frutiga"/>
              </a:rPr>
              <a:t>Header 1</a:t>
            </a:r>
            <a:endParaRPr lang="en-US" sz="48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6" name="Picture 5" descr="Full bracket Dark Pink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271513" y="2507397"/>
            <a:ext cx="757687" cy="2590800"/>
          </a:xfrm>
          <a:prstGeom prst="rect">
            <a:avLst/>
          </a:prstGeom>
        </p:spPr>
      </p:pic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05400" y="2507397"/>
            <a:ext cx="3124200" cy="259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126397"/>
            <a:ext cx="3429000" cy="2971800"/>
          </a:xfrm>
        </p:spPr>
        <p:txBody>
          <a:bodyPr>
            <a:normAutofit/>
          </a:bodyPr>
          <a:lstStyle>
            <a:lvl1pPr>
              <a:buNone/>
              <a:defRPr sz="1400" baseline="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GB" dirty="0" smtClean="0"/>
              <a:t>Header 2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8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df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9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pdf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12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5" name="Picture 4" descr="Orange 2 Cover backgroun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865083"/>
            <a:ext cx="2316480" cy="7284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leve</a:t>
            </a:r>
            <a:endParaRPr lang="en-GB" dirty="0" smtClean="0"/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0" name="Picture 9" descr="HEE Logo cop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6172200" y="278200"/>
            <a:ext cx="2667000" cy="56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57200" y="6031468"/>
            <a:ext cx="187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www.hee.nhs.uk</a:t>
            </a:r>
            <a:endParaRPr lang="en-US" dirty="0"/>
          </a:p>
        </p:txBody>
      </p:sp>
      <p:pic>
        <p:nvPicPr>
          <p:cNvPr id="6" name="Picture 5" descr="PP inner background without.jpg"/>
          <p:cNvPicPr>
            <a:picLocks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95450" cy="68815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57200" y="6096000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utiga"/>
                <a:cs typeface="Frutiga"/>
              </a:rPr>
              <a:t>wm.hee.nhs.uk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355" y="193964"/>
            <a:ext cx="2730823" cy="858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8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leve</a:t>
            </a:r>
            <a:endParaRPr lang="en-GB" dirty="0" smtClean="0"/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0" name="Picture 9" descr="HEE Logo cop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6172200" y="278200"/>
            <a:ext cx="2667000" cy="56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57200" y="6031468"/>
            <a:ext cx="187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www.hee.nhs.uk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 descr="PP inner background without.jpg"/>
          <p:cNvPicPr>
            <a:picLocks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95450" cy="68815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57200" y="6096000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latin typeface="Frutiga"/>
                <a:cs typeface="Frutiga"/>
              </a:rPr>
              <a:t>wm.hee.nhs.uk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355" y="193964"/>
            <a:ext cx="2730823" cy="8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9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403648" y="2060848"/>
            <a:ext cx="5486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dirty="0" smtClean="0">
                <a:solidFill>
                  <a:srgbClr val="FFFFFF"/>
                </a:solidFill>
                <a:latin typeface="Frutiga"/>
                <a:cs typeface="Frutiga"/>
              </a:rPr>
              <a:t>Less than full time policy and documentation review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utiga"/>
              <a:ea typeface="+mn-ea"/>
              <a:cs typeface="Frutig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dirty="0" smtClean="0">
                <a:solidFill>
                  <a:srgbClr val="FFFFFF"/>
                </a:solidFill>
                <a:latin typeface="Frutiga"/>
                <a:cs typeface="Frutiga"/>
              </a:rPr>
              <a:t>LTFT Forum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a"/>
                <a:ea typeface="+mn-ea"/>
                <a:cs typeface="Frutiga"/>
              </a:rPr>
              <a:t>Tuesday 6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a"/>
                <a:ea typeface="+mn-ea"/>
                <a:cs typeface="Frutiga"/>
              </a:rPr>
              <a:t>th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a"/>
                <a:ea typeface="+mn-ea"/>
                <a:cs typeface="Frutiga"/>
              </a:rPr>
              <a:t> October 2015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a"/>
                <a:ea typeface="+mn-ea"/>
                <a:cs typeface="Frutiga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a"/>
                <a:ea typeface="+mn-ea"/>
                <a:cs typeface="Frutiga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utiga"/>
              <a:ea typeface="+mn-ea"/>
              <a:cs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000"/>
              </a:spcBef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What should be </a:t>
            </a:r>
            <a:r>
              <a:rPr lang="en-US" sz="2400" dirty="0" err="1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standardised</a:t>
            </a: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 and why?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Payments?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Eligibility form?</a:t>
            </a:r>
            <a:endParaRPr lang="en-GB" sz="2400" dirty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Post / Programme form?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Policy?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Guidance?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Full electronic process – TIS and vision for the future</a:t>
            </a:r>
            <a:endParaRPr lang="en-GB" sz="2400" dirty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2779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Next steps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988840"/>
            <a:ext cx="61977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Split in to 4 groups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Answer the two questions on the allocated topic within your group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On flip chart paper write down your responses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Feedback to the group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3062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Group work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</a:pPr>
            <a:r>
              <a:rPr lang="en-US" sz="1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You now have a chance to throw away your problems</a:t>
            </a:r>
          </a:p>
          <a:p>
            <a:pPr marL="0" indent="0">
              <a:spcBef>
                <a:spcPts val="1000"/>
              </a:spcBef>
            </a:pPr>
            <a:r>
              <a:rPr lang="en-US" sz="1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Think of a problem or concern about the area you are discussing:-</a:t>
            </a:r>
          </a:p>
          <a:p>
            <a:pPr marL="0" indent="0">
              <a:spcBef>
                <a:spcPts val="1000"/>
              </a:spcBef>
            </a:pPr>
            <a:r>
              <a:rPr lang="en-US" sz="1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Jot down your concern on a sticky note and crumple it up.  </a:t>
            </a:r>
          </a:p>
          <a:p>
            <a:pPr marL="0" indent="0">
              <a:spcBef>
                <a:spcPts val="1000"/>
              </a:spcBef>
            </a:pPr>
            <a:r>
              <a:rPr lang="en-US" sz="1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Put it in the container on your table</a:t>
            </a:r>
          </a:p>
          <a:p>
            <a:pPr marL="0" indent="0">
              <a:spcBef>
                <a:spcPts val="1000"/>
              </a:spcBef>
            </a:pPr>
            <a:r>
              <a:rPr lang="en-US" sz="1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One person picks out a sticky note and throws it to someone else who reads the problem aloud.</a:t>
            </a:r>
          </a:p>
          <a:p>
            <a:pPr marL="0" indent="0">
              <a:spcBef>
                <a:spcPts val="1000"/>
              </a:spcBef>
            </a:pPr>
            <a:r>
              <a:rPr lang="en-US" sz="1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Discuss possible solutions or answers and jot down two or three responses to the concern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8449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Throw your troubles away – 5 min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988840"/>
            <a:ext cx="61977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Can all LETB’s agree that LTFT posts will be funded in the same way?  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What is the most agreeable funding model?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What do we need to do to make this happen?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40542"/>
            <a:ext cx="5942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Group work - Payments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What is the minimum data set required for a national eligibility form and why?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Who needs to sign the form and why?</a:t>
            </a:r>
          </a:p>
          <a:p>
            <a:pPr marL="0" indent="0">
              <a:spcBef>
                <a:spcPts val="1000"/>
              </a:spcBef>
            </a:pPr>
            <a:endParaRPr lang="en-US" sz="2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40542"/>
            <a:ext cx="7196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Group work – Eligibility form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What fields must be contained in a national post / </a:t>
            </a:r>
            <a:r>
              <a:rPr lang="en-US" sz="3200" dirty="0" err="1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programme</a:t>
            </a:r>
            <a:r>
              <a:rPr lang="en-US" sz="32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 form and why?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Who needs to sign the form and why?</a:t>
            </a:r>
          </a:p>
          <a:p>
            <a:pPr marL="0" indent="0">
              <a:spcBef>
                <a:spcPts val="1000"/>
              </a:spcBef>
            </a:pPr>
            <a:endParaRPr lang="en-US" sz="2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40542"/>
            <a:ext cx="6027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Group work – Post form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Guidance is detailed in the Gold Guide, do we therefore need further national guidance?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Each LETB policy is similar, for continuity and fairness should one national policy be written and adopted?  If not what are the reasons for this?</a:t>
            </a:r>
          </a:p>
          <a:p>
            <a:pPr marL="0" indent="0">
              <a:spcBef>
                <a:spcPts val="1000"/>
              </a:spcBef>
            </a:pPr>
            <a:endParaRPr lang="en-US" sz="2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40542"/>
            <a:ext cx="51395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Policy and guidance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2132857"/>
            <a:ext cx="6978352" cy="295232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7400" dirty="0">
                <a:latin typeface="Arial" pitchFamily="34" charset="0"/>
                <a:ea typeface="Lucida Grande" charset="0"/>
                <a:cs typeface="Arial" pitchFamily="34" charset="0"/>
              </a:rPr>
              <a:t>Senior Business Managers Forum  are looking at streamlining and nationalising as many processes as possible to give continuity to training across the country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7400" dirty="0">
                <a:latin typeface="Arial" pitchFamily="34" charset="0"/>
                <a:ea typeface="Lucida Grande" charset="0"/>
                <a:cs typeface="Arial" pitchFamily="34" charset="0"/>
              </a:rPr>
              <a:t>Each senior manager tasked with looking at one or more areas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7400" dirty="0">
                <a:latin typeface="Arial" pitchFamily="34" charset="0"/>
                <a:ea typeface="Lucida Grande" charset="0"/>
                <a:cs typeface="Arial" pitchFamily="34" charset="0"/>
              </a:rPr>
              <a:t>LTFT training one of these areas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7400" dirty="0">
                <a:latin typeface="Arial" pitchFamily="34" charset="0"/>
                <a:ea typeface="Lucida Grande" charset="0"/>
                <a:cs typeface="Arial" pitchFamily="34" charset="0"/>
              </a:rPr>
              <a:t>Task – to look at each LTFT policy to compare similarities and differences and to propose </a:t>
            </a:r>
            <a:r>
              <a:rPr lang="en-GB" sz="7400" dirty="0" smtClean="0">
                <a:latin typeface="Arial" pitchFamily="34" charset="0"/>
                <a:ea typeface="Lucida Grande" charset="0"/>
                <a:cs typeface="Arial" pitchFamily="34" charset="0"/>
              </a:rPr>
              <a:t>one </a:t>
            </a:r>
            <a:r>
              <a:rPr lang="en-GB" sz="7400" dirty="0">
                <a:latin typeface="Arial" pitchFamily="34" charset="0"/>
                <a:ea typeface="Lucida Grande" charset="0"/>
                <a:cs typeface="Arial" pitchFamily="34" charset="0"/>
              </a:rPr>
              <a:t>set of guidance and one set of forms to be used nationally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3174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Background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988840"/>
            <a:ext cx="61977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To improve trainee and LETB experience in the application process by:-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Having national consistency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To streamline processes within LETB’s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To make trainee applications simple to complete and submit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To improve data quality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5315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Policy review – why?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988840"/>
            <a:ext cx="61977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Areas reviewed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Payments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Eligibility form – time to complete, time to process, number of </a:t>
            </a:r>
            <a:r>
              <a:rPr lang="en-US" sz="2400" dirty="0" err="1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authorising</a:t>
            </a: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 signatures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Post /</a:t>
            </a:r>
            <a:r>
              <a:rPr lang="en-US" sz="2400" dirty="0" err="1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Programme</a:t>
            </a: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 form -  </a:t>
            </a:r>
            <a:r>
              <a:rPr lang="en-US" sz="2400" dirty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time to complete, time to process, number of </a:t>
            </a:r>
            <a:r>
              <a:rPr lang="en-US" sz="2400" dirty="0" err="1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authorising</a:t>
            </a:r>
            <a:r>
              <a:rPr lang="en-US" sz="2400" dirty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 signatures</a:t>
            </a: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3435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Policy review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988840"/>
            <a:ext cx="61977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Posts containing Part Time in a Full </a:t>
            </a:r>
            <a:r>
              <a:rPr lang="en-US" sz="2400" dirty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T</a:t>
            </a: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ime Slot (PTFTS) trainees are funded at tariff rate as per a full time post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Post containing slot-share trainees are paid an additional 0.2 WTE (based on 2 x 60%)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 separate budget is kept for supernumerary LTFT trainees but this must be agreed by the Postgraduate Dean or nominated deputy and is generally for exceptional cases only </a:t>
            </a: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40542"/>
            <a:ext cx="6486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Policy Review - Payments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8281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Policy review – application forms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38252649"/>
              </p:ext>
            </p:extLst>
          </p:nvPr>
        </p:nvGraphicFramePr>
        <p:xfrm>
          <a:off x="1524000" y="190486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3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Numbers of signatures required on the form vary between 0 and </a:t>
            </a: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4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Average time to process a form between 1 week and 1 month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Variance between whether trainees are seen in person to approve eligibility, most LETB’s do not meet with the trainee but there are occasions where it is necessary</a:t>
            </a:r>
            <a:endParaRPr lang="en-US" sz="2400" dirty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40542"/>
            <a:ext cx="7739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Policy Review – Eligibility form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6"/>
            <a:ext cx="6978352" cy="330630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Numbers of signatures required on the form vary between </a:t>
            </a: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1 </a:t>
            </a:r>
            <a:r>
              <a:rPr lang="en-US" sz="2400" dirty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and </a:t>
            </a: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6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Average time to process a form between 5 days and 12 weeks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Lucida Grande" charset="0"/>
                <a:cs typeface="Arial" pitchFamily="34" charset="0"/>
                <a:sym typeface="Lucida Grande" charset="0"/>
              </a:rPr>
              <a:t>Minimum time to submit form in advance of placement 4 weeks to 6 months</a:t>
            </a:r>
            <a:endParaRPr lang="en-US" sz="2400" dirty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Policy Review – Post / </a:t>
            </a:r>
            <a:r>
              <a:rPr lang="en-US" sz="4000" b="1" dirty="0" err="1" smtClean="0">
                <a:solidFill>
                  <a:srgbClr val="009CD5"/>
                </a:solidFill>
                <a:latin typeface="Frutiga"/>
                <a:cs typeface="Frutiga"/>
              </a:rPr>
              <a:t>Programme</a:t>
            </a:r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 Form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449" y="1850885"/>
            <a:ext cx="619779" cy="33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50887"/>
            <a:ext cx="6978352" cy="259388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0" indent="0">
              <a:spcBef>
                <a:spcPts val="1000"/>
              </a:spcBef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Introducing the </a:t>
            </a:r>
            <a:r>
              <a:rPr lang="en-US" sz="4000" b="1" dirty="0" err="1" smtClean="0">
                <a:solidFill>
                  <a:srgbClr val="009CD5"/>
                </a:solidFill>
                <a:latin typeface="Frutiga"/>
                <a:cs typeface="Frutiga"/>
              </a:rPr>
              <a:t>EoE</a:t>
            </a:r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 </a:t>
            </a:r>
            <a:r>
              <a:rPr lang="en-US" sz="4000" b="1" dirty="0" smtClean="0">
                <a:solidFill>
                  <a:srgbClr val="009CD5"/>
                </a:solidFill>
                <a:latin typeface="Frutiga"/>
                <a:cs typeface="Frutiga"/>
              </a:rPr>
              <a:t>Electronic Form</a:t>
            </a:r>
            <a:endParaRPr lang="en-US" sz="4000" b="1" dirty="0">
              <a:solidFill>
                <a:srgbClr val="009CD5"/>
              </a:solidFill>
              <a:latin typeface="Frutiga"/>
              <a:cs typeface="Frutig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3960440" cy="2754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9672" y="4581128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utiga"/>
                <a:cs typeface="Frutiga"/>
              </a:rPr>
              <a:t>Live electronic form demo...</a:t>
            </a:r>
            <a:endParaRPr lang="en-US" sz="3200" dirty="0">
              <a:latin typeface="Frutiga"/>
              <a:cs typeface="Frutiga"/>
            </a:endParaRPr>
          </a:p>
        </p:txBody>
      </p:sp>
    </p:spTree>
    <p:extLst>
      <p:ext uri="{BB962C8B-B14F-4D97-AF65-F5344CB8AC3E}">
        <p14:creationId xmlns:p14="http://schemas.microsoft.com/office/powerpoint/2010/main" val="29838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F993D141C2F498B459A66323C0B38" ma:contentTypeVersion="0" ma:contentTypeDescription="Create a new document." ma:contentTypeScope="" ma:versionID="7e885ded4b2079c00a6eff726b8e51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72B286-ED39-4BA7-8C06-8B623C1A8431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AC57C4A-BCA3-43FC-B49F-E0B277F580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C9BB1C-39DE-4266-B949-E3541894AA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663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Whatever Design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Lake</dc:creator>
  <cp:lastModifiedBy>Sophie Hall</cp:lastModifiedBy>
  <cp:revision>153</cp:revision>
  <cp:lastPrinted>2015-10-01T11:59:34Z</cp:lastPrinted>
  <dcterms:created xsi:type="dcterms:W3CDTF">2013-04-04T10:50:13Z</dcterms:created>
  <dcterms:modified xsi:type="dcterms:W3CDTF">2015-10-05T11:12:47Z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0x0101002CCF993D141C2F498B459A66323C0B38</vt:lpwstr>
  </property>
</Properties>
</file>