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</p:sldIdLst>
  <p:sldSz cx="12192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sp>
          <p:nvSpPr>
            <p:cNvPr id="3" name="Freeform 14"/>
            <p:cNvSpPr/>
            <p:nvPr/>
          </p:nvSpPr>
          <p:spPr>
            <a:xfrm>
              <a:off x="0" y="-7863"/>
              <a:ext cx="863595" cy="569806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3600"/>
                <a:gd name="f4" fmla="val 5698067"/>
                <a:gd name="f5" fmla="val 8467"/>
                <a:gd name="f6" fmla="val 16934"/>
                <a:gd name="f7" fmla="*/ f0 1 863600"/>
                <a:gd name="f8" fmla="*/ f1 1 5698067"/>
                <a:gd name="f9" fmla="+- f4 0 f2"/>
                <a:gd name="f10" fmla="+- f3 0 f2"/>
                <a:gd name="f11" fmla="*/ f10 1 863600"/>
                <a:gd name="f12" fmla="*/ f9 1 5698067"/>
                <a:gd name="f13" fmla="*/ f2 1 f11"/>
                <a:gd name="f14" fmla="*/ f3 1 f11"/>
                <a:gd name="f15" fmla="*/ f2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863600" h="5698067">
                  <a:moveTo>
                    <a:pt x="f2" y="f5"/>
                  </a:moveTo>
                  <a:lnTo>
                    <a:pt x="f3" y="f2"/>
                  </a:lnTo>
                  <a:lnTo>
                    <a:pt x="f3" y="f6"/>
                  </a:lnTo>
                  <a:lnTo>
                    <a:pt x="f2" y="f4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4" name="Straight Connector 18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>
              <a:solidFill>
                <a:srgbClr val="5FCBEF">
                  <a:alpha val="70000"/>
                </a:srgbClr>
              </a:solidFill>
              <a:prstDash val="solid"/>
              <a:miter/>
            </a:ln>
          </p:spPr>
        </p:cxnSp>
        <p:cxnSp>
          <p:nvCxnSpPr>
            <p:cNvPr id="5" name="Straight Connector 19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>
              <a:solidFill>
                <a:srgbClr val="5FCBEF">
                  <a:alpha val="70000"/>
                </a:srgbClr>
              </a:solidFill>
              <a:prstDash val="solid"/>
              <a:miter/>
            </a:ln>
          </p:spPr>
        </p:cxnSp>
        <p:sp>
          <p:nvSpPr>
            <p:cNvPr id="6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Isosceles Triangle 22"/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236292">
                <a:alpha val="8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Isosceles Triangle 26"/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3" name="Title 1"/>
          <p:cNvSpPr txBox="1">
            <a:spLocks noGrp="1"/>
          </p:cNvSpPr>
          <p:nvPr>
            <p:ph type="ctrTitle"/>
          </p:nvPr>
        </p:nvSpPr>
        <p:spPr>
          <a:xfrm>
            <a:off x="1507068" y="2404533"/>
            <a:ext cx="7766931" cy="1646304"/>
          </a:xfrm>
        </p:spPr>
        <p:txBody>
          <a:bodyPr anchor="b"/>
          <a:lstStyle>
            <a:lvl1pPr algn="r"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Subtitle 2"/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84A006-4EDB-4A70-9CC3-4E83B0100A26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C37A5D-1E27-42B8-9A5E-1C76D765EA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31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3403597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98FD3A-444A-4966-B6B4-E7A485C84159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D6F3EE-0FBF-45DD-8388-8FD5D9CBA0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4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366141" y="3632197"/>
            <a:ext cx="7224528" cy="381003"/>
          </a:xfrm>
        </p:spPr>
        <p:txBody>
          <a:bodyPr anchor="ctr"/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9F76D0-EB80-4E66-9A35-BA3B1237F62A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475CBC-ABB8-45F9-9FD5-6F2E315E33F3}" type="slidenum">
              <a:t>‹#›</a:t>
            </a:fld>
            <a:endParaRPr lang="en-US"/>
          </a:p>
        </p:txBody>
      </p:sp>
      <p:sp>
        <p:nvSpPr>
          <p:cNvPr id="8" name="TextBox 23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9FE0F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9FE0F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726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931990"/>
            <a:ext cx="8596667" cy="259546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427A36-EE84-4571-B5A8-E13010BDCA83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9B7B2B-F823-49D3-9C22-CF582558169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91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C2CD95-8E57-43ED-B9E1-DBB8CF5201A6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DF714E-1A4B-41A9-9EF8-3A09218C150F}" type="slidenum">
              <a:t>‹#›</a:t>
            </a:fld>
            <a:endParaRPr lang="en-US"/>
          </a:p>
        </p:txBody>
      </p:sp>
      <p:sp>
        <p:nvSpPr>
          <p:cNvPr id="8" name="TextBox 23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9FE0F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9FE0F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196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8588200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/>
          <a:lstStyle>
            <a:lvl1pPr marL="0" indent="0">
              <a:buNone/>
              <a:defRPr sz="2400">
                <a:solidFill>
                  <a:srgbClr val="5FCBE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459163-72A2-46F9-A358-403B4D808FB8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C54AA4-1CF2-41BF-85F1-D1527468E2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7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B66965-44B0-479D-A89C-EC43026C08A7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67EB87-7018-4624-BF36-78FBBD60E8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87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967670" y="609603"/>
            <a:ext cx="1304739" cy="525145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77332" y="609603"/>
            <a:ext cx="706014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8D624F-5239-4140-98E7-2201DD84AD2B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853038-EC60-4C53-B26B-9BC919BE65D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30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94B91C-64C9-4237-8D89-7AA9E7BE37D8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623E87-8295-4C15-85D6-342D597445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66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2700863"/>
            <a:ext cx="8596667" cy="1826578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4527450"/>
            <a:ext cx="8596667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9CE23D-EDB3-4683-A4EE-F1B9AD271206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1043F1-2014-4CAD-BA5E-6B2E79CAE60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2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089971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139484-2EFA-4CAF-8C8F-D0F4946C249C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6BCBBB-9AB3-401C-ABF5-BB23A1920A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5741" y="2160983"/>
            <a:ext cx="4185620" cy="576264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5741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088379" y="2160983"/>
            <a:ext cx="4185620" cy="576264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088379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CC3B85-7ED7-475B-AD5B-EA101ED4C184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E92898-3BC8-4B25-9064-51DA227F9F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64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4C60DD-E2C4-4FDA-982E-80BDF00BC783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0365D2-4910-439D-8E51-F8DD880E6E7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6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2ECEA5-5DD9-4DDF-91A7-9C8EE105AEB8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FFBB4B-38C2-4DCA-AF5F-9F5B5CE42EC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42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498601"/>
            <a:ext cx="3854525" cy="1278468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60457" y="514926"/>
            <a:ext cx="4513542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2777069"/>
            <a:ext cx="3854525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785CA4-78CE-4DAD-999E-5EAFA0B8B986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C4B632-6054-4C52-90F5-F861516FE6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1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4800600"/>
            <a:ext cx="8596667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677332" y="609603"/>
            <a:ext cx="8596667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5367335"/>
            <a:ext cx="8596667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D30B76-E7D5-46F6-B096-DDF6E3F26A75}" type="slidenum">
              <a:t>‹#›</a:t>
            </a:fld>
            <a:endParaRPr lang="en-US"/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AAB2AB-D7D0-4CCA-9DDB-96343B6A42E3}" type="datetime1">
              <a:rPr lang="en-US"/>
              <a:pPr lvl="0"/>
              <a:t>11/6/2015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85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3" name="Straight Connector 19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>
              <a:solidFill>
                <a:srgbClr val="5FCBEF">
                  <a:alpha val="70000"/>
                </a:srgbClr>
              </a:solidFill>
              <a:prstDash val="solid"/>
              <a:miter/>
            </a:ln>
          </p:spPr>
        </p:cxnSp>
        <p:cxnSp>
          <p:nvCxnSpPr>
            <p:cNvPr id="4" name="Straight Connector 20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>
              <a:solidFill>
                <a:srgbClr val="5FCBEF">
                  <a:alpha val="70000"/>
                </a:srgbClr>
              </a:solidFill>
              <a:prstDash val="solid"/>
              <a:miter/>
            </a:ln>
          </p:spPr>
        </p:cxnSp>
        <p:sp>
          <p:nvSpPr>
            <p:cNvPr id="5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Isosceles Triangle 23"/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236292">
                <a:alpha val="8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Isosceles Triangle 27"/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Isosceles Triangle 18"/>
            <p:cNvSpPr/>
            <p:nvPr/>
          </p:nvSpPr>
          <p:spPr>
            <a:xfrm>
              <a:off x="0" y="4013201"/>
              <a:ext cx="448732" cy="2844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360"/>
                <a:gd name="f8" fmla="+- 0 0 -270"/>
                <a:gd name="f9" fmla="+- 0 0 -180"/>
                <a:gd name="f10" fmla="+- 0 0 -90"/>
                <a:gd name="f11" fmla="abs f3"/>
                <a:gd name="f12" fmla="abs f4"/>
                <a:gd name="f13" fmla="abs f5"/>
                <a:gd name="f14" fmla="*/ f7 f0 1"/>
                <a:gd name="f15" fmla="*/ f8 f0 1"/>
                <a:gd name="f16" fmla="*/ f9 f0 1"/>
                <a:gd name="f17" fmla="*/ f10 f0 1"/>
                <a:gd name="f18" fmla="?: f11 f3 1"/>
                <a:gd name="f19" fmla="?: f12 f4 1"/>
                <a:gd name="f20" fmla="?: f13 f5 1"/>
                <a:gd name="f21" fmla="*/ f14 1 f2"/>
                <a:gd name="f22" fmla="*/ f15 1 f2"/>
                <a:gd name="f23" fmla="*/ f16 1 f2"/>
                <a:gd name="f24" fmla="*/ f17 1 f2"/>
                <a:gd name="f25" fmla="*/ f18 1 21600"/>
                <a:gd name="f26" fmla="*/ f19 1 21600"/>
                <a:gd name="f27" fmla="*/ 21600 f18 1"/>
                <a:gd name="f28" fmla="*/ 21600 f19 1"/>
                <a:gd name="f29" fmla="+- f21 0 f1"/>
                <a:gd name="f30" fmla="+- f22 0 f1"/>
                <a:gd name="f31" fmla="+- f23 0 f1"/>
                <a:gd name="f32" fmla="+- f24 0 f1"/>
                <a:gd name="f33" fmla="min f26 f25"/>
                <a:gd name="f34" fmla="*/ f27 1 f20"/>
                <a:gd name="f35" fmla="*/ f28 1 f20"/>
                <a:gd name="f36" fmla="val f34"/>
                <a:gd name="f37" fmla="val f35"/>
                <a:gd name="f38" fmla="*/ f6 f33 1"/>
                <a:gd name="f39" fmla="+- f37 0 f6"/>
                <a:gd name="f40" fmla="+- f36 0 f6"/>
                <a:gd name="f41" fmla="*/ f37 f33 1"/>
                <a:gd name="f42" fmla="*/ f36 f33 1"/>
                <a:gd name="f43" fmla="*/ f39 1 2"/>
                <a:gd name="f44" fmla="*/ f40 1 2"/>
                <a:gd name="f45" fmla="*/ f40 f6 1"/>
                <a:gd name="f46" fmla="+- f6 f43 0"/>
                <a:gd name="f47" fmla="*/ f45 1 200000"/>
                <a:gd name="f48" fmla="*/ f45 1 100000"/>
                <a:gd name="f49" fmla="+- f47 f44 0"/>
                <a:gd name="f50" fmla="*/ f47 f33 1"/>
                <a:gd name="f51" fmla="*/ f46 f33 1"/>
                <a:gd name="f52" fmla="*/ f48 f33 1"/>
                <a:gd name="f53" fmla="*/ f49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2" y="f38"/>
                </a:cxn>
                <a:cxn ang="f30">
                  <a:pos x="f50" y="f51"/>
                </a:cxn>
                <a:cxn ang="f31">
                  <a:pos x="f38" y="f41"/>
                </a:cxn>
                <a:cxn ang="f31">
                  <a:pos x="f52" y="f41"/>
                </a:cxn>
                <a:cxn ang="f31">
                  <a:pos x="f42" y="f41"/>
                </a:cxn>
                <a:cxn ang="f32">
                  <a:pos x="f53" y="f51"/>
                </a:cxn>
              </a:cxnLst>
              <a:rect l="f50" t="f51" r="f53" b="f41"/>
              <a:pathLst>
                <a:path>
                  <a:moveTo>
                    <a:pt x="f38" y="f41"/>
                  </a:moveTo>
                  <a:lnTo>
                    <a:pt x="f52" y="f38"/>
                  </a:lnTo>
                  <a:lnTo>
                    <a:pt x="f42" y="f41"/>
                  </a:ln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3" name="Title Placeholder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2160590"/>
            <a:ext cx="8596667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205133" y="6041358"/>
            <a:ext cx="9119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fld id="{81DD1EE4-C415-499C-90F7-CA6E886BC196}" type="datetime1">
              <a:rPr lang="en-US"/>
              <a:pPr lvl="0"/>
              <a:t>11/6/2015</a:t>
            </a:fld>
            <a:endParaRPr lang="en-US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77332" y="6041358"/>
            <a:ext cx="629760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endParaRPr lang="en-US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590659" y="6041358"/>
            <a:ext cx="6833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5FCBEF"/>
                </a:solidFill>
                <a:uFillTx/>
                <a:latin typeface="Trebuchet MS"/>
              </a:defRPr>
            </a:lvl1pPr>
          </a:lstStyle>
          <a:p>
            <a:pPr lvl="0"/>
            <a:fld id="{0097778C-1E6D-4B9F-AAE6-FBB7F8D585D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1200" cap="none" spc="0" baseline="0">
          <a:solidFill>
            <a:srgbClr val="5FCBEF"/>
          </a:solidFill>
          <a:uFillTx/>
          <a:latin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Trebuchet MS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en-US" sz="1600" b="0" i="0" u="none" strike="noStrike" kern="1200" cap="none" spc="0" baseline="0">
          <a:solidFill>
            <a:srgbClr val="404040"/>
          </a:solidFill>
          <a:uFillTx/>
          <a:latin typeface="Trebuchet MS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Trebuchet MS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csed.ac.u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sz="6000">
                <a:solidFill>
                  <a:srgbClr val="236292"/>
                </a:solidFill>
              </a:rPr>
              <a:t>Parental Leave Survey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GB" sz="3600">
                <a:solidFill>
                  <a:srgbClr val="17B0E4"/>
                </a:solidFill>
              </a:rPr>
              <a:t>Dr Elaine Griffiths</a:t>
            </a:r>
          </a:p>
        </p:txBody>
      </p:sp>
      <p:pic>
        <p:nvPicPr>
          <p:cNvPr id="4" name="Picture 3" descr="RCSEd">
            <a:hlinkClick r:id="rId2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2995" y="5147733"/>
            <a:ext cx="3047996" cy="156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0640" y="5569610"/>
            <a:ext cx="3667530" cy="1144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1466331"/>
            <a:ext cx="8260717" cy="4168347"/>
          </a:xfrm>
        </p:spPr>
        <p:txBody>
          <a:bodyPr/>
          <a:lstStyle/>
          <a:p>
            <a:pPr lvl="0"/>
            <a:r>
              <a:rPr lang="en-GB"/>
              <a:t>Less than 6% had Occupational Health Assessment or were aware of a risk assessment being performed on their  return to  work</a:t>
            </a:r>
          </a:p>
          <a:p>
            <a:pPr lvl="0"/>
            <a:r>
              <a:rPr lang="en-GB"/>
              <a:t>Despite 25% were experiencing post natal problems</a:t>
            </a:r>
          </a:p>
          <a:p>
            <a:pPr lvl="0"/>
            <a:r>
              <a:rPr lang="en-GB"/>
              <a:t>Sleep Deprivation results:</a:t>
            </a:r>
          </a:p>
          <a:p>
            <a:pPr lvl="0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64976" y="3089190"/>
            <a:ext cx="7636474" cy="2685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985" y="5895539"/>
            <a:ext cx="3169923" cy="818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1499286"/>
            <a:ext cx="8260717" cy="4135392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/>
              <a:t>Keeping in touch days (KIT)</a:t>
            </a:r>
          </a:p>
          <a:p>
            <a:pPr lvl="0"/>
            <a:r>
              <a:rPr lang="en-GB"/>
              <a:t>Fewer than 50% discussed this option with their employers prior to maternity leave</a:t>
            </a:r>
          </a:p>
          <a:p>
            <a:pPr lvl="0"/>
            <a:r>
              <a:rPr lang="en-GB"/>
              <a:t>Only 25% were actually offered KIT days</a:t>
            </a:r>
          </a:p>
          <a:p>
            <a:pPr lvl="0"/>
            <a:r>
              <a:rPr lang="en-GB"/>
              <a:t>This figure dropped to 15% if the respondent was returning to a different Trust</a:t>
            </a:r>
          </a:p>
          <a:p>
            <a:pPr lvl="0"/>
            <a:r>
              <a:rPr lang="en-GB"/>
              <a:t>Many were not offered the recommended 10 days:</a:t>
            </a:r>
          </a:p>
          <a:p>
            <a:pPr lvl="0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15143" y="4091437"/>
            <a:ext cx="5967731" cy="1904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9247" y="6087288"/>
            <a:ext cx="2908660" cy="6265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1342768"/>
            <a:ext cx="8260717" cy="4654378"/>
          </a:xfrm>
        </p:spPr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en-GB" sz="2400" b="1"/>
              <a:t>Facilitating a smooth return to work:</a:t>
            </a:r>
          </a:p>
          <a:p>
            <a:pPr lvl="0">
              <a:lnSpc>
                <a:spcPct val="80000"/>
              </a:lnSpc>
            </a:pPr>
            <a:r>
              <a:rPr lang="en-GB" sz="2000"/>
              <a:t>Only 20% offered opportunity to refresh/maintain clinical skills either during leave or after the return to work</a:t>
            </a:r>
          </a:p>
          <a:p>
            <a:pPr lvl="0">
              <a:lnSpc>
                <a:spcPct val="80000"/>
              </a:lnSpc>
            </a:pPr>
            <a:r>
              <a:rPr lang="en-GB" sz="2000"/>
              <a:t>Nobody was offered a clinical attachment/shadowing prior to returning</a:t>
            </a:r>
          </a:p>
          <a:p>
            <a:pPr lvl="0">
              <a:lnSpc>
                <a:spcPct val="80000"/>
              </a:lnSpc>
            </a:pPr>
            <a:r>
              <a:rPr lang="en-GB" sz="2000"/>
              <a:t>Only in  Anaesthesia was any simulator experience to refresh resuscitation skills or the like given</a:t>
            </a:r>
          </a:p>
          <a:p>
            <a:pPr lvl="0">
              <a:lnSpc>
                <a:spcPct val="80000"/>
              </a:lnSpc>
            </a:pPr>
            <a:r>
              <a:rPr lang="en-GB" sz="2000"/>
              <a:t>Only 5% were allocated a clinical supervisor/mentor to oversee their immediate return to work</a:t>
            </a:r>
          </a:p>
          <a:p>
            <a:pPr lvl="0">
              <a:lnSpc>
                <a:spcPct val="80000"/>
              </a:lnSpc>
            </a:pPr>
            <a:r>
              <a:rPr lang="en-GB" sz="2000"/>
              <a:t>75% were not informed of new policies or equipment changes which had occurred whilst they were on maternity leave</a:t>
            </a:r>
          </a:p>
          <a:p>
            <a:pPr lvl="0">
              <a:lnSpc>
                <a:spcPct val="80000"/>
              </a:lnSpc>
            </a:pPr>
            <a:r>
              <a:rPr lang="en-GB" sz="2000"/>
              <a:t>Only 27% were provided with agreed milestones with, which to monitor their progress on returning to work, and information on how this was to monitored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717057"/>
            <a:ext cx="2372493" cy="1062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985" y="5895539"/>
            <a:ext cx="3169923" cy="818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1548710"/>
            <a:ext cx="8260717" cy="4085968"/>
          </a:xfrm>
        </p:spPr>
        <p:txBody>
          <a:bodyPr/>
          <a:lstStyle/>
          <a:p>
            <a:pPr lvl="0"/>
            <a:r>
              <a:rPr lang="en-GB"/>
              <a:t>50% were breastfeeding on return to work</a:t>
            </a:r>
          </a:p>
          <a:p>
            <a:pPr lvl="0"/>
            <a:r>
              <a:rPr lang="en-GB"/>
              <a:t>Only 8% were provided with a private space to express breast milk</a:t>
            </a:r>
          </a:p>
          <a:p>
            <a:pPr lvl="0"/>
            <a:r>
              <a:rPr lang="en-GB"/>
              <a:t>This resulted in 30% ceasing breastfeeding earlier than planned</a:t>
            </a:r>
          </a:p>
          <a:p>
            <a:pPr lvl="0"/>
            <a:r>
              <a:rPr lang="en-GB"/>
              <a:t>Other medical parents &amp; partners were the most relied on resources when returning to work</a:t>
            </a:r>
          </a:p>
          <a:p>
            <a:pPr lvl="0"/>
            <a:r>
              <a:rPr lang="en-GB"/>
              <a:t>Childcare was a major concern:</a:t>
            </a:r>
          </a:p>
          <a:p>
            <a:pPr marL="0" lvl="0" indent="0">
              <a:buNone/>
            </a:pPr>
            <a:r>
              <a:rPr lang="en-GB"/>
              <a:t> </a:t>
            </a:r>
          </a:p>
          <a:p>
            <a:pPr lvl="0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76868" y="3805879"/>
            <a:ext cx="7158682" cy="2232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5629" y="6130832"/>
            <a:ext cx="2412269" cy="583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1729944"/>
            <a:ext cx="8260717" cy="3904734"/>
          </a:xfrm>
        </p:spPr>
        <p:txBody>
          <a:bodyPr/>
          <a:lstStyle/>
          <a:p>
            <a:pPr lvl="0"/>
            <a:r>
              <a:rPr lang="en-GB" sz="2000"/>
              <a:t>80% of respondents were in full time work prior to taking maternity leave </a:t>
            </a:r>
          </a:p>
          <a:p>
            <a:pPr lvl="0"/>
            <a:r>
              <a:rPr lang="en-GB" sz="2000"/>
              <a:t>60% were planning to return less than full time</a:t>
            </a:r>
          </a:p>
          <a:p>
            <a:pPr lvl="0"/>
            <a:r>
              <a:rPr lang="en-GB" sz="2000"/>
              <a:t>1/3 of those who were returning less than full-time (LTFT) had difficulties arranging this</a:t>
            </a:r>
          </a:p>
          <a:p>
            <a:pPr lvl="0"/>
            <a:r>
              <a:rPr lang="en-GB" sz="2000"/>
              <a:t>Considerable frustration was expressed about managing a LTFT return to work</a:t>
            </a:r>
          </a:p>
          <a:p>
            <a:pPr lvl="0"/>
            <a:r>
              <a:rPr lang="en-GB" sz="2000"/>
              <a:t>Particularly the organisational paperwork, and the multiplicity of forms (as employer paperwork is distinct from that required by local education and training boards (LETBs)/deaneries)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985" y="5895539"/>
            <a:ext cx="3169923" cy="818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1729944"/>
            <a:ext cx="8260717" cy="3904734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/>
              <a:t>Overall Experience Rating:</a:t>
            </a:r>
          </a:p>
          <a:p>
            <a:pPr lvl="0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89282" y="2545488"/>
            <a:ext cx="8036817" cy="3089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985" y="5895539"/>
            <a:ext cx="3169923" cy="818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005017"/>
          </a:xfrm>
        </p:spPr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45307" y="1458093"/>
            <a:ext cx="8260717" cy="4250725"/>
          </a:xfrm>
        </p:spPr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en-GB" sz="2400" b="1"/>
              <a:t>Action Points</a:t>
            </a:r>
          </a:p>
          <a:p>
            <a:pPr lvl="0">
              <a:lnSpc>
                <a:spcPct val="80000"/>
              </a:lnSpc>
            </a:pPr>
            <a:r>
              <a:rPr lang="en-GB" sz="2000"/>
              <a:t>Remind Employers and colleagues of the importance of discussing voluntary arrangements around KIT days and ensure that the employees returning Trust if different is involved in these discussion</a:t>
            </a:r>
          </a:p>
          <a:p>
            <a:pPr lvl="0">
              <a:lnSpc>
                <a:spcPct val="80000"/>
              </a:lnSpc>
            </a:pPr>
            <a:r>
              <a:rPr lang="en-GB" sz="2000"/>
              <a:t>Colleges; LETB’s and Deaneries must be more proactive in promoting available resources to those seeking to take parental leave</a:t>
            </a:r>
          </a:p>
          <a:p>
            <a:pPr lvl="0">
              <a:lnSpc>
                <a:spcPct val="80000"/>
              </a:lnSpc>
            </a:pPr>
            <a:r>
              <a:rPr lang="en-GB" sz="2000"/>
              <a:t>Mandatory for Employers to inform all colleagues on maternity leave of new developments/equipment and direct them to appropriate resources to familiarise themselves with the advances</a:t>
            </a:r>
          </a:p>
          <a:p>
            <a:pPr lvl="0">
              <a:lnSpc>
                <a:spcPct val="80000"/>
              </a:lnSpc>
            </a:pPr>
            <a:r>
              <a:rPr lang="en-GB" sz="2000"/>
              <a:t>Encourage Employers to follow best practice ensuring that the first week of return to work is programmed as induction and shadowing a colleague to familiarising oneself with hospital procedures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985" y="5895539"/>
            <a:ext cx="3169923" cy="818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1499286"/>
            <a:ext cx="8260717" cy="4135392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/>
              <a:t>Action Points</a:t>
            </a:r>
          </a:p>
          <a:p>
            <a:pPr lvl="0"/>
            <a:r>
              <a:rPr lang="en-GB" sz="2000"/>
              <a:t>Risk assessments should be extended to include all mother’s returning from maternity leave</a:t>
            </a:r>
          </a:p>
          <a:p>
            <a:pPr lvl="0"/>
            <a:r>
              <a:rPr lang="en-GB" sz="2000"/>
              <a:t>Deaneries/LETB’s must ensure that the returning trainee has a designated educational supervisor who will meet with them prior to returning to work and actively monitor their progress in the first three months</a:t>
            </a:r>
          </a:p>
          <a:p>
            <a:pPr lvl="0"/>
            <a:r>
              <a:rPr lang="en-GB" sz="2000"/>
              <a:t>Returning Trainees must be given a designated consultant who will give them support and advice in the first three months</a:t>
            </a:r>
          </a:p>
          <a:p>
            <a:pPr lvl="0"/>
            <a:endParaRPr lang="en-GB" sz="2000"/>
          </a:p>
          <a:p>
            <a:pPr lvl="0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985" y="5895539"/>
            <a:ext cx="3169923" cy="818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1592180"/>
            <a:ext cx="8596667" cy="3951890"/>
          </a:xfrm>
        </p:spPr>
        <p:txBody>
          <a:bodyPr/>
          <a:lstStyle/>
          <a:p>
            <a:pPr lvl="0"/>
            <a:r>
              <a:rPr lang="en-GB" sz="2400"/>
              <a:t>Total 1225 Responses aged between 31- 50 yrs</a:t>
            </a:r>
          </a:p>
          <a:p>
            <a:pPr lvl="0"/>
            <a:r>
              <a:rPr lang="en-GB" sz="2400"/>
              <a:t>All Specialities/LETB’s/Deaneries represented</a:t>
            </a:r>
          </a:p>
          <a:p>
            <a:pPr lvl="0"/>
            <a:r>
              <a:rPr lang="en-GB" sz="2400"/>
              <a:t>80% white British but all ethnic groups represented</a:t>
            </a:r>
          </a:p>
          <a:p>
            <a:pPr lvl="0"/>
            <a:r>
              <a:rPr lang="en-GB" sz="2400"/>
              <a:t>Responses across all grades but specialist trainees the largest cohort</a:t>
            </a:r>
          </a:p>
          <a:p>
            <a:pPr lvl="0"/>
            <a:r>
              <a:rPr lang="en-GB" sz="2400"/>
              <a:t>We have been able to subdivide the groups into those taking maternity leave &gt;5 yrs ago &amp; those taking maternity leave &lt;5yrs ago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07" y="5544062"/>
            <a:ext cx="3048262" cy="11944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7694" y="5686699"/>
            <a:ext cx="3169923" cy="1027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2413686"/>
            <a:ext cx="8260717" cy="3220992"/>
          </a:xfrm>
        </p:spPr>
        <p:txBody>
          <a:bodyPr/>
          <a:lstStyle/>
          <a:p>
            <a:pPr lvl="0"/>
            <a:r>
              <a:rPr lang="en-GB" sz="2000"/>
              <a:t>All male respondents taking only 10 -14 days of paternity leave </a:t>
            </a:r>
          </a:p>
          <a:p>
            <a:pPr lvl="0"/>
            <a:r>
              <a:rPr lang="en-GB" sz="2000"/>
              <a:t>No impact on their careers</a:t>
            </a:r>
          </a:p>
          <a:p>
            <a:pPr lvl="0"/>
            <a:r>
              <a:rPr lang="en-GB" sz="2000"/>
              <a:t>Parental leave taken &gt;5 yrs ago 13%; &lt;5 yrs figure rose to 22%</a:t>
            </a:r>
          </a:p>
          <a:p>
            <a:pPr lvl="0"/>
            <a:r>
              <a:rPr lang="en-GB" sz="2000"/>
              <a:t>Baseline for further studies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7694" y="5686699"/>
            <a:ext cx="3169923" cy="1027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77332" y="2207050"/>
            <a:ext cx="8236009" cy="3385748"/>
          </a:xfrm>
        </p:spPr>
      </p:pic>
      <p:sp>
        <p:nvSpPr>
          <p:cNvPr id="5" name="Rectangle 6"/>
          <p:cNvSpPr/>
          <p:nvPr/>
        </p:nvSpPr>
        <p:spPr>
          <a:xfrm>
            <a:off x="576648" y="1589903"/>
            <a:ext cx="2866762" cy="36933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Trebuchet MS"/>
              </a:rPr>
              <a:t>Table: Grades Post 2010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Trebuchet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7694" y="5686699"/>
            <a:ext cx="3169923" cy="1027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1548710"/>
            <a:ext cx="8260717" cy="4085968"/>
          </a:xfrm>
        </p:spPr>
        <p:txBody>
          <a:bodyPr/>
          <a:lstStyle/>
          <a:p>
            <a:pPr lvl="0"/>
            <a:r>
              <a:rPr lang="en-GB"/>
              <a:t>Data suggest that the length of time taken for post-natal leave may be increasing</a:t>
            </a:r>
          </a:p>
          <a:p>
            <a:pPr marL="0" lvl="0" indent="0">
              <a:buNone/>
            </a:pPr>
            <a:r>
              <a:rPr lang="en-GB"/>
              <a:t>	Maternity leave duration post 2010</a:t>
            </a:r>
          </a:p>
          <a:p>
            <a:pPr lvl="0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88086" y="2714368"/>
            <a:ext cx="7175159" cy="3170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985" y="5982791"/>
            <a:ext cx="2969623" cy="7310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1705227"/>
            <a:ext cx="8260717" cy="3220992"/>
          </a:xfrm>
        </p:spPr>
        <p:txBody>
          <a:bodyPr/>
          <a:lstStyle/>
          <a:p>
            <a:pPr lvl="0"/>
            <a:r>
              <a:rPr lang="en-GB"/>
              <a:t>Data indicated poor knowledge of available resources to aid planning</a:t>
            </a:r>
          </a:p>
          <a:p>
            <a:pPr lvl="0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16908" y="2388970"/>
            <a:ext cx="7649303" cy="3047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985" y="5895539"/>
            <a:ext cx="3169923" cy="818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45307" y="1614620"/>
            <a:ext cx="8260717" cy="3888257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/>
              <a:t>Prenatal concerns:</a:t>
            </a:r>
          </a:p>
          <a:p>
            <a:pPr lvl="0"/>
            <a:r>
              <a:rPr lang="en-GB" sz="2000"/>
              <a:t>Effect on clinical competence 79%</a:t>
            </a:r>
          </a:p>
          <a:p>
            <a:pPr lvl="0"/>
            <a:r>
              <a:rPr lang="en-GB" sz="2000"/>
              <a:t>CPD 57%</a:t>
            </a:r>
          </a:p>
          <a:p>
            <a:pPr lvl="0"/>
            <a:r>
              <a:rPr lang="en-GB" sz="2000"/>
              <a:t>Revalidation 24%</a:t>
            </a:r>
          </a:p>
          <a:p>
            <a:pPr lvl="0"/>
            <a:r>
              <a:rPr lang="en-GB" sz="2000"/>
              <a:t>Working relationships with colleagues 59%</a:t>
            </a:r>
          </a:p>
          <a:p>
            <a:pPr lvl="0"/>
            <a:r>
              <a:rPr lang="en-GB" sz="2000"/>
              <a:t>Finances 74%</a:t>
            </a:r>
          </a:p>
          <a:p>
            <a:pPr lvl="0"/>
            <a:r>
              <a:rPr lang="en-GB" sz="2000"/>
              <a:t>Childcare 78%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985" y="5895539"/>
            <a:ext cx="3169923" cy="818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1631088"/>
            <a:ext cx="8260717" cy="3220992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/>
              <a:t>Reasons for early return to work (post 2010)</a:t>
            </a:r>
          </a:p>
          <a:p>
            <a:pPr marL="0" lvl="0" indent="0">
              <a:buNone/>
            </a:pPr>
            <a:endParaRPr lang="en-GB" sz="2400" b="1"/>
          </a:p>
          <a:p>
            <a:pPr marL="0" lvl="0" indent="0">
              <a:buNone/>
            </a:pPr>
            <a:endParaRPr lang="en-GB" sz="20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89683" y="2323069"/>
            <a:ext cx="8184785" cy="2940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985" y="5895539"/>
            <a:ext cx="3169923" cy="818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Parental Leave Survey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1482809"/>
            <a:ext cx="8260717" cy="4151869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/>
              <a:t>Emotional Concerns (Post 2010)</a:t>
            </a:r>
          </a:p>
          <a:p>
            <a:pPr marL="0" lvl="0" indent="0">
              <a:buNone/>
            </a:pPr>
            <a:endParaRPr lang="en-GB" sz="2400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0" y="5502877"/>
            <a:ext cx="2372493" cy="1276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0917" y="2199506"/>
            <a:ext cx="8005133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985" y="5895539"/>
            <a:ext cx="3169923" cy="818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</TotalTime>
  <Words>727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Parental Leave Survey</vt:lpstr>
      <vt:lpstr>Parental Leave Survey</vt:lpstr>
      <vt:lpstr>Parental Leave Survey</vt:lpstr>
      <vt:lpstr>Parental Leave Survey</vt:lpstr>
      <vt:lpstr>Parental Leave Survey</vt:lpstr>
      <vt:lpstr>Parental Leave Survey</vt:lpstr>
      <vt:lpstr>Parental Leave Survey</vt:lpstr>
      <vt:lpstr>Parental Leave Survey</vt:lpstr>
      <vt:lpstr>Parental Leave Survey</vt:lpstr>
      <vt:lpstr>Parental Leave Survey</vt:lpstr>
      <vt:lpstr>Parental Leave Survey</vt:lpstr>
      <vt:lpstr>Parental Leave Survey</vt:lpstr>
      <vt:lpstr>Parental Leave Survey</vt:lpstr>
      <vt:lpstr>Parental Leave Survey</vt:lpstr>
      <vt:lpstr>Parental Leave Survey</vt:lpstr>
      <vt:lpstr>Parental Leave Survey</vt:lpstr>
      <vt:lpstr>Parental Leave Survey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Parental Leave Survey</dc:title>
  <dc:creator>Elaine Griffiths</dc:creator>
  <cp:lastModifiedBy>Chloe Nicholson</cp:lastModifiedBy>
  <cp:revision>1</cp:revision>
  <dcterms:created xsi:type="dcterms:W3CDTF">2015-10-05T10:43:55Z</dcterms:created>
  <dcterms:modified xsi:type="dcterms:W3CDTF">2015-11-06T10:22:24Z</dcterms:modified>
</cp:coreProperties>
</file>