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9"/>
  </p:notesMasterIdLst>
  <p:sldIdLst>
    <p:sldId id="256" r:id="rId2"/>
    <p:sldId id="282" r:id="rId3"/>
    <p:sldId id="283" r:id="rId4"/>
    <p:sldId id="260" r:id="rId5"/>
    <p:sldId id="284" r:id="rId6"/>
    <p:sldId id="285" r:id="rId7"/>
    <p:sldId id="286" r:id="rId8"/>
    <p:sldId id="287" r:id="rId9"/>
    <p:sldId id="262" r:id="rId10"/>
    <p:sldId id="263" r:id="rId11"/>
    <p:sldId id="264" r:id="rId12"/>
    <p:sldId id="265" r:id="rId13"/>
    <p:sldId id="266" r:id="rId14"/>
    <p:sldId id="269" r:id="rId15"/>
    <p:sldId id="270" r:id="rId16"/>
    <p:sldId id="271" r:id="rId17"/>
    <p:sldId id="288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21" autoAdjust="0"/>
    <p:restoredTop sz="90929"/>
  </p:normalViewPr>
  <p:slideViewPr>
    <p:cSldViewPr>
      <p:cViewPr>
        <p:scale>
          <a:sx n="66" d="100"/>
          <a:sy n="66" d="100"/>
        </p:scale>
        <p:origin x="-1032" y="-816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07F77-E9E9-4E5F-8BC9-40789FE64D7C}" type="datetimeFigureOut">
              <a:rPr lang="en-GB" smtClean="0"/>
              <a:t>30/10/2014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07F57-66E5-47FD-A6C1-B669DECA776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330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41E47-1AD6-4BF6-9C9B-B48C7B754AF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41E47-1AD6-4BF6-9C9B-B48C7B754AF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41E47-1AD6-4BF6-9C9B-B48C7B754AF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41E47-1AD6-4BF6-9C9B-B48C7B754AF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endParaRPr lang="en-US" altLang="en-US" dirty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endParaRPr lang="en-US" altLang="en-US" dirty="0"/>
            </a:p>
          </p:txBody>
        </p:sp>
      </p:grpSp>
      <p:sp>
        <p:nvSpPr>
          <p:cNvPr id="532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532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dirty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dirty="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B3A19D3-28A3-4365-AA2D-60A77EE8EA7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9629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4D8A2-9F00-4159-9F68-05DFB97B8F2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5080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AFBE6-24AA-4C20-A10A-3C34266CE1F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48864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AAE5B-BBB8-428B-84EE-4E0B02F44E3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8188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95AA2-C68C-4467-B326-E7351FC81D7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18927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81562-9E0C-441E-8F0C-F272ECD76C2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0550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CF68-3861-4884-97FA-7DE60677FB76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7387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3E912-84BB-4DEA-8B7A-FED331E0386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0114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E2EAEF-E4F5-4FD6-BAB5-57312535F98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7368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34B96-2C4A-444C-B08F-0480B8E010F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9713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43F9D-A7DD-4763-B2AB-5BFE1908E0B5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96993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9A497-168C-4860-8D3D-F648B395C61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4302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endParaRPr kumimoji="1" lang="en-US" alt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522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Tahoma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22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dirty="0" smtClean="0">
                <a:latin typeface="Tahoma" charset="0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ahoma" charset="0"/>
              </a:defRPr>
            </a:lvl1pPr>
          </a:lstStyle>
          <a:p>
            <a:pPr>
              <a:defRPr/>
            </a:pPr>
            <a:fld id="{D8B07896-D5DA-4ED3-812F-68FCDC0D8D7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GB" dirty="0">
                <a:solidFill>
                  <a:schemeClr val="bg2"/>
                </a:solidFill>
              </a:rPr>
              <a:t>How to help your GP Trainee increase their chances of passing the CSA exam</a:t>
            </a:r>
            <a:endParaRPr lang="en-GB" altLang="en-US" dirty="0" smtClean="0">
              <a:solidFill>
                <a:schemeClr val="bg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656784" cy="1752600"/>
          </a:xfrm>
        </p:spPr>
        <p:txBody>
          <a:bodyPr/>
          <a:lstStyle/>
          <a:p>
            <a:r>
              <a:rPr lang="en-GB" dirty="0"/>
              <a:t>Dr Sunil Gupta</a:t>
            </a:r>
          </a:p>
          <a:p>
            <a:r>
              <a:rPr lang="en-GB" dirty="0"/>
              <a:t>GP Trainer and Examiner for RCGP</a:t>
            </a:r>
          </a:p>
          <a:p>
            <a:r>
              <a:rPr lang="en-GB" dirty="0"/>
              <a:t>9</a:t>
            </a:r>
            <a:r>
              <a:rPr lang="en-GB" baseline="30000" dirty="0"/>
              <a:t>th</a:t>
            </a:r>
            <a:r>
              <a:rPr lang="en-GB" dirty="0"/>
              <a:t> October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793037" cy="11430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Patient Centeredness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Can </a:t>
            </a:r>
            <a:r>
              <a:rPr lang="en-GB" dirty="0"/>
              <a:t>be extremely </a:t>
            </a:r>
            <a:r>
              <a:rPr lang="en-GB" dirty="0" smtClean="0"/>
              <a:t>valuable.</a:t>
            </a:r>
            <a:endParaRPr lang="en-GB" dirty="0"/>
          </a:p>
          <a:p>
            <a:pPr eaLnBrk="1" hangingPunct="1">
              <a:defRPr/>
            </a:pPr>
            <a:r>
              <a:rPr lang="en-GB" dirty="0"/>
              <a:t>Increases compliance and patient </a:t>
            </a:r>
            <a:r>
              <a:rPr lang="en-GB" dirty="0" smtClean="0"/>
              <a:t>satisfaction.</a:t>
            </a:r>
            <a:endParaRPr lang="en-GB" dirty="0"/>
          </a:p>
          <a:p>
            <a:pPr eaLnBrk="1" hangingPunct="1">
              <a:defRPr/>
            </a:pPr>
            <a:r>
              <a:rPr lang="en-GB" dirty="0"/>
              <a:t>Increase diagnostic accuracy </a:t>
            </a:r>
            <a:r>
              <a:rPr lang="en-GB" dirty="0" smtClean="0"/>
              <a:t>.</a:t>
            </a:r>
            <a:endParaRPr lang="en-GB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Misunderstood </a:t>
            </a:r>
            <a:r>
              <a:rPr lang="en-GB" dirty="0"/>
              <a:t>as being nice or giving patients what they </a:t>
            </a:r>
            <a:r>
              <a:rPr lang="en-GB" dirty="0" smtClean="0"/>
              <a:t>want.</a:t>
            </a:r>
            <a:endParaRPr lang="en-GB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smtClean="0"/>
              <a:t>Needs </a:t>
            </a:r>
            <a:r>
              <a:rPr lang="en-GB" dirty="0"/>
              <a:t>to be demonstrated in </a:t>
            </a:r>
            <a:r>
              <a:rPr lang="en-GB" dirty="0" smtClean="0"/>
              <a:t>the CSA.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72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Summarising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Can </a:t>
            </a:r>
            <a:r>
              <a:rPr lang="en-GB" dirty="0"/>
              <a:t>both check understanding and lead to shared </a:t>
            </a:r>
            <a:r>
              <a:rPr lang="en-GB" dirty="0" smtClean="0"/>
              <a:t>management.</a:t>
            </a:r>
            <a:endParaRPr lang="en-GB" dirty="0"/>
          </a:p>
          <a:p>
            <a:pPr eaLnBrk="1" hangingPunct="1">
              <a:defRPr/>
            </a:pPr>
            <a:r>
              <a:rPr lang="en-GB" dirty="0" smtClean="0"/>
              <a:t>Summarising </a:t>
            </a:r>
            <a:r>
              <a:rPr lang="en-GB" dirty="0"/>
              <a:t>is like showing your workings in Maths </a:t>
            </a:r>
            <a:r>
              <a:rPr lang="en-GB" dirty="0" smtClean="0"/>
              <a:t>exams.</a:t>
            </a:r>
            <a:endParaRPr lang="en-GB" dirty="0"/>
          </a:p>
          <a:p>
            <a:pPr eaLnBrk="1" hangingPunct="1">
              <a:defRPr/>
            </a:pPr>
            <a:r>
              <a:rPr lang="en-GB" dirty="0"/>
              <a:t>Thinking aloud. </a:t>
            </a: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Making </a:t>
            </a:r>
            <a:r>
              <a:rPr lang="en-GB" dirty="0"/>
              <a:t>cognition </a:t>
            </a:r>
            <a:r>
              <a:rPr lang="en-GB" dirty="0" smtClean="0"/>
              <a:t>clear.</a:t>
            </a:r>
            <a:endParaRPr lang="en-GB" dirty="0"/>
          </a:p>
          <a:p>
            <a:pPr eaLnBrk="1" hangingPunct="1">
              <a:defRPr/>
            </a:pPr>
            <a:r>
              <a:rPr lang="en-GB" dirty="0" smtClean="0"/>
              <a:t>Creates </a:t>
            </a:r>
            <a:r>
              <a:rPr lang="en-GB" dirty="0"/>
              <a:t>order out of </a:t>
            </a:r>
            <a:r>
              <a:rPr lang="en-GB" dirty="0" smtClean="0"/>
              <a:t>disorder.</a:t>
            </a:r>
            <a:endParaRPr lang="en-GB" dirty="0"/>
          </a:p>
          <a:p>
            <a:pPr eaLnBrk="1" hangingPunct="1">
              <a:defRPr/>
            </a:pPr>
            <a:r>
              <a:rPr lang="en-GB" dirty="0"/>
              <a:t>Facilitates clinical </a:t>
            </a:r>
            <a:r>
              <a:rPr lang="en-GB" dirty="0" smtClean="0"/>
              <a:t>reasoning.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480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Things not to do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“</a:t>
            </a:r>
            <a:r>
              <a:rPr lang="en-GB" dirty="0"/>
              <a:t>Is it ok to ask you a few questions” </a:t>
            </a:r>
            <a:r>
              <a:rPr lang="en-GB" dirty="0" smtClean="0"/>
              <a:t>repeatedly.</a:t>
            </a:r>
            <a:endParaRPr lang="en-GB" dirty="0"/>
          </a:p>
          <a:p>
            <a:pPr eaLnBrk="1" hangingPunct="1">
              <a:defRPr/>
            </a:pPr>
            <a:r>
              <a:rPr lang="en-GB" dirty="0"/>
              <a:t>“Can you tell me a bit more about it” </a:t>
            </a:r>
            <a:r>
              <a:rPr lang="en-GB" dirty="0" smtClean="0"/>
              <a:t>inappropriately.</a:t>
            </a:r>
            <a:endParaRPr lang="en-GB" dirty="0"/>
          </a:p>
          <a:p>
            <a:pPr eaLnBrk="1" hangingPunct="1">
              <a:defRPr/>
            </a:pPr>
            <a:r>
              <a:rPr lang="en-GB" dirty="0"/>
              <a:t>Clumsy </a:t>
            </a:r>
            <a:r>
              <a:rPr lang="en-GB" dirty="0" smtClean="0"/>
              <a:t>ICE.</a:t>
            </a:r>
            <a:endParaRPr lang="en-GB" dirty="0"/>
          </a:p>
          <a:p>
            <a:pPr eaLnBrk="1" hangingPunct="1">
              <a:defRPr/>
            </a:pPr>
            <a:r>
              <a:rPr lang="en-GB" dirty="0" smtClean="0"/>
              <a:t>Generate </a:t>
            </a:r>
            <a:r>
              <a:rPr lang="en-GB" dirty="0"/>
              <a:t>inappropriate management </a:t>
            </a:r>
            <a:r>
              <a:rPr lang="en-GB" dirty="0" smtClean="0"/>
              <a:t>options.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60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bg2"/>
                </a:solidFill>
              </a:rPr>
              <a:t>Things to do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Selective </a:t>
            </a:r>
            <a:r>
              <a:rPr lang="en-GB" dirty="0"/>
              <a:t>and appropriate </a:t>
            </a:r>
            <a:r>
              <a:rPr lang="en-GB" dirty="0" smtClean="0"/>
              <a:t>examination.</a:t>
            </a:r>
            <a:endParaRPr lang="en-GB" dirty="0"/>
          </a:p>
          <a:p>
            <a:pPr eaLnBrk="1" hangingPunct="1">
              <a:defRPr/>
            </a:pPr>
            <a:r>
              <a:rPr lang="en-GB" dirty="0"/>
              <a:t>Selective and appropriate </a:t>
            </a:r>
            <a:r>
              <a:rPr lang="en-GB" dirty="0" smtClean="0"/>
              <a:t>tests. </a:t>
            </a:r>
            <a:endParaRPr lang="en-GB" dirty="0"/>
          </a:p>
          <a:p>
            <a:pPr eaLnBrk="1" hangingPunct="1">
              <a:defRPr/>
            </a:pPr>
            <a:r>
              <a:rPr lang="en-GB" dirty="0"/>
              <a:t>Selective and appropriate </a:t>
            </a:r>
            <a:r>
              <a:rPr lang="en-GB" dirty="0" smtClean="0"/>
              <a:t>referrals.</a:t>
            </a:r>
            <a:endParaRPr lang="en-GB" dirty="0"/>
          </a:p>
          <a:p>
            <a:pPr eaLnBrk="1" hangingPunct="1">
              <a:defRPr/>
            </a:pPr>
            <a:r>
              <a:rPr lang="en-GB" dirty="0"/>
              <a:t>Make a </a:t>
            </a:r>
            <a:r>
              <a:rPr lang="en-GB" dirty="0" smtClean="0"/>
              <a:t>decision.</a:t>
            </a:r>
            <a:endParaRPr lang="en-GB" dirty="0"/>
          </a:p>
          <a:p>
            <a:pPr eaLnBrk="1" hangingPunct="1">
              <a:defRPr/>
            </a:pPr>
            <a:r>
              <a:rPr lang="en-GB" dirty="0"/>
              <a:t>Explain test or </a:t>
            </a:r>
            <a:r>
              <a:rPr lang="en-GB" dirty="0" smtClean="0"/>
              <a:t>examination.</a:t>
            </a:r>
            <a:endParaRPr lang="en-GB" dirty="0"/>
          </a:p>
          <a:p>
            <a:pPr eaLnBrk="1" hangingPunct="1">
              <a:defRPr/>
            </a:pPr>
            <a:r>
              <a:rPr lang="en-GB" dirty="0"/>
              <a:t>Listen to the role </a:t>
            </a:r>
            <a:r>
              <a:rPr lang="en-GB" dirty="0" smtClean="0"/>
              <a:t>player.</a:t>
            </a:r>
            <a:endParaRPr lang="en-GB" dirty="0"/>
          </a:p>
          <a:p>
            <a:pPr eaLnBrk="1" hangingPunct="1">
              <a:defRPr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8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bg2"/>
                </a:solidFill>
              </a:rPr>
              <a:t>Persuading patients 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Build rapport by listening to the patient – letting them speak, not interrupting, staying calm.</a:t>
            </a:r>
          </a:p>
          <a:p>
            <a:r>
              <a:rPr lang="en-GB" sz="2800" dirty="0" smtClean="0"/>
              <a:t>Summarise patient’s point of view.</a:t>
            </a:r>
          </a:p>
          <a:p>
            <a:r>
              <a:rPr lang="en-GB" sz="2800" dirty="0" smtClean="0"/>
              <a:t>Understanding / empathising with the patient.</a:t>
            </a:r>
          </a:p>
          <a:p>
            <a:r>
              <a:rPr lang="en-GB" sz="2800" dirty="0" smtClean="0"/>
              <a:t>Using reason and logic to persuade – evidence.</a:t>
            </a:r>
          </a:p>
          <a:p>
            <a:r>
              <a:rPr lang="en-GB" sz="2800" dirty="0" smtClean="0"/>
              <a:t>Decide degree of urgency.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1200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2"/>
                </a:solidFill>
              </a:rPr>
              <a:t>Persuading patients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“I can only treat you as I would want to be treated in the same situation”.</a:t>
            </a:r>
          </a:p>
          <a:p>
            <a:r>
              <a:rPr lang="en-GB" dirty="0" smtClean="0"/>
              <a:t>Flattery – “I know you are a caring mother”</a:t>
            </a:r>
          </a:p>
          <a:p>
            <a:r>
              <a:rPr lang="en-GB" dirty="0" smtClean="0"/>
              <a:t>“It is the Law so I have to do it”</a:t>
            </a:r>
          </a:p>
          <a:p>
            <a:r>
              <a:rPr lang="en-GB" dirty="0" smtClean="0"/>
              <a:t>Blame someone else e.g. the CCG or the GMC.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03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2"/>
                </a:solidFill>
              </a:rPr>
              <a:t>Persuading patients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emotional blackmail – “How would you feel if you ended up running over a child”</a:t>
            </a:r>
          </a:p>
          <a:p>
            <a:r>
              <a:rPr lang="en-GB" dirty="0" smtClean="0"/>
              <a:t>Repeat your point of view – broken record.</a:t>
            </a:r>
          </a:p>
          <a:p>
            <a:r>
              <a:rPr lang="en-GB" dirty="0" smtClean="0"/>
              <a:t>Try to find solutions to the problem you are facing.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10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bg2"/>
                </a:solidFill>
              </a:rPr>
              <a:t>Summary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Videoing consultations and joint surgeries with trainer helpful.</a:t>
            </a:r>
          </a:p>
          <a:p>
            <a:r>
              <a:rPr lang="en-GB" dirty="0" smtClean="0"/>
              <a:t>The trainee should be curious and interested in the patient.</a:t>
            </a:r>
          </a:p>
          <a:p>
            <a:r>
              <a:rPr lang="en-GB" dirty="0" smtClean="0"/>
              <a:t>The trainee has to combine good </a:t>
            </a:r>
            <a:r>
              <a:rPr lang="en-GB" dirty="0"/>
              <a:t>clinical skills with good interpersonal </a:t>
            </a:r>
            <a:r>
              <a:rPr lang="en-GB" dirty="0" smtClean="0"/>
              <a:t>skills.</a:t>
            </a:r>
          </a:p>
          <a:p>
            <a:r>
              <a:rPr lang="en-GB" dirty="0" smtClean="0"/>
              <a:t>Best preparation is seeing lots of patients.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56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60648"/>
            <a:ext cx="7793037" cy="1224136"/>
          </a:xfrm>
        </p:spPr>
        <p:txBody>
          <a:bodyPr/>
          <a:lstStyle/>
          <a:p>
            <a:pPr algn="ctr"/>
            <a:r>
              <a:rPr lang="en-GB" dirty="0">
                <a:solidFill>
                  <a:schemeClr val="bg2"/>
                </a:solidFill>
              </a:rPr>
              <a:t>How trainers can help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631560" cy="4536504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Lots </a:t>
            </a:r>
            <a:r>
              <a:rPr lang="en-US" sz="2800" dirty="0"/>
              <a:t>of </a:t>
            </a:r>
            <a:r>
              <a:rPr lang="en-US" sz="2800" dirty="0" smtClean="0"/>
              <a:t>video analysis, joint </a:t>
            </a:r>
            <a:r>
              <a:rPr lang="en-US" sz="2800" dirty="0"/>
              <a:t>surgeries and CSA </a:t>
            </a:r>
            <a:r>
              <a:rPr lang="en-US" sz="2800" dirty="0" smtClean="0"/>
              <a:t>practice.</a:t>
            </a:r>
            <a:endParaRPr lang="en-US" sz="2800" dirty="0"/>
          </a:p>
          <a:p>
            <a:r>
              <a:rPr lang="en-US" sz="2800" dirty="0"/>
              <a:t>In </a:t>
            </a:r>
            <a:r>
              <a:rPr lang="en-US" sz="2800" dirty="0" smtClean="0"/>
              <a:t>video consultations at </a:t>
            </a:r>
            <a:r>
              <a:rPr lang="en-US" sz="2800" dirty="0"/>
              <a:t>critical </a:t>
            </a:r>
            <a:r>
              <a:rPr lang="en-US" sz="2800" dirty="0" smtClean="0"/>
              <a:t>points </a:t>
            </a:r>
            <a:r>
              <a:rPr lang="en-US" sz="2800" dirty="0"/>
              <a:t>ask the trainee what they are thinking </a:t>
            </a:r>
            <a:r>
              <a:rPr lang="en-US" sz="2800" dirty="0" smtClean="0"/>
              <a:t>(e.g. </a:t>
            </a:r>
            <a:r>
              <a:rPr lang="en-US" sz="2800" dirty="0"/>
              <a:t>diagnostic </a:t>
            </a:r>
            <a:r>
              <a:rPr lang="en-US" sz="2800" dirty="0" smtClean="0"/>
              <a:t>dilemmas, </a:t>
            </a:r>
            <a:r>
              <a:rPr lang="en-US" sz="2800" dirty="0"/>
              <a:t>treatment choices </a:t>
            </a:r>
            <a:r>
              <a:rPr lang="en-US" sz="2800" dirty="0" smtClean="0"/>
              <a:t>etc.)</a:t>
            </a:r>
          </a:p>
          <a:p>
            <a:r>
              <a:rPr lang="en-GB" sz="2800" dirty="0"/>
              <a:t>Best preparation is seeing lots of patients. </a:t>
            </a:r>
          </a:p>
          <a:p>
            <a:r>
              <a:rPr lang="en-US" sz="2800" dirty="0" smtClean="0"/>
              <a:t>Make </a:t>
            </a:r>
            <a:r>
              <a:rPr lang="en-US" sz="2800" dirty="0"/>
              <a:t>sure your trainee is expanding their knowledge base at the same rate as their consulting skills. </a:t>
            </a:r>
          </a:p>
        </p:txBody>
      </p:sp>
    </p:spTree>
    <p:extLst>
      <p:ext uri="{BB962C8B-B14F-4D97-AF65-F5344CB8AC3E}">
        <p14:creationId xmlns:p14="http://schemas.microsoft.com/office/powerpoint/2010/main" val="216107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bg2"/>
                </a:solidFill>
              </a:rPr>
              <a:t>How trainers can help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017713"/>
            <a:ext cx="8127504" cy="4114800"/>
          </a:xfrm>
        </p:spPr>
        <p:txBody>
          <a:bodyPr/>
          <a:lstStyle/>
          <a:p>
            <a:r>
              <a:rPr lang="en-US" sz="2800" dirty="0"/>
              <a:t>Watch your trainees for clunky / </a:t>
            </a:r>
            <a:r>
              <a:rPr lang="en-US" sz="2800" dirty="0" smtClean="0"/>
              <a:t>embarrassed / formulaic </a:t>
            </a:r>
            <a:r>
              <a:rPr lang="en-US" sz="2800" dirty="0"/>
              <a:t>phrases and </a:t>
            </a:r>
            <a:r>
              <a:rPr lang="en-US" sz="2800" dirty="0" smtClean="0"/>
              <a:t>replace with more  </a:t>
            </a:r>
            <a:r>
              <a:rPr lang="en-US" sz="2800" dirty="0"/>
              <a:t>comfortable and natural ones</a:t>
            </a:r>
            <a:r>
              <a:rPr lang="en-US" sz="2800" dirty="0" smtClean="0"/>
              <a:t>.</a:t>
            </a:r>
            <a:r>
              <a:rPr lang="en-GB" sz="2800" dirty="0"/>
              <a:t> </a:t>
            </a:r>
            <a:endParaRPr lang="en-US" sz="2800" dirty="0"/>
          </a:p>
          <a:p>
            <a:r>
              <a:rPr lang="en-US" sz="2800" dirty="0"/>
              <a:t>Encourage the use of open questions early </a:t>
            </a:r>
            <a:r>
              <a:rPr lang="en-US" sz="2800" dirty="0" smtClean="0"/>
              <a:t>on and help with time management in consultation.</a:t>
            </a:r>
            <a:endParaRPr lang="en-US" sz="2800" dirty="0"/>
          </a:p>
          <a:p>
            <a:r>
              <a:rPr lang="en-US" sz="2800" dirty="0"/>
              <a:t>Identify the barriers to fluent consulting – any social/cultural </a:t>
            </a:r>
            <a:r>
              <a:rPr lang="en-US" sz="2800" dirty="0" smtClean="0"/>
              <a:t>barriers</a:t>
            </a:r>
            <a:r>
              <a:rPr lang="en-US" dirty="0" smtClean="0"/>
              <a:t>?.</a:t>
            </a:r>
          </a:p>
          <a:p>
            <a:pPr eaLnBrk="1" hangingPunct="1"/>
            <a:r>
              <a:rPr lang="en-GB" sz="2800" dirty="0"/>
              <a:t>Encourage patient centeredness.</a:t>
            </a:r>
          </a:p>
          <a:p>
            <a:pPr eaLnBrk="1" hangingPunct="1"/>
            <a:r>
              <a:rPr lang="en-GB" sz="2800" dirty="0"/>
              <a:t>Encourage study groups.</a:t>
            </a:r>
          </a:p>
          <a:p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53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Where things go wrong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 smtClean="0"/>
              <a:t>Too </a:t>
            </a:r>
            <a:r>
              <a:rPr lang="en-GB" dirty="0"/>
              <a:t>narrow a </a:t>
            </a:r>
            <a:r>
              <a:rPr lang="en-GB" dirty="0" smtClean="0"/>
              <a:t>focus - </a:t>
            </a:r>
            <a:r>
              <a:rPr lang="en-GB" dirty="0"/>
              <a:t>making assumptions too </a:t>
            </a:r>
            <a:r>
              <a:rPr lang="en-GB" dirty="0" smtClean="0"/>
              <a:t>quickly.</a:t>
            </a:r>
            <a:endParaRPr lang="en-GB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/>
              <a:t>Physical </a:t>
            </a:r>
            <a:r>
              <a:rPr lang="en-GB" dirty="0" smtClean="0"/>
              <a:t>examinations - </a:t>
            </a:r>
            <a:r>
              <a:rPr lang="en-GB" dirty="0"/>
              <a:t>too much, too little, not </a:t>
            </a:r>
            <a:r>
              <a:rPr lang="en-GB" dirty="0" smtClean="0"/>
              <a:t>done </a:t>
            </a:r>
            <a:r>
              <a:rPr lang="en-GB" dirty="0"/>
              <a:t>or simply </a:t>
            </a:r>
            <a:r>
              <a:rPr lang="en-GB" dirty="0" smtClean="0"/>
              <a:t>wrong.</a:t>
            </a:r>
            <a:endParaRPr lang="en-GB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/>
              <a:t>Poor clinical management </a:t>
            </a:r>
            <a:r>
              <a:rPr lang="en-GB" dirty="0" smtClean="0"/>
              <a:t>plans.</a:t>
            </a:r>
            <a:endParaRPr lang="en-GB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/>
              <a:t>Poor time management (not </a:t>
            </a:r>
            <a:r>
              <a:rPr lang="en-GB" dirty="0" smtClean="0"/>
              <a:t>finishing).</a:t>
            </a:r>
            <a:endParaRPr lang="en-GB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/>
              <a:t>Formulaic </a:t>
            </a:r>
            <a:r>
              <a:rPr lang="en-GB" dirty="0" smtClean="0"/>
              <a:t>consulting.</a:t>
            </a:r>
            <a:endParaRPr lang="en-GB" dirty="0"/>
          </a:p>
          <a:p>
            <a:pPr eaLnBrk="1" hangingPunct="1">
              <a:lnSpc>
                <a:spcPct val="90000"/>
              </a:lnSpc>
              <a:defRPr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80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2"/>
                </a:solidFill>
              </a:rPr>
              <a:t>Pitfalls: General features observed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b="0" dirty="0" smtClean="0"/>
              <a:t>Passing</a:t>
            </a:r>
          </a:p>
        </p:txBody>
      </p:sp>
      <p:sp>
        <p:nvSpPr>
          <p:cNvPr id="14340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en-GB" dirty="0" smtClean="0"/>
              <a:t>Fluent, interactive and relevant</a:t>
            </a:r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en-GB" dirty="0" smtClean="0"/>
              <a:t>Is able to take patient into medical world as a shared partner </a:t>
            </a:r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en-GB" dirty="0" smtClean="0"/>
              <a:t>Open about lack of knowledge or certainty and may use this constructively</a:t>
            </a:r>
          </a:p>
          <a:p>
            <a:pPr marL="365760" indent="-256032" eaLnBrk="1" fontAlgn="auto" hangingPunct="1">
              <a:spcAft>
                <a:spcPts val="0"/>
              </a:spcAft>
              <a:defRPr/>
            </a:pPr>
            <a:r>
              <a:rPr lang="en-GB" dirty="0" smtClean="0"/>
              <a:t>Active monitoring during consultation</a:t>
            </a:r>
          </a:p>
        </p:txBody>
      </p:sp>
      <p:sp>
        <p:nvSpPr>
          <p:cNvPr id="12293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GB" sz="2800" b="0" dirty="0" smtClean="0"/>
              <a:t>Failing</a:t>
            </a:r>
          </a:p>
        </p:txBody>
      </p:sp>
      <p:sp>
        <p:nvSpPr>
          <p:cNvPr id="14342" name="Content Placeholder 5"/>
          <p:cNvSpPr>
            <a:spLocks noGrp="1"/>
          </p:cNvSpPr>
          <p:nvPr>
            <p:ph sz="quarter" idx="4"/>
          </p:nvPr>
        </p:nvSpPr>
        <p:spPr/>
        <p:txBody>
          <a:bodyPr rtlCol="0">
            <a:normAutofit fontScale="925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/>
              <a:t>Patronising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/>
              <a:t>Uneasy with or unable to acknowledge own ignorance or uncertainty</a:t>
            </a: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/>
              <a:t>More scripted summary and checking understanding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/>
              <a:t>Poor use of time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/>
              <a:t>Does not appear to care about the patient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/>
              <a:t>Not curious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GB" dirty="0" smtClean="0"/>
              <a:t>Unaware of personal space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en-GB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473576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4000" dirty="0" smtClean="0">
                <a:solidFill>
                  <a:schemeClr val="bg2"/>
                </a:solidFill>
              </a:rPr>
              <a:t>Key features in Data-gathering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b="0" dirty="0" smtClean="0"/>
              <a:t>Passing</a:t>
            </a:r>
          </a:p>
        </p:txBody>
      </p:sp>
      <p:sp>
        <p:nvSpPr>
          <p:cNvPr id="1331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Can take a focussed but full history</a:t>
            </a:r>
          </a:p>
          <a:p>
            <a:pPr eaLnBrk="1" hangingPunct="1"/>
            <a:r>
              <a:rPr lang="en-GB" sz="2800" dirty="0" smtClean="0"/>
              <a:t>Open, listening style then closed questions</a:t>
            </a:r>
          </a:p>
          <a:p>
            <a:pPr eaLnBrk="1" hangingPunct="1"/>
            <a:r>
              <a:rPr lang="en-GB" sz="2800" dirty="0" smtClean="0"/>
              <a:t>Embedding of questions in previous response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  <p:sp>
        <p:nvSpPr>
          <p:cNvPr id="13317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GB" sz="2800" b="0" dirty="0" smtClean="0"/>
              <a:t>Failing</a:t>
            </a:r>
          </a:p>
        </p:txBody>
      </p:sp>
      <p:sp>
        <p:nvSpPr>
          <p:cNvPr id="13318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sz="2800" dirty="0" smtClean="0"/>
              <a:t>Formulaic questioning which can become interrogative</a:t>
            </a:r>
          </a:p>
          <a:p>
            <a:pPr eaLnBrk="1" hangingPunct="1">
              <a:spcBef>
                <a:spcPct val="0"/>
              </a:spcBef>
            </a:pPr>
            <a:r>
              <a:rPr lang="en-GB" sz="2800" dirty="0" smtClean="0"/>
              <a:t>Different types of info elicited in the same way</a:t>
            </a:r>
          </a:p>
          <a:p>
            <a:pPr eaLnBrk="1" hangingPunct="1">
              <a:spcBef>
                <a:spcPct val="0"/>
              </a:spcBef>
            </a:pPr>
            <a:r>
              <a:rPr lang="en-GB" sz="2800" dirty="0" smtClean="0"/>
              <a:t>Sequence of questions does not seem to make sense</a:t>
            </a:r>
          </a:p>
        </p:txBody>
      </p:sp>
    </p:spTree>
    <p:extLst>
      <p:ext uri="{BB962C8B-B14F-4D97-AF65-F5344CB8AC3E}">
        <p14:creationId xmlns:p14="http://schemas.microsoft.com/office/powerpoint/2010/main" val="17495777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bg2"/>
                </a:solidFill>
              </a:rPr>
              <a:t>Key features in Clinical Management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b="0" dirty="0" smtClean="0"/>
              <a:t>Passing</a:t>
            </a:r>
          </a:p>
        </p:txBody>
      </p:sp>
      <p:sp>
        <p:nvSpPr>
          <p:cNvPr id="1434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5125" indent="-255588" eaLnBrk="1" hangingPunct="1"/>
            <a:r>
              <a:rPr lang="en-GB" dirty="0" smtClean="0"/>
              <a:t>Appears knowledgeable and refers to recognised algorithms or modes of practice</a:t>
            </a:r>
          </a:p>
          <a:p>
            <a:pPr marL="365125" indent="-255588" eaLnBrk="1" hangingPunct="1"/>
            <a:r>
              <a:rPr lang="en-GB" dirty="0" smtClean="0"/>
              <a:t>Able to suggest solutions to problems or a range of reasonable management options likely to be agreeable to patient</a:t>
            </a:r>
          </a:p>
          <a:p>
            <a:pPr marL="365125" indent="-255588" eaLnBrk="1" hangingPunct="1">
              <a:buFont typeface="Wingdings 3" pitchFamily="18" charset="2"/>
              <a:buChar char=""/>
            </a:pPr>
            <a:endParaRPr lang="en-GB" dirty="0" smtClean="0"/>
          </a:p>
        </p:txBody>
      </p:sp>
      <p:sp>
        <p:nvSpPr>
          <p:cNvPr id="14341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GB" sz="2800" b="0" dirty="0" smtClean="0"/>
              <a:t>Failing</a:t>
            </a:r>
          </a:p>
        </p:txBody>
      </p:sp>
      <p:sp>
        <p:nvSpPr>
          <p:cNvPr id="14342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 smtClean="0"/>
              <a:t>Insufficient knowledge base, or ability to think of realistic and effective alternatives </a:t>
            </a:r>
          </a:p>
          <a:p>
            <a:pPr eaLnBrk="1" hangingPunct="1">
              <a:spcBef>
                <a:spcPct val="0"/>
              </a:spcBef>
            </a:pPr>
            <a:r>
              <a:rPr lang="en-GB" dirty="0" smtClean="0"/>
              <a:t>Fails to integrate and apply knowledge</a:t>
            </a:r>
          </a:p>
          <a:p>
            <a:pPr eaLnBrk="1" hangingPunct="1">
              <a:spcBef>
                <a:spcPct val="0"/>
              </a:spcBef>
            </a:pPr>
            <a:r>
              <a:rPr lang="en-GB" dirty="0" smtClean="0"/>
              <a:t>Puts off making clinical decisions or a clear diagnosis</a:t>
            </a:r>
          </a:p>
          <a:p>
            <a:pPr eaLnBrk="1" hangingPunct="1">
              <a:spcBef>
                <a:spcPct val="0"/>
              </a:spcBef>
            </a:pPr>
            <a:r>
              <a:rPr lang="en-GB" dirty="0" smtClean="0"/>
              <a:t>Doesn’t appear to grasp the dilemma if there is one</a:t>
            </a:r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29927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4000" dirty="0" smtClean="0">
                <a:solidFill>
                  <a:schemeClr val="bg2"/>
                </a:solidFill>
              </a:rPr>
              <a:t>Key features in Interpersonal skills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>
          <a:xfrm>
            <a:off x="468313" y="1557338"/>
            <a:ext cx="4040187" cy="639762"/>
          </a:xfrm>
        </p:spPr>
        <p:txBody>
          <a:bodyPr/>
          <a:lstStyle/>
          <a:p>
            <a:pPr eaLnBrk="1" hangingPunct="1"/>
            <a:r>
              <a:rPr lang="en-GB" sz="2800" b="0" dirty="0" smtClean="0">
                <a:solidFill>
                  <a:schemeClr val="bg2"/>
                </a:solidFill>
              </a:rPr>
              <a:t>Passing</a:t>
            </a:r>
            <a:r>
              <a:rPr lang="en-GB" dirty="0" smtClean="0"/>
              <a:t>	</a:t>
            </a:r>
          </a:p>
        </p:txBody>
      </p:sp>
      <p:sp>
        <p:nvSpPr>
          <p:cNvPr id="1536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5125" indent="-255588" eaLnBrk="1" hangingPunct="1"/>
            <a:r>
              <a:rPr lang="en-GB" dirty="0" smtClean="0"/>
              <a:t>Connects instantly with patient</a:t>
            </a:r>
          </a:p>
          <a:p>
            <a:pPr marL="365125" indent="-255588" eaLnBrk="1" hangingPunct="1">
              <a:lnSpc>
                <a:spcPct val="90000"/>
              </a:lnSpc>
            </a:pPr>
            <a:r>
              <a:rPr lang="en-GB" dirty="0" smtClean="0"/>
              <a:t>Non-judgemental</a:t>
            </a:r>
          </a:p>
          <a:p>
            <a:pPr marL="365125" indent="-255588" eaLnBrk="1" hangingPunct="1">
              <a:lnSpc>
                <a:spcPct val="90000"/>
              </a:lnSpc>
            </a:pPr>
            <a:r>
              <a:rPr lang="en-GB" dirty="0" smtClean="0"/>
              <a:t>Interested in the patient</a:t>
            </a:r>
          </a:p>
          <a:p>
            <a:pPr marL="365125" indent="-255588" eaLnBrk="1" hangingPunct="1">
              <a:lnSpc>
                <a:spcPct val="90000"/>
              </a:lnSpc>
            </a:pPr>
            <a:r>
              <a:rPr lang="en-GB" dirty="0" smtClean="0"/>
              <a:t>Reformulates explanations using helpful metaphors</a:t>
            </a:r>
          </a:p>
          <a:p>
            <a:pPr marL="365125" indent="-255588" eaLnBrk="1" hangingPunct="1">
              <a:lnSpc>
                <a:spcPct val="90000"/>
              </a:lnSpc>
            </a:pPr>
            <a:r>
              <a:rPr lang="en-GB" dirty="0" smtClean="0"/>
              <a:t>Can meet patient half way – identifies patient’s agenda, </a:t>
            </a:r>
          </a:p>
        </p:txBody>
      </p:sp>
      <p:sp>
        <p:nvSpPr>
          <p:cNvPr id="1536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/>
            <a:r>
              <a:rPr lang="en-GB" sz="2800" b="0" dirty="0" smtClean="0"/>
              <a:t>Failing</a:t>
            </a:r>
          </a:p>
        </p:txBody>
      </p:sp>
      <p:sp>
        <p:nvSpPr>
          <p:cNvPr id="1536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65125" indent="-255588"/>
            <a:r>
              <a:rPr lang="en-GB" dirty="0" smtClean="0"/>
              <a:t>Patient concerns not addressed</a:t>
            </a:r>
          </a:p>
          <a:p>
            <a:pPr marL="365125" indent="-255588" eaLnBrk="1" hangingPunct="1"/>
            <a:r>
              <a:rPr lang="en-GB" dirty="0" smtClean="0"/>
              <a:t>Unable to explain effectively – may be wrong or not tuned to patient</a:t>
            </a:r>
          </a:p>
          <a:p>
            <a:pPr marL="365125" indent="-255588" eaLnBrk="1" hangingPunct="1"/>
            <a:r>
              <a:rPr lang="en-GB" dirty="0" smtClean="0"/>
              <a:t>Inappropriate use of terms</a:t>
            </a:r>
          </a:p>
          <a:p>
            <a:pPr marL="365125" indent="-255588" eaLnBrk="1" hangingPunct="1"/>
            <a:r>
              <a:rPr lang="en-GB" dirty="0" smtClean="0"/>
              <a:t>Over patient-centred to the detriment of clinical outcome</a:t>
            </a:r>
          </a:p>
          <a:p>
            <a:pPr marL="365125" indent="-255588" eaLnBrk="1" hangingPunct="1">
              <a:buFont typeface="Wingdings 3" pitchFamily="18" charset="2"/>
              <a:buChar char=""/>
            </a:pPr>
            <a:endParaRPr lang="en-GB" dirty="0" smtClean="0"/>
          </a:p>
          <a:p>
            <a:pPr marL="365125" indent="-255588" eaLnBrk="1" hangingPunct="1">
              <a:buFont typeface="Wingdings 3" pitchFamily="18" charset="2"/>
              <a:buChar char=""/>
            </a:pPr>
            <a:endParaRPr lang="en-GB" dirty="0" smtClean="0"/>
          </a:p>
          <a:p>
            <a:pPr marL="365125" indent="-255588" eaLnBrk="1" hangingPunct="1">
              <a:buFont typeface="Wingdings 3" pitchFamily="18" charset="2"/>
              <a:buChar char=""/>
            </a:pPr>
            <a:endParaRPr lang="en-GB" dirty="0" smtClean="0"/>
          </a:p>
          <a:p>
            <a:pPr marL="365125" indent="-255588" eaLnBrk="1" hangingPunct="1">
              <a:buFont typeface="Wingdings 3" pitchFamily="18" charset="2"/>
              <a:buChar char=""/>
            </a:pPr>
            <a:endParaRPr lang="en-GB" dirty="0" smtClean="0"/>
          </a:p>
          <a:p>
            <a:pPr marL="365125" indent="-255588" eaLnBrk="1" hangingPunct="1">
              <a:buFont typeface="Wingdings 3" pitchFamily="18" charset="2"/>
              <a:buChar char="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121248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The Notes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/>
              <a:t>Read </a:t>
            </a:r>
            <a:r>
              <a:rPr lang="en-GB" sz="2800" dirty="0"/>
              <a:t>the </a:t>
            </a:r>
            <a:r>
              <a:rPr lang="en-GB" sz="2800" dirty="0" smtClean="0"/>
              <a:t>notes.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/>
              <a:t>They </a:t>
            </a:r>
            <a:r>
              <a:rPr lang="en-GB" sz="2800" dirty="0"/>
              <a:t>provide </a:t>
            </a:r>
            <a:r>
              <a:rPr lang="en-GB" sz="2800" dirty="0" smtClean="0"/>
              <a:t>information </a:t>
            </a:r>
            <a:r>
              <a:rPr lang="en-GB" sz="2800" dirty="0"/>
              <a:t>about </a:t>
            </a:r>
            <a:r>
              <a:rPr lang="en-GB" sz="2800" dirty="0" smtClean="0"/>
              <a:t>patient’s </a:t>
            </a:r>
            <a:r>
              <a:rPr lang="en-GB" sz="2800" dirty="0"/>
              <a:t>name, age, sex and </a:t>
            </a:r>
            <a:r>
              <a:rPr lang="en-GB" sz="2800" dirty="0" smtClean="0"/>
              <a:t>background.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/>
              <a:t>They </a:t>
            </a:r>
            <a:r>
              <a:rPr lang="en-GB" sz="2800" dirty="0"/>
              <a:t>may contain important information about prior events, </a:t>
            </a:r>
            <a:r>
              <a:rPr lang="en-GB" sz="2800" dirty="0" smtClean="0"/>
              <a:t>e.g. </a:t>
            </a:r>
            <a:r>
              <a:rPr lang="en-GB" sz="2800" dirty="0"/>
              <a:t>a consultation with a colleague or the practice nurse, test or </a:t>
            </a:r>
            <a:r>
              <a:rPr lang="en-GB" sz="2800" dirty="0" smtClean="0"/>
              <a:t>X-ray </a:t>
            </a:r>
            <a:r>
              <a:rPr lang="en-GB" sz="2800" dirty="0"/>
              <a:t>results, or a letter from a consultant. </a:t>
            </a:r>
            <a:endParaRPr lang="en-GB" sz="28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/>
              <a:t>Past </a:t>
            </a:r>
            <a:r>
              <a:rPr lang="en-GB" sz="2800" dirty="0"/>
              <a:t>history is </a:t>
            </a:r>
            <a:r>
              <a:rPr lang="en-GB" sz="2800" dirty="0" smtClean="0"/>
              <a:t>generally kept </a:t>
            </a:r>
            <a:r>
              <a:rPr lang="en-GB" sz="2800" dirty="0"/>
              <a:t>to a minimum to avoid </a:t>
            </a:r>
            <a:r>
              <a:rPr lang="en-GB" sz="2800" dirty="0" smtClean="0"/>
              <a:t>distracting the candidate.</a:t>
            </a:r>
            <a:endParaRPr lang="en-GB" sz="2800" dirty="0"/>
          </a:p>
          <a:p>
            <a:pPr eaLnBrk="1" hangingPunct="1">
              <a:lnSpc>
                <a:spcPct val="90000"/>
              </a:lnSpc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79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710</TotalTime>
  <Words>850</Words>
  <Application>Microsoft Office PowerPoint</Application>
  <PresentationFormat>On-screen Show (4:3)</PresentationFormat>
  <Paragraphs>124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Blends</vt:lpstr>
      <vt:lpstr>How to help your GP Trainee increase their chances of passing the CSA exam</vt:lpstr>
      <vt:lpstr>How trainers can help </vt:lpstr>
      <vt:lpstr>How trainers can help </vt:lpstr>
      <vt:lpstr>Where things go wrong</vt:lpstr>
      <vt:lpstr>Pitfalls: General features observed</vt:lpstr>
      <vt:lpstr>Key features in Data-gathering</vt:lpstr>
      <vt:lpstr>Key features in Clinical Management</vt:lpstr>
      <vt:lpstr>Key features in Interpersonal skills</vt:lpstr>
      <vt:lpstr>The Notes</vt:lpstr>
      <vt:lpstr>Patient Centeredness</vt:lpstr>
      <vt:lpstr>Summarising</vt:lpstr>
      <vt:lpstr>Things not to do</vt:lpstr>
      <vt:lpstr>Things to do</vt:lpstr>
      <vt:lpstr>Persuading patients </vt:lpstr>
      <vt:lpstr>Persuading patients </vt:lpstr>
      <vt:lpstr>Persuading patients </vt:lpstr>
      <vt:lpstr>Summary</vt:lpstr>
    </vt:vector>
  </TitlesOfParts>
  <Company>School of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Medical Ethics</dc:title>
  <dc:creator>Queens University Belfast</dc:creator>
  <cp:lastModifiedBy>Kelson Emma</cp:lastModifiedBy>
  <cp:revision>62</cp:revision>
  <dcterms:created xsi:type="dcterms:W3CDTF">2002-07-30T13:01:54Z</dcterms:created>
  <dcterms:modified xsi:type="dcterms:W3CDTF">2014-10-30T10:02:50Z</dcterms:modified>
</cp:coreProperties>
</file>