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0" r:id="rId3"/>
    <p:sldMasterId id="2147483695" r:id="rId4"/>
    <p:sldMasterId id="2147483707" r:id="rId5"/>
    <p:sldMasterId id="2147483721" r:id="rId6"/>
    <p:sldMasterId id="2147483733" r:id="rId7"/>
  </p:sldMasterIdLst>
  <p:notesMasterIdLst>
    <p:notesMasterId r:id="rId51"/>
  </p:notesMasterIdLst>
  <p:sldIdLst>
    <p:sldId id="256" r:id="rId8"/>
    <p:sldId id="863" r:id="rId9"/>
    <p:sldId id="1178" r:id="rId10"/>
    <p:sldId id="1250" r:id="rId11"/>
    <p:sldId id="1254" r:id="rId12"/>
    <p:sldId id="1255" r:id="rId13"/>
    <p:sldId id="1256" r:id="rId14"/>
    <p:sldId id="1258" r:id="rId15"/>
    <p:sldId id="1260" r:id="rId16"/>
    <p:sldId id="1259" r:id="rId17"/>
    <p:sldId id="1261" r:id="rId18"/>
    <p:sldId id="1262" r:id="rId19"/>
    <p:sldId id="1263" r:id="rId20"/>
    <p:sldId id="1187" r:id="rId21"/>
    <p:sldId id="858" r:id="rId22"/>
    <p:sldId id="1193" r:id="rId23"/>
    <p:sldId id="1206" r:id="rId24"/>
    <p:sldId id="1237" r:id="rId25"/>
    <p:sldId id="1238" r:id="rId26"/>
    <p:sldId id="1236" r:id="rId27"/>
    <p:sldId id="1189" r:id="rId28"/>
    <p:sldId id="1222" r:id="rId29"/>
    <p:sldId id="1223" r:id="rId30"/>
    <p:sldId id="1190" r:id="rId31"/>
    <p:sldId id="1227" r:id="rId32"/>
    <p:sldId id="1243" r:id="rId33"/>
    <p:sldId id="1232" r:id="rId34"/>
    <p:sldId id="1229" r:id="rId35"/>
    <p:sldId id="1230" r:id="rId36"/>
    <p:sldId id="1228" r:id="rId37"/>
    <p:sldId id="1244" r:id="rId38"/>
    <p:sldId id="1207" r:id="rId39"/>
    <p:sldId id="1245" r:id="rId40"/>
    <p:sldId id="1191" r:id="rId41"/>
    <p:sldId id="1212" r:id="rId42"/>
    <p:sldId id="1215" r:id="rId43"/>
    <p:sldId id="1216" r:id="rId44"/>
    <p:sldId id="1217" r:id="rId45"/>
    <p:sldId id="1218" r:id="rId46"/>
    <p:sldId id="1219" r:id="rId47"/>
    <p:sldId id="1174" r:id="rId48"/>
    <p:sldId id="1246" r:id="rId49"/>
    <p:sldId id="120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CD5"/>
    <a:srgbClr val="FB5C03"/>
    <a:srgbClr val="1E427B"/>
    <a:srgbClr val="FA3F04"/>
    <a:srgbClr val="F4740A"/>
    <a:srgbClr val="B79533"/>
    <a:srgbClr val="8C722C"/>
    <a:srgbClr val="4B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6" autoAdjust="0"/>
    <p:restoredTop sz="86345" autoAdjust="0"/>
  </p:normalViewPr>
  <p:slideViewPr>
    <p:cSldViewPr snapToObjects="1"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0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1C4D7-3B3A-4A0F-B166-DC68C2D9BE5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6C86BB-E6DA-4FAB-9AC5-662F1CA29071}">
      <dgm:prSet phldrT="[Text]"/>
      <dgm:spPr/>
      <dgm:t>
        <a:bodyPr/>
        <a:lstStyle/>
        <a:p>
          <a:r>
            <a:rPr lang="en-GB" dirty="0" smtClean="0"/>
            <a:t>PREPARATION</a:t>
          </a:r>
          <a:endParaRPr lang="en-GB" dirty="0"/>
        </a:p>
      </dgm:t>
    </dgm:pt>
    <dgm:pt modelId="{25D4063D-867A-4643-874E-90D3AAF18F21}" type="parTrans" cxnId="{FB1DB477-88D8-47AC-AB11-3CA25CEBA19C}">
      <dgm:prSet/>
      <dgm:spPr/>
      <dgm:t>
        <a:bodyPr/>
        <a:lstStyle/>
        <a:p>
          <a:endParaRPr lang="en-GB"/>
        </a:p>
      </dgm:t>
    </dgm:pt>
    <dgm:pt modelId="{0A8C7B3C-64AA-42E7-BEF7-A7FF4F7CB7FC}" type="sibTrans" cxnId="{FB1DB477-88D8-47AC-AB11-3CA25CEBA19C}">
      <dgm:prSet/>
      <dgm:spPr/>
      <dgm:t>
        <a:bodyPr/>
        <a:lstStyle/>
        <a:p>
          <a:endParaRPr lang="en-GB"/>
        </a:p>
      </dgm:t>
    </dgm:pt>
    <dgm:pt modelId="{6D1C2727-AF9D-45E2-9B58-3EE210F99CD5}">
      <dgm:prSet phldrT="[Text]"/>
      <dgm:spPr/>
      <dgm:t>
        <a:bodyPr/>
        <a:lstStyle/>
        <a:p>
          <a:r>
            <a:rPr lang="en-GB" dirty="0" smtClean="0"/>
            <a:t>ENCOUNTER</a:t>
          </a:r>
          <a:endParaRPr lang="en-GB" dirty="0"/>
        </a:p>
      </dgm:t>
    </dgm:pt>
    <dgm:pt modelId="{9A9E98D3-766C-4B85-88EA-B94637349701}" type="parTrans" cxnId="{11F3E52E-FAD7-487E-9D4C-9FCAF73B6047}">
      <dgm:prSet/>
      <dgm:spPr/>
      <dgm:t>
        <a:bodyPr/>
        <a:lstStyle/>
        <a:p>
          <a:endParaRPr lang="en-GB"/>
        </a:p>
      </dgm:t>
    </dgm:pt>
    <dgm:pt modelId="{164682C7-664F-439A-81E7-500B86605425}" type="sibTrans" cxnId="{11F3E52E-FAD7-487E-9D4C-9FCAF73B6047}">
      <dgm:prSet/>
      <dgm:spPr/>
      <dgm:t>
        <a:bodyPr/>
        <a:lstStyle/>
        <a:p>
          <a:endParaRPr lang="en-GB"/>
        </a:p>
      </dgm:t>
    </dgm:pt>
    <dgm:pt modelId="{56E98C4D-CC35-4D15-8597-0B9299EF8A25}">
      <dgm:prSet phldrT="[Text]"/>
      <dgm:spPr/>
      <dgm:t>
        <a:bodyPr/>
        <a:lstStyle/>
        <a:p>
          <a:r>
            <a:rPr lang="en-GB" dirty="0" smtClean="0"/>
            <a:t>ADJUSTMENT</a:t>
          </a:r>
          <a:endParaRPr lang="en-GB" dirty="0"/>
        </a:p>
      </dgm:t>
    </dgm:pt>
    <dgm:pt modelId="{21539131-5C7A-457A-9925-80FD466DA234}" type="parTrans" cxnId="{0BFACAE5-3C23-4B84-AA4B-461FD5E35909}">
      <dgm:prSet/>
      <dgm:spPr/>
      <dgm:t>
        <a:bodyPr/>
        <a:lstStyle/>
        <a:p>
          <a:endParaRPr lang="en-GB"/>
        </a:p>
      </dgm:t>
    </dgm:pt>
    <dgm:pt modelId="{6034FDDB-97B2-4C76-B172-4CF00C4816D1}" type="sibTrans" cxnId="{0BFACAE5-3C23-4B84-AA4B-461FD5E35909}">
      <dgm:prSet/>
      <dgm:spPr/>
      <dgm:t>
        <a:bodyPr/>
        <a:lstStyle/>
        <a:p>
          <a:endParaRPr lang="en-GB"/>
        </a:p>
      </dgm:t>
    </dgm:pt>
    <dgm:pt modelId="{66DF6004-A32B-4FDA-ACB9-B1F09D68DB3D}">
      <dgm:prSet phldrT="[Text]"/>
      <dgm:spPr/>
      <dgm:t>
        <a:bodyPr/>
        <a:lstStyle/>
        <a:p>
          <a:r>
            <a:rPr lang="en-GB" dirty="0" smtClean="0"/>
            <a:t>STABILISATION</a:t>
          </a:r>
          <a:endParaRPr lang="en-GB" dirty="0"/>
        </a:p>
      </dgm:t>
    </dgm:pt>
    <dgm:pt modelId="{0DC1D35D-7F52-4CE6-909F-D170CAA014A4}" type="parTrans" cxnId="{0813889D-95AD-47C3-B655-3F368BFE1214}">
      <dgm:prSet/>
      <dgm:spPr/>
      <dgm:t>
        <a:bodyPr/>
        <a:lstStyle/>
        <a:p>
          <a:endParaRPr lang="en-GB"/>
        </a:p>
      </dgm:t>
    </dgm:pt>
    <dgm:pt modelId="{145D9C75-D4B7-4FEA-A99A-62C3151068C3}" type="sibTrans" cxnId="{0813889D-95AD-47C3-B655-3F368BFE1214}">
      <dgm:prSet/>
      <dgm:spPr/>
      <dgm:t>
        <a:bodyPr/>
        <a:lstStyle/>
        <a:p>
          <a:endParaRPr lang="en-GB"/>
        </a:p>
      </dgm:t>
    </dgm:pt>
    <dgm:pt modelId="{0D78ECFE-86E1-4950-9AF3-BDF351621FB8}" type="pres">
      <dgm:prSet presAssocID="{4DE1C4D7-3B3A-4A0F-B166-DC68C2D9BE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472FD8-31DA-41B1-8E87-58D9012F540B}" type="pres">
      <dgm:prSet presAssocID="{CC6C86BB-E6DA-4FAB-9AC5-662F1CA290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86BAF-7266-4CCB-9B5D-97ABBAA67CDB}" type="pres">
      <dgm:prSet presAssocID="{CC6C86BB-E6DA-4FAB-9AC5-662F1CA29071}" presName="spNode" presStyleCnt="0"/>
      <dgm:spPr/>
    </dgm:pt>
    <dgm:pt modelId="{0F634CB2-9734-410F-9119-08BF984D980D}" type="pres">
      <dgm:prSet presAssocID="{0A8C7B3C-64AA-42E7-BEF7-A7FF4F7CB7FC}" presName="sibTrans" presStyleLbl="sibTrans1D1" presStyleIdx="0" presStyleCnt="4"/>
      <dgm:spPr/>
      <dgm:t>
        <a:bodyPr/>
        <a:lstStyle/>
        <a:p>
          <a:endParaRPr lang="en-GB"/>
        </a:p>
      </dgm:t>
    </dgm:pt>
    <dgm:pt modelId="{835A14F5-F1F0-4D80-81FE-FA30DCF984E3}" type="pres">
      <dgm:prSet presAssocID="{6D1C2727-AF9D-45E2-9B58-3EE210F99C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D5D13-107E-4444-9E60-C41AFA010103}" type="pres">
      <dgm:prSet presAssocID="{6D1C2727-AF9D-45E2-9B58-3EE210F99CD5}" presName="spNode" presStyleCnt="0"/>
      <dgm:spPr/>
    </dgm:pt>
    <dgm:pt modelId="{DF5402BA-3E12-4191-A27F-3C710F166F1E}" type="pres">
      <dgm:prSet presAssocID="{164682C7-664F-439A-81E7-500B86605425}" presName="sibTrans" presStyleLbl="sibTrans1D1" presStyleIdx="1" presStyleCnt="4"/>
      <dgm:spPr/>
      <dgm:t>
        <a:bodyPr/>
        <a:lstStyle/>
        <a:p>
          <a:endParaRPr lang="en-GB"/>
        </a:p>
      </dgm:t>
    </dgm:pt>
    <dgm:pt modelId="{39B3A8E8-4461-46E9-BC6F-ED62841C994F}" type="pres">
      <dgm:prSet presAssocID="{56E98C4D-CC35-4D15-8597-0B9299EF8A25}" presName="node" presStyleLbl="node1" presStyleIdx="2" presStyleCnt="4" custRadScaleRad="95032" custRadScaleInc="-100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4EB871-9160-4C86-B534-56A1CF6BFAD6}" type="pres">
      <dgm:prSet presAssocID="{56E98C4D-CC35-4D15-8597-0B9299EF8A25}" presName="spNode" presStyleCnt="0"/>
      <dgm:spPr/>
    </dgm:pt>
    <dgm:pt modelId="{60D6A96B-879C-45A7-8A7B-52F7A0F39488}" type="pres">
      <dgm:prSet presAssocID="{6034FDDB-97B2-4C76-B172-4CF00C4816D1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81ACB92-7E59-4CE7-B398-F2CB8AFE5A8D}" type="pres">
      <dgm:prSet presAssocID="{66DF6004-A32B-4FDA-ACB9-B1F09D68DB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EEAF5-CCDB-4DF5-9C86-2FCFA39E741A}" type="pres">
      <dgm:prSet presAssocID="{66DF6004-A32B-4FDA-ACB9-B1F09D68DB3D}" presName="spNode" presStyleCnt="0"/>
      <dgm:spPr/>
    </dgm:pt>
    <dgm:pt modelId="{354BCC0B-08BF-4BD7-A95B-BC28C1EBC105}" type="pres">
      <dgm:prSet presAssocID="{145D9C75-D4B7-4FEA-A99A-62C3151068C3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D09DAAD8-7F8C-437C-8720-5E51AFB33A0C}" type="presOf" srcId="{4DE1C4D7-3B3A-4A0F-B166-DC68C2D9BE59}" destId="{0D78ECFE-86E1-4950-9AF3-BDF351621FB8}" srcOrd="0" destOrd="0" presId="urn:microsoft.com/office/officeart/2005/8/layout/cycle5"/>
    <dgm:cxn modelId="{96564AF9-812B-4D04-90CA-D7895BADB09F}" type="presOf" srcId="{0A8C7B3C-64AA-42E7-BEF7-A7FF4F7CB7FC}" destId="{0F634CB2-9734-410F-9119-08BF984D980D}" srcOrd="0" destOrd="0" presId="urn:microsoft.com/office/officeart/2005/8/layout/cycle5"/>
    <dgm:cxn modelId="{E171BE96-F6E4-4543-BCD2-473756154F16}" type="presOf" srcId="{66DF6004-A32B-4FDA-ACB9-B1F09D68DB3D}" destId="{581ACB92-7E59-4CE7-B398-F2CB8AFE5A8D}" srcOrd="0" destOrd="0" presId="urn:microsoft.com/office/officeart/2005/8/layout/cycle5"/>
    <dgm:cxn modelId="{11F3E52E-FAD7-487E-9D4C-9FCAF73B6047}" srcId="{4DE1C4D7-3B3A-4A0F-B166-DC68C2D9BE59}" destId="{6D1C2727-AF9D-45E2-9B58-3EE210F99CD5}" srcOrd="1" destOrd="0" parTransId="{9A9E98D3-766C-4B85-88EA-B94637349701}" sibTransId="{164682C7-664F-439A-81E7-500B86605425}"/>
    <dgm:cxn modelId="{FB1DB477-88D8-47AC-AB11-3CA25CEBA19C}" srcId="{4DE1C4D7-3B3A-4A0F-B166-DC68C2D9BE59}" destId="{CC6C86BB-E6DA-4FAB-9AC5-662F1CA29071}" srcOrd="0" destOrd="0" parTransId="{25D4063D-867A-4643-874E-90D3AAF18F21}" sibTransId="{0A8C7B3C-64AA-42E7-BEF7-A7FF4F7CB7FC}"/>
    <dgm:cxn modelId="{625B039E-9129-483B-9F63-D42FD8368679}" type="presOf" srcId="{145D9C75-D4B7-4FEA-A99A-62C3151068C3}" destId="{354BCC0B-08BF-4BD7-A95B-BC28C1EBC105}" srcOrd="0" destOrd="0" presId="urn:microsoft.com/office/officeart/2005/8/layout/cycle5"/>
    <dgm:cxn modelId="{1EE4E7A1-4E45-4D9A-AD78-E0155B9B7CC5}" type="presOf" srcId="{56E98C4D-CC35-4D15-8597-0B9299EF8A25}" destId="{39B3A8E8-4461-46E9-BC6F-ED62841C994F}" srcOrd="0" destOrd="0" presId="urn:microsoft.com/office/officeart/2005/8/layout/cycle5"/>
    <dgm:cxn modelId="{8C8E0F96-8A30-41F8-AE53-768DA3E03549}" type="presOf" srcId="{CC6C86BB-E6DA-4FAB-9AC5-662F1CA29071}" destId="{15472FD8-31DA-41B1-8E87-58D9012F540B}" srcOrd="0" destOrd="0" presId="urn:microsoft.com/office/officeart/2005/8/layout/cycle5"/>
    <dgm:cxn modelId="{EBB1216F-D9FC-4C7A-A896-0294A5EE2692}" type="presOf" srcId="{6034FDDB-97B2-4C76-B172-4CF00C4816D1}" destId="{60D6A96B-879C-45A7-8A7B-52F7A0F39488}" srcOrd="0" destOrd="0" presId="urn:microsoft.com/office/officeart/2005/8/layout/cycle5"/>
    <dgm:cxn modelId="{0BFACAE5-3C23-4B84-AA4B-461FD5E35909}" srcId="{4DE1C4D7-3B3A-4A0F-B166-DC68C2D9BE59}" destId="{56E98C4D-CC35-4D15-8597-0B9299EF8A25}" srcOrd="2" destOrd="0" parTransId="{21539131-5C7A-457A-9925-80FD466DA234}" sibTransId="{6034FDDB-97B2-4C76-B172-4CF00C4816D1}"/>
    <dgm:cxn modelId="{BDC30BE4-A44D-4FB4-8FC0-1C50031692B9}" type="presOf" srcId="{6D1C2727-AF9D-45E2-9B58-3EE210F99CD5}" destId="{835A14F5-F1F0-4D80-81FE-FA30DCF984E3}" srcOrd="0" destOrd="0" presId="urn:microsoft.com/office/officeart/2005/8/layout/cycle5"/>
    <dgm:cxn modelId="{0813889D-95AD-47C3-B655-3F368BFE1214}" srcId="{4DE1C4D7-3B3A-4A0F-B166-DC68C2D9BE59}" destId="{66DF6004-A32B-4FDA-ACB9-B1F09D68DB3D}" srcOrd="3" destOrd="0" parTransId="{0DC1D35D-7F52-4CE6-909F-D170CAA014A4}" sibTransId="{145D9C75-D4B7-4FEA-A99A-62C3151068C3}"/>
    <dgm:cxn modelId="{EC055AC4-144B-4B5D-A92B-E0A11A22E769}" type="presOf" srcId="{164682C7-664F-439A-81E7-500B86605425}" destId="{DF5402BA-3E12-4191-A27F-3C710F166F1E}" srcOrd="0" destOrd="0" presId="urn:microsoft.com/office/officeart/2005/8/layout/cycle5"/>
    <dgm:cxn modelId="{82BC0EE2-B88E-4F15-B26F-85D9D19CA4F1}" type="presParOf" srcId="{0D78ECFE-86E1-4950-9AF3-BDF351621FB8}" destId="{15472FD8-31DA-41B1-8E87-58D9012F540B}" srcOrd="0" destOrd="0" presId="urn:microsoft.com/office/officeart/2005/8/layout/cycle5"/>
    <dgm:cxn modelId="{83FDD9F5-BE3D-4788-AA51-ADB210CED3EF}" type="presParOf" srcId="{0D78ECFE-86E1-4950-9AF3-BDF351621FB8}" destId="{6B286BAF-7266-4CCB-9B5D-97ABBAA67CDB}" srcOrd="1" destOrd="0" presId="urn:microsoft.com/office/officeart/2005/8/layout/cycle5"/>
    <dgm:cxn modelId="{39D53DC0-4FF3-446F-9888-C12E0665549A}" type="presParOf" srcId="{0D78ECFE-86E1-4950-9AF3-BDF351621FB8}" destId="{0F634CB2-9734-410F-9119-08BF984D980D}" srcOrd="2" destOrd="0" presId="urn:microsoft.com/office/officeart/2005/8/layout/cycle5"/>
    <dgm:cxn modelId="{D6A87D86-D691-4D4D-8F93-D81564A9983A}" type="presParOf" srcId="{0D78ECFE-86E1-4950-9AF3-BDF351621FB8}" destId="{835A14F5-F1F0-4D80-81FE-FA30DCF984E3}" srcOrd="3" destOrd="0" presId="urn:microsoft.com/office/officeart/2005/8/layout/cycle5"/>
    <dgm:cxn modelId="{D2CD5CA2-7279-4319-B667-92AECA24576B}" type="presParOf" srcId="{0D78ECFE-86E1-4950-9AF3-BDF351621FB8}" destId="{2CED5D13-107E-4444-9E60-C41AFA010103}" srcOrd="4" destOrd="0" presId="urn:microsoft.com/office/officeart/2005/8/layout/cycle5"/>
    <dgm:cxn modelId="{1EBE6222-915C-4985-921E-89C562DAAA4E}" type="presParOf" srcId="{0D78ECFE-86E1-4950-9AF3-BDF351621FB8}" destId="{DF5402BA-3E12-4191-A27F-3C710F166F1E}" srcOrd="5" destOrd="0" presId="urn:microsoft.com/office/officeart/2005/8/layout/cycle5"/>
    <dgm:cxn modelId="{15033164-4480-406C-98CF-C9241543094F}" type="presParOf" srcId="{0D78ECFE-86E1-4950-9AF3-BDF351621FB8}" destId="{39B3A8E8-4461-46E9-BC6F-ED62841C994F}" srcOrd="6" destOrd="0" presId="urn:microsoft.com/office/officeart/2005/8/layout/cycle5"/>
    <dgm:cxn modelId="{9D563071-0986-46F7-A63F-CB7F6D43729B}" type="presParOf" srcId="{0D78ECFE-86E1-4950-9AF3-BDF351621FB8}" destId="{5F4EB871-9160-4C86-B534-56A1CF6BFAD6}" srcOrd="7" destOrd="0" presId="urn:microsoft.com/office/officeart/2005/8/layout/cycle5"/>
    <dgm:cxn modelId="{F4B3FB49-C4AF-4F09-8ECE-4B1121FDCBDD}" type="presParOf" srcId="{0D78ECFE-86E1-4950-9AF3-BDF351621FB8}" destId="{60D6A96B-879C-45A7-8A7B-52F7A0F39488}" srcOrd="8" destOrd="0" presId="urn:microsoft.com/office/officeart/2005/8/layout/cycle5"/>
    <dgm:cxn modelId="{3EA71E1B-5476-4A40-BF9D-391D6CDF5A1F}" type="presParOf" srcId="{0D78ECFE-86E1-4950-9AF3-BDF351621FB8}" destId="{581ACB92-7E59-4CE7-B398-F2CB8AFE5A8D}" srcOrd="9" destOrd="0" presId="urn:microsoft.com/office/officeart/2005/8/layout/cycle5"/>
    <dgm:cxn modelId="{A3C29211-CAA2-4B0E-8B32-75CEF80E31C0}" type="presParOf" srcId="{0D78ECFE-86E1-4950-9AF3-BDF351621FB8}" destId="{059EEAF5-CCDB-4DF5-9C86-2FCFA39E741A}" srcOrd="10" destOrd="0" presId="urn:microsoft.com/office/officeart/2005/8/layout/cycle5"/>
    <dgm:cxn modelId="{3E943658-94E6-4E58-A5AF-2719E0293B30}" type="presParOf" srcId="{0D78ECFE-86E1-4950-9AF3-BDF351621FB8}" destId="{354BCC0B-08BF-4BD7-A95B-BC28C1EBC10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1C4D7-3B3A-4A0F-B166-DC68C2D9BE5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6C86BB-E6DA-4FAB-9AC5-662F1CA29071}">
      <dgm:prSet phldrT="[Text]"/>
      <dgm:spPr/>
      <dgm:t>
        <a:bodyPr/>
        <a:lstStyle/>
        <a:p>
          <a:r>
            <a:rPr lang="en-GB" dirty="0" smtClean="0"/>
            <a:t>PREPARATION</a:t>
          </a:r>
          <a:endParaRPr lang="en-GB" dirty="0"/>
        </a:p>
      </dgm:t>
    </dgm:pt>
    <dgm:pt modelId="{25D4063D-867A-4643-874E-90D3AAF18F21}" type="parTrans" cxnId="{FB1DB477-88D8-47AC-AB11-3CA25CEBA19C}">
      <dgm:prSet/>
      <dgm:spPr/>
      <dgm:t>
        <a:bodyPr/>
        <a:lstStyle/>
        <a:p>
          <a:endParaRPr lang="en-GB"/>
        </a:p>
      </dgm:t>
    </dgm:pt>
    <dgm:pt modelId="{0A8C7B3C-64AA-42E7-BEF7-A7FF4F7CB7FC}" type="sibTrans" cxnId="{FB1DB477-88D8-47AC-AB11-3CA25CEBA19C}">
      <dgm:prSet/>
      <dgm:spPr/>
      <dgm:t>
        <a:bodyPr/>
        <a:lstStyle/>
        <a:p>
          <a:endParaRPr lang="en-GB"/>
        </a:p>
      </dgm:t>
    </dgm:pt>
    <dgm:pt modelId="{6D1C2727-AF9D-45E2-9B58-3EE210F99CD5}">
      <dgm:prSet phldrT="[Text]"/>
      <dgm:spPr/>
      <dgm:t>
        <a:bodyPr/>
        <a:lstStyle/>
        <a:p>
          <a:r>
            <a:rPr lang="en-GB" dirty="0" smtClean="0"/>
            <a:t>ENCOUNTER</a:t>
          </a:r>
          <a:endParaRPr lang="en-GB" dirty="0"/>
        </a:p>
      </dgm:t>
    </dgm:pt>
    <dgm:pt modelId="{9A9E98D3-766C-4B85-88EA-B94637349701}" type="parTrans" cxnId="{11F3E52E-FAD7-487E-9D4C-9FCAF73B6047}">
      <dgm:prSet/>
      <dgm:spPr/>
      <dgm:t>
        <a:bodyPr/>
        <a:lstStyle/>
        <a:p>
          <a:endParaRPr lang="en-GB"/>
        </a:p>
      </dgm:t>
    </dgm:pt>
    <dgm:pt modelId="{164682C7-664F-439A-81E7-500B86605425}" type="sibTrans" cxnId="{11F3E52E-FAD7-487E-9D4C-9FCAF73B6047}">
      <dgm:prSet/>
      <dgm:spPr/>
      <dgm:t>
        <a:bodyPr/>
        <a:lstStyle/>
        <a:p>
          <a:endParaRPr lang="en-GB"/>
        </a:p>
      </dgm:t>
    </dgm:pt>
    <dgm:pt modelId="{56E98C4D-CC35-4D15-8597-0B9299EF8A25}">
      <dgm:prSet phldrT="[Text]"/>
      <dgm:spPr/>
      <dgm:t>
        <a:bodyPr/>
        <a:lstStyle/>
        <a:p>
          <a:r>
            <a:rPr lang="en-GB" dirty="0" smtClean="0"/>
            <a:t>ADJUSTMENT</a:t>
          </a:r>
          <a:endParaRPr lang="en-GB" dirty="0"/>
        </a:p>
      </dgm:t>
    </dgm:pt>
    <dgm:pt modelId="{21539131-5C7A-457A-9925-80FD466DA234}" type="parTrans" cxnId="{0BFACAE5-3C23-4B84-AA4B-461FD5E35909}">
      <dgm:prSet/>
      <dgm:spPr/>
      <dgm:t>
        <a:bodyPr/>
        <a:lstStyle/>
        <a:p>
          <a:endParaRPr lang="en-GB"/>
        </a:p>
      </dgm:t>
    </dgm:pt>
    <dgm:pt modelId="{6034FDDB-97B2-4C76-B172-4CF00C4816D1}" type="sibTrans" cxnId="{0BFACAE5-3C23-4B84-AA4B-461FD5E35909}">
      <dgm:prSet/>
      <dgm:spPr/>
      <dgm:t>
        <a:bodyPr/>
        <a:lstStyle/>
        <a:p>
          <a:endParaRPr lang="en-GB"/>
        </a:p>
      </dgm:t>
    </dgm:pt>
    <dgm:pt modelId="{66DF6004-A32B-4FDA-ACB9-B1F09D68DB3D}">
      <dgm:prSet phldrT="[Text]"/>
      <dgm:spPr/>
      <dgm:t>
        <a:bodyPr/>
        <a:lstStyle/>
        <a:p>
          <a:r>
            <a:rPr lang="en-GB" dirty="0" smtClean="0"/>
            <a:t>STABILISATION</a:t>
          </a:r>
          <a:endParaRPr lang="en-GB" dirty="0"/>
        </a:p>
      </dgm:t>
    </dgm:pt>
    <dgm:pt modelId="{0DC1D35D-7F52-4CE6-909F-D170CAA014A4}" type="parTrans" cxnId="{0813889D-95AD-47C3-B655-3F368BFE1214}">
      <dgm:prSet/>
      <dgm:spPr/>
      <dgm:t>
        <a:bodyPr/>
        <a:lstStyle/>
        <a:p>
          <a:endParaRPr lang="en-GB"/>
        </a:p>
      </dgm:t>
    </dgm:pt>
    <dgm:pt modelId="{145D9C75-D4B7-4FEA-A99A-62C3151068C3}" type="sibTrans" cxnId="{0813889D-95AD-47C3-B655-3F368BFE1214}">
      <dgm:prSet/>
      <dgm:spPr/>
      <dgm:t>
        <a:bodyPr/>
        <a:lstStyle/>
        <a:p>
          <a:endParaRPr lang="en-GB"/>
        </a:p>
      </dgm:t>
    </dgm:pt>
    <dgm:pt modelId="{0D78ECFE-86E1-4950-9AF3-BDF351621FB8}" type="pres">
      <dgm:prSet presAssocID="{4DE1C4D7-3B3A-4A0F-B166-DC68C2D9BE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472FD8-31DA-41B1-8E87-58D9012F540B}" type="pres">
      <dgm:prSet presAssocID="{CC6C86BB-E6DA-4FAB-9AC5-662F1CA290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86BAF-7266-4CCB-9B5D-97ABBAA67CDB}" type="pres">
      <dgm:prSet presAssocID="{CC6C86BB-E6DA-4FAB-9AC5-662F1CA29071}" presName="spNode" presStyleCnt="0"/>
      <dgm:spPr/>
    </dgm:pt>
    <dgm:pt modelId="{0F634CB2-9734-410F-9119-08BF984D980D}" type="pres">
      <dgm:prSet presAssocID="{0A8C7B3C-64AA-42E7-BEF7-A7FF4F7CB7FC}" presName="sibTrans" presStyleLbl="sibTrans1D1" presStyleIdx="0" presStyleCnt="4"/>
      <dgm:spPr/>
      <dgm:t>
        <a:bodyPr/>
        <a:lstStyle/>
        <a:p>
          <a:endParaRPr lang="en-GB"/>
        </a:p>
      </dgm:t>
    </dgm:pt>
    <dgm:pt modelId="{835A14F5-F1F0-4D80-81FE-FA30DCF984E3}" type="pres">
      <dgm:prSet presAssocID="{6D1C2727-AF9D-45E2-9B58-3EE210F99C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D5D13-107E-4444-9E60-C41AFA010103}" type="pres">
      <dgm:prSet presAssocID="{6D1C2727-AF9D-45E2-9B58-3EE210F99CD5}" presName="spNode" presStyleCnt="0"/>
      <dgm:spPr/>
    </dgm:pt>
    <dgm:pt modelId="{DF5402BA-3E12-4191-A27F-3C710F166F1E}" type="pres">
      <dgm:prSet presAssocID="{164682C7-664F-439A-81E7-500B86605425}" presName="sibTrans" presStyleLbl="sibTrans1D1" presStyleIdx="1" presStyleCnt="4"/>
      <dgm:spPr/>
      <dgm:t>
        <a:bodyPr/>
        <a:lstStyle/>
        <a:p>
          <a:endParaRPr lang="en-GB"/>
        </a:p>
      </dgm:t>
    </dgm:pt>
    <dgm:pt modelId="{39B3A8E8-4461-46E9-BC6F-ED62841C994F}" type="pres">
      <dgm:prSet presAssocID="{56E98C4D-CC35-4D15-8597-0B9299EF8A25}" presName="node" presStyleLbl="node1" presStyleIdx="2" presStyleCnt="4" custRadScaleRad="95032" custRadScaleInc="-100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4EB871-9160-4C86-B534-56A1CF6BFAD6}" type="pres">
      <dgm:prSet presAssocID="{56E98C4D-CC35-4D15-8597-0B9299EF8A25}" presName="spNode" presStyleCnt="0"/>
      <dgm:spPr/>
    </dgm:pt>
    <dgm:pt modelId="{60D6A96B-879C-45A7-8A7B-52F7A0F39488}" type="pres">
      <dgm:prSet presAssocID="{6034FDDB-97B2-4C76-B172-4CF00C4816D1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81ACB92-7E59-4CE7-B398-F2CB8AFE5A8D}" type="pres">
      <dgm:prSet presAssocID="{66DF6004-A32B-4FDA-ACB9-B1F09D68DB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EEAF5-CCDB-4DF5-9C86-2FCFA39E741A}" type="pres">
      <dgm:prSet presAssocID="{66DF6004-A32B-4FDA-ACB9-B1F09D68DB3D}" presName="spNode" presStyleCnt="0"/>
      <dgm:spPr/>
    </dgm:pt>
    <dgm:pt modelId="{354BCC0B-08BF-4BD7-A95B-BC28C1EBC105}" type="pres">
      <dgm:prSet presAssocID="{145D9C75-D4B7-4FEA-A99A-62C3151068C3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ED8F8C0D-9A09-48DD-B175-C1FD22255FCA}" type="presOf" srcId="{0A8C7B3C-64AA-42E7-BEF7-A7FF4F7CB7FC}" destId="{0F634CB2-9734-410F-9119-08BF984D980D}" srcOrd="0" destOrd="0" presId="urn:microsoft.com/office/officeart/2005/8/layout/cycle5"/>
    <dgm:cxn modelId="{0BFACAE5-3C23-4B84-AA4B-461FD5E35909}" srcId="{4DE1C4D7-3B3A-4A0F-B166-DC68C2D9BE59}" destId="{56E98C4D-CC35-4D15-8597-0B9299EF8A25}" srcOrd="2" destOrd="0" parTransId="{21539131-5C7A-457A-9925-80FD466DA234}" sibTransId="{6034FDDB-97B2-4C76-B172-4CF00C4816D1}"/>
    <dgm:cxn modelId="{BCC81340-DC0B-4261-92D4-BE2CD28A6E65}" type="presOf" srcId="{145D9C75-D4B7-4FEA-A99A-62C3151068C3}" destId="{354BCC0B-08BF-4BD7-A95B-BC28C1EBC105}" srcOrd="0" destOrd="0" presId="urn:microsoft.com/office/officeart/2005/8/layout/cycle5"/>
    <dgm:cxn modelId="{72E438FD-F104-4C0C-9569-D8D08C0DA3DA}" type="presOf" srcId="{CC6C86BB-E6DA-4FAB-9AC5-662F1CA29071}" destId="{15472FD8-31DA-41B1-8E87-58D9012F540B}" srcOrd="0" destOrd="0" presId="urn:microsoft.com/office/officeart/2005/8/layout/cycle5"/>
    <dgm:cxn modelId="{9CCFB368-E1F0-40F9-8A74-532DE5A01C54}" type="presOf" srcId="{164682C7-664F-439A-81E7-500B86605425}" destId="{DF5402BA-3E12-4191-A27F-3C710F166F1E}" srcOrd="0" destOrd="0" presId="urn:microsoft.com/office/officeart/2005/8/layout/cycle5"/>
    <dgm:cxn modelId="{FB1DB477-88D8-47AC-AB11-3CA25CEBA19C}" srcId="{4DE1C4D7-3B3A-4A0F-B166-DC68C2D9BE59}" destId="{CC6C86BB-E6DA-4FAB-9AC5-662F1CA29071}" srcOrd="0" destOrd="0" parTransId="{25D4063D-867A-4643-874E-90D3AAF18F21}" sibTransId="{0A8C7B3C-64AA-42E7-BEF7-A7FF4F7CB7FC}"/>
    <dgm:cxn modelId="{33C94CCF-A41A-4FBD-B7C1-59BBBC3FD417}" type="presOf" srcId="{4DE1C4D7-3B3A-4A0F-B166-DC68C2D9BE59}" destId="{0D78ECFE-86E1-4950-9AF3-BDF351621FB8}" srcOrd="0" destOrd="0" presId="urn:microsoft.com/office/officeart/2005/8/layout/cycle5"/>
    <dgm:cxn modelId="{0813889D-95AD-47C3-B655-3F368BFE1214}" srcId="{4DE1C4D7-3B3A-4A0F-B166-DC68C2D9BE59}" destId="{66DF6004-A32B-4FDA-ACB9-B1F09D68DB3D}" srcOrd="3" destOrd="0" parTransId="{0DC1D35D-7F52-4CE6-909F-D170CAA014A4}" sibTransId="{145D9C75-D4B7-4FEA-A99A-62C3151068C3}"/>
    <dgm:cxn modelId="{A8201BB6-39F5-4204-8E55-5AE3DA70CC3E}" type="presOf" srcId="{66DF6004-A32B-4FDA-ACB9-B1F09D68DB3D}" destId="{581ACB92-7E59-4CE7-B398-F2CB8AFE5A8D}" srcOrd="0" destOrd="0" presId="urn:microsoft.com/office/officeart/2005/8/layout/cycle5"/>
    <dgm:cxn modelId="{A739314E-7180-4150-B85E-6B48A55A1C14}" type="presOf" srcId="{56E98C4D-CC35-4D15-8597-0B9299EF8A25}" destId="{39B3A8E8-4461-46E9-BC6F-ED62841C994F}" srcOrd="0" destOrd="0" presId="urn:microsoft.com/office/officeart/2005/8/layout/cycle5"/>
    <dgm:cxn modelId="{6D5B6463-27A4-4BE9-B985-E2F0D14C37E8}" type="presOf" srcId="{6034FDDB-97B2-4C76-B172-4CF00C4816D1}" destId="{60D6A96B-879C-45A7-8A7B-52F7A0F39488}" srcOrd="0" destOrd="0" presId="urn:microsoft.com/office/officeart/2005/8/layout/cycle5"/>
    <dgm:cxn modelId="{11F3E52E-FAD7-487E-9D4C-9FCAF73B6047}" srcId="{4DE1C4D7-3B3A-4A0F-B166-DC68C2D9BE59}" destId="{6D1C2727-AF9D-45E2-9B58-3EE210F99CD5}" srcOrd="1" destOrd="0" parTransId="{9A9E98D3-766C-4B85-88EA-B94637349701}" sibTransId="{164682C7-664F-439A-81E7-500B86605425}"/>
    <dgm:cxn modelId="{9AFD5DBC-CCD1-46BC-B2CA-746BB4809119}" type="presOf" srcId="{6D1C2727-AF9D-45E2-9B58-3EE210F99CD5}" destId="{835A14F5-F1F0-4D80-81FE-FA30DCF984E3}" srcOrd="0" destOrd="0" presId="urn:microsoft.com/office/officeart/2005/8/layout/cycle5"/>
    <dgm:cxn modelId="{AEBEAE58-CBFA-45B4-A6E9-B1CBF81C8BA3}" type="presParOf" srcId="{0D78ECFE-86E1-4950-9AF3-BDF351621FB8}" destId="{15472FD8-31DA-41B1-8E87-58D9012F540B}" srcOrd="0" destOrd="0" presId="urn:microsoft.com/office/officeart/2005/8/layout/cycle5"/>
    <dgm:cxn modelId="{BCF7C17D-E2BA-47A8-AA57-FD8E2D9B5608}" type="presParOf" srcId="{0D78ECFE-86E1-4950-9AF3-BDF351621FB8}" destId="{6B286BAF-7266-4CCB-9B5D-97ABBAA67CDB}" srcOrd="1" destOrd="0" presId="urn:microsoft.com/office/officeart/2005/8/layout/cycle5"/>
    <dgm:cxn modelId="{A95729FC-E2C7-4CAC-AD2D-69CC8E8BA417}" type="presParOf" srcId="{0D78ECFE-86E1-4950-9AF3-BDF351621FB8}" destId="{0F634CB2-9734-410F-9119-08BF984D980D}" srcOrd="2" destOrd="0" presId="urn:microsoft.com/office/officeart/2005/8/layout/cycle5"/>
    <dgm:cxn modelId="{A468E40D-BA71-48E9-BB57-92590C8D6180}" type="presParOf" srcId="{0D78ECFE-86E1-4950-9AF3-BDF351621FB8}" destId="{835A14F5-F1F0-4D80-81FE-FA30DCF984E3}" srcOrd="3" destOrd="0" presId="urn:microsoft.com/office/officeart/2005/8/layout/cycle5"/>
    <dgm:cxn modelId="{DA5D381F-C1A1-479B-9E2E-2FDE6E02332C}" type="presParOf" srcId="{0D78ECFE-86E1-4950-9AF3-BDF351621FB8}" destId="{2CED5D13-107E-4444-9E60-C41AFA010103}" srcOrd="4" destOrd="0" presId="urn:microsoft.com/office/officeart/2005/8/layout/cycle5"/>
    <dgm:cxn modelId="{4F7773B8-5C58-49B1-8FE5-57946FE00BB0}" type="presParOf" srcId="{0D78ECFE-86E1-4950-9AF3-BDF351621FB8}" destId="{DF5402BA-3E12-4191-A27F-3C710F166F1E}" srcOrd="5" destOrd="0" presId="urn:microsoft.com/office/officeart/2005/8/layout/cycle5"/>
    <dgm:cxn modelId="{706726C3-4A26-464A-91C2-6B8AC7E4011B}" type="presParOf" srcId="{0D78ECFE-86E1-4950-9AF3-BDF351621FB8}" destId="{39B3A8E8-4461-46E9-BC6F-ED62841C994F}" srcOrd="6" destOrd="0" presId="urn:microsoft.com/office/officeart/2005/8/layout/cycle5"/>
    <dgm:cxn modelId="{3E9D2156-7CAC-4CAE-915B-83E0BBFC8D46}" type="presParOf" srcId="{0D78ECFE-86E1-4950-9AF3-BDF351621FB8}" destId="{5F4EB871-9160-4C86-B534-56A1CF6BFAD6}" srcOrd="7" destOrd="0" presId="urn:microsoft.com/office/officeart/2005/8/layout/cycle5"/>
    <dgm:cxn modelId="{5F4C8D99-0190-47E9-B3EE-BE6F35C4BCA4}" type="presParOf" srcId="{0D78ECFE-86E1-4950-9AF3-BDF351621FB8}" destId="{60D6A96B-879C-45A7-8A7B-52F7A0F39488}" srcOrd="8" destOrd="0" presId="urn:microsoft.com/office/officeart/2005/8/layout/cycle5"/>
    <dgm:cxn modelId="{94E82F5A-EA82-4711-B1BE-60F6711FC202}" type="presParOf" srcId="{0D78ECFE-86E1-4950-9AF3-BDF351621FB8}" destId="{581ACB92-7E59-4CE7-B398-F2CB8AFE5A8D}" srcOrd="9" destOrd="0" presId="urn:microsoft.com/office/officeart/2005/8/layout/cycle5"/>
    <dgm:cxn modelId="{E89DD54F-0AF5-4109-ACDC-B77F3F65D0F1}" type="presParOf" srcId="{0D78ECFE-86E1-4950-9AF3-BDF351621FB8}" destId="{059EEAF5-CCDB-4DF5-9C86-2FCFA39E741A}" srcOrd="10" destOrd="0" presId="urn:microsoft.com/office/officeart/2005/8/layout/cycle5"/>
    <dgm:cxn modelId="{EF83541A-9808-4995-B5B6-7BE5EB0CB69F}" type="presParOf" srcId="{0D78ECFE-86E1-4950-9AF3-BDF351621FB8}" destId="{354BCC0B-08BF-4BD7-A95B-BC28C1EBC10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1C4D7-3B3A-4A0F-B166-DC68C2D9BE5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6C86BB-E6DA-4FAB-9AC5-662F1CA29071}">
      <dgm:prSet phldrT="[Text]"/>
      <dgm:spPr/>
      <dgm:t>
        <a:bodyPr/>
        <a:lstStyle/>
        <a:p>
          <a:r>
            <a:rPr lang="en-GB" dirty="0" smtClean="0"/>
            <a:t>PREPARATION</a:t>
          </a:r>
          <a:endParaRPr lang="en-GB" dirty="0"/>
        </a:p>
      </dgm:t>
    </dgm:pt>
    <dgm:pt modelId="{25D4063D-867A-4643-874E-90D3AAF18F21}" type="parTrans" cxnId="{FB1DB477-88D8-47AC-AB11-3CA25CEBA19C}">
      <dgm:prSet/>
      <dgm:spPr/>
      <dgm:t>
        <a:bodyPr/>
        <a:lstStyle/>
        <a:p>
          <a:endParaRPr lang="en-GB"/>
        </a:p>
      </dgm:t>
    </dgm:pt>
    <dgm:pt modelId="{0A8C7B3C-64AA-42E7-BEF7-A7FF4F7CB7FC}" type="sibTrans" cxnId="{FB1DB477-88D8-47AC-AB11-3CA25CEBA19C}">
      <dgm:prSet/>
      <dgm:spPr/>
      <dgm:t>
        <a:bodyPr/>
        <a:lstStyle/>
        <a:p>
          <a:endParaRPr lang="en-GB"/>
        </a:p>
      </dgm:t>
    </dgm:pt>
    <dgm:pt modelId="{6D1C2727-AF9D-45E2-9B58-3EE210F99CD5}">
      <dgm:prSet phldrT="[Text]"/>
      <dgm:spPr/>
      <dgm:t>
        <a:bodyPr/>
        <a:lstStyle/>
        <a:p>
          <a:r>
            <a:rPr lang="en-GB" dirty="0" smtClean="0"/>
            <a:t>ENCOUNTER</a:t>
          </a:r>
          <a:endParaRPr lang="en-GB" dirty="0"/>
        </a:p>
      </dgm:t>
    </dgm:pt>
    <dgm:pt modelId="{9A9E98D3-766C-4B85-88EA-B94637349701}" type="parTrans" cxnId="{11F3E52E-FAD7-487E-9D4C-9FCAF73B6047}">
      <dgm:prSet/>
      <dgm:spPr/>
      <dgm:t>
        <a:bodyPr/>
        <a:lstStyle/>
        <a:p>
          <a:endParaRPr lang="en-GB"/>
        </a:p>
      </dgm:t>
    </dgm:pt>
    <dgm:pt modelId="{164682C7-664F-439A-81E7-500B86605425}" type="sibTrans" cxnId="{11F3E52E-FAD7-487E-9D4C-9FCAF73B6047}">
      <dgm:prSet/>
      <dgm:spPr/>
      <dgm:t>
        <a:bodyPr/>
        <a:lstStyle/>
        <a:p>
          <a:endParaRPr lang="en-GB"/>
        </a:p>
      </dgm:t>
    </dgm:pt>
    <dgm:pt modelId="{56E98C4D-CC35-4D15-8597-0B9299EF8A25}">
      <dgm:prSet phldrT="[Text]"/>
      <dgm:spPr/>
      <dgm:t>
        <a:bodyPr/>
        <a:lstStyle/>
        <a:p>
          <a:r>
            <a:rPr lang="en-GB" dirty="0" smtClean="0"/>
            <a:t>ADJUSTMENT</a:t>
          </a:r>
          <a:endParaRPr lang="en-GB" dirty="0"/>
        </a:p>
      </dgm:t>
    </dgm:pt>
    <dgm:pt modelId="{21539131-5C7A-457A-9925-80FD466DA234}" type="parTrans" cxnId="{0BFACAE5-3C23-4B84-AA4B-461FD5E35909}">
      <dgm:prSet/>
      <dgm:spPr/>
      <dgm:t>
        <a:bodyPr/>
        <a:lstStyle/>
        <a:p>
          <a:endParaRPr lang="en-GB"/>
        </a:p>
      </dgm:t>
    </dgm:pt>
    <dgm:pt modelId="{6034FDDB-97B2-4C76-B172-4CF00C4816D1}" type="sibTrans" cxnId="{0BFACAE5-3C23-4B84-AA4B-461FD5E35909}">
      <dgm:prSet/>
      <dgm:spPr/>
      <dgm:t>
        <a:bodyPr/>
        <a:lstStyle/>
        <a:p>
          <a:endParaRPr lang="en-GB"/>
        </a:p>
      </dgm:t>
    </dgm:pt>
    <dgm:pt modelId="{66DF6004-A32B-4FDA-ACB9-B1F09D68DB3D}">
      <dgm:prSet phldrT="[Text]"/>
      <dgm:spPr/>
      <dgm:t>
        <a:bodyPr/>
        <a:lstStyle/>
        <a:p>
          <a:r>
            <a:rPr lang="en-GB" dirty="0" smtClean="0"/>
            <a:t>STABILISATION</a:t>
          </a:r>
          <a:endParaRPr lang="en-GB" dirty="0"/>
        </a:p>
      </dgm:t>
    </dgm:pt>
    <dgm:pt modelId="{0DC1D35D-7F52-4CE6-909F-D170CAA014A4}" type="parTrans" cxnId="{0813889D-95AD-47C3-B655-3F368BFE1214}">
      <dgm:prSet/>
      <dgm:spPr/>
      <dgm:t>
        <a:bodyPr/>
        <a:lstStyle/>
        <a:p>
          <a:endParaRPr lang="en-GB"/>
        </a:p>
      </dgm:t>
    </dgm:pt>
    <dgm:pt modelId="{145D9C75-D4B7-4FEA-A99A-62C3151068C3}" type="sibTrans" cxnId="{0813889D-95AD-47C3-B655-3F368BFE1214}">
      <dgm:prSet/>
      <dgm:spPr/>
      <dgm:t>
        <a:bodyPr/>
        <a:lstStyle/>
        <a:p>
          <a:endParaRPr lang="en-GB"/>
        </a:p>
      </dgm:t>
    </dgm:pt>
    <dgm:pt modelId="{0D78ECFE-86E1-4950-9AF3-BDF351621FB8}" type="pres">
      <dgm:prSet presAssocID="{4DE1C4D7-3B3A-4A0F-B166-DC68C2D9BE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472FD8-31DA-41B1-8E87-58D9012F540B}" type="pres">
      <dgm:prSet presAssocID="{CC6C86BB-E6DA-4FAB-9AC5-662F1CA290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86BAF-7266-4CCB-9B5D-97ABBAA67CDB}" type="pres">
      <dgm:prSet presAssocID="{CC6C86BB-E6DA-4FAB-9AC5-662F1CA29071}" presName="spNode" presStyleCnt="0"/>
      <dgm:spPr/>
    </dgm:pt>
    <dgm:pt modelId="{0F634CB2-9734-410F-9119-08BF984D980D}" type="pres">
      <dgm:prSet presAssocID="{0A8C7B3C-64AA-42E7-BEF7-A7FF4F7CB7FC}" presName="sibTrans" presStyleLbl="sibTrans1D1" presStyleIdx="0" presStyleCnt="4"/>
      <dgm:spPr/>
      <dgm:t>
        <a:bodyPr/>
        <a:lstStyle/>
        <a:p>
          <a:endParaRPr lang="en-GB"/>
        </a:p>
      </dgm:t>
    </dgm:pt>
    <dgm:pt modelId="{835A14F5-F1F0-4D80-81FE-FA30DCF984E3}" type="pres">
      <dgm:prSet presAssocID="{6D1C2727-AF9D-45E2-9B58-3EE210F99C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D5D13-107E-4444-9E60-C41AFA010103}" type="pres">
      <dgm:prSet presAssocID="{6D1C2727-AF9D-45E2-9B58-3EE210F99CD5}" presName="spNode" presStyleCnt="0"/>
      <dgm:spPr/>
    </dgm:pt>
    <dgm:pt modelId="{DF5402BA-3E12-4191-A27F-3C710F166F1E}" type="pres">
      <dgm:prSet presAssocID="{164682C7-664F-439A-81E7-500B86605425}" presName="sibTrans" presStyleLbl="sibTrans1D1" presStyleIdx="1" presStyleCnt="4"/>
      <dgm:spPr/>
      <dgm:t>
        <a:bodyPr/>
        <a:lstStyle/>
        <a:p>
          <a:endParaRPr lang="en-GB"/>
        </a:p>
      </dgm:t>
    </dgm:pt>
    <dgm:pt modelId="{39B3A8E8-4461-46E9-BC6F-ED62841C994F}" type="pres">
      <dgm:prSet presAssocID="{56E98C4D-CC35-4D15-8597-0B9299EF8A25}" presName="node" presStyleLbl="node1" presStyleIdx="2" presStyleCnt="4" custRadScaleRad="95032" custRadScaleInc="-100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4EB871-9160-4C86-B534-56A1CF6BFAD6}" type="pres">
      <dgm:prSet presAssocID="{56E98C4D-CC35-4D15-8597-0B9299EF8A25}" presName="spNode" presStyleCnt="0"/>
      <dgm:spPr/>
    </dgm:pt>
    <dgm:pt modelId="{60D6A96B-879C-45A7-8A7B-52F7A0F39488}" type="pres">
      <dgm:prSet presAssocID="{6034FDDB-97B2-4C76-B172-4CF00C4816D1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81ACB92-7E59-4CE7-B398-F2CB8AFE5A8D}" type="pres">
      <dgm:prSet presAssocID="{66DF6004-A32B-4FDA-ACB9-B1F09D68DB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EEAF5-CCDB-4DF5-9C86-2FCFA39E741A}" type="pres">
      <dgm:prSet presAssocID="{66DF6004-A32B-4FDA-ACB9-B1F09D68DB3D}" presName="spNode" presStyleCnt="0"/>
      <dgm:spPr/>
    </dgm:pt>
    <dgm:pt modelId="{354BCC0B-08BF-4BD7-A95B-BC28C1EBC105}" type="pres">
      <dgm:prSet presAssocID="{145D9C75-D4B7-4FEA-A99A-62C3151068C3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100023A2-C7E2-4019-A816-900E3D37EAA1}" type="presOf" srcId="{56E98C4D-CC35-4D15-8597-0B9299EF8A25}" destId="{39B3A8E8-4461-46E9-BC6F-ED62841C994F}" srcOrd="0" destOrd="0" presId="urn:microsoft.com/office/officeart/2005/8/layout/cycle5"/>
    <dgm:cxn modelId="{55655720-0987-45C7-B897-85402BD2F0E1}" type="presOf" srcId="{4DE1C4D7-3B3A-4A0F-B166-DC68C2D9BE59}" destId="{0D78ECFE-86E1-4950-9AF3-BDF351621FB8}" srcOrd="0" destOrd="0" presId="urn:microsoft.com/office/officeart/2005/8/layout/cycle5"/>
    <dgm:cxn modelId="{A755442A-FDDE-405E-9820-CAE50DF2C9C6}" type="presOf" srcId="{66DF6004-A32B-4FDA-ACB9-B1F09D68DB3D}" destId="{581ACB92-7E59-4CE7-B398-F2CB8AFE5A8D}" srcOrd="0" destOrd="0" presId="urn:microsoft.com/office/officeart/2005/8/layout/cycle5"/>
    <dgm:cxn modelId="{A81C00E7-FEB9-43B9-BB99-3227ACFA0AD6}" type="presOf" srcId="{145D9C75-D4B7-4FEA-A99A-62C3151068C3}" destId="{354BCC0B-08BF-4BD7-A95B-BC28C1EBC105}" srcOrd="0" destOrd="0" presId="urn:microsoft.com/office/officeart/2005/8/layout/cycle5"/>
    <dgm:cxn modelId="{466D4938-C363-459B-B49E-F12D51605931}" type="presOf" srcId="{0A8C7B3C-64AA-42E7-BEF7-A7FF4F7CB7FC}" destId="{0F634CB2-9734-410F-9119-08BF984D980D}" srcOrd="0" destOrd="0" presId="urn:microsoft.com/office/officeart/2005/8/layout/cycle5"/>
    <dgm:cxn modelId="{11F3E52E-FAD7-487E-9D4C-9FCAF73B6047}" srcId="{4DE1C4D7-3B3A-4A0F-B166-DC68C2D9BE59}" destId="{6D1C2727-AF9D-45E2-9B58-3EE210F99CD5}" srcOrd="1" destOrd="0" parTransId="{9A9E98D3-766C-4B85-88EA-B94637349701}" sibTransId="{164682C7-664F-439A-81E7-500B86605425}"/>
    <dgm:cxn modelId="{FB1DB477-88D8-47AC-AB11-3CA25CEBA19C}" srcId="{4DE1C4D7-3B3A-4A0F-B166-DC68C2D9BE59}" destId="{CC6C86BB-E6DA-4FAB-9AC5-662F1CA29071}" srcOrd="0" destOrd="0" parTransId="{25D4063D-867A-4643-874E-90D3AAF18F21}" sibTransId="{0A8C7B3C-64AA-42E7-BEF7-A7FF4F7CB7FC}"/>
    <dgm:cxn modelId="{A61049FF-1AC2-421C-AEB8-D17B0A682883}" type="presOf" srcId="{6034FDDB-97B2-4C76-B172-4CF00C4816D1}" destId="{60D6A96B-879C-45A7-8A7B-52F7A0F39488}" srcOrd="0" destOrd="0" presId="urn:microsoft.com/office/officeart/2005/8/layout/cycle5"/>
    <dgm:cxn modelId="{C1FA2BEE-D1A9-46C0-982B-AABE87B6D425}" type="presOf" srcId="{CC6C86BB-E6DA-4FAB-9AC5-662F1CA29071}" destId="{15472FD8-31DA-41B1-8E87-58D9012F540B}" srcOrd="0" destOrd="0" presId="urn:microsoft.com/office/officeart/2005/8/layout/cycle5"/>
    <dgm:cxn modelId="{E5B8E7BA-63D0-4961-A0C6-DA5DA6B79FDD}" type="presOf" srcId="{6D1C2727-AF9D-45E2-9B58-3EE210F99CD5}" destId="{835A14F5-F1F0-4D80-81FE-FA30DCF984E3}" srcOrd="0" destOrd="0" presId="urn:microsoft.com/office/officeart/2005/8/layout/cycle5"/>
    <dgm:cxn modelId="{0BFACAE5-3C23-4B84-AA4B-461FD5E35909}" srcId="{4DE1C4D7-3B3A-4A0F-B166-DC68C2D9BE59}" destId="{56E98C4D-CC35-4D15-8597-0B9299EF8A25}" srcOrd="2" destOrd="0" parTransId="{21539131-5C7A-457A-9925-80FD466DA234}" sibTransId="{6034FDDB-97B2-4C76-B172-4CF00C4816D1}"/>
    <dgm:cxn modelId="{0813889D-95AD-47C3-B655-3F368BFE1214}" srcId="{4DE1C4D7-3B3A-4A0F-B166-DC68C2D9BE59}" destId="{66DF6004-A32B-4FDA-ACB9-B1F09D68DB3D}" srcOrd="3" destOrd="0" parTransId="{0DC1D35D-7F52-4CE6-909F-D170CAA014A4}" sibTransId="{145D9C75-D4B7-4FEA-A99A-62C3151068C3}"/>
    <dgm:cxn modelId="{939AE7F9-264C-450C-8E13-ED7555568ED6}" type="presOf" srcId="{164682C7-664F-439A-81E7-500B86605425}" destId="{DF5402BA-3E12-4191-A27F-3C710F166F1E}" srcOrd="0" destOrd="0" presId="urn:microsoft.com/office/officeart/2005/8/layout/cycle5"/>
    <dgm:cxn modelId="{5B2E09B1-0017-459C-A6C6-DD41F56208A8}" type="presParOf" srcId="{0D78ECFE-86E1-4950-9AF3-BDF351621FB8}" destId="{15472FD8-31DA-41B1-8E87-58D9012F540B}" srcOrd="0" destOrd="0" presId="urn:microsoft.com/office/officeart/2005/8/layout/cycle5"/>
    <dgm:cxn modelId="{25A06CBC-F327-4C01-AC4A-CA218FB2CC04}" type="presParOf" srcId="{0D78ECFE-86E1-4950-9AF3-BDF351621FB8}" destId="{6B286BAF-7266-4CCB-9B5D-97ABBAA67CDB}" srcOrd="1" destOrd="0" presId="urn:microsoft.com/office/officeart/2005/8/layout/cycle5"/>
    <dgm:cxn modelId="{21ECCB93-9B2F-4CF4-8532-B7AC2FA57402}" type="presParOf" srcId="{0D78ECFE-86E1-4950-9AF3-BDF351621FB8}" destId="{0F634CB2-9734-410F-9119-08BF984D980D}" srcOrd="2" destOrd="0" presId="urn:microsoft.com/office/officeart/2005/8/layout/cycle5"/>
    <dgm:cxn modelId="{664441FC-DE70-498E-B571-5C06E6BA7509}" type="presParOf" srcId="{0D78ECFE-86E1-4950-9AF3-BDF351621FB8}" destId="{835A14F5-F1F0-4D80-81FE-FA30DCF984E3}" srcOrd="3" destOrd="0" presId="urn:microsoft.com/office/officeart/2005/8/layout/cycle5"/>
    <dgm:cxn modelId="{3A7A9A35-2AAC-4981-B637-5F7768CA3326}" type="presParOf" srcId="{0D78ECFE-86E1-4950-9AF3-BDF351621FB8}" destId="{2CED5D13-107E-4444-9E60-C41AFA010103}" srcOrd="4" destOrd="0" presId="urn:microsoft.com/office/officeart/2005/8/layout/cycle5"/>
    <dgm:cxn modelId="{47654632-A2AA-4F0C-AFC4-7840A3CD069B}" type="presParOf" srcId="{0D78ECFE-86E1-4950-9AF3-BDF351621FB8}" destId="{DF5402BA-3E12-4191-A27F-3C710F166F1E}" srcOrd="5" destOrd="0" presId="urn:microsoft.com/office/officeart/2005/8/layout/cycle5"/>
    <dgm:cxn modelId="{812141F2-A6F1-44B4-9F9A-CBC452DBEA31}" type="presParOf" srcId="{0D78ECFE-86E1-4950-9AF3-BDF351621FB8}" destId="{39B3A8E8-4461-46E9-BC6F-ED62841C994F}" srcOrd="6" destOrd="0" presId="urn:microsoft.com/office/officeart/2005/8/layout/cycle5"/>
    <dgm:cxn modelId="{C1BEE489-2232-447F-9994-939042A7FF56}" type="presParOf" srcId="{0D78ECFE-86E1-4950-9AF3-BDF351621FB8}" destId="{5F4EB871-9160-4C86-B534-56A1CF6BFAD6}" srcOrd="7" destOrd="0" presId="urn:microsoft.com/office/officeart/2005/8/layout/cycle5"/>
    <dgm:cxn modelId="{B2E8AD9E-7DB7-425A-89D5-CC2C238CA21C}" type="presParOf" srcId="{0D78ECFE-86E1-4950-9AF3-BDF351621FB8}" destId="{60D6A96B-879C-45A7-8A7B-52F7A0F39488}" srcOrd="8" destOrd="0" presId="urn:microsoft.com/office/officeart/2005/8/layout/cycle5"/>
    <dgm:cxn modelId="{22FE255A-B2C9-47AA-A121-F5C0F465C4C6}" type="presParOf" srcId="{0D78ECFE-86E1-4950-9AF3-BDF351621FB8}" destId="{581ACB92-7E59-4CE7-B398-F2CB8AFE5A8D}" srcOrd="9" destOrd="0" presId="urn:microsoft.com/office/officeart/2005/8/layout/cycle5"/>
    <dgm:cxn modelId="{290C7D48-ED86-40C3-858C-F9CF28734D0F}" type="presParOf" srcId="{0D78ECFE-86E1-4950-9AF3-BDF351621FB8}" destId="{059EEAF5-CCDB-4DF5-9C86-2FCFA39E741A}" srcOrd="10" destOrd="0" presId="urn:microsoft.com/office/officeart/2005/8/layout/cycle5"/>
    <dgm:cxn modelId="{425A0203-A5C3-40B6-878D-FF25EB1DF1F4}" type="presParOf" srcId="{0D78ECFE-86E1-4950-9AF3-BDF351621FB8}" destId="{354BCC0B-08BF-4BD7-A95B-BC28C1EBC10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72FD8-31DA-41B1-8E87-58D9012F540B}">
      <dsp:nvSpPr>
        <dsp:cNvPr id="0" name=""/>
        <dsp:cNvSpPr/>
      </dsp:nvSpPr>
      <dsp:spPr>
        <a:xfrm>
          <a:off x="2851137" y="982"/>
          <a:ext cx="1930573" cy="125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PREPARATION</a:t>
          </a:r>
          <a:endParaRPr lang="en-GB" sz="2100" kern="1200" dirty="0"/>
        </a:p>
      </dsp:txBody>
      <dsp:txXfrm>
        <a:off x="2912395" y="62240"/>
        <a:ext cx="1808057" cy="1132357"/>
      </dsp:txXfrm>
    </dsp:sp>
    <dsp:sp modelId="{0F634CB2-9734-410F-9119-08BF984D980D}">
      <dsp:nvSpPr>
        <dsp:cNvPr id="0" name=""/>
        <dsp:cNvSpPr/>
      </dsp:nvSpPr>
      <dsp:spPr>
        <a:xfrm>
          <a:off x="1744542" y="628418"/>
          <a:ext cx="4143762" cy="4143762"/>
        </a:xfrm>
        <a:custGeom>
          <a:avLst/>
          <a:gdLst/>
          <a:ahLst/>
          <a:cxnLst/>
          <a:rect l="0" t="0" r="0" b="0"/>
          <a:pathLst>
            <a:path>
              <a:moveTo>
                <a:pt x="3303282" y="405645"/>
              </a:moveTo>
              <a:arcTo wR="2071881" hR="2071881" stAng="18387935" swAng="16325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A14F5-F1F0-4D80-81FE-FA30DCF984E3}">
      <dsp:nvSpPr>
        <dsp:cNvPr id="0" name=""/>
        <dsp:cNvSpPr/>
      </dsp:nvSpPr>
      <dsp:spPr>
        <a:xfrm>
          <a:off x="4923018" y="2072863"/>
          <a:ext cx="1930573" cy="125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ENCOUNTER</a:t>
          </a:r>
          <a:endParaRPr lang="en-GB" sz="2100" kern="1200" dirty="0"/>
        </a:p>
      </dsp:txBody>
      <dsp:txXfrm>
        <a:off x="4984276" y="2134121"/>
        <a:ext cx="1808057" cy="1132357"/>
      </dsp:txXfrm>
    </dsp:sp>
    <dsp:sp modelId="{DF5402BA-3E12-4191-A27F-3C710F166F1E}">
      <dsp:nvSpPr>
        <dsp:cNvPr id="0" name=""/>
        <dsp:cNvSpPr/>
      </dsp:nvSpPr>
      <dsp:spPr>
        <a:xfrm>
          <a:off x="1800126" y="474766"/>
          <a:ext cx="4143762" cy="4143762"/>
        </a:xfrm>
        <a:custGeom>
          <a:avLst/>
          <a:gdLst/>
          <a:ahLst/>
          <a:cxnLst/>
          <a:rect l="0" t="0" r="0" b="0"/>
          <a:pathLst>
            <a:path>
              <a:moveTo>
                <a:pt x="3871303" y="3098902"/>
              </a:moveTo>
              <a:arcTo wR="2071881" hR="2071881" stAng="1782935" swAng="14056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3A8E8-4461-46E9-BC6F-ED62841C994F}">
      <dsp:nvSpPr>
        <dsp:cNvPr id="0" name=""/>
        <dsp:cNvSpPr/>
      </dsp:nvSpPr>
      <dsp:spPr>
        <a:xfrm>
          <a:off x="2955028" y="4039071"/>
          <a:ext cx="1930573" cy="125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ADJUSTMENT</a:t>
          </a:r>
          <a:endParaRPr lang="en-GB" sz="2100" kern="1200" dirty="0"/>
        </a:p>
      </dsp:txBody>
      <dsp:txXfrm>
        <a:off x="3016286" y="4100329"/>
        <a:ext cx="1808057" cy="1132357"/>
      </dsp:txXfrm>
    </dsp:sp>
    <dsp:sp modelId="{60D6A96B-879C-45A7-8A7B-52F7A0F39488}">
      <dsp:nvSpPr>
        <dsp:cNvPr id="0" name=""/>
        <dsp:cNvSpPr/>
      </dsp:nvSpPr>
      <dsp:spPr>
        <a:xfrm>
          <a:off x="1696418" y="493352"/>
          <a:ext cx="4143762" cy="4143762"/>
        </a:xfrm>
        <a:custGeom>
          <a:avLst/>
          <a:gdLst/>
          <a:ahLst/>
          <a:cxnLst/>
          <a:rect l="0" t="0" r="0" b="0"/>
          <a:pathLst>
            <a:path>
              <a:moveTo>
                <a:pt x="975892" y="3830148"/>
              </a:moveTo>
              <a:arcTo wR="2071881" hR="2071881" stAng="7316203" swAng="16586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ACB92-7E59-4CE7-B398-F2CB8AFE5A8D}">
      <dsp:nvSpPr>
        <dsp:cNvPr id="0" name=""/>
        <dsp:cNvSpPr/>
      </dsp:nvSpPr>
      <dsp:spPr>
        <a:xfrm>
          <a:off x="779255" y="2072863"/>
          <a:ext cx="1930573" cy="125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STABILISATION</a:t>
          </a:r>
          <a:endParaRPr lang="en-GB" sz="2100" kern="1200" dirty="0"/>
        </a:p>
      </dsp:txBody>
      <dsp:txXfrm>
        <a:off x="840513" y="2134121"/>
        <a:ext cx="1808057" cy="1132357"/>
      </dsp:txXfrm>
    </dsp:sp>
    <dsp:sp modelId="{354BCC0B-08BF-4BD7-A95B-BC28C1EBC105}">
      <dsp:nvSpPr>
        <dsp:cNvPr id="0" name=""/>
        <dsp:cNvSpPr/>
      </dsp:nvSpPr>
      <dsp:spPr>
        <a:xfrm>
          <a:off x="1744542" y="628418"/>
          <a:ext cx="4143762" cy="4143762"/>
        </a:xfrm>
        <a:custGeom>
          <a:avLst/>
          <a:gdLst/>
          <a:ahLst/>
          <a:cxnLst/>
          <a:rect l="0" t="0" r="0" b="0"/>
          <a:pathLst>
            <a:path>
              <a:moveTo>
                <a:pt x="214869" y="1153077"/>
              </a:moveTo>
              <a:arcTo wR="2071881" hR="2071881" stAng="12379505" swAng="16325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72FD8-31DA-41B1-8E87-58D9012F540B}">
      <dsp:nvSpPr>
        <dsp:cNvPr id="0" name=""/>
        <dsp:cNvSpPr/>
      </dsp:nvSpPr>
      <dsp:spPr>
        <a:xfrm>
          <a:off x="2695063" y="15"/>
          <a:ext cx="1834336" cy="119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PREPARATION</a:t>
          </a:r>
          <a:endParaRPr lang="en-GB" sz="2000" kern="1200" dirty="0"/>
        </a:p>
      </dsp:txBody>
      <dsp:txXfrm>
        <a:off x="2753267" y="58219"/>
        <a:ext cx="1717928" cy="1075910"/>
      </dsp:txXfrm>
    </dsp:sp>
    <dsp:sp modelId="{0F634CB2-9734-410F-9119-08BF984D980D}">
      <dsp:nvSpPr>
        <dsp:cNvPr id="0" name=""/>
        <dsp:cNvSpPr/>
      </dsp:nvSpPr>
      <dsp:spPr>
        <a:xfrm>
          <a:off x="1644235" y="596175"/>
          <a:ext cx="3935993" cy="3935993"/>
        </a:xfrm>
        <a:custGeom>
          <a:avLst/>
          <a:gdLst/>
          <a:ahLst/>
          <a:cxnLst/>
          <a:rect l="0" t="0" r="0" b="0"/>
          <a:pathLst>
            <a:path>
              <a:moveTo>
                <a:pt x="3137835" y="385438"/>
              </a:moveTo>
              <a:arcTo wR="1967996" hR="1967996" stAng="18388325" swAng="16320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A14F5-F1F0-4D80-81FE-FA30DCF984E3}">
      <dsp:nvSpPr>
        <dsp:cNvPr id="0" name=""/>
        <dsp:cNvSpPr/>
      </dsp:nvSpPr>
      <dsp:spPr>
        <a:xfrm>
          <a:off x="4663060" y="1968012"/>
          <a:ext cx="1834336" cy="119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ENCOUNTER</a:t>
          </a:r>
          <a:endParaRPr lang="en-GB" sz="2000" kern="1200" dirty="0"/>
        </a:p>
      </dsp:txBody>
      <dsp:txXfrm>
        <a:off x="4721264" y="2026216"/>
        <a:ext cx="1717928" cy="1075910"/>
      </dsp:txXfrm>
    </dsp:sp>
    <dsp:sp modelId="{DF5402BA-3E12-4191-A27F-3C710F166F1E}">
      <dsp:nvSpPr>
        <dsp:cNvPr id="0" name=""/>
        <dsp:cNvSpPr/>
      </dsp:nvSpPr>
      <dsp:spPr>
        <a:xfrm>
          <a:off x="1697066" y="450183"/>
          <a:ext cx="3935993" cy="3935993"/>
        </a:xfrm>
        <a:custGeom>
          <a:avLst/>
          <a:gdLst/>
          <a:ahLst/>
          <a:cxnLst/>
          <a:rect l="0" t="0" r="0" b="0"/>
          <a:pathLst>
            <a:path>
              <a:moveTo>
                <a:pt x="3677124" y="2943648"/>
              </a:moveTo>
              <a:arcTo wR="1967996" hR="1967996" stAng="1783187" swAng="14050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3A8E8-4461-46E9-BC6F-ED62841C994F}">
      <dsp:nvSpPr>
        <dsp:cNvPr id="0" name=""/>
        <dsp:cNvSpPr/>
      </dsp:nvSpPr>
      <dsp:spPr>
        <a:xfrm>
          <a:off x="2793745" y="3835634"/>
          <a:ext cx="1834336" cy="119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ADJUSTMENT</a:t>
          </a:r>
          <a:endParaRPr lang="en-GB" sz="2000" kern="1200" dirty="0"/>
        </a:p>
      </dsp:txBody>
      <dsp:txXfrm>
        <a:off x="2851949" y="3893838"/>
        <a:ext cx="1717928" cy="1075910"/>
      </dsp:txXfrm>
    </dsp:sp>
    <dsp:sp modelId="{60D6A96B-879C-45A7-8A7B-52F7A0F39488}">
      <dsp:nvSpPr>
        <dsp:cNvPr id="0" name=""/>
        <dsp:cNvSpPr/>
      </dsp:nvSpPr>
      <dsp:spPr>
        <a:xfrm>
          <a:off x="1598499" y="467853"/>
          <a:ext cx="3935993" cy="3935993"/>
        </a:xfrm>
        <a:custGeom>
          <a:avLst/>
          <a:gdLst/>
          <a:ahLst/>
          <a:cxnLst/>
          <a:rect l="0" t="0" r="0" b="0"/>
          <a:pathLst>
            <a:path>
              <a:moveTo>
                <a:pt x="926804" y="3638005"/>
              </a:moveTo>
              <a:arcTo wR="1967996" hR="1967996" stAng="7316526" swAng="16581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ACB92-7E59-4CE7-B398-F2CB8AFE5A8D}">
      <dsp:nvSpPr>
        <dsp:cNvPr id="0" name=""/>
        <dsp:cNvSpPr/>
      </dsp:nvSpPr>
      <dsp:spPr>
        <a:xfrm>
          <a:off x="727066" y="1968012"/>
          <a:ext cx="1834336" cy="119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STABILISATION</a:t>
          </a:r>
          <a:endParaRPr lang="en-GB" sz="2000" kern="1200" dirty="0"/>
        </a:p>
      </dsp:txBody>
      <dsp:txXfrm>
        <a:off x="785270" y="2026216"/>
        <a:ext cx="1717928" cy="1075910"/>
      </dsp:txXfrm>
    </dsp:sp>
    <dsp:sp modelId="{354BCC0B-08BF-4BD7-A95B-BC28C1EBC105}">
      <dsp:nvSpPr>
        <dsp:cNvPr id="0" name=""/>
        <dsp:cNvSpPr/>
      </dsp:nvSpPr>
      <dsp:spPr>
        <a:xfrm>
          <a:off x="1644235" y="596175"/>
          <a:ext cx="3935993" cy="3935993"/>
        </a:xfrm>
        <a:custGeom>
          <a:avLst/>
          <a:gdLst/>
          <a:ahLst/>
          <a:cxnLst/>
          <a:rect l="0" t="0" r="0" b="0"/>
          <a:pathLst>
            <a:path>
              <a:moveTo>
                <a:pt x="204139" y="1095174"/>
              </a:moveTo>
              <a:arcTo wR="1967996" hR="1967996" stAng="12379675" swAng="16320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72FD8-31DA-41B1-8E87-58D9012F540B}">
      <dsp:nvSpPr>
        <dsp:cNvPr id="0" name=""/>
        <dsp:cNvSpPr/>
      </dsp:nvSpPr>
      <dsp:spPr>
        <a:xfrm>
          <a:off x="2695063" y="15"/>
          <a:ext cx="1834336" cy="119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PREPARATION</a:t>
          </a:r>
          <a:endParaRPr lang="en-GB" sz="2000" kern="1200" dirty="0"/>
        </a:p>
      </dsp:txBody>
      <dsp:txXfrm>
        <a:off x="2753267" y="58219"/>
        <a:ext cx="1717928" cy="1075910"/>
      </dsp:txXfrm>
    </dsp:sp>
    <dsp:sp modelId="{0F634CB2-9734-410F-9119-08BF984D980D}">
      <dsp:nvSpPr>
        <dsp:cNvPr id="0" name=""/>
        <dsp:cNvSpPr/>
      </dsp:nvSpPr>
      <dsp:spPr>
        <a:xfrm>
          <a:off x="1644235" y="596175"/>
          <a:ext cx="3935993" cy="3935993"/>
        </a:xfrm>
        <a:custGeom>
          <a:avLst/>
          <a:gdLst/>
          <a:ahLst/>
          <a:cxnLst/>
          <a:rect l="0" t="0" r="0" b="0"/>
          <a:pathLst>
            <a:path>
              <a:moveTo>
                <a:pt x="3137835" y="385438"/>
              </a:moveTo>
              <a:arcTo wR="1967996" hR="1967996" stAng="18388325" swAng="16320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A14F5-F1F0-4D80-81FE-FA30DCF984E3}">
      <dsp:nvSpPr>
        <dsp:cNvPr id="0" name=""/>
        <dsp:cNvSpPr/>
      </dsp:nvSpPr>
      <dsp:spPr>
        <a:xfrm>
          <a:off x="4663060" y="1968012"/>
          <a:ext cx="1834336" cy="119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ENCOUNTER</a:t>
          </a:r>
          <a:endParaRPr lang="en-GB" sz="2000" kern="1200" dirty="0"/>
        </a:p>
      </dsp:txBody>
      <dsp:txXfrm>
        <a:off x="4721264" y="2026216"/>
        <a:ext cx="1717928" cy="1075910"/>
      </dsp:txXfrm>
    </dsp:sp>
    <dsp:sp modelId="{DF5402BA-3E12-4191-A27F-3C710F166F1E}">
      <dsp:nvSpPr>
        <dsp:cNvPr id="0" name=""/>
        <dsp:cNvSpPr/>
      </dsp:nvSpPr>
      <dsp:spPr>
        <a:xfrm>
          <a:off x="1697066" y="450183"/>
          <a:ext cx="3935993" cy="3935993"/>
        </a:xfrm>
        <a:custGeom>
          <a:avLst/>
          <a:gdLst/>
          <a:ahLst/>
          <a:cxnLst/>
          <a:rect l="0" t="0" r="0" b="0"/>
          <a:pathLst>
            <a:path>
              <a:moveTo>
                <a:pt x="3677124" y="2943648"/>
              </a:moveTo>
              <a:arcTo wR="1967996" hR="1967996" stAng="1783187" swAng="14050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3A8E8-4461-46E9-BC6F-ED62841C994F}">
      <dsp:nvSpPr>
        <dsp:cNvPr id="0" name=""/>
        <dsp:cNvSpPr/>
      </dsp:nvSpPr>
      <dsp:spPr>
        <a:xfrm>
          <a:off x="2793745" y="3835634"/>
          <a:ext cx="1834336" cy="119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ADJUSTMENT</a:t>
          </a:r>
          <a:endParaRPr lang="en-GB" sz="2000" kern="1200" dirty="0"/>
        </a:p>
      </dsp:txBody>
      <dsp:txXfrm>
        <a:off x="2851949" y="3893838"/>
        <a:ext cx="1717928" cy="1075910"/>
      </dsp:txXfrm>
    </dsp:sp>
    <dsp:sp modelId="{60D6A96B-879C-45A7-8A7B-52F7A0F39488}">
      <dsp:nvSpPr>
        <dsp:cNvPr id="0" name=""/>
        <dsp:cNvSpPr/>
      </dsp:nvSpPr>
      <dsp:spPr>
        <a:xfrm>
          <a:off x="1598499" y="467853"/>
          <a:ext cx="3935993" cy="3935993"/>
        </a:xfrm>
        <a:custGeom>
          <a:avLst/>
          <a:gdLst/>
          <a:ahLst/>
          <a:cxnLst/>
          <a:rect l="0" t="0" r="0" b="0"/>
          <a:pathLst>
            <a:path>
              <a:moveTo>
                <a:pt x="926804" y="3638005"/>
              </a:moveTo>
              <a:arcTo wR="1967996" hR="1967996" stAng="7316526" swAng="16581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ACB92-7E59-4CE7-B398-F2CB8AFE5A8D}">
      <dsp:nvSpPr>
        <dsp:cNvPr id="0" name=""/>
        <dsp:cNvSpPr/>
      </dsp:nvSpPr>
      <dsp:spPr>
        <a:xfrm>
          <a:off x="727066" y="1968012"/>
          <a:ext cx="1834336" cy="119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STABILISATION</a:t>
          </a:r>
          <a:endParaRPr lang="en-GB" sz="2000" kern="1200" dirty="0"/>
        </a:p>
      </dsp:txBody>
      <dsp:txXfrm>
        <a:off x="785270" y="2026216"/>
        <a:ext cx="1717928" cy="1075910"/>
      </dsp:txXfrm>
    </dsp:sp>
    <dsp:sp modelId="{354BCC0B-08BF-4BD7-A95B-BC28C1EBC105}">
      <dsp:nvSpPr>
        <dsp:cNvPr id="0" name=""/>
        <dsp:cNvSpPr/>
      </dsp:nvSpPr>
      <dsp:spPr>
        <a:xfrm>
          <a:off x="1644235" y="596175"/>
          <a:ext cx="3935993" cy="3935993"/>
        </a:xfrm>
        <a:custGeom>
          <a:avLst/>
          <a:gdLst/>
          <a:ahLst/>
          <a:cxnLst/>
          <a:rect l="0" t="0" r="0" b="0"/>
          <a:pathLst>
            <a:path>
              <a:moveTo>
                <a:pt x="204139" y="1095174"/>
              </a:moveTo>
              <a:arcTo wR="1967996" hR="1967996" stAng="12379675" swAng="16320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9C052-8826-FE4C-8367-E58F791E3815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1620C-5F40-794D-B06C-5BC30FB3E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011A62-DF6A-4FFD-B250-C79CC504A913}" type="slidenum">
              <a:rPr lang="en-GB" altLang="en-US" b="0" smtClean="0">
                <a:solidFill>
                  <a:prstClr val="black"/>
                </a:solidFill>
              </a:rPr>
              <a:pPr/>
              <a:t>27</a:t>
            </a:fld>
            <a:endParaRPr lang="en-GB" altLang="en-US" b="0" smtClean="0">
              <a:solidFill>
                <a:prstClr val="black"/>
              </a:solidFill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7133" y="8686489"/>
            <a:ext cx="2970868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83" tIns="44091" rIns="88183" bIns="44091" anchor="b"/>
          <a:lstStyle>
            <a:lvl1pPr defTabSz="900113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0113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0113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0113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0113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A578718-D083-486D-A752-F5F51BFE27E3}" type="slidenum">
              <a:rPr lang="en-GB" altLang="en-US" sz="900" b="0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27</a:t>
            </a:fld>
            <a:endParaRPr lang="en-GB" altLang="en-US" sz="900" b="0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83" tIns="44091" rIns="88183" bIns="44091"/>
          <a:lstStyle/>
          <a:p>
            <a:pPr eaLnBrk="1" hangingPunct="1">
              <a:lnSpc>
                <a:spcPct val="175000"/>
              </a:lnSpc>
              <a:spcBef>
                <a:spcPct val="0"/>
              </a:spcBef>
              <a:buClr>
                <a:srgbClr val="0072C6"/>
              </a:buClr>
            </a:pPr>
            <a:endParaRPr lang="en-US" altLang="en-US" sz="1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8E877-494E-4629-A3D5-B96453EC00C9}" type="slidenum">
              <a:rPr lang="en-GB" altLang="en-US">
                <a:solidFill>
                  <a:prstClr val="black"/>
                </a:solidFill>
              </a:rPr>
              <a:pPr/>
              <a:t>35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bracket Dark Pin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53200" y="1905000"/>
            <a:ext cx="846362" cy="289401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1066800" y="2209800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a"/>
                <a:ea typeface="+mn-ea"/>
                <a:cs typeface="Frutiga"/>
              </a:rPr>
              <a:t>Slide header 1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a"/>
                <a:ea typeface="+mn-ea"/>
                <a:cs typeface="Frutiga"/>
              </a:rPr>
              <a:t>Sub header 2 to go here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a"/>
              <a:ea typeface="+mn-ea"/>
              <a:cs typeface="Frutig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8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6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5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7ECA-8FFD-4549-9449-D95A0E60749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481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964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3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15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7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08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80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70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47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03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52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5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11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38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4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3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18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7ECA-8FFD-4549-9449-D95A0E60749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4095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94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07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8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01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27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7ECA-8FFD-4549-9449-D95A0E60749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7644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79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5402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5357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0312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651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0711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4388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8855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86411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51961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18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18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197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740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5A28F0-FFE3-4481-A587-086744F023C5}" type="datetimeFigureOut">
              <a:rPr lang="en-GB" smtClean="0">
                <a:solidFill>
                  <a:prstClr val="black"/>
                </a:solidFill>
              </a:rPr>
              <a:pPr/>
              <a:t>17/10/2014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B548C6-D36C-47AE-B566-67661DAA9D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9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7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d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jpeg"/><Relationship Id="rId4" Type="http://schemas.openxmlformats.org/officeDocument/2006/relationships/slideLayout" Target="../slideLayouts/slideLayout5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df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2.pdf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6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df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Orange 2 Cover backgroun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E East of England co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88224" y="5877272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/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/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6" r:id="rId4"/>
    <p:sldLayoutId id="2147483677" r:id="rId5"/>
    <p:sldLayoutId id="2147483690" r:id="rId6"/>
    <p:sldLayoutId id="214748374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7" r:id="rId6"/>
    <p:sldLayoutId id="214748368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75A28F0-FFE3-4481-A587-086744F023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B548C6-D36C-47AE-B566-67661DAA9D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4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5805488"/>
            <a:ext cx="9144000" cy="71437"/>
          </a:xfrm>
          <a:prstGeom prst="rect">
            <a:avLst/>
          </a:prstGeom>
          <a:solidFill>
            <a:srgbClr val="846E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7" name="Picture 18" descr="NHS Constitution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76938"/>
            <a:ext cx="7921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New MPD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21388"/>
            <a:ext cx="1296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3" descr="Our NH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/>
          <a:stretch>
            <a:fillRect/>
          </a:stretch>
        </p:blipFill>
        <p:spPr bwMode="auto">
          <a:xfrm>
            <a:off x="179388" y="5903913"/>
            <a:ext cx="14398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1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301B3"/>
        </a:buClr>
        <a:buChar char="•"/>
        <a:defRPr sz="3200">
          <a:solidFill>
            <a:srgbClr val="0101B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101B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101B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101B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066800" y="4145268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a"/>
              <a:ea typeface="+mn-ea"/>
              <a:cs typeface="Frutig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042" y="1844824"/>
            <a:ext cx="5885174" cy="3170099"/>
          </a:xfrm>
          <a:prstGeom prst="rect">
            <a:avLst/>
          </a:prstGeom>
          <a:solidFill>
            <a:srgbClr val="FB5C03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folHlink"/>
                </a:solidFill>
                <a:latin typeface="Comic Sans MS" pitchFamily="66" charset="0"/>
              </a:rPr>
              <a:t>“Helping overseas doctors to progress”</a:t>
            </a:r>
          </a:p>
          <a:p>
            <a:pPr>
              <a:spcBef>
                <a:spcPct val="50000"/>
              </a:spcBef>
            </a:pPr>
            <a:endParaRPr lang="en-GB" sz="4000" b="1" dirty="0">
              <a:solidFill>
                <a:schemeClr val="fol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GB" sz="4000" b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857" y="2852936"/>
            <a:ext cx="2441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b="1" dirty="0" smtClean="0">
              <a:solidFill>
                <a:schemeClr val="bg1"/>
              </a:solidFill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Vijay Nayar </a:t>
            </a:r>
            <a:endParaRPr lang="en-GB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4"/>
          <a:stretch/>
        </p:blipFill>
        <p:spPr bwMode="auto">
          <a:xfrm>
            <a:off x="1858888" y="3990109"/>
            <a:ext cx="3217168" cy="2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5877272"/>
            <a:ext cx="3260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Autumn Seminar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</a:t>
            </a:r>
            <a:r>
              <a:rPr lang="en-GB" sz="2800" b="1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October 2014</a:t>
            </a:r>
            <a:endParaRPr lang="en-GB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algn="l"/>
            <a:r>
              <a:rPr lang="en-GB" sz="4000" dirty="0">
                <a:solidFill>
                  <a:srgbClr val="009CD5"/>
                </a:solidFill>
                <a:latin typeface="Comic Sans MS" pitchFamily="66" charset="0"/>
              </a:rPr>
              <a:t>Individualism </a:t>
            </a:r>
            <a:r>
              <a:rPr lang="en-GB" sz="4000" dirty="0" smtClean="0">
                <a:solidFill>
                  <a:srgbClr val="009CD5"/>
                </a:solidFill>
                <a:latin typeface="Comic Sans MS" pitchFamily="66" charset="0"/>
              </a:rPr>
              <a:t> vs</a:t>
            </a:r>
            <a:r>
              <a:rPr lang="en-GB" sz="4000" dirty="0">
                <a:solidFill>
                  <a:srgbClr val="009CD5"/>
                </a:solidFill>
                <a:latin typeface="Comic Sans MS" pitchFamily="66" charset="0"/>
              </a:rPr>
              <a:t>. </a:t>
            </a:r>
            <a:r>
              <a:rPr lang="en-GB" sz="4000" dirty="0" smtClean="0">
                <a:solidFill>
                  <a:srgbClr val="009CD5"/>
                </a:solidFill>
                <a:latin typeface="Comic Sans MS" pitchFamily="66" charset="0"/>
              </a:rPr>
              <a:t>Collectivism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3951288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Think of themselves </a:t>
            </a:r>
            <a:r>
              <a:rPr lang="en-GB" sz="2800" dirty="0">
                <a:latin typeface="Comic Sans MS" pitchFamily="66" charset="0"/>
              </a:rPr>
              <a:t>as an individual with a focus on ‘</a:t>
            </a:r>
            <a:r>
              <a:rPr lang="en-GB" sz="2800" dirty="0" smtClean="0">
                <a:latin typeface="Comic Sans MS" pitchFamily="66" charset="0"/>
              </a:rPr>
              <a:t>I’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Individual </a:t>
            </a:r>
            <a:r>
              <a:rPr lang="en-GB" sz="2800" dirty="0">
                <a:latin typeface="Comic Sans MS" pitchFamily="66" charset="0"/>
              </a:rPr>
              <a:t>excellence </a:t>
            </a:r>
            <a:r>
              <a:rPr lang="en-GB" sz="2800" dirty="0" smtClean="0">
                <a:latin typeface="Comic Sans MS" pitchFamily="66" charset="0"/>
              </a:rPr>
              <a:t>is nourished </a:t>
            </a:r>
            <a:r>
              <a:rPr lang="en-GB" sz="2800" dirty="0">
                <a:latin typeface="Comic Sans MS" pitchFamily="66" charset="0"/>
              </a:rPr>
              <a:t>and </a:t>
            </a:r>
            <a:r>
              <a:rPr lang="en-GB" sz="2800" dirty="0" smtClean="0">
                <a:latin typeface="Comic Sans MS" pitchFamily="66" charset="0"/>
              </a:rPr>
              <a:t>celebrated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Comic Sans MS" pitchFamily="66" charset="0"/>
              </a:rPr>
              <a:t>Learn </a:t>
            </a:r>
            <a:r>
              <a:rPr lang="en-GB" sz="2800" dirty="0">
                <a:latin typeface="Comic Sans MS" pitchFamily="66" charset="0"/>
              </a:rPr>
              <a:t>to intuitively think of themselves as part of a </a:t>
            </a:r>
            <a:r>
              <a:rPr lang="en-GB" sz="2800" dirty="0" smtClean="0">
                <a:latin typeface="Comic Sans MS" pitchFamily="66" charset="0"/>
              </a:rPr>
              <a:t>group/family </a:t>
            </a:r>
            <a:r>
              <a:rPr lang="en-GB" sz="2800" dirty="0">
                <a:latin typeface="Comic Sans MS" pitchFamily="66" charset="0"/>
              </a:rPr>
              <a:t>focusing on ‘we</a:t>
            </a:r>
            <a:r>
              <a:rPr lang="en-GB" sz="2800" dirty="0" smtClean="0">
                <a:latin typeface="Comic Sans MS" pitchFamily="66" charset="0"/>
              </a:rPr>
              <a:t>’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Unquestioning </a:t>
            </a:r>
            <a:r>
              <a:rPr lang="en-GB" sz="2800" dirty="0">
                <a:latin typeface="Comic Sans MS" pitchFamily="66" charset="0"/>
              </a:rPr>
              <a:t>loyalty is expected and </a:t>
            </a:r>
            <a:r>
              <a:rPr lang="en-GB" sz="2800" dirty="0" smtClean="0">
                <a:latin typeface="Comic Sans MS" pitchFamily="66" charset="0"/>
              </a:rPr>
              <a:t>assumed</a:t>
            </a:r>
          </a:p>
        </p:txBody>
      </p:sp>
    </p:spTree>
    <p:extLst>
      <p:ext uri="{BB962C8B-B14F-4D97-AF65-F5344CB8AC3E}">
        <p14:creationId xmlns:p14="http://schemas.microsoft.com/office/powerpoint/2010/main" val="27044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71913" cy="922338"/>
          </a:xfrm>
        </p:spPr>
        <p:txBody>
          <a:bodyPr/>
          <a:lstStyle/>
          <a:p>
            <a:r>
              <a:rPr lang="en-GB" sz="3600" dirty="0">
                <a:latin typeface="Comic Sans MS" pitchFamily="66" charset="0"/>
              </a:rPr>
              <a:t>Implications for Educators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8904" y="1567333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Be aware of your own cultural assumptions and </a:t>
            </a:r>
            <a:r>
              <a:rPr lang="en-GB" sz="2800" dirty="0" smtClean="0">
                <a:latin typeface="Comic Sans MS" panose="030F0702030302020204" pitchFamily="66" charset="0"/>
              </a:rPr>
              <a:t>biases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Comic Sans MS" panose="030F0702030302020204" pitchFamily="66" charset="0"/>
              </a:rPr>
              <a:t>Appreciate </a:t>
            </a:r>
            <a:r>
              <a:rPr lang="en-GB" sz="2800" dirty="0">
                <a:latin typeface="Comic Sans MS" panose="030F0702030302020204" pitchFamily="66" charset="0"/>
              </a:rPr>
              <a:t>the extent to which difficulties that arise are due to cultural </a:t>
            </a:r>
            <a:r>
              <a:rPr lang="en-GB" sz="2800" dirty="0" smtClean="0">
                <a:latin typeface="Comic Sans MS" panose="030F0702030302020204" pitchFamily="66" charset="0"/>
              </a:rPr>
              <a:t>factors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Comic Sans MS" panose="030F0702030302020204" pitchFamily="66" charset="0"/>
              </a:rPr>
              <a:t>“</a:t>
            </a:r>
            <a:r>
              <a:rPr lang="en-GB" sz="2800" dirty="0">
                <a:latin typeface="Comic Sans MS" panose="030F0702030302020204" pitchFamily="66" charset="0"/>
              </a:rPr>
              <a:t>Reality shock</a:t>
            </a:r>
            <a:r>
              <a:rPr lang="en-GB" sz="2800" dirty="0" smtClean="0">
                <a:latin typeface="Comic Sans MS" panose="030F0702030302020204" pitchFamily="66" charset="0"/>
              </a:rPr>
              <a:t>” and need to deal with unmet expectations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Comic Sans MS" panose="030F0702030302020204" pitchFamily="66" charset="0"/>
              </a:rPr>
              <a:t>Induction – not only policies and procedures but also </a:t>
            </a:r>
            <a:r>
              <a:rPr lang="en-GB" sz="2800" b="1" dirty="0" smtClean="0">
                <a:latin typeface="Comic Sans MS" panose="030F0702030302020204" pitchFamily="66" charset="0"/>
              </a:rPr>
              <a:t>“cultural induction”</a:t>
            </a:r>
          </a:p>
          <a:p>
            <a:pPr>
              <a:buFont typeface="Wingdings" pitchFamily="2" charset="2"/>
              <a:buChar char="Ø"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844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471913" cy="922338"/>
          </a:xfrm>
        </p:spPr>
        <p:txBody>
          <a:bodyPr/>
          <a:lstStyle/>
          <a:p>
            <a:r>
              <a:rPr lang="en-GB" sz="4000" dirty="0">
                <a:latin typeface="Comic Sans MS" pitchFamily="66" charset="0"/>
              </a:rPr>
              <a:t>Cultural Induction</a:t>
            </a:r>
            <a:endParaRPr lang="en-GB" sz="400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4928" y="1600200"/>
            <a:ext cx="750952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dirty="0" smtClean="0">
                <a:latin typeface="Comic Sans MS" pitchFamily="66" charset="0"/>
                <a:cs typeface="Calibri" pitchFamily="34" charset="0"/>
              </a:rPr>
              <a:t>Raise awareness of culture</a:t>
            </a:r>
          </a:p>
          <a:p>
            <a:pPr lvl="1"/>
            <a:r>
              <a:rPr lang="en-GB" sz="3200" dirty="0" smtClean="0">
                <a:latin typeface="Comic Sans MS" pitchFamily="66" charset="0"/>
                <a:cs typeface="Calibri" pitchFamily="34" charset="0"/>
              </a:rPr>
              <a:t>its effects on learning</a:t>
            </a:r>
          </a:p>
          <a:p>
            <a:pPr lvl="1"/>
            <a:r>
              <a:rPr lang="en-GB" sz="3200" dirty="0" smtClean="0">
                <a:latin typeface="Comic Sans MS" pitchFamily="66" charset="0"/>
                <a:cs typeface="Calibri" pitchFamily="34" charset="0"/>
              </a:rPr>
              <a:t>its effect on performance</a:t>
            </a:r>
          </a:p>
          <a:p>
            <a:pPr lvl="0"/>
            <a:r>
              <a:rPr lang="en-GB" dirty="0" smtClean="0">
                <a:latin typeface="Comic Sans MS" pitchFamily="66" charset="0"/>
                <a:cs typeface="Calibri" pitchFamily="34" charset="0"/>
              </a:rPr>
              <a:t>Discuss models of learning</a:t>
            </a:r>
          </a:p>
          <a:p>
            <a:pPr lvl="0"/>
            <a:r>
              <a:rPr lang="en-GB" dirty="0" smtClean="0">
                <a:latin typeface="Comic Sans MS" pitchFamily="66" charset="0"/>
                <a:cs typeface="Calibri" pitchFamily="34" charset="0"/>
              </a:rPr>
              <a:t>Requirements of exams</a:t>
            </a:r>
          </a:p>
          <a:p>
            <a:r>
              <a:rPr lang="en-GB" dirty="0" smtClean="0">
                <a:latin typeface="Comic Sans MS" pitchFamily="66" charset="0"/>
                <a:cs typeface="Calibri" pitchFamily="34" charset="0"/>
              </a:rPr>
              <a:t>Educational contract – this is not prejudice</a:t>
            </a:r>
          </a:p>
          <a:p>
            <a:endParaRPr lang="en-GB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0438"/>
            <a:ext cx="7471913" cy="922338"/>
          </a:xfrm>
        </p:spPr>
        <p:txBody>
          <a:bodyPr/>
          <a:lstStyle/>
          <a:p>
            <a:r>
              <a:rPr lang="en-GB" sz="4000" dirty="0" smtClean="0">
                <a:latin typeface="Comic Sans MS" pitchFamily="66" charset="0"/>
              </a:rPr>
              <a:t>Cultural Induction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0952" y="1556792"/>
            <a:ext cx="750952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  <a:cs typeface="Calibri" pitchFamily="34" charset="0"/>
              </a:rPr>
              <a:t>Help their frustration and other emotions</a:t>
            </a:r>
          </a:p>
          <a:p>
            <a:r>
              <a:rPr lang="en-GB" dirty="0" smtClean="0">
                <a:latin typeface="Comic Sans MS" pitchFamily="66" charset="0"/>
              </a:rPr>
              <a:t>Fear of failure/criticism</a:t>
            </a:r>
          </a:p>
          <a:p>
            <a:r>
              <a:rPr lang="en-GB" dirty="0" smtClean="0">
                <a:latin typeface="Comic Sans MS" pitchFamily="66" charset="0"/>
              </a:rPr>
              <a:t>Self Directed Learning</a:t>
            </a:r>
          </a:p>
          <a:p>
            <a:r>
              <a:rPr lang="en-GB" dirty="0" smtClean="0">
                <a:latin typeface="Comic Sans MS" pitchFamily="66" charset="0"/>
              </a:rPr>
              <a:t>Reflective practice</a:t>
            </a:r>
          </a:p>
          <a:p>
            <a:r>
              <a:rPr lang="en-GB" dirty="0" smtClean="0">
                <a:latin typeface="Comic Sans MS" pitchFamily="66" charset="0"/>
              </a:rPr>
              <a:t>Managing uncertainty</a:t>
            </a:r>
          </a:p>
          <a:p>
            <a:r>
              <a:rPr lang="en-GB" dirty="0" smtClean="0">
                <a:latin typeface="Comic Sans MS" pitchFamily="66" charset="0"/>
              </a:rPr>
              <a:t>Encourage resilience</a:t>
            </a:r>
          </a:p>
          <a:p>
            <a:endParaRPr lang="en-GB" sz="4000" dirty="0" smtClean="0"/>
          </a:p>
          <a:p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6548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omic Sans MS" panose="030F0702030302020204" pitchFamily="66" charset="0"/>
              </a:rPr>
              <a:t>Communicative </a:t>
            </a:r>
            <a:r>
              <a:rPr lang="en-GB" sz="3600" dirty="0" smtClean="0">
                <a:latin typeface="Comic Sans MS" panose="030F0702030302020204" pitchFamily="66" charset="0"/>
              </a:rPr>
              <a:t>capability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2486"/>
            <a:ext cx="7471913" cy="922338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omic Sans MS" pitchFamily="66" charset="0"/>
                <a:cs typeface="Calibri" pitchFamily="34" charset="0"/>
              </a:rPr>
              <a:t>Barriers to communication</a:t>
            </a:r>
            <a:endParaRPr lang="en-US" sz="3600" dirty="0" smtClean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640" y="1722462"/>
            <a:ext cx="7772400" cy="45148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Language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Accent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Nonverbal cues misinterpreted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Cultural assumptions and stereotypes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Preconceptions</a:t>
            </a:r>
          </a:p>
          <a:p>
            <a:pPr eaLnBrk="1" hangingPunct="1"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Attitude towards another culture </a:t>
            </a:r>
          </a:p>
          <a:p>
            <a:pPr eaLnBrk="1" hangingPunct="1"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Ethnocentricity</a:t>
            </a:r>
          </a:p>
          <a:p>
            <a:pPr eaLnBrk="1" hangingPunct="1">
              <a:defRPr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Unconscious bias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  <p:sp>
        <p:nvSpPr>
          <p:cNvPr id="91139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334000" y="1412875"/>
            <a:ext cx="3810000" cy="3959225"/>
          </a:xfrm>
        </p:spPr>
        <p:txBody>
          <a:bodyPr/>
          <a:lstStyle/>
          <a:p>
            <a:pPr eaLnBrk="1" hangingPunct="1"/>
            <a:endParaRPr lang="en-GB" dirty="0" smtClean="0">
              <a:solidFill>
                <a:srgbClr val="FFFF00"/>
              </a:solidFill>
            </a:endParaRPr>
          </a:p>
          <a:p>
            <a:pPr eaLnBrk="1" hangingPunct="1"/>
            <a:endParaRPr lang="en-GB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333375"/>
            <a:ext cx="82057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 smtClean="0">
                <a:latin typeface="Comic Sans MS" pitchFamily="66" charset="0"/>
                <a:cs typeface="Calibri" pitchFamily="34" charset="0"/>
              </a:rPr>
              <a:t>Consequences of </a:t>
            </a:r>
            <a:br>
              <a:rPr lang="en-GB" sz="3600" dirty="0" smtClean="0">
                <a:latin typeface="Comic Sans MS" pitchFamily="66" charset="0"/>
                <a:cs typeface="Calibri" pitchFamily="34" charset="0"/>
              </a:rPr>
            </a:br>
            <a:r>
              <a:rPr lang="en-GB" sz="3600" dirty="0" smtClean="0">
                <a:latin typeface="Comic Sans MS" pitchFamily="66" charset="0"/>
                <a:cs typeface="Calibri" pitchFamily="34" charset="0"/>
              </a:rPr>
              <a:t>poor communication</a:t>
            </a:r>
            <a:endParaRPr lang="en-US" sz="3600" dirty="0" smtClean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6064" y="1556792"/>
            <a:ext cx="7772400" cy="39592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  <a:cs typeface="Calibri" pitchFamily="34" charset="0"/>
              </a:rPr>
              <a:t>May make people appear awkward or difficult</a:t>
            </a:r>
          </a:p>
          <a:p>
            <a:pPr eaLnBrk="1" hangingPunct="1">
              <a:defRPr/>
            </a:pPr>
            <a:endParaRPr lang="en-GB" dirty="0" smtClean="0">
              <a:latin typeface="Comic Sans MS" pitchFamily="66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  <a:cs typeface="Calibri" pitchFamily="34" charset="0"/>
              </a:rPr>
              <a:t>Lack of English can make someone appear less intelligent, or lack sense of humour </a:t>
            </a:r>
          </a:p>
          <a:p>
            <a:pPr eaLnBrk="1" hangingPunct="1">
              <a:defRPr/>
            </a:pPr>
            <a:endParaRPr lang="en-GB" dirty="0" smtClean="0">
              <a:latin typeface="Comic Sans MS" pitchFamily="66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  <a:cs typeface="Calibri" pitchFamily="34" charset="0"/>
              </a:rPr>
              <a:t>Misinterpretation</a:t>
            </a:r>
          </a:p>
          <a:p>
            <a:pPr eaLnBrk="1" hangingPunct="1">
              <a:defRPr/>
            </a:pPr>
            <a:endParaRPr lang="en-GB" dirty="0" smtClean="0">
              <a:latin typeface="Comic Sans MS" pitchFamily="66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  <a:cs typeface="Calibri" pitchFamily="34" charset="0"/>
              </a:rPr>
              <a:t>“I don’t know how to help this person”</a:t>
            </a:r>
          </a:p>
          <a:p>
            <a:pPr eaLnBrk="1" hangingPunct="1">
              <a:defRPr/>
            </a:pPr>
            <a:endParaRPr lang="en-GB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50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6712"/>
            <a:ext cx="7471913" cy="922338"/>
          </a:xfrm>
        </p:spPr>
        <p:txBody>
          <a:bodyPr/>
          <a:lstStyle/>
          <a:p>
            <a:r>
              <a:rPr lang="en-GB" sz="4400" dirty="0" smtClean="0">
                <a:latin typeface="Comic Sans MS" pitchFamily="66" charset="0"/>
                <a:cs typeface="Calibri" pitchFamily="34" charset="0"/>
              </a:rPr>
              <a:t>Communication </a:t>
            </a:r>
            <a:r>
              <a:rPr lang="en-GB" sz="4400" dirty="0">
                <a:latin typeface="Comic Sans MS" pitchFamily="66" charset="0"/>
                <a:cs typeface="Calibri" pitchFamily="34" charset="0"/>
              </a:rPr>
              <a:t>skills:</a:t>
            </a:r>
            <a:br>
              <a:rPr lang="en-GB" sz="4400" dirty="0">
                <a:latin typeface="Comic Sans MS" pitchFamily="66" charset="0"/>
                <a:cs typeface="Calibri" pitchFamily="34" charset="0"/>
              </a:rPr>
            </a:br>
            <a:endParaRPr lang="en-GB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944" y="1279301"/>
            <a:ext cx="7725544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41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Deconstruct </a:t>
            </a:r>
            <a:r>
              <a:rPr lang="en-GB" sz="4100" dirty="0">
                <a:latin typeface="Comic Sans MS" pitchFamily="66" charset="0"/>
                <a:cs typeface="Calibri" pitchFamily="34" charset="0"/>
              </a:rPr>
              <a:t>language </a:t>
            </a:r>
            <a:endParaRPr lang="en-GB" sz="4100" dirty="0" smtClean="0">
              <a:latin typeface="Comic Sans MS" pitchFamily="66" charset="0"/>
              <a:cs typeface="Calibri" pitchFamily="34" charset="0"/>
            </a:endParaRP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Problem </a:t>
            </a:r>
            <a:r>
              <a:rPr lang="en-GB" sz="4100" dirty="0">
                <a:latin typeface="Comic Sans MS" pitchFamily="66" charset="0"/>
                <a:cs typeface="Calibri" pitchFamily="34" charset="0"/>
              </a:rPr>
              <a:t>solving skills</a:t>
            </a:r>
          </a:p>
          <a:p>
            <a:r>
              <a:rPr lang="en-GB" sz="4100" dirty="0">
                <a:latin typeface="Comic Sans MS" pitchFamily="66" charset="0"/>
                <a:cs typeface="Calibri" pitchFamily="34" charset="0"/>
              </a:rPr>
              <a:t>Overcoming artificiality and being </a:t>
            </a:r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formulaic</a:t>
            </a: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Interpersonal skills</a:t>
            </a: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Verbal and non-verbal cues</a:t>
            </a: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Subtleties and nuances of language</a:t>
            </a:r>
          </a:p>
          <a:p>
            <a:r>
              <a:rPr lang="en-GB" sz="4100" dirty="0" smtClean="0">
                <a:latin typeface="Comic Sans MS" pitchFamily="66" charset="0"/>
                <a:cs typeface="Calibri" pitchFamily="34" charset="0"/>
              </a:rPr>
              <a:t>Doctor-Patient relationship</a:t>
            </a:r>
          </a:p>
          <a:p>
            <a:endParaRPr lang="en-GB" sz="4000" dirty="0" smtClean="0"/>
          </a:p>
          <a:p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28521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0"/>
          <a:ext cx="9144000" cy="69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Slide" r:id="rId3" imgW="4545013" imgH="3409950" progId="PowerPoint.Slide.8">
                  <p:embed/>
                </p:oleObj>
              </mc:Choice>
              <mc:Fallback>
                <p:oleObj name="Slide" r:id="rId3" imgW="4545013" imgH="340995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1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43213" y="7938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990099"/>
                </a:solidFill>
              </a:rPr>
              <a:t>Calgary-Cambridge model</a:t>
            </a:r>
          </a:p>
        </p:txBody>
      </p:sp>
    </p:spTree>
    <p:extLst>
      <p:ext uri="{BB962C8B-B14F-4D97-AF65-F5344CB8AC3E}">
        <p14:creationId xmlns:p14="http://schemas.microsoft.com/office/powerpoint/2010/main" val="39421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p-training.net/training/communication_skills/consultation/dis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2" y="116632"/>
            <a:ext cx="4448175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96623" y="3678123"/>
            <a:ext cx="2127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1F497D"/>
                </a:solidFill>
              </a:rPr>
              <a:t>Disease-Illness </a:t>
            </a:r>
          </a:p>
          <a:p>
            <a:pPr algn="ctr"/>
            <a:r>
              <a:rPr lang="en-GB" sz="2400" b="1" dirty="0" smtClean="0">
                <a:solidFill>
                  <a:srgbClr val="1F497D"/>
                </a:solidFill>
              </a:rPr>
              <a:t>model</a:t>
            </a:r>
            <a:endParaRPr lang="en-GB" sz="2400" b="1" dirty="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2823319"/>
            <a:ext cx="1730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1F497D"/>
                </a:solidFill>
              </a:rPr>
              <a:t>McWhinney</a:t>
            </a:r>
            <a:endParaRPr lang="en-GB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x/omg-red-3d-letters-oh-my-god-shocked-amazement-24936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448433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266630">
            <a:off x="867854" y="908720"/>
            <a:ext cx="21483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Issues</a:t>
            </a:r>
          </a:p>
        </p:txBody>
      </p:sp>
      <p:sp>
        <p:nvSpPr>
          <p:cNvPr id="4" name="Rectangle 3"/>
          <p:cNvSpPr/>
          <p:nvPr/>
        </p:nvSpPr>
        <p:spPr>
          <a:xfrm rot="1558290">
            <a:off x="5184610" y="1414778"/>
            <a:ext cx="36805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Challenges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3688" y="4365104"/>
            <a:ext cx="4735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Opportunities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3242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6" t="8010" r="33592" b="6193"/>
          <a:stretch/>
        </p:blipFill>
        <p:spPr bwMode="auto">
          <a:xfrm>
            <a:off x="2051720" y="71966"/>
            <a:ext cx="5007382" cy="678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73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4704"/>
            <a:ext cx="7772400" cy="11430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Clinical capability</a:t>
            </a:r>
            <a:br>
              <a:rPr lang="en-US" sz="3600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22312" y="1716250"/>
            <a:ext cx="6730007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GB" sz="3200" dirty="0">
                <a:solidFill>
                  <a:prstClr val="black"/>
                </a:solidFill>
                <a:latin typeface="Comic Sans MS"/>
              </a:rPr>
              <a:t>Lower starting point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3200" dirty="0">
                <a:solidFill>
                  <a:prstClr val="black"/>
                </a:solidFill>
                <a:latin typeface="Comic Sans MS"/>
              </a:rPr>
              <a:t>poor foundation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3200" dirty="0">
                <a:solidFill>
                  <a:prstClr val="black"/>
                </a:solidFill>
                <a:latin typeface="Comic Sans MS"/>
              </a:rPr>
              <a:t>not met foundation standards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3200" dirty="0">
                <a:solidFill>
                  <a:prstClr val="black"/>
                </a:solidFill>
                <a:latin typeface="Comic Sans MS"/>
              </a:rPr>
              <a:t>communication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3200" dirty="0">
                <a:solidFill>
                  <a:prstClr val="black"/>
                </a:solidFill>
                <a:latin typeface="Comic Sans MS"/>
              </a:rPr>
              <a:t>poor clinical knowledge skills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3452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471913" cy="922338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Early assessment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4888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SAC scores</a:t>
            </a:r>
          </a:p>
          <a:p>
            <a:r>
              <a:rPr lang="en-GB" dirty="0" smtClean="0"/>
              <a:t>Early in attachment assess:</a:t>
            </a:r>
          </a:p>
          <a:p>
            <a:pPr lvl="1"/>
            <a:r>
              <a:rPr lang="en-GB" sz="3200" dirty="0"/>
              <a:t>C</a:t>
            </a:r>
            <a:r>
              <a:rPr lang="en-GB" sz="3200" dirty="0" smtClean="0"/>
              <a:t>ommunication skills</a:t>
            </a:r>
          </a:p>
          <a:p>
            <a:pPr lvl="1"/>
            <a:r>
              <a:rPr lang="en-GB" sz="3200" dirty="0" smtClean="0"/>
              <a:t>Knowledge base </a:t>
            </a:r>
          </a:p>
          <a:p>
            <a:pPr lvl="1"/>
            <a:r>
              <a:rPr lang="en-GB" sz="3200" dirty="0" smtClean="0"/>
              <a:t>Application of knowledge to clinical situations </a:t>
            </a:r>
          </a:p>
          <a:p>
            <a:pPr lvl="1"/>
            <a:r>
              <a:rPr lang="en-GB" sz="3200" dirty="0" smtClean="0"/>
              <a:t>Attitude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032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471913" cy="922338"/>
          </a:xfrm>
        </p:spPr>
        <p:txBody>
          <a:bodyPr/>
          <a:lstStyle/>
          <a:p>
            <a:r>
              <a:rPr lang="en-GB" sz="4400" dirty="0" smtClean="0">
                <a:latin typeface="+mn-lt"/>
              </a:rPr>
              <a:t>Tools</a:t>
            </a:r>
            <a:endParaRPr lang="en-GB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7240" y="1600200"/>
            <a:ext cx="757118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COTs, observation, videos</a:t>
            </a:r>
          </a:p>
          <a:p>
            <a:r>
              <a:rPr lang="en-GB" dirty="0" smtClean="0"/>
              <a:t>Self assessments – Manchester self rating, </a:t>
            </a:r>
            <a:r>
              <a:rPr lang="en-GB" dirty="0" err="1" smtClean="0"/>
              <a:t>nPEP</a:t>
            </a:r>
            <a:endParaRPr lang="en-GB" dirty="0" smtClean="0"/>
          </a:p>
          <a:p>
            <a:r>
              <a:rPr lang="en-GB" dirty="0" smtClean="0"/>
              <a:t>CBDs and Debriefs</a:t>
            </a:r>
          </a:p>
          <a:p>
            <a:r>
              <a:rPr lang="en-GB" dirty="0" smtClean="0"/>
              <a:t>MSF and PSQ</a:t>
            </a:r>
          </a:p>
          <a:p>
            <a:r>
              <a:rPr lang="en-GB" dirty="0" smtClean="0"/>
              <a:t>Use of e-portfolio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6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Professional </a:t>
            </a:r>
            <a:r>
              <a:rPr lang="en-US" sz="3600" dirty="0">
                <a:latin typeface="Comic Sans MS" panose="030F0702030302020204" pitchFamily="66" charset="0"/>
              </a:rPr>
              <a:t>culture</a:t>
            </a:r>
            <a:br>
              <a:rPr lang="en-US" sz="3600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471913" cy="922338"/>
          </a:xfrm>
        </p:spPr>
        <p:txBody>
          <a:bodyPr/>
          <a:lstStyle/>
          <a:p>
            <a:r>
              <a:rPr lang="en-GB" sz="4000" dirty="0" smtClean="0">
                <a:latin typeface="Comic Sans MS" pitchFamily="66" charset="0"/>
              </a:rPr>
              <a:t>Warning signs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0872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Difficulty managing </a:t>
            </a:r>
            <a:r>
              <a:rPr lang="en-GB" dirty="0" smtClean="0">
                <a:solidFill>
                  <a:prstClr val="black"/>
                </a:solidFill>
              </a:rPr>
              <a:t>workload </a:t>
            </a:r>
            <a:r>
              <a:rPr lang="en-GB" dirty="0" err="1" smtClean="0">
                <a:solidFill>
                  <a:prstClr val="black"/>
                </a:solidFill>
              </a:rPr>
              <a:t>eg</a:t>
            </a:r>
            <a:r>
              <a:rPr lang="en-GB" dirty="0" smtClean="0"/>
              <a:t> referrals, letters, path</a:t>
            </a:r>
          </a:p>
          <a:p>
            <a:r>
              <a:rPr lang="en-GB" altLang="en-US" dirty="0" smtClean="0">
                <a:solidFill>
                  <a:prstClr val="black"/>
                </a:solidFill>
              </a:rPr>
              <a:t>“</a:t>
            </a:r>
            <a:r>
              <a:rPr lang="en-GB" altLang="en-US" dirty="0">
                <a:solidFill>
                  <a:prstClr val="black"/>
                </a:solidFill>
              </a:rPr>
              <a:t>Disappearing </a:t>
            </a:r>
            <a:r>
              <a:rPr lang="en-GB" altLang="en-US" dirty="0" smtClean="0">
                <a:solidFill>
                  <a:prstClr val="black"/>
                </a:solidFill>
              </a:rPr>
              <a:t>Act”, lateness, frequent </a:t>
            </a:r>
            <a:r>
              <a:rPr lang="en-GB" altLang="en-US" dirty="0">
                <a:solidFill>
                  <a:prstClr val="black"/>
                </a:solidFill>
              </a:rPr>
              <a:t>sick </a:t>
            </a:r>
            <a:r>
              <a:rPr lang="en-GB" altLang="en-US" dirty="0" smtClean="0">
                <a:solidFill>
                  <a:prstClr val="black"/>
                </a:solidFill>
              </a:rPr>
              <a:t>leave</a:t>
            </a:r>
          </a:p>
          <a:p>
            <a:r>
              <a:rPr lang="en-GB" altLang="en-US" dirty="0">
                <a:solidFill>
                  <a:prstClr val="black"/>
                </a:solidFill>
              </a:rPr>
              <a:t>B</a:t>
            </a:r>
            <a:r>
              <a:rPr lang="en-GB" altLang="en-US" dirty="0" smtClean="0">
                <a:solidFill>
                  <a:prstClr val="black"/>
                </a:solidFill>
              </a:rPr>
              <a:t>ursts </a:t>
            </a:r>
            <a:r>
              <a:rPr lang="en-GB" altLang="en-US" dirty="0">
                <a:solidFill>
                  <a:prstClr val="black"/>
                </a:solidFill>
              </a:rPr>
              <a:t>of </a:t>
            </a:r>
            <a:r>
              <a:rPr lang="en-GB" altLang="en-US" dirty="0" smtClean="0">
                <a:solidFill>
                  <a:prstClr val="black"/>
                </a:solidFill>
              </a:rPr>
              <a:t>temper</a:t>
            </a:r>
          </a:p>
          <a:p>
            <a:pPr lvl="0"/>
            <a:r>
              <a:rPr lang="en-GB" altLang="en-US" dirty="0" smtClean="0">
                <a:solidFill>
                  <a:prstClr val="black"/>
                </a:solidFill>
              </a:rPr>
              <a:t>Poor </a:t>
            </a:r>
            <a:r>
              <a:rPr lang="en-GB" altLang="en-US" dirty="0" err="1" smtClean="0">
                <a:solidFill>
                  <a:prstClr val="black"/>
                </a:solidFill>
              </a:rPr>
              <a:t>teamworking</a:t>
            </a:r>
            <a:r>
              <a:rPr lang="en-GB" altLang="en-US" dirty="0" smtClean="0">
                <a:solidFill>
                  <a:prstClr val="black"/>
                </a:solidFill>
              </a:rPr>
              <a:t> - “Bypass </a:t>
            </a:r>
            <a:r>
              <a:rPr lang="en-GB" altLang="en-US" dirty="0">
                <a:solidFill>
                  <a:prstClr val="black"/>
                </a:solidFill>
              </a:rPr>
              <a:t>Syndrome”</a:t>
            </a:r>
          </a:p>
          <a:p>
            <a:endParaRPr lang="en-GB" altLang="en-US" dirty="0">
              <a:solidFill>
                <a:prstClr val="black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346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471913" cy="922338"/>
          </a:xfrm>
        </p:spPr>
        <p:txBody>
          <a:bodyPr/>
          <a:lstStyle/>
          <a:p>
            <a:r>
              <a:rPr lang="en-GB" sz="4000" dirty="0">
                <a:latin typeface="Comic Sans MS" pitchFamily="66" charset="0"/>
              </a:rPr>
              <a:t>Warning 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288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altLang="en-US" dirty="0" smtClean="0">
                <a:solidFill>
                  <a:prstClr val="black"/>
                </a:solidFill>
              </a:rPr>
              <a:t>Poor </a:t>
            </a:r>
            <a:r>
              <a:rPr lang="en-GB" altLang="en-US" dirty="0">
                <a:solidFill>
                  <a:prstClr val="black"/>
                </a:solidFill>
              </a:rPr>
              <a:t>tolerance of </a:t>
            </a:r>
            <a:r>
              <a:rPr lang="en-GB" altLang="en-US" dirty="0" smtClean="0">
                <a:solidFill>
                  <a:prstClr val="black"/>
                </a:solidFill>
              </a:rPr>
              <a:t>ambiguity, inability </a:t>
            </a:r>
            <a:r>
              <a:rPr lang="en-GB" altLang="en-US" dirty="0">
                <a:solidFill>
                  <a:prstClr val="black"/>
                </a:solidFill>
              </a:rPr>
              <a:t>to </a:t>
            </a:r>
            <a:r>
              <a:rPr lang="en-GB" altLang="en-US" dirty="0" smtClean="0">
                <a:solidFill>
                  <a:prstClr val="black"/>
                </a:solidFill>
              </a:rPr>
              <a:t>compromise, difficulty prioritising</a:t>
            </a:r>
            <a:endParaRPr lang="en-GB" altLang="en-US" dirty="0">
              <a:solidFill>
                <a:prstClr val="black"/>
              </a:solidFill>
            </a:endParaRPr>
          </a:p>
          <a:p>
            <a:r>
              <a:rPr lang="en-GB" altLang="en-US" dirty="0" smtClean="0">
                <a:solidFill>
                  <a:prstClr val="black"/>
                </a:solidFill>
              </a:rPr>
              <a:t>Poor insight, defensiveness, counter-challenge</a:t>
            </a:r>
          </a:p>
          <a:p>
            <a:r>
              <a:rPr lang="en-GB" altLang="en-US" dirty="0" smtClean="0">
                <a:solidFill>
                  <a:prstClr val="black"/>
                </a:solidFill>
              </a:rPr>
              <a:t>Difficulty </a:t>
            </a:r>
            <a:r>
              <a:rPr lang="en-GB" altLang="en-US" dirty="0">
                <a:solidFill>
                  <a:prstClr val="black"/>
                </a:solidFill>
              </a:rPr>
              <a:t>with </a:t>
            </a:r>
            <a:r>
              <a:rPr lang="en-GB" altLang="en-US" dirty="0" smtClean="0">
                <a:solidFill>
                  <a:prstClr val="black"/>
                </a:solidFill>
              </a:rPr>
              <a:t>exams</a:t>
            </a:r>
          </a:p>
          <a:p>
            <a:r>
              <a:rPr lang="en-GB" altLang="en-US" dirty="0" smtClean="0">
                <a:solidFill>
                  <a:prstClr val="black"/>
                </a:solidFill>
              </a:rPr>
              <a:t>Career frustrations</a:t>
            </a:r>
            <a:endParaRPr lang="en-GB" altLang="en-US" dirty="0">
              <a:solidFill>
                <a:prstClr val="black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63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3375"/>
            <a:ext cx="7642225" cy="1143000"/>
          </a:xfrm>
          <a:prstGeom prst="rect">
            <a:avLst/>
          </a:prstGeom>
          <a:noFill/>
        </p:spPr>
        <p:txBody>
          <a:bodyPr/>
          <a:lstStyle/>
          <a:p>
            <a:pPr algn="l"/>
            <a:r>
              <a:rPr lang="en-GB" altLang="en-US" sz="3600" dirty="0" smtClean="0"/>
              <a:t>The NCAS performance</a:t>
            </a:r>
            <a:br>
              <a:rPr lang="en-GB" altLang="en-US" sz="3600" dirty="0" smtClean="0"/>
            </a:br>
            <a:r>
              <a:rPr lang="en-GB" altLang="en-US" sz="3600" dirty="0" smtClean="0"/>
              <a:t> triangle</a:t>
            </a:r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1619250" y="1412776"/>
            <a:ext cx="5832475" cy="3887787"/>
            <a:chOff x="1344" y="1728"/>
            <a:chExt cx="3168" cy="2304"/>
          </a:xfrm>
        </p:grpSpPr>
        <p:sp>
          <p:nvSpPr>
            <p:cNvPr id="16392" name="AutoShape 6"/>
            <p:cNvSpPr>
              <a:spLocks noChangeArrowheads="1"/>
            </p:cNvSpPr>
            <p:nvPr/>
          </p:nvSpPr>
          <p:spPr bwMode="auto">
            <a:xfrm>
              <a:off x="1344" y="1728"/>
              <a:ext cx="3168" cy="230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6EC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en-US" sz="2400">
                <a:solidFill>
                  <a:prstClr val="black"/>
                </a:solidFill>
                <a:latin typeface="Times" pitchFamily="18" charset="0"/>
                <a:cs typeface="Arial" pitchFamily="34" charset="0"/>
              </a:endParaRPr>
            </a:p>
          </p:txBody>
        </p:sp>
        <p:sp>
          <p:nvSpPr>
            <p:cNvPr id="16393" name="AutoShape 7"/>
            <p:cNvSpPr>
              <a:spLocks noChangeArrowheads="1"/>
            </p:cNvSpPr>
            <p:nvPr/>
          </p:nvSpPr>
          <p:spPr bwMode="auto">
            <a:xfrm rot="10800000">
              <a:off x="2208" y="2784"/>
              <a:ext cx="1440" cy="124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6EC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en-US" sz="2400">
                <a:solidFill>
                  <a:prstClr val="black"/>
                </a:solidFill>
                <a:latin typeface="Times" pitchFamily="18" charset="0"/>
                <a:cs typeface="Arial" pitchFamily="34" charset="0"/>
              </a:endParaRPr>
            </a:p>
          </p:txBody>
        </p:sp>
      </p:grp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706813" y="3284984"/>
            <a:ext cx="1728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101B3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101B3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101B3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101B3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101B3"/>
                </a:solidFill>
                <a:latin typeface="Arial" pitchFamily="34" charset="0"/>
              </a:defRPr>
            </a:lvl5pPr>
            <a:lvl6pPr>
              <a:defRPr sz="2000">
                <a:solidFill>
                  <a:srgbClr val="0101B3"/>
                </a:solidFill>
                <a:latin typeface="Arial" pitchFamily="34" charset="0"/>
              </a:defRPr>
            </a:lvl6pPr>
            <a:lvl7pPr>
              <a:defRPr sz="2000">
                <a:solidFill>
                  <a:srgbClr val="0101B3"/>
                </a:solidFill>
                <a:latin typeface="Arial" pitchFamily="34" charset="0"/>
              </a:defRPr>
            </a:lvl7pPr>
            <a:lvl8pPr>
              <a:defRPr sz="2000">
                <a:solidFill>
                  <a:srgbClr val="0101B3"/>
                </a:solidFill>
                <a:latin typeface="Arial" pitchFamily="34" charset="0"/>
              </a:defRPr>
            </a:lvl8pPr>
            <a:lvl9pPr>
              <a:defRPr sz="2000">
                <a:solidFill>
                  <a:srgbClr val="0101B3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FF"/>
              </a:buClr>
              <a:buSzPct val="150000"/>
            </a:pPr>
            <a:r>
              <a:rPr lang="en-GB" altLang="en-US" sz="2400" dirty="0">
                <a:solidFill>
                  <a:prstClr val="black"/>
                </a:solidFill>
                <a:cs typeface="Arial" pitchFamily="34" charset="0"/>
              </a:rPr>
              <a:t>Clinical knowledge and skills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075238" y="4652963"/>
            <a:ext cx="159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101B3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101B3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101B3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101B3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101B3"/>
                </a:solidFill>
                <a:latin typeface="Arial" pitchFamily="34" charset="0"/>
              </a:defRPr>
            </a:lvl5pPr>
            <a:lvl6pPr>
              <a:defRPr sz="2000">
                <a:solidFill>
                  <a:srgbClr val="0101B3"/>
                </a:solidFill>
                <a:latin typeface="Arial" pitchFamily="34" charset="0"/>
              </a:defRPr>
            </a:lvl6pPr>
            <a:lvl7pPr>
              <a:defRPr sz="2000">
                <a:solidFill>
                  <a:srgbClr val="0101B3"/>
                </a:solidFill>
                <a:latin typeface="Arial" pitchFamily="34" charset="0"/>
              </a:defRPr>
            </a:lvl7pPr>
            <a:lvl8pPr>
              <a:defRPr sz="2000">
                <a:solidFill>
                  <a:srgbClr val="0101B3"/>
                </a:solidFill>
                <a:latin typeface="Arial" pitchFamily="34" charset="0"/>
              </a:defRPr>
            </a:lvl8pPr>
            <a:lvl9pPr>
              <a:defRPr sz="2000">
                <a:solidFill>
                  <a:srgbClr val="0101B3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FF"/>
              </a:buClr>
              <a:buSzPct val="150000"/>
            </a:pPr>
            <a:r>
              <a:rPr lang="en-GB" altLang="en-US" sz="2400" dirty="0">
                <a:solidFill>
                  <a:prstClr val="black"/>
                </a:solidFill>
                <a:cs typeface="Arial" pitchFamily="34" charset="0"/>
              </a:rPr>
              <a:t>Behaviour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411413" y="4652963"/>
            <a:ext cx="150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101B3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101B3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101B3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101B3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101B3"/>
                </a:solidFill>
                <a:latin typeface="Arial" pitchFamily="34" charset="0"/>
              </a:defRPr>
            </a:lvl5pPr>
            <a:lvl6pPr>
              <a:defRPr sz="2000">
                <a:solidFill>
                  <a:srgbClr val="0101B3"/>
                </a:solidFill>
                <a:latin typeface="Arial" pitchFamily="34" charset="0"/>
              </a:defRPr>
            </a:lvl6pPr>
            <a:lvl7pPr>
              <a:defRPr sz="2000">
                <a:solidFill>
                  <a:srgbClr val="0101B3"/>
                </a:solidFill>
                <a:latin typeface="Arial" pitchFamily="34" charset="0"/>
              </a:defRPr>
            </a:lvl7pPr>
            <a:lvl8pPr>
              <a:defRPr sz="2000">
                <a:solidFill>
                  <a:srgbClr val="0101B3"/>
                </a:solidFill>
                <a:latin typeface="Arial" pitchFamily="34" charset="0"/>
              </a:defRPr>
            </a:lvl8pPr>
            <a:lvl9pPr>
              <a:defRPr sz="2000">
                <a:solidFill>
                  <a:srgbClr val="0101B3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FF"/>
              </a:buClr>
              <a:buSzPct val="150000"/>
            </a:pPr>
            <a:r>
              <a:rPr lang="en-GB" altLang="en-US" sz="2400" dirty="0">
                <a:solidFill>
                  <a:prstClr val="black"/>
                </a:solidFill>
                <a:cs typeface="Arial" pitchFamily="34" charset="0"/>
              </a:rPr>
              <a:t>Health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3922713" y="2348880"/>
            <a:ext cx="1236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101B3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101B3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101B3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101B3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101B3"/>
                </a:solidFill>
                <a:latin typeface="Arial" pitchFamily="34" charset="0"/>
              </a:defRPr>
            </a:lvl5pPr>
            <a:lvl6pPr>
              <a:defRPr sz="2000">
                <a:solidFill>
                  <a:srgbClr val="0101B3"/>
                </a:solidFill>
                <a:latin typeface="Arial" pitchFamily="34" charset="0"/>
              </a:defRPr>
            </a:lvl6pPr>
            <a:lvl7pPr>
              <a:defRPr sz="2000">
                <a:solidFill>
                  <a:srgbClr val="0101B3"/>
                </a:solidFill>
                <a:latin typeface="Arial" pitchFamily="34" charset="0"/>
              </a:defRPr>
            </a:lvl7pPr>
            <a:lvl8pPr>
              <a:defRPr sz="2000">
                <a:solidFill>
                  <a:srgbClr val="0101B3"/>
                </a:solidFill>
                <a:latin typeface="Arial" pitchFamily="34" charset="0"/>
              </a:defRPr>
            </a:lvl8pPr>
            <a:lvl9pPr>
              <a:defRPr sz="2000">
                <a:solidFill>
                  <a:srgbClr val="0101B3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FF"/>
              </a:buClr>
              <a:buSzPct val="150000"/>
            </a:pPr>
            <a:r>
              <a:rPr lang="en-GB" altLang="en-US" sz="2400" dirty="0">
                <a:solidFill>
                  <a:prstClr val="black"/>
                </a:solidFill>
                <a:cs typeface="Arial" pitchFamily="34" charset="0"/>
              </a:rPr>
              <a:t>Work context</a:t>
            </a:r>
          </a:p>
        </p:txBody>
      </p:sp>
    </p:spTree>
    <p:extLst>
      <p:ext uri="{BB962C8B-B14F-4D97-AF65-F5344CB8AC3E}">
        <p14:creationId xmlns:p14="http://schemas.microsoft.com/office/powerpoint/2010/main" val="401150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471913" cy="922338"/>
          </a:xfrm>
        </p:spPr>
        <p:txBody>
          <a:bodyPr/>
          <a:lstStyle/>
          <a:p>
            <a:r>
              <a:rPr lang="en-GB" altLang="en-US" sz="3600" dirty="0">
                <a:latin typeface="+mn-lt"/>
              </a:rPr>
              <a:t>H</a:t>
            </a:r>
            <a:r>
              <a:rPr lang="en-GB" altLang="en-US" sz="3600" dirty="0" smtClean="0">
                <a:latin typeface="+mn-lt"/>
              </a:rPr>
              <a:t>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12875"/>
            <a:ext cx="7772400" cy="39592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 smtClean="0"/>
              <a:t>Mental or physical illness</a:t>
            </a:r>
          </a:p>
          <a:p>
            <a:pPr lvl="0">
              <a:lnSpc>
                <a:spcPct val="90000"/>
              </a:lnSpc>
            </a:pPr>
            <a:r>
              <a:rPr lang="en-GB" altLang="en-US" dirty="0">
                <a:solidFill>
                  <a:prstClr val="black"/>
                </a:solidFill>
              </a:rPr>
              <a:t>Personal </a:t>
            </a:r>
            <a:r>
              <a:rPr lang="en-GB" altLang="en-US" dirty="0" smtClean="0">
                <a:solidFill>
                  <a:prstClr val="black"/>
                </a:solidFill>
              </a:rPr>
              <a:t>stress</a:t>
            </a:r>
          </a:p>
          <a:p>
            <a:pPr lvl="1">
              <a:lnSpc>
                <a:spcPct val="90000"/>
              </a:lnSpc>
            </a:pPr>
            <a:r>
              <a:rPr lang="en-GB" altLang="en-US" sz="3200" dirty="0" smtClean="0">
                <a:solidFill>
                  <a:prstClr val="black"/>
                </a:solidFill>
              </a:rPr>
              <a:t>Relationships</a:t>
            </a:r>
          </a:p>
          <a:p>
            <a:pPr lvl="1">
              <a:lnSpc>
                <a:spcPct val="90000"/>
              </a:lnSpc>
            </a:pPr>
            <a:r>
              <a:rPr lang="en-GB" altLang="en-US" sz="3200" dirty="0" smtClean="0">
                <a:solidFill>
                  <a:prstClr val="black"/>
                </a:solidFill>
              </a:rPr>
              <a:t>Bereavement</a:t>
            </a:r>
          </a:p>
          <a:p>
            <a:pPr lvl="1">
              <a:lnSpc>
                <a:spcPct val="90000"/>
              </a:lnSpc>
            </a:pPr>
            <a:r>
              <a:rPr lang="en-GB" altLang="en-US" sz="3200" dirty="0">
                <a:solidFill>
                  <a:prstClr val="black"/>
                </a:solidFill>
              </a:rPr>
              <a:t>F</a:t>
            </a:r>
            <a:r>
              <a:rPr lang="en-GB" altLang="en-US" sz="3200" dirty="0" smtClean="0">
                <a:solidFill>
                  <a:prstClr val="black"/>
                </a:solidFill>
              </a:rPr>
              <a:t>amily pressures</a:t>
            </a:r>
          </a:p>
          <a:p>
            <a:pPr lvl="1">
              <a:lnSpc>
                <a:spcPct val="90000"/>
              </a:lnSpc>
            </a:pPr>
            <a:r>
              <a:rPr lang="en-GB" altLang="en-US" sz="3200" dirty="0" smtClean="0">
                <a:solidFill>
                  <a:prstClr val="black"/>
                </a:solidFill>
              </a:rPr>
              <a:t>Financial pressures-exam fees!</a:t>
            </a:r>
            <a:endParaRPr lang="en-GB" altLang="en-US" sz="32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altLang="en-US" dirty="0">
                <a:solidFill>
                  <a:prstClr val="black"/>
                </a:solidFill>
              </a:rPr>
              <a:t>Addiction</a:t>
            </a:r>
          </a:p>
          <a:p>
            <a:pPr>
              <a:lnSpc>
                <a:spcPct val="90000"/>
              </a:lnSpc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54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471913" cy="922338"/>
          </a:xfrm>
        </p:spPr>
        <p:txBody>
          <a:bodyPr/>
          <a:lstStyle/>
          <a:p>
            <a:r>
              <a:rPr lang="en-GB" altLang="en-US" sz="3600" dirty="0" smtClean="0">
                <a:latin typeface="Comic Sans MS"/>
              </a:rPr>
              <a:t>Environment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57338"/>
            <a:ext cx="7772400" cy="3959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altLang="en-US" dirty="0" smtClean="0"/>
              <a:t>Workload</a:t>
            </a:r>
          </a:p>
          <a:p>
            <a:r>
              <a:rPr lang="en-GB" altLang="en-US" dirty="0" smtClean="0"/>
              <a:t>Lack of available training</a:t>
            </a:r>
          </a:p>
          <a:p>
            <a:r>
              <a:rPr lang="en-GB" altLang="en-US" dirty="0" smtClean="0"/>
              <a:t>Bullying and Harassment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Long </a:t>
            </a:r>
            <a:r>
              <a:rPr lang="en-GB" dirty="0">
                <a:solidFill>
                  <a:prstClr val="black"/>
                </a:solidFill>
              </a:rPr>
              <a:t>travel </a:t>
            </a:r>
            <a:r>
              <a:rPr lang="en-GB" dirty="0" smtClean="0">
                <a:solidFill>
                  <a:prstClr val="black"/>
                </a:solidFill>
              </a:rPr>
              <a:t>times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Family commitments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smtClean="0">
                <a:solidFill>
                  <a:prstClr val="black"/>
                </a:solidFill>
              </a:rPr>
              <a:t>here and abroad</a:t>
            </a:r>
            <a:endParaRPr lang="en-GB" dirty="0">
              <a:solidFill>
                <a:prstClr val="black"/>
              </a:solidFill>
            </a:endParaRPr>
          </a:p>
          <a:p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96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44053" y="908720"/>
            <a:ext cx="7472363" cy="4032448"/>
          </a:xfrm>
        </p:spPr>
        <p:txBody>
          <a:bodyPr>
            <a:normAutofit fontScale="25000" lnSpcReduction="20000"/>
          </a:bodyPr>
          <a:lstStyle/>
          <a:p>
            <a:pPr lvl="0" defTabSz="914400">
              <a:buFont typeface="Arial" pitchFamily="34" charset="0"/>
              <a:buChar char="•"/>
            </a:pPr>
            <a:r>
              <a:rPr lang="en-US" sz="1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Cultural factors</a:t>
            </a:r>
          </a:p>
          <a:p>
            <a:pPr lvl="0" defTabSz="914400">
              <a:buFont typeface="Arial" pitchFamily="34" charset="0"/>
              <a:buChar char="•"/>
            </a:pPr>
            <a:endParaRPr lang="en-US" sz="1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914400">
              <a:buFont typeface="Arial" pitchFamily="34" charset="0"/>
              <a:buChar char="•"/>
            </a:pPr>
            <a:r>
              <a:rPr lang="en-US" sz="1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Communicative capability</a:t>
            </a:r>
          </a:p>
          <a:p>
            <a:pPr lvl="0" defTabSz="914400">
              <a:buFont typeface="Arial" pitchFamily="34" charset="0"/>
              <a:buChar char="•"/>
            </a:pPr>
            <a:endParaRPr lang="en-US" sz="1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914400">
              <a:buFont typeface="Arial" pitchFamily="34" charset="0"/>
              <a:buChar char="•"/>
            </a:pPr>
            <a:r>
              <a:rPr lang="en-US" sz="1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Clinical </a:t>
            </a:r>
            <a:r>
              <a:rPr lang="en-US" sz="12800" dirty="0">
                <a:solidFill>
                  <a:prstClr val="black"/>
                </a:solidFill>
                <a:latin typeface="Comic Sans MS" panose="030F0702030302020204" pitchFamily="66" charset="0"/>
              </a:rPr>
              <a:t>capability</a:t>
            </a:r>
          </a:p>
          <a:p>
            <a:pPr lvl="0" defTabSz="914400">
              <a:buFont typeface="Arial" pitchFamily="34" charset="0"/>
              <a:buChar char="•"/>
            </a:pPr>
            <a:endParaRPr lang="en-US" sz="1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914400">
              <a:buFont typeface="Arial" pitchFamily="34" charset="0"/>
              <a:buChar char="•"/>
            </a:pPr>
            <a:r>
              <a:rPr lang="en-US" sz="1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Professional </a:t>
            </a:r>
            <a:r>
              <a:rPr lang="en-US" sz="12800" dirty="0">
                <a:solidFill>
                  <a:prstClr val="black"/>
                </a:solidFill>
                <a:latin typeface="Comic Sans MS" panose="030F0702030302020204" pitchFamily="66" charset="0"/>
              </a:rPr>
              <a:t>culture</a:t>
            </a:r>
          </a:p>
          <a:p>
            <a:pPr lvl="0" defTabSz="914400">
              <a:buFont typeface="Arial" pitchFamily="34" charset="0"/>
              <a:buChar char="•"/>
            </a:pPr>
            <a:endParaRPr lang="en-US" sz="1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914400">
              <a:buFont typeface="Arial" pitchFamily="34" charset="0"/>
              <a:buChar char="•"/>
            </a:pPr>
            <a:r>
              <a:rPr lang="en-US" sz="1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Developing </a:t>
            </a:r>
            <a:r>
              <a:rPr lang="en-US" sz="12800" dirty="0">
                <a:solidFill>
                  <a:prstClr val="black"/>
                </a:solidFill>
                <a:latin typeface="Comic Sans MS" panose="030F0702030302020204" pitchFamily="66" charset="0"/>
              </a:rPr>
              <a:t>resilience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77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4363" y="557808"/>
            <a:ext cx="8061325" cy="1143000"/>
          </a:xfrm>
        </p:spPr>
        <p:txBody>
          <a:bodyPr/>
          <a:lstStyle/>
          <a:p>
            <a:r>
              <a:rPr lang="en-GB" altLang="en-US" sz="3600" dirty="0" smtClean="0">
                <a:latin typeface="+mn-lt"/>
              </a:rPr>
              <a:t>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57338"/>
            <a:ext cx="7772400" cy="39592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lack of professionalism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poor 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poor attitude to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poor attitude to colleagues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not a good team member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poor insight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rudeness and arrogance 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9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471913" cy="922338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Early assessment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4928" y="141277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altLang="en-US" dirty="0">
                <a:solidFill>
                  <a:prstClr val="black"/>
                </a:solidFill>
              </a:rPr>
              <a:t>Previous and current reports</a:t>
            </a:r>
          </a:p>
          <a:p>
            <a:pPr lvl="0"/>
            <a:r>
              <a:rPr lang="en-GB" altLang="en-US" dirty="0" smtClean="0">
                <a:solidFill>
                  <a:prstClr val="black"/>
                </a:solidFill>
              </a:rPr>
              <a:t>Non engagement with </a:t>
            </a:r>
            <a:r>
              <a:rPr lang="en-GB" altLang="en-US" dirty="0" err="1" smtClean="0">
                <a:solidFill>
                  <a:prstClr val="black"/>
                </a:solidFill>
              </a:rPr>
              <a:t>Epf</a:t>
            </a:r>
            <a:endParaRPr lang="en-GB" altLang="en-US" dirty="0">
              <a:solidFill>
                <a:prstClr val="black"/>
              </a:solidFill>
            </a:endParaRPr>
          </a:p>
          <a:p>
            <a:pPr lvl="0"/>
            <a:r>
              <a:rPr lang="en-GB" altLang="en-US" dirty="0" smtClean="0">
                <a:solidFill>
                  <a:prstClr val="black"/>
                </a:solidFill>
              </a:rPr>
              <a:t>Sick </a:t>
            </a:r>
            <a:r>
              <a:rPr lang="en-GB" altLang="en-US" dirty="0">
                <a:solidFill>
                  <a:prstClr val="black"/>
                </a:solidFill>
              </a:rPr>
              <a:t>leave</a:t>
            </a:r>
          </a:p>
          <a:p>
            <a:pPr lvl="0"/>
            <a:r>
              <a:rPr lang="en-GB" altLang="en-US" dirty="0">
                <a:solidFill>
                  <a:prstClr val="black"/>
                </a:solidFill>
              </a:rPr>
              <a:t>Complaints</a:t>
            </a:r>
          </a:p>
          <a:p>
            <a:pPr lvl="0"/>
            <a:r>
              <a:rPr lang="en-GB" altLang="en-US" dirty="0">
                <a:solidFill>
                  <a:prstClr val="black"/>
                </a:solidFill>
              </a:rPr>
              <a:t>Soft </a:t>
            </a:r>
            <a:r>
              <a:rPr lang="en-GB" altLang="en-US" dirty="0" smtClean="0">
                <a:solidFill>
                  <a:prstClr val="black"/>
                </a:solidFill>
              </a:rPr>
              <a:t>intelligence</a:t>
            </a:r>
          </a:p>
          <a:p>
            <a:pPr lvl="0"/>
            <a:r>
              <a:rPr lang="en-GB" altLang="en-US" dirty="0" smtClean="0">
                <a:solidFill>
                  <a:prstClr val="black"/>
                </a:solidFill>
              </a:rPr>
              <a:t>MSF</a:t>
            </a:r>
          </a:p>
          <a:p>
            <a:pPr lvl="0"/>
            <a:r>
              <a:rPr lang="en-GB" altLang="en-US" dirty="0" smtClean="0">
                <a:solidFill>
                  <a:prstClr val="black"/>
                </a:solidFill>
              </a:rPr>
              <a:t>PSQ</a:t>
            </a: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471913" cy="922338"/>
          </a:xfrm>
        </p:spPr>
        <p:txBody>
          <a:bodyPr/>
          <a:lstStyle/>
          <a:p>
            <a:r>
              <a:rPr lang="en-GB" sz="4400" dirty="0" smtClean="0">
                <a:latin typeface="Comic Sans MS" pitchFamily="66" charset="0"/>
              </a:rPr>
              <a:t>Professionalism</a:t>
            </a:r>
            <a:endParaRPr lang="en-GB" sz="440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6976" y="1567333"/>
            <a:ext cx="707747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GMC GMP</a:t>
            </a:r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Leadership </a:t>
            </a:r>
            <a:r>
              <a:rPr lang="en-GB" sz="2800" dirty="0">
                <a:latin typeface="Comic Sans MS" pitchFamily="66" charset="0"/>
              </a:rPr>
              <a:t>and </a:t>
            </a:r>
            <a:r>
              <a:rPr lang="en-GB" sz="2800" dirty="0" err="1">
                <a:latin typeface="Comic Sans MS" pitchFamily="66" charset="0"/>
              </a:rPr>
              <a:t>Teamworking</a:t>
            </a:r>
            <a:endParaRPr lang="en-GB" sz="28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Comic Sans MS" pitchFamily="66" charset="0"/>
              </a:rPr>
              <a:t>Feedback </a:t>
            </a:r>
            <a:r>
              <a:rPr lang="en-GB" sz="2800" dirty="0">
                <a:latin typeface="Comic Sans MS" pitchFamily="66" charset="0"/>
              </a:rPr>
              <a:t>on performance-good and bad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latin typeface="Comic Sans MS" pitchFamily="66" charset="0"/>
              </a:rPr>
              <a:t>Correct performance problems as they </a:t>
            </a:r>
            <a:r>
              <a:rPr lang="en-GB" sz="2800" dirty="0" smtClean="0">
                <a:latin typeface="Comic Sans MS" pitchFamily="66" charset="0"/>
              </a:rPr>
              <a:t>arise</a:t>
            </a:r>
            <a:endParaRPr lang="en-GB" sz="28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Role modelling and Reflective practice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Develop resilience</a:t>
            </a:r>
          </a:p>
          <a:p>
            <a:pPr lvl="1"/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200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778" name="Group 2"/>
          <p:cNvGraphicFramePr>
            <a:graphicFrameLocks noGrp="1"/>
          </p:cNvGraphicFramePr>
          <p:nvPr>
            <p:ph type="tbl" idx="4294967295"/>
          </p:nvPr>
        </p:nvGraphicFramePr>
        <p:xfrm>
          <a:off x="2133600" y="1447800"/>
          <a:ext cx="4953000" cy="3200400"/>
        </p:xfrm>
        <a:graphic>
          <a:graphicData uri="http://schemas.openxmlformats.org/drawingml/2006/table">
            <a:tbl>
              <a:tblPr/>
              <a:tblGrid>
                <a:gridCol w="2514600"/>
                <a:gridCol w="24384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</a:rPr>
                        <a:t>Open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</a:rPr>
                        <a:t>Blind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Hidden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pitchFamily="34" charset="0"/>
                        </a:rPr>
                        <a:t>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2819400" y="965200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dirty="0">
                <a:solidFill>
                  <a:srgbClr val="7030A0"/>
                </a:solidFill>
                <a:latin typeface="Arial" pitchFamily="34" charset="0"/>
              </a:rPr>
              <a:t>Known by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5148263" y="981075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Arial" pitchFamily="34" charset="0"/>
              </a:rPr>
              <a:t>Unknown by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755650" y="1989138"/>
            <a:ext cx="141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504D"/>
                </a:solidFill>
                <a:latin typeface="Arial" pitchFamily="34" charset="0"/>
              </a:rPr>
              <a:t>Known by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468313" y="3733800"/>
            <a:ext cx="170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504D"/>
                </a:solidFill>
                <a:latin typeface="Arial" pitchFamily="34" charset="0"/>
              </a:rPr>
              <a:t>Unknown by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189413" y="384175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Self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304800" y="2781300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u="sng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Others</a:t>
            </a:r>
          </a:p>
        </p:txBody>
      </p:sp>
      <p:sp>
        <p:nvSpPr>
          <p:cNvPr id="459795" name="Rectangle 19"/>
          <p:cNvSpPr>
            <a:spLocks noChangeArrowheads="1"/>
          </p:cNvSpPr>
          <p:nvPr/>
        </p:nvSpPr>
        <p:spPr bwMode="auto">
          <a:xfrm>
            <a:off x="2133600" y="1447800"/>
            <a:ext cx="3590925" cy="248602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9796" name="Text Box 20"/>
          <p:cNvSpPr txBox="1">
            <a:spLocks noChangeArrowheads="1"/>
          </p:cNvSpPr>
          <p:nvPr/>
        </p:nvSpPr>
        <p:spPr bwMode="auto">
          <a:xfrm>
            <a:off x="2514600" y="2514600"/>
            <a:ext cx="1630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 i="1">
                <a:solidFill>
                  <a:srgbClr val="FF0000"/>
                </a:solidFill>
                <a:latin typeface="Arial" pitchFamily="34" charset="0"/>
              </a:rPr>
              <a:t>Self disclosure</a:t>
            </a:r>
          </a:p>
        </p:txBody>
      </p:sp>
      <p:sp>
        <p:nvSpPr>
          <p:cNvPr id="459797" name="Text Box 21"/>
          <p:cNvSpPr txBox="1">
            <a:spLocks noChangeArrowheads="1"/>
          </p:cNvSpPr>
          <p:nvPr/>
        </p:nvSpPr>
        <p:spPr bwMode="auto">
          <a:xfrm>
            <a:off x="3429000" y="2133600"/>
            <a:ext cx="1119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 i="1">
                <a:solidFill>
                  <a:srgbClr val="FF0000"/>
                </a:solidFill>
                <a:latin typeface="Arial" pitchFamily="34" charset="0"/>
              </a:rPr>
              <a:t>Feedback</a:t>
            </a:r>
          </a:p>
        </p:txBody>
      </p:sp>
      <p:sp>
        <p:nvSpPr>
          <p:cNvPr id="459798" name="Line 22"/>
          <p:cNvSpPr>
            <a:spLocks noChangeShapeType="1"/>
          </p:cNvSpPr>
          <p:nvPr/>
        </p:nvSpPr>
        <p:spPr bwMode="auto">
          <a:xfrm>
            <a:off x="3352800" y="28194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59799" name="Line 23"/>
          <p:cNvSpPr>
            <a:spLocks noChangeShapeType="1"/>
          </p:cNvSpPr>
          <p:nvPr/>
        </p:nvSpPr>
        <p:spPr bwMode="auto">
          <a:xfrm>
            <a:off x="4500563" y="2349500"/>
            <a:ext cx="7191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59800" name="Line 24"/>
          <p:cNvSpPr>
            <a:spLocks noChangeShapeType="1"/>
          </p:cNvSpPr>
          <p:nvPr/>
        </p:nvSpPr>
        <p:spPr bwMode="auto">
          <a:xfrm>
            <a:off x="4643438" y="2997200"/>
            <a:ext cx="360362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59801" name="Rectangle 25"/>
          <p:cNvSpPr>
            <a:spLocks noChangeArrowheads="1"/>
          </p:cNvSpPr>
          <p:nvPr/>
        </p:nvSpPr>
        <p:spPr bwMode="auto">
          <a:xfrm>
            <a:off x="4716463" y="3213100"/>
            <a:ext cx="10112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Shared </a:t>
            </a:r>
          </a:p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discovery</a:t>
            </a:r>
          </a:p>
        </p:txBody>
      </p:sp>
      <p:sp>
        <p:nvSpPr>
          <p:cNvPr id="459802" name="Rectangle 26"/>
          <p:cNvSpPr>
            <a:spLocks noChangeArrowheads="1"/>
          </p:cNvSpPr>
          <p:nvPr/>
        </p:nvSpPr>
        <p:spPr bwMode="auto">
          <a:xfrm>
            <a:off x="5805488" y="3213100"/>
            <a:ext cx="12858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Others </a:t>
            </a:r>
          </a:p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observations</a:t>
            </a:r>
          </a:p>
        </p:txBody>
      </p:sp>
      <p:sp>
        <p:nvSpPr>
          <p:cNvPr id="459803" name="Rectangle 27"/>
          <p:cNvSpPr>
            <a:spLocks noChangeArrowheads="1"/>
          </p:cNvSpPr>
          <p:nvPr/>
        </p:nvSpPr>
        <p:spPr bwMode="auto">
          <a:xfrm>
            <a:off x="4643438" y="4064000"/>
            <a:ext cx="10112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Self-</a:t>
            </a:r>
          </a:p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discovery</a:t>
            </a:r>
          </a:p>
        </p:txBody>
      </p:sp>
      <p:sp>
        <p:nvSpPr>
          <p:cNvPr id="459804" name="Line 28"/>
          <p:cNvSpPr>
            <a:spLocks noChangeShapeType="1"/>
          </p:cNvSpPr>
          <p:nvPr/>
        </p:nvSpPr>
        <p:spPr bwMode="auto">
          <a:xfrm>
            <a:off x="5867400" y="2997200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59805" name="Line 29"/>
          <p:cNvSpPr>
            <a:spLocks noChangeShapeType="1"/>
          </p:cNvSpPr>
          <p:nvPr/>
        </p:nvSpPr>
        <p:spPr bwMode="auto">
          <a:xfrm>
            <a:off x="4643438" y="4076700"/>
            <a:ext cx="1081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7560" y="5373216"/>
            <a:ext cx="200888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smtClean="0">
                <a:ln w="11430"/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Feedback</a:t>
            </a:r>
            <a:endParaRPr lang="en-US" sz="3200" dirty="0">
              <a:ln w="11430"/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81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95" grpId="0" animBg="1"/>
      <p:bldP spid="459796" grpId="0"/>
      <p:bldP spid="459797" grpId="0"/>
      <p:bldP spid="459798" grpId="0" animBg="1"/>
      <p:bldP spid="459799" grpId="0" animBg="1"/>
      <p:bldP spid="459800" grpId="0" animBg="1"/>
      <p:bldP spid="459801" grpId="0"/>
      <p:bldP spid="459802" grpId="0"/>
      <p:bldP spid="459803" grpId="0"/>
      <p:bldP spid="459804" grpId="0" animBg="1"/>
      <p:bldP spid="4598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Developing </a:t>
            </a:r>
            <a:r>
              <a:rPr lang="en-US" sz="3600" dirty="0">
                <a:latin typeface="Comic Sans MS" panose="030F0702030302020204" pitchFamily="66" charset="0"/>
              </a:rPr>
              <a:t>resilience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4704"/>
            <a:ext cx="7471913" cy="922338"/>
          </a:xfrm>
        </p:spPr>
        <p:txBody>
          <a:bodyPr/>
          <a:lstStyle/>
          <a:p>
            <a:r>
              <a:rPr lang="en-GB" altLang="en-US" sz="4000" dirty="0">
                <a:latin typeface="+mn-lt"/>
              </a:rPr>
              <a:t>Role of </a:t>
            </a:r>
            <a:r>
              <a:rPr lang="en-GB" altLang="en-US" sz="4000" dirty="0" smtClean="0">
                <a:latin typeface="+mn-lt"/>
              </a:rPr>
              <a:t>Educators</a:t>
            </a:r>
            <a:endParaRPr lang="en-GB" altLang="en-US" sz="4000" dirty="0">
              <a:latin typeface="+mn-lt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4888" y="1772816"/>
            <a:ext cx="8229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3000" dirty="0"/>
              <a:t>Listening ear</a:t>
            </a:r>
          </a:p>
          <a:p>
            <a:pPr>
              <a:lnSpc>
                <a:spcPct val="90000"/>
              </a:lnSpc>
            </a:pPr>
            <a:r>
              <a:rPr lang="en-GB" altLang="en-US" sz="3000" dirty="0"/>
              <a:t>External view</a:t>
            </a:r>
          </a:p>
          <a:p>
            <a:pPr>
              <a:lnSpc>
                <a:spcPct val="90000"/>
              </a:lnSpc>
            </a:pPr>
            <a:r>
              <a:rPr lang="en-GB" altLang="en-US" sz="3000" dirty="0" smtClean="0"/>
              <a:t>Recognise </a:t>
            </a:r>
            <a:r>
              <a:rPr lang="en-GB" altLang="en-US" sz="3000" dirty="0"/>
              <a:t>stress and help identify </a:t>
            </a:r>
            <a:r>
              <a:rPr lang="en-GB" altLang="en-US" sz="3000" dirty="0" smtClean="0"/>
              <a:t>causes</a:t>
            </a:r>
          </a:p>
          <a:p>
            <a:pPr>
              <a:lnSpc>
                <a:spcPct val="90000"/>
              </a:lnSpc>
            </a:pPr>
            <a:r>
              <a:rPr lang="en-GB" altLang="en-US" sz="3000" dirty="0" smtClean="0"/>
              <a:t>Recognise </a:t>
            </a:r>
            <a:r>
              <a:rPr lang="en-GB" altLang="en-US" sz="3000" dirty="0"/>
              <a:t>sick doctors </a:t>
            </a:r>
          </a:p>
          <a:p>
            <a:pPr>
              <a:lnSpc>
                <a:spcPct val="90000"/>
              </a:lnSpc>
            </a:pPr>
            <a:r>
              <a:rPr lang="en-GB" altLang="en-US" sz="3000" dirty="0" smtClean="0"/>
              <a:t>Signpost </a:t>
            </a:r>
            <a:r>
              <a:rPr lang="en-GB" altLang="en-US" sz="3000" dirty="0"/>
              <a:t>to other resources</a:t>
            </a:r>
          </a:p>
          <a:p>
            <a:pPr>
              <a:lnSpc>
                <a:spcPct val="90000"/>
              </a:lnSpc>
            </a:pPr>
            <a:r>
              <a:rPr lang="en-GB" altLang="en-US" sz="3000" dirty="0" smtClean="0"/>
              <a:t>Promote resilience</a:t>
            </a:r>
          </a:p>
          <a:p>
            <a:pPr>
              <a:lnSpc>
                <a:spcPct val="90000"/>
              </a:lnSpc>
            </a:pPr>
            <a:r>
              <a:rPr lang="en-GB" altLang="en-US" sz="3000" dirty="0" smtClean="0"/>
              <a:t>Role model</a:t>
            </a:r>
            <a:endParaRPr lang="en-GB" altLang="en-US" sz="3000" dirty="0"/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92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1999" y="1844824"/>
            <a:ext cx="8058473" cy="29718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See crises as challenges to overcome; not insurmountable </a:t>
            </a:r>
            <a:r>
              <a:rPr lang="en-GB" sz="2800" dirty="0" smtClean="0">
                <a:latin typeface="+mn-lt"/>
              </a:rPr>
              <a:t>problems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latin typeface="+mn-lt"/>
            </a:endParaRPr>
          </a:p>
          <a:p>
            <a:pPr lvl="0">
              <a:buFont typeface="Arial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/>
              </a:rPr>
              <a:t>Develop problem solving </a:t>
            </a:r>
            <a:r>
              <a:rPr lang="en-GB" sz="2800" dirty="0" smtClean="0">
                <a:solidFill>
                  <a:prstClr val="black"/>
                </a:solidFill>
                <a:latin typeface="Comic Sans MS"/>
              </a:rPr>
              <a:t>skills</a:t>
            </a:r>
          </a:p>
          <a:p>
            <a:pPr lvl="0">
              <a:buFont typeface="Arial"/>
              <a:buChar char="•"/>
            </a:pPr>
            <a:endParaRPr lang="en-GB" sz="2800" dirty="0">
              <a:solidFill>
                <a:prstClr val="black"/>
              </a:solidFill>
              <a:latin typeface="Comic Sans MS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/>
              </a:rPr>
              <a:t>Accept that change is part of life, not a </a:t>
            </a:r>
            <a:r>
              <a:rPr lang="en-GB" sz="2800" dirty="0" smtClean="0">
                <a:solidFill>
                  <a:prstClr val="black"/>
                </a:solidFill>
                <a:latin typeface="Comic Sans MS"/>
              </a:rPr>
              <a:t>disaster – be flexible</a:t>
            </a:r>
            <a:endParaRPr lang="en-GB" sz="2800" dirty="0">
              <a:solidFill>
                <a:prstClr val="black"/>
              </a:solidFill>
              <a:latin typeface="Comic Sans MS"/>
            </a:endParaRPr>
          </a:p>
          <a:p>
            <a:pPr lvl="0">
              <a:buFont typeface="Arial"/>
              <a:buChar char="•"/>
            </a:pPr>
            <a:endParaRPr lang="en-GB" sz="2800" dirty="0">
              <a:solidFill>
                <a:prstClr val="black"/>
              </a:solidFill>
              <a:latin typeface="Comic Sans M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+mn-lt"/>
              </a:rPr>
              <a:t>Building Emotional Resilience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7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1999" y="1844824"/>
            <a:ext cx="8058473" cy="29718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Take </a:t>
            </a:r>
            <a:r>
              <a:rPr lang="en-GB" sz="2800" dirty="0">
                <a:latin typeface="+mn-lt"/>
              </a:rPr>
              <a:t>control and be decisive in difficult </a:t>
            </a:r>
            <a:r>
              <a:rPr lang="en-GB" sz="2800" dirty="0" smtClean="0">
                <a:latin typeface="+mn-lt"/>
              </a:rPr>
              <a:t>situations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- </a:t>
            </a:r>
            <a:r>
              <a:rPr lang="en-GB" altLang="en-US" sz="2800" dirty="0">
                <a:latin typeface="+mj-lt"/>
              </a:rPr>
              <a:t>a</a:t>
            </a:r>
            <a:r>
              <a:rPr lang="en-GB" altLang="en-US" sz="2800" dirty="0" smtClean="0">
                <a:latin typeface="+mj-lt"/>
              </a:rPr>
              <a:t>void procrastination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Learn to be assertive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/>
              </a:rPr>
              <a:t>Practise optimism and actively seek the good side of a bad situation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+mn-lt"/>
              </a:rPr>
              <a:t>Building Emotional Resilience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1999" y="1772816"/>
            <a:ext cx="7471913" cy="29718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Nurture </a:t>
            </a:r>
            <a:r>
              <a:rPr lang="en-GB" sz="2800" dirty="0">
                <a:latin typeface="+mn-lt"/>
              </a:rPr>
              <a:t>a positive view of yourself - don’t talk yourself down or focus on </a:t>
            </a:r>
            <a:r>
              <a:rPr lang="en-GB" sz="2800" dirty="0" smtClean="0">
                <a:latin typeface="+mj-lt"/>
              </a:rPr>
              <a:t>flaws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Build </a:t>
            </a:r>
            <a:r>
              <a:rPr lang="en-GB" sz="2800" dirty="0">
                <a:latin typeface="+mj-lt"/>
              </a:rPr>
              <a:t>positive beliefs in abilities and self </a:t>
            </a:r>
            <a:r>
              <a:rPr lang="en-GB" sz="2800" dirty="0" smtClean="0">
                <a:latin typeface="+mj-lt"/>
              </a:rPr>
              <a:t>esteem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/>
              </a:rPr>
              <a:t>Set goals and plan ways to reach them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+mn-lt"/>
              </a:rPr>
              <a:t>Building Emotional Resilience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9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1999" y="1772816"/>
            <a:ext cx="8058473" cy="43558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Look for opportunities to improve yourself: a new challenge, social situation or interest outside work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Keep </a:t>
            </a:r>
            <a:r>
              <a:rPr lang="en-GB" sz="2800" dirty="0">
                <a:latin typeface="+mn-lt"/>
              </a:rPr>
              <a:t>things in perspective: learn from your mistakes and think long-term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+mn-lt"/>
              </a:rPr>
              <a:t>Building Emotional Resilience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7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Cultural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7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1999" y="1844824"/>
            <a:ext cx="8058473" cy="43558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Look after yourself, through healthy eating, exercise, sleep and relaxation</a:t>
            </a:r>
          </a:p>
          <a:p>
            <a:pPr lvl="0">
              <a:lnSpc>
                <a:spcPct val="90000"/>
              </a:lnSpc>
              <a:buFont typeface="Arial"/>
              <a:buChar char="•"/>
            </a:pPr>
            <a:endParaRPr lang="en-GB" altLang="en-US" sz="2800" dirty="0" smtClean="0">
              <a:solidFill>
                <a:prstClr val="black"/>
              </a:solidFill>
              <a:latin typeface="Comic Sans MS"/>
            </a:endParaRPr>
          </a:p>
          <a:p>
            <a:pPr lvl="0">
              <a:lnSpc>
                <a:spcPct val="90000"/>
              </a:lnSpc>
              <a:buFont typeface="Arial"/>
              <a:buChar char="•"/>
            </a:pPr>
            <a:r>
              <a:rPr lang="en-GB" altLang="en-US" sz="2800" dirty="0" smtClean="0">
                <a:solidFill>
                  <a:prstClr val="black"/>
                </a:solidFill>
                <a:latin typeface="Comic Sans MS"/>
              </a:rPr>
              <a:t>Work </a:t>
            </a:r>
            <a:r>
              <a:rPr lang="en-GB" altLang="en-US" sz="2800" dirty="0">
                <a:solidFill>
                  <a:prstClr val="black"/>
                </a:solidFill>
                <a:latin typeface="Comic Sans MS"/>
              </a:rPr>
              <a:t>– life </a:t>
            </a:r>
            <a:r>
              <a:rPr lang="en-GB" altLang="en-US" sz="2800" dirty="0" smtClean="0">
                <a:solidFill>
                  <a:prstClr val="black"/>
                </a:solidFill>
                <a:latin typeface="Comic Sans MS"/>
              </a:rPr>
              <a:t>balance</a:t>
            </a:r>
          </a:p>
          <a:p>
            <a:pPr lvl="0">
              <a:lnSpc>
                <a:spcPct val="90000"/>
              </a:lnSpc>
              <a:buFont typeface="Arial"/>
              <a:buChar char="•"/>
            </a:pPr>
            <a:endParaRPr lang="en-GB" altLang="en-US" sz="2800" dirty="0">
              <a:solidFill>
                <a:prstClr val="black"/>
              </a:solidFill>
              <a:latin typeface="Comic Sans MS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/>
              </a:rPr>
              <a:t>Surround yourself with a supportive network of friends and family</a:t>
            </a:r>
          </a:p>
          <a:p>
            <a:pPr lvl="0">
              <a:lnSpc>
                <a:spcPct val="90000"/>
              </a:lnSpc>
              <a:buFont typeface="Arial"/>
              <a:buChar char="•"/>
            </a:pPr>
            <a:endParaRPr lang="en-GB" altLang="en-US" sz="2800" dirty="0">
              <a:solidFill>
                <a:prstClr val="black"/>
              </a:solidFill>
              <a:latin typeface="Comic Sans M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+mn-lt"/>
              </a:rPr>
              <a:t>Building Emotional Resilience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3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739"/>
            <a:ext cx="7560839" cy="65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8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yorkgpvts.co.uk/images/page-content/MRCGP-millers-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31800"/>
            <a:ext cx="9051925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36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471913" cy="922338"/>
          </a:xfrm>
        </p:spPr>
        <p:txBody>
          <a:bodyPr/>
          <a:lstStyle/>
          <a:p>
            <a:r>
              <a:rPr lang="en-GB" sz="4000" dirty="0" smtClean="0">
                <a:latin typeface="Comic Sans MS" pitchFamily="66" charset="0"/>
              </a:rPr>
              <a:t>Useful interventions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288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Induction and preparatory work</a:t>
            </a:r>
          </a:p>
          <a:p>
            <a:r>
              <a:rPr lang="en-GB" sz="2800" dirty="0" smtClean="0">
                <a:latin typeface="Comic Sans MS" pitchFamily="66" charset="0"/>
              </a:rPr>
              <a:t>Discuss </a:t>
            </a:r>
            <a:r>
              <a:rPr lang="en-GB" sz="2800" dirty="0">
                <a:latin typeface="Comic Sans MS" pitchFamily="66" charset="0"/>
              </a:rPr>
              <a:t>their approaches to learning</a:t>
            </a:r>
          </a:p>
          <a:p>
            <a:r>
              <a:rPr lang="en-GB" sz="2800" dirty="0" smtClean="0">
                <a:latin typeface="Comic Sans MS" pitchFamily="66" charset="0"/>
              </a:rPr>
              <a:t>Supervision and Support</a:t>
            </a:r>
          </a:p>
          <a:p>
            <a:r>
              <a:rPr lang="en-GB" sz="2800" dirty="0" smtClean="0">
                <a:latin typeface="Comic Sans MS" pitchFamily="66" charset="0"/>
              </a:rPr>
              <a:t>Feedback on performance-good and bad</a:t>
            </a:r>
          </a:p>
          <a:p>
            <a:r>
              <a:rPr lang="en-GB" sz="2800" dirty="0" smtClean="0">
                <a:latin typeface="Comic Sans MS" pitchFamily="66" charset="0"/>
              </a:rPr>
              <a:t>Correct </a:t>
            </a:r>
            <a:r>
              <a:rPr lang="en-GB" sz="2800" dirty="0">
                <a:latin typeface="Comic Sans MS" pitchFamily="66" charset="0"/>
              </a:rPr>
              <a:t>performance problems as they </a:t>
            </a:r>
            <a:r>
              <a:rPr lang="en-GB" sz="2800" dirty="0" smtClean="0">
                <a:latin typeface="Comic Sans MS" pitchFamily="66" charset="0"/>
              </a:rPr>
              <a:t>occur</a:t>
            </a:r>
          </a:p>
          <a:p>
            <a:r>
              <a:rPr lang="en-GB" sz="2800" dirty="0" smtClean="0">
                <a:latin typeface="Comic Sans MS" pitchFamily="66" charset="0"/>
              </a:rPr>
              <a:t>Encourage resilience</a:t>
            </a:r>
          </a:p>
        </p:txBody>
      </p:sp>
    </p:spTree>
    <p:extLst>
      <p:ext uri="{BB962C8B-B14F-4D97-AF65-F5344CB8AC3E}">
        <p14:creationId xmlns:p14="http://schemas.microsoft.com/office/powerpoint/2010/main" val="6181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8659179"/>
              </p:ext>
            </p:extLst>
          </p:nvPr>
        </p:nvGraphicFramePr>
        <p:xfrm>
          <a:off x="611560" y="764704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/>
          <p:cNvSpPr/>
          <p:nvPr/>
        </p:nvSpPr>
        <p:spPr>
          <a:xfrm>
            <a:off x="3387460" y="2492896"/>
            <a:ext cx="2120644" cy="20162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rgbClr val="FFFF00"/>
                </a:solidFill>
              </a:rPr>
              <a:t>Transition Cycle</a:t>
            </a:r>
          </a:p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(Nicholson, 1987)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588224" y="289790"/>
            <a:ext cx="2555776" cy="2347122"/>
          </a:xfrm>
          <a:prstGeom prst="wedgeEllipseCallout">
            <a:avLst>
              <a:gd name="adj1" fmla="val -105345"/>
              <a:gd name="adj2" fmla="val -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Anticipation prior to change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7504" y="188640"/>
            <a:ext cx="2196244" cy="2592288"/>
          </a:xfrm>
          <a:prstGeom prst="wedgeEllipseCallout">
            <a:avLst>
              <a:gd name="adj1" fmla="val 53488"/>
              <a:gd name="adj2" fmla="val 64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Settling, Person-Role fit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0" y="4509120"/>
            <a:ext cx="2627784" cy="2242271"/>
          </a:xfrm>
          <a:prstGeom prst="wedgeEllipseCallout">
            <a:avLst>
              <a:gd name="adj1" fmla="val 88652"/>
              <a:gd name="adj2" fmla="val -12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Personal change, role development and building relationships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732240" y="4509120"/>
            <a:ext cx="2100064" cy="2242271"/>
          </a:xfrm>
          <a:prstGeom prst="wedgeEllipseCallout">
            <a:avLst>
              <a:gd name="adj1" fmla="val -49636"/>
              <a:gd name="adj2" fmla="val -77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Making sense of new role, emotions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36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079965"/>
              </p:ext>
            </p:extLst>
          </p:nvPr>
        </p:nvGraphicFramePr>
        <p:xfrm>
          <a:off x="827584" y="908720"/>
          <a:ext cx="72244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/>
          <p:cNvSpPr/>
          <p:nvPr/>
        </p:nvSpPr>
        <p:spPr>
          <a:xfrm>
            <a:off x="3563888" y="2492896"/>
            <a:ext cx="1728192" cy="18722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Positive Cycle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444208" y="289790"/>
            <a:ext cx="2520280" cy="2347122"/>
          </a:xfrm>
          <a:prstGeom prst="wedgeEllipseCallout">
            <a:avLst>
              <a:gd name="adj1" fmla="val -105345"/>
              <a:gd name="adj2" fmla="val -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Developing realistic expectations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5496" y="0"/>
            <a:ext cx="2736304" cy="2759495"/>
          </a:xfrm>
          <a:prstGeom prst="wedgeEllipseCallout">
            <a:avLst>
              <a:gd name="adj1" fmla="val 33899"/>
              <a:gd name="adj2" fmla="val 58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Sustained trust, commitment and effectiveness with role and people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7504" y="4365104"/>
            <a:ext cx="2592288" cy="2386287"/>
          </a:xfrm>
          <a:prstGeom prst="wedgeEllipseCallout">
            <a:avLst>
              <a:gd name="adj1" fmla="val 89409"/>
              <a:gd name="adj2" fmla="val -9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Personal change, role development and building relationships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588224" y="4365104"/>
            <a:ext cx="2376264" cy="2386287"/>
          </a:xfrm>
          <a:prstGeom prst="wedgeEllipseCallout">
            <a:avLst>
              <a:gd name="adj1" fmla="val -39877"/>
              <a:gd name="adj2" fmla="val -63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Confidence in coping, enjoyment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40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4227671"/>
              </p:ext>
            </p:extLst>
          </p:nvPr>
        </p:nvGraphicFramePr>
        <p:xfrm>
          <a:off x="827584" y="908720"/>
          <a:ext cx="72244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/>
          <p:cNvSpPr/>
          <p:nvPr/>
        </p:nvSpPr>
        <p:spPr>
          <a:xfrm>
            <a:off x="3491880" y="2492896"/>
            <a:ext cx="1872208" cy="1872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Negative </a:t>
            </a:r>
            <a:r>
              <a:rPr lang="en-GB" sz="2400" b="1" dirty="0">
                <a:solidFill>
                  <a:srgbClr val="FFFF00"/>
                </a:solidFill>
              </a:rPr>
              <a:t>Cycle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444208" y="289790"/>
            <a:ext cx="2520280" cy="2707162"/>
          </a:xfrm>
          <a:prstGeom prst="wedgeEllipseCallout">
            <a:avLst>
              <a:gd name="adj1" fmla="val -89706"/>
              <a:gd name="adj2" fmla="val -2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white"/>
                </a:solidFill>
              </a:rPr>
              <a:t>U</a:t>
            </a:r>
            <a:r>
              <a:rPr lang="en-GB" sz="2400" dirty="0" smtClean="0">
                <a:solidFill>
                  <a:prstClr val="white"/>
                </a:solidFill>
              </a:rPr>
              <a:t>nrealistic </a:t>
            </a:r>
            <a:r>
              <a:rPr lang="en-GB" sz="2400" dirty="0" err="1" smtClean="0">
                <a:solidFill>
                  <a:prstClr val="white"/>
                </a:solidFill>
              </a:rPr>
              <a:t>expectationsUnreadiness</a:t>
            </a:r>
            <a:r>
              <a:rPr lang="en-GB" sz="2400" dirty="0" smtClean="0">
                <a:solidFill>
                  <a:prstClr val="white"/>
                </a:solidFill>
              </a:rPr>
              <a:t> Fearfulness </a:t>
            </a:r>
            <a:endParaRPr lang="en-GB" sz="2400" dirty="0">
              <a:solidFill>
                <a:prstClr val="white"/>
              </a:solidFill>
            </a:endParaRPr>
          </a:p>
          <a:p>
            <a:pPr algn="ctr"/>
            <a:r>
              <a:rPr lang="en-GB" sz="2400" dirty="0">
                <a:solidFill>
                  <a:prstClr val="white"/>
                </a:solidFill>
              </a:rPr>
              <a:t>R</a:t>
            </a:r>
            <a:r>
              <a:rPr lang="en-GB" sz="2400" dirty="0" smtClean="0">
                <a:solidFill>
                  <a:prstClr val="white"/>
                </a:solidFill>
              </a:rPr>
              <a:t>eluctance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7504" y="116632"/>
            <a:ext cx="2196244" cy="2592288"/>
          </a:xfrm>
          <a:prstGeom prst="wedgeEllipseCallout">
            <a:avLst>
              <a:gd name="adj1" fmla="val 47745"/>
              <a:gd name="adj2" fmla="val 5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Failure 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7504" y="4797152"/>
            <a:ext cx="2304256" cy="1954239"/>
          </a:xfrm>
          <a:prstGeom prst="wedgeEllipseCallout">
            <a:avLst>
              <a:gd name="adj1" fmla="val 101251"/>
              <a:gd name="adj2" fmla="val -20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white"/>
                </a:solidFill>
              </a:rPr>
              <a:t>Misfitting</a:t>
            </a:r>
            <a:r>
              <a:rPr lang="en-GB" sz="2400" dirty="0" smtClean="0">
                <a:solidFill>
                  <a:prstClr val="white"/>
                </a:solidFill>
              </a:rPr>
              <a:t> </a:t>
            </a:r>
            <a:r>
              <a:rPr lang="en-GB" sz="2400" dirty="0">
                <a:solidFill>
                  <a:prstClr val="white"/>
                </a:solidFill>
              </a:rPr>
              <a:t>G</a:t>
            </a:r>
            <a:r>
              <a:rPr lang="en-GB" sz="2400" dirty="0" smtClean="0">
                <a:solidFill>
                  <a:prstClr val="white"/>
                </a:solidFill>
              </a:rPr>
              <a:t>rieving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444208" y="4365104"/>
            <a:ext cx="2520280" cy="2386287"/>
          </a:xfrm>
          <a:prstGeom prst="wedgeEllipseCallout">
            <a:avLst>
              <a:gd name="adj1" fmla="val -39877"/>
              <a:gd name="adj2" fmla="val -63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Mismatch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GB" sz="2400" dirty="0" smtClean="0">
                <a:solidFill>
                  <a:prstClr val="white"/>
                </a:solidFill>
              </a:rPr>
              <a:t>Shock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GB" sz="2400" dirty="0" smtClean="0">
                <a:solidFill>
                  <a:prstClr val="white"/>
                </a:solidFill>
              </a:rPr>
              <a:t>Rejection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GB" sz="2400" dirty="0" smtClean="0">
                <a:solidFill>
                  <a:prstClr val="white"/>
                </a:solidFill>
              </a:rPr>
              <a:t>Regret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09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4390256" cy="792088"/>
          </a:xfrm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Power distance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56792"/>
            <a:ext cx="7772400" cy="39592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/>
            <a:r>
              <a:rPr lang="en-GB" sz="3000" dirty="0" smtClean="0">
                <a:latin typeface="Comic Sans MS" pitchFamily="66" charset="0"/>
              </a:rPr>
              <a:t>In some cultures – quite large power distance teacher to student, led by teacher, not contradicted or criticised</a:t>
            </a:r>
          </a:p>
          <a:p>
            <a:pPr lvl="0"/>
            <a:r>
              <a:rPr lang="en-GB" sz="3000" dirty="0" smtClean="0">
                <a:latin typeface="Comic Sans MS" pitchFamily="66" charset="0"/>
              </a:rPr>
              <a:t>In others - increasingly more self directed, encouraging to challenge knowledge</a:t>
            </a:r>
          </a:p>
          <a:p>
            <a:pPr lvl="0">
              <a:buFont typeface="Wingdings" pitchFamily="2" charset="2"/>
              <a:buChar char="Ø"/>
            </a:pPr>
            <a:r>
              <a:rPr lang="en-GB" sz="3000" dirty="0" smtClean="0">
                <a:latin typeface="Comic Sans MS" pitchFamily="66" charset="0"/>
              </a:rPr>
              <a:t>Potential implications – no experience of challenging or debate therefore unable to unpack the knowledge, difficulty with SDL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3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471913" cy="922338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itchFamily="66" charset="0"/>
                <a:cs typeface="Calibri" pitchFamily="34" charset="0"/>
              </a:rPr>
              <a:t>Potential implications</a:t>
            </a:r>
            <a:endParaRPr lang="en-GB" sz="360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Exams are focussed on evidence of knowledge and recall </a:t>
            </a:r>
            <a:r>
              <a:rPr lang="en-GB" sz="2800" dirty="0" err="1" smtClean="0">
                <a:latin typeface="Comic Sans MS" pitchFamily="66" charset="0"/>
                <a:cs typeface="Calibri" pitchFamily="34" charset="0"/>
              </a:rPr>
              <a:t>vs</a:t>
            </a:r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 knowledge applied to practice – requiring demonstration of critical reasoning</a:t>
            </a:r>
          </a:p>
          <a:p>
            <a:pPr lvl="0"/>
            <a:endParaRPr lang="en-GB" sz="2800" dirty="0" smtClean="0">
              <a:latin typeface="Comic Sans MS" pitchFamily="66" charset="0"/>
              <a:cs typeface="Calibri" pitchFamily="34" charset="0"/>
            </a:endParaRPr>
          </a:p>
          <a:p>
            <a:pPr lvl="0"/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Need to maintain ‘face’, do not like ‘I don’t know’ – see it as a threat </a:t>
            </a:r>
          </a:p>
          <a:p>
            <a:pPr lvl="0"/>
            <a:endParaRPr lang="en-GB" sz="2800" dirty="0">
              <a:latin typeface="Comic Sans MS" pitchFamily="66" charset="0"/>
              <a:cs typeface="Calibri" pitchFamily="34" charset="0"/>
            </a:endParaRPr>
          </a:p>
          <a:p>
            <a:pPr lvl="0"/>
            <a:r>
              <a:rPr lang="en-GB" sz="2800" dirty="0" smtClean="0">
                <a:latin typeface="Comic Sans MS" pitchFamily="66" charset="0"/>
                <a:cs typeface="Calibri" pitchFamily="34" charset="0"/>
              </a:rPr>
              <a:t>Difficulty managing uncertainty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2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EoE pres">
  <a:themeElements>
    <a:clrScheme name="EoE 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oE 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oE 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E 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905</Words>
  <Application>Microsoft Office PowerPoint</Application>
  <PresentationFormat>On-screen Show (4:3)</PresentationFormat>
  <Paragraphs>283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Office Theme</vt:lpstr>
      <vt:lpstr>Office Theme</vt:lpstr>
      <vt:lpstr>2_Office Theme</vt:lpstr>
      <vt:lpstr>1_Office Theme</vt:lpstr>
      <vt:lpstr>3_Office Theme</vt:lpstr>
      <vt:lpstr>5_Office Theme</vt:lpstr>
      <vt:lpstr>EoE pres</vt:lpstr>
      <vt:lpstr>Slide</vt:lpstr>
      <vt:lpstr>PowerPoint Presentation</vt:lpstr>
      <vt:lpstr>PowerPoint Presentation</vt:lpstr>
      <vt:lpstr>PowerPoint Presentation</vt:lpstr>
      <vt:lpstr>Cultural factors</vt:lpstr>
      <vt:lpstr>PowerPoint Presentation</vt:lpstr>
      <vt:lpstr>PowerPoint Presentation</vt:lpstr>
      <vt:lpstr>PowerPoint Presentation</vt:lpstr>
      <vt:lpstr>Power distance</vt:lpstr>
      <vt:lpstr>Potential implications</vt:lpstr>
      <vt:lpstr>Individualism  vs. Collectivism</vt:lpstr>
      <vt:lpstr>Implications for Educators</vt:lpstr>
      <vt:lpstr>Cultural Induction</vt:lpstr>
      <vt:lpstr>Cultural Induction</vt:lpstr>
      <vt:lpstr>Communicative capability </vt:lpstr>
      <vt:lpstr>Barriers to communication</vt:lpstr>
      <vt:lpstr>Consequences of  poor communication</vt:lpstr>
      <vt:lpstr>Communication skills: </vt:lpstr>
      <vt:lpstr>PowerPoint Presentation</vt:lpstr>
      <vt:lpstr>PowerPoint Presentation</vt:lpstr>
      <vt:lpstr>PowerPoint Presentation</vt:lpstr>
      <vt:lpstr>Clinical capability </vt:lpstr>
      <vt:lpstr>Early assessment</vt:lpstr>
      <vt:lpstr>Tools</vt:lpstr>
      <vt:lpstr>Professional culture </vt:lpstr>
      <vt:lpstr>Warning signs</vt:lpstr>
      <vt:lpstr>Warning signs</vt:lpstr>
      <vt:lpstr>The NCAS performance  triangle</vt:lpstr>
      <vt:lpstr>Health</vt:lpstr>
      <vt:lpstr>Environment</vt:lpstr>
      <vt:lpstr>Behaviour</vt:lpstr>
      <vt:lpstr>Early assessment</vt:lpstr>
      <vt:lpstr>Professionalism</vt:lpstr>
      <vt:lpstr>PowerPoint Presentation</vt:lpstr>
      <vt:lpstr>Developing resilience  </vt:lpstr>
      <vt:lpstr>Role of Educators</vt:lpstr>
      <vt:lpstr>Building Emotional Resilience</vt:lpstr>
      <vt:lpstr>Building Emotional Resilience</vt:lpstr>
      <vt:lpstr>Building Emotional Resilience</vt:lpstr>
      <vt:lpstr>Building Emotional Resilience</vt:lpstr>
      <vt:lpstr>Building Emotional Resilience</vt:lpstr>
      <vt:lpstr>PowerPoint Presentation</vt:lpstr>
      <vt:lpstr>PowerPoint Presentation</vt:lpstr>
      <vt:lpstr>Useful interventions</vt:lpstr>
    </vt:vector>
  </TitlesOfParts>
  <Company>Whatever Design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Lake</dc:creator>
  <cp:lastModifiedBy>Kelson Emma</cp:lastModifiedBy>
  <cp:revision>147</cp:revision>
  <dcterms:created xsi:type="dcterms:W3CDTF">2013-04-09T14:05:23Z</dcterms:created>
  <dcterms:modified xsi:type="dcterms:W3CDTF">2014-10-17T08:27:42Z</dcterms:modified>
</cp:coreProperties>
</file>