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 id="2147483660" r:id="rId3"/>
    <p:sldMasterId id="2147483699" r:id="rId4"/>
    <p:sldMasterId id="2147483705" r:id="rId5"/>
  </p:sldMasterIdLst>
  <p:notesMasterIdLst>
    <p:notesMasterId r:id="rId62"/>
  </p:notesMasterIdLst>
  <p:sldIdLst>
    <p:sldId id="290" r:id="rId6"/>
    <p:sldId id="282" r:id="rId7"/>
    <p:sldId id="287" r:id="rId8"/>
    <p:sldId id="288" r:id="rId9"/>
    <p:sldId id="317" r:id="rId10"/>
    <p:sldId id="293" r:id="rId11"/>
    <p:sldId id="291" r:id="rId12"/>
    <p:sldId id="294" r:id="rId13"/>
    <p:sldId id="262" r:id="rId14"/>
    <p:sldId id="284" r:id="rId15"/>
    <p:sldId id="285" r:id="rId16"/>
    <p:sldId id="295" r:id="rId17"/>
    <p:sldId id="296" r:id="rId18"/>
    <p:sldId id="302" r:id="rId19"/>
    <p:sldId id="312" r:id="rId20"/>
    <p:sldId id="313" r:id="rId21"/>
    <p:sldId id="314" r:id="rId22"/>
    <p:sldId id="315" r:id="rId23"/>
    <p:sldId id="316" r:id="rId24"/>
    <p:sldId id="321" r:id="rId25"/>
    <p:sldId id="318" r:id="rId26"/>
    <p:sldId id="264" r:id="rId27"/>
    <p:sldId id="319" r:id="rId28"/>
    <p:sldId id="320" r:id="rId29"/>
    <p:sldId id="298" r:id="rId30"/>
    <p:sldId id="322" r:id="rId31"/>
    <p:sldId id="299" r:id="rId32"/>
    <p:sldId id="323" r:id="rId33"/>
    <p:sldId id="324" r:id="rId34"/>
    <p:sldId id="300" r:id="rId35"/>
    <p:sldId id="301" r:id="rId36"/>
    <p:sldId id="303" r:id="rId37"/>
    <p:sldId id="304" r:id="rId38"/>
    <p:sldId id="305" r:id="rId39"/>
    <p:sldId id="306" r:id="rId40"/>
    <p:sldId id="325" r:id="rId41"/>
    <p:sldId id="307" r:id="rId42"/>
    <p:sldId id="308" r:id="rId43"/>
    <p:sldId id="309" r:id="rId44"/>
    <p:sldId id="326" r:id="rId45"/>
    <p:sldId id="310" r:id="rId46"/>
    <p:sldId id="328" r:id="rId47"/>
    <p:sldId id="311" r:id="rId48"/>
    <p:sldId id="327" r:id="rId49"/>
    <p:sldId id="329" r:id="rId50"/>
    <p:sldId id="330" r:id="rId51"/>
    <p:sldId id="331" r:id="rId52"/>
    <p:sldId id="332" r:id="rId53"/>
    <p:sldId id="333" r:id="rId54"/>
    <p:sldId id="334" r:id="rId55"/>
    <p:sldId id="335" r:id="rId56"/>
    <p:sldId id="336" r:id="rId57"/>
    <p:sldId id="337" r:id="rId58"/>
    <p:sldId id="338" r:id="rId59"/>
    <p:sldId id="339" r:id="rId60"/>
    <p:sldId id="265" r:id="rId61"/>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p:cViewPr>
        <p:scale>
          <a:sx n="46" d="100"/>
          <a:sy n="46" d="100"/>
        </p:scale>
        <p:origin x="-846" y="-5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660E7B-CF5E-45B0-8BF8-D2E644E3DD40}" type="datetimeFigureOut">
              <a:rPr lang="en-GB" smtClean="0"/>
              <a:t>26/08/2017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43B12D-EEC2-421D-AFCE-4F2E916F55BC}" type="slidenum">
              <a:rPr lang="en-GB" smtClean="0"/>
              <a:t>‹#›</a:t>
            </a:fld>
            <a:endParaRPr lang="en-GB"/>
          </a:p>
        </p:txBody>
      </p:sp>
    </p:spTree>
    <p:extLst>
      <p:ext uri="{BB962C8B-B14F-4D97-AF65-F5344CB8AC3E}">
        <p14:creationId xmlns:p14="http://schemas.microsoft.com/office/powerpoint/2010/main" val="3521211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Point one will depend</a:t>
            </a:r>
            <a:r>
              <a:rPr lang="en-GB" baseline="0" dirty="0" smtClean="0"/>
              <a:t> on availability of OOH sessions.</a:t>
            </a:r>
          </a:p>
          <a:p>
            <a:r>
              <a:rPr lang="en-GB" baseline="0" dirty="0" smtClean="0"/>
              <a:t>At end of 4 month post 24 hours should be completed </a:t>
            </a:r>
          </a:p>
          <a:p>
            <a:r>
              <a:rPr lang="en-GB" baseline="0" dirty="0" smtClean="0"/>
              <a:t>At end of 12 month post 72 hours should be completed.</a:t>
            </a:r>
          </a:p>
        </p:txBody>
      </p:sp>
      <p:sp>
        <p:nvSpPr>
          <p:cNvPr id="4" name="Slide Number Placeholder 3"/>
          <p:cNvSpPr>
            <a:spLocks noGrp="1"/>
          </p:cNvSpPr>
          <p:nvPr>
            <p:ph type="sldNum" sz="quarter" idx="10"/>
          </p:nvPr>
        </p:nvSpPr>
        <p:spPr/>
        <p:txBody>
          <a:bodyPr/>
          <a:lstStyle/>
          <a:p>
            <a:fld id="{7543B12D-EEC2-421D-AFCE-4F2E916F55BC}" type="slidenum">
              <a:rPr lang="en-GB" smtClean="0"/>
              <a:t>3</a:t>
            </a:fld>
            <a:endParaRPr lang="en-GB"/>
          </a:p>
        </p:txBody>
      </p:sp>
    </p:spTree>
    <p:extLst>
      <p:ext uri="{BB962C8B-B14F-4D97-AF65-F5344CB8AC3E}">
        <p14:creationId xmlns:p14="http://schemas.microsoft.com/office/powerpoint/2010/main" val="2699984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43B12D-EEC2-421D-AFCE-4F2E916F55BC}" type="slidenum">
              <a:rPr lang="en-GB" smtClean="0"/>
              <a:t>50</a:t>
            </a:fld>
            <a:endParaRPr lang="en-GB"/>
          </a:p>
        </p:txBody>
      </p:sp>
    </p:spTree>
    <p:extLst>
      <p:ext uri="{BB962C8B-B14F-4D97-AF65-F5344CB8AC3E}">
        <p14:creationId xmlns:p14="http://schemas.microsoft.com/office/powerpoint/2010/main" val="1257008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14876" y="3886200"/>
            <a:ext cx="3057524" cy="190025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Title 6"/>
          <p:cNvSpPr>
            <a:spLocks noGrp="1"/>
          </p:cNvSpPr>
          <p:nvPr>
            <p:ph type="title"/>
          </p:nvPr>
        </p:nvSpPr>
        <p:spPr>
          <a:xfrm>
            <a:off x="3214678" y="2428868"/>
            <a:ext cx="5572164" cy="1071570"/>
          </a:xfrm>
        </p:spPr>
        <p:txBody>
          <a:bodyPr/>
          <a:lstStyle/>
          <a:p>
            <a:r>
              <a:rPr lang="en-US"/>
              <a:t>Click to edit Master 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00364" y="3886200"/>
            <a:ext cx="3057524" cy="190025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Title 6"/>
          <p:cNvSpPr>
            <a:spLocks noGrp="1"/>
          </p:cNvSpPr>
          <p:nvPr>
            <p:ph type="title"/>
          </p:nvPr>
        </p:nvSpPr>
        <p:spPr>
          <a:xfrm>
            <a:off x="1500166" y="2428868"/>
            <a:ext cx="5572164" cy="1071570"/>
          </a:xfrm>
        </p:spPr>
        <p:txBody>
          <a:bodyPr/>
          <a:lstStyle/>
          <a:p>
            <a:r>
              <a:rPr lang="en-US" dirty="0"/>
              <a:t>Click to edit Master title style</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785926"/>
            <a:ext cx="4038600" cy="4340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785926"/>
            <a:ext cx="4038600" cy="4340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785926"/>
            <a:ext cx="4040188" cy="5000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4" name="Content Placeholder 3"/>
          <p:cNvSpPr>
            <a:spLocks noGrp="1"/>
          </p:cNvSpPr>
          <p:nvPr>
            <p:ph sz="half" idx="2"/>
          </p:nvPr>
        </p:nvSpPr>
        <p:spPr>
          <a:xfrm>
            <a:off x="457200" y="2500307"/>
            <a:ext cx="4040188" cy="36258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785926"/>
            <a:ext cx="4041775" cy="5000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6" name="Content Placeholder 5"/>
          <p:cNvSpPr>
            <a:spLocks noGrp="1"/>
          </p:cNvSpPr>
          <p:nvPr>
            <p:ph sz="quarter" idx="4"/>
          </p:nvPr>
        </p:nvSpPr>
        <p:spPr>
          <a:xfrm>
            <a:off x="4645025" y="2500307"/>
            <a:ext cx="4041775" cy="36258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2971792"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414022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297179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014434"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7158" y="2428868"/>
            <a:ext cx="5572164" cy="1071570"/>
          </a:xfrm>
        </p:spPr>
        <p:txBody>
          <a:bodyPr/>
          <a:lstStyle>
            <a:lvl1pPr marL="0" indent="0" algn="ctr">
              <a:buNone/>
              <a:defRPr>
                <a:solidFill>
                  <a:srgbClr val="0057B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7" name="Title 6"/>
          <p:cNvSpPr>
            <a:spLocks noGrp="1"/>
          </p:cNvSpPr>
          <p:nvPr>
            <p:ph type="title"/>
          </p:nvPr>
        </p:nvSpPr>
        <p:spPr>
          <a:xfrm>
            <a:off x="357158" y="1214422"/>
            <a:ext cx="5572164" cy="1071570"/>
          </a:xfrm>
        </p:spPr>
        <p:txBody>
          <a:bodyPr/>
          <a:lstStyle>
            <a:lvl1pPr>
              <a:defRPr b="1"/>
            </a:lvl1pPr>
          </a:lstStyle>
          <a:p>
            <a:r>
              <a:rPr lang="en-US" smtClean="0"/>
              <a:t>Click to edit Master title style</a:t>
            </a:r>
            <a:endParaRPr lang="en-GB" dirty="0"/>
          </a:p>
        </p:txBody>
      </p:sp>
    </p:spTree>
    <p:extLst>
      <p:ext uri="{BB962C8B-B14F-4D97-AF65-F5344CB8AC3E}">
        <p14:creationId xmlns:p14="http://schemas.microsoft.com/office/powerpoint/2010/main" val="13684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183396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0034" y="1857353"/>
            <a:ext cx="4708531" cy="1362075"/>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500034" y="428604"/>
            <a:ext cx="4708531" cy="1428749"/>
          </a:xfrm>
        </p:spPr>
        <p:txBody>
          <a:bodyPr anchor="b"/>
          <a:lstStyle>
            <a:lvl1pPr marL="0" indent="0">
              <a:buNone/>
              <a:defRPr sz="2000">
                <a:solidFill>
                  <a:srgbClr val="0057B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1650174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3370528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2997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00364" y="3886200"/>
            <a:ext cx="3057524" cy="1900254"/>
          </a:xfrm>
        </p:spPr>
        <p:txBody>
          <a:bodyPr/>
          <a:lstStyle>
            <a:lvl1pPr marL="0" indent="0" algn="ctr">
              <a:buNone/>
              <a:defRPr>
                <a:solidFill>
                  <a:srgbClr val="0057B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7" name="Title 6"/>
          <p:cNvSpPr>
            <a:spLocks noGrp="1"/>
          </p:cNvSpPr>
          <p:nvPr>
            <p:ph type="title"/>
          </p:nvPr>
        </p:nvSpPr>
        <p:spPr>
          <a:xfrm>
            <a:off x="1500166" y="2428868"/>
            <a:ext cx="5572164" cy="1071570"/>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19457229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595421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57B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031658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00496" y="3286113"/>
            <a:ext cx="4708531"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4000496" y="1785926"/>
            <a:ext cx="470853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785926"/>
            <a:ext cx="4038600" cy="4340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785926"/>
            <a:ext cx="4038600" cy="4340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360388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785926"/>
            <a:ext cx="4040188" cy="5000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smtClean="0"/>
          </a:p>
        </p:txBody>
      </p:sp>
      <p:sp>
        <p:nvSpPr>
          <p:cNvPr id="4" name="Content Placeholder 3"/>
          <p:cNvSpPr>
            <a:spLocks noGrp="1"/>
          </p:cNvSpPr>
          <p:nvPr>
            <p:ph sz="half" idx="2"/>
          </p:nvPr>
        </p:nvSpPr>
        <p:spPr>
          <a:xfrm>
            <a:off x="457200" y="2500307"/>
            <a:ext cx="4040188" cy="36258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785926"/>
            <a:ext cx="4041775" cy="5000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smtClean="0"/>
          </a:p>
        </p:txBody>
      </p:sp>
      <p:sp>
        <p:nvSpPr>
          <p:cNvPr id="6" name="Content Placeholder 5"/>
          <p:cNvSpPr>
            <a:spLocks noGrp="1"/>
          </p:cNvSpPr>
          <p:nvPr>
            <p:ph sz="quarter" idx="4"/>
          </p:nvPr>
        </p:nvSpPr>
        <p:spPr>
          <a:xfrm>
            <a:off x="4645025" y="2500307"/>
            <a:ext cx="4041775" cy="36258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323163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5947463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61436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2971792"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414022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297179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742074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389988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241110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014434"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74237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43042" y="3714752"/>
            <a:ext cx="2853688" cy="177357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7" name="Title 6"/>
          <p:cNvSpPr>
            <a:spLocks noGrp="1"/>
          </p:cNvSpPr>
          <p:nvPr>
            <p:ph type="title"/>
          </p:nvPr>
        </p:nvSpPr>
        <p:spPr>
          <a:xfrm>
            <a:off x="428596" y="2285992"/>
            <a:ext cx="5200686" cy="1000132"/>
          </a:xfrm>
        </p:spPr>
        <p:txBody>
          <a:bodyPr/>
          <a:lstStyle/>
          <a:p>
            <a:r>
              <a:rPr lang="en-US" dirty="0"/>
              <a:t>Click to edit Master title style</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57158" y="3428989"/>
            <a:ext cx="4708531" cy="1362075"/>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357158" y="1928802"/>
            <a:ext cx="470853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1.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4.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3.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descr="equality-slide.jpg"/>
          <p:cNvPicPr>
            <a:picLocks noChangeAspect="1"/>
          </p:cNvPicPr>
          <p:nvPr userDrawn="1"/>
        </p:nvPicPr>
        <p:blipFill>
          <a:blip r:embed="rId7"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85750"/>
            <a:ext cx="6972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4429125" y="1785938"/>
            <a:ext cx="4257675" cy="4340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entury Gothic" pitchFamily="34" charset="0"/>
        </a:defRPr>
      </a:lvl2pPr>
      <a:lvl3pPr algn="ctr" rtl="0" eaLnBrk="0" fontAlgn="base" hangingPunct="0">
        <a:spcBef>
          <a:spcPct val="0"/>
        </a:spcBef>
        <a:spcAft>
          <a:spcPct val="0"/>
        </a:spcAft>
        <a:defRPr sz="4400">
          <a:solidFill>
            <a:schemeClr val="tx1"/>
          </a:solidFill>
          <a:latin typeface="Century Gothic" pitchFamily="34" charset="0"/>
        </a:defRPr>
      </a:lvl3pPr>
      <a:lvl4pPr algn="ctr" rtl="0" eaLnBrk="0" fontAlgn="base" hangingPunct="0">
        <a:spcBef>
          <a:spcPct val="0"/>
        </a:spcBef>
        <a:spcAft>
          <a:spcPct val="0"/>
        </a:spcAft>
        <a:defRPr sz="4400">
          <a:solidFill>
            <a:schemeClr val="tx1"/>
          </a:solidFill>
          <a:latin typeface="Century Gothic" pitchFamily="34" charset="0"/>
        </a:defRPr>
      </a:lvl4pPr>
      <a:lvl5pPr algn="ctr" rtl="0" eaLnBrk="0" fontAlgn="base" hangingPunct="0">
        <a:spcBef>
          <a:spcPct val="0"/>
        </a:spcBef>
        <a:spcAft>
          <a:spcPct val="0"/>
        </a:spcAft>
        <a:defRPr sz="4400">
          <a:solidFill>
            <a:schemeClr val="tx1"/>
          </a:solidFill>
          <a:latin typeface="Century Gothic" pitchFamily="34" charset="0"/>
        </a:defRPr>
      </a:lvl5pPr>
      <a:lvl6pPr marL="457200" algn="ctr" rtl="0" eaLnBrk="1" fontAlgn="base" hangingPunct="1">
        <a:spcBef>
          <a:spcPct val="0"/>
        </a:spcBef>
        <a:spcAft>
          <a:spcPct val="0"/>
        </a:spcAft>
        <a:defRPr sz="4400">
          <a:solidFill>
            <a:schemeClr val="tx1"/>
          </a:solidFill>
          <a:latin typeface="Century Gothic" pitchFamily="34" charset="0"/>
        </a:defRPr>
      </a:lvl6pPr>
      <a:lvl7pPr marL="914400" algn="ctr" rtl="0" eaLnBrk="1" fontAlgn="base" hangingPunct="1">
        <a:spcBef>
          <a:spcPct val="0"/>
        </a:spcBef>
        <a:spcAft>
          <a:spcPct val="0"/>
        </a:spcAft>
        <a:defRPr sz="4400">
          <a:solidFill>
            <a:schemeClr val="tx1"/>
          </a:solidFill>
          <a:latin typeface="Century Gothic" pitchFamily="34" charset="0"/>
        </a:defRPr>
      </a:lvl7pPr>
      <a:lvl8pPr marL="1371600" algn="ctr" rtl="0" eaLnBrk="1" fontAlgn="base" hangingPunct="1">
        <a:spcBef>
          <a:spcPct val="0"/>
        </a:spcBef>
        <a:spcAft>
          <a:spcPct val="0"/>
        </a:spcAft>
        <a:defRPr sz="4400">
          <a:solidFill>
            <a:schemeClr val="tx1"/>
          </a:solidFill>
          <a:latin typeface="Century Gothic" pitchFamily="34" charset="0"/>
        </a:defRPr>
      </a:lvl8pPr>
      <a:lvl9pPr marL="1828800" algn="ctr" rtl="0" eaLnBrk="1" fontAlgn="base" hangingPunct="1">
        <a:spcBef>
          <a:spcPct val="0"/>
        </a:spcBef>
        <a:spcAft>
          <a:spcPct val="0"/>
        </a:spcAft>
        <a:defRPr sz="4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4" descr="Website.jpg"/>
          <p:cNvPicPr>
            <a:picLocks noChangeAspect="1"/>
          </p:cNvPicPr>
          <p:nvPr/>
        </p:nvPicPr>
        <p:blipFill>
          <a:blip r:embed="rId7" cstate="print"/>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457200" y="285750"/>
            <a:ext cx="6972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2052" name="Text Placeholder 2"/>
          <p:cNvSpPr>
            <a:spLocks noGrp="1"/>
          </p:cNvSpPr>
          <p:nvPr>
            <p:ph type="body" idx="1"/>
          </p:nvPr>
        </p:nvSpPr>
        <p:spPr bwMode="auto">
          <a:xfrm>
            <a:off x="500063" y="1714500"/>
            <a:ext cx="4257675" cy="4340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entury Gothic" pitchFamily="34" charset="0"/>
        </a:defRPr>
      </a:lvl2pPr>
      <a:lvl3pPr algn="ctr" rtl="0" eaLnBrk="0" fontAlgn="base" hangingPunct="0">
        <a:spcBef>
          <a:spcPct val="0"/>
        </a:spcBef>
        <a:spcAft>
          <a:spcPct val="0"/>
        </a:spcAft>
        <a:defRPr sz="4400">
          <a:solidFill>
            <a:schemeClr val="tx1"/>
          </a:solidFill>
          <a:latin typeface="Century Gothic" pitchFamily="34" charset="0"/>
        </a:defRPr>
      </a:lvl3pPr>
      <a:lvl4pPr algn="ctr" rtl="0" eaLnBrk="0" fontAlgn="base" hangingPunct="0">
        <a:spcBef>
          <a:spcPct val="0"/>
        </a:spcBef>
        <a:spcAft>
          <a:spcPct val="0"/>
        </a:spcAft>
        <a:defRPr sz="4400">
          <a:solidFill>
            <a:schemeClr val="tx1"/>
          </a:solidFill>
          <a:latin typeface="Century Gothic" pitchFamily="34" charset="0"/>
        </a:defRPr>
      </a:lvl4pPr>
      <a:lvl5pPr algn="ctr" rtl="0" eaLnBrk="0" fontAlgn="base" hangingPunct="0">
        <a:spcBef>
          <a:spcPct val="0"/>
        </a:spcBef>
        <a:spcAft>
          <a:spcPct val="0"/>
        </a:spcAft>
        <a:defRPr sz="4400">
          <a:solidFill>
            <a:schemeClr val="tx1"/>
          </a:solidFill>
          <a:latin typeface="Century Gothic" pitchFamily="34" charset="0"/>
        </a:defRPr>
      </a:lvl5pPr>
      <a:lvl6pPr marL="457200" algn="ctr" rtl="0" fontAlgn="base">
        <a:spcBef>
          <a:spcPct val="0"/>
        </a:spcBef>
        <a:spcAft>
          <a:spcPct val="0"/>
        </a:spcAft>
        <a:defRPr sz="4400">
          <a:solidFill>
            <a:schemeClr val="tx1"/>
          </a:solidFill>
          <a:latin typeface="Century Gothic" pitchFamily="34" charset="0"/>
        </a:defRPr>
      </a:lvl6pPr>
      <a:lvl7pPr marL="914400" algn="ctr" rtl="0" fontAlgn="base">
        <a:spcBef>
          <a:spcPct val="0"/>
        </a:spcBef>
        <a:spcAft>
          <a:spcPct val="0"/>
        </a:spcAft>
        <a:defRPr sz="4400">
          <a:solidFill>
            <a:schemeClr val="tx1"/>
          </a:solidFill>
          <a:latin typeface="Century Gothic" pitchFamily="34" charset="0"/>
        </a:defRPr>
      </a:lvl7pPr>
      <a:lvl8pPr marL="1371600" algn="ctr" rtl="0" fontAlgn="base">
        <a:spcBef>
          <a:spcPct val="0"/>
        </a:spcBef>
        <a:spcAft>
          <a:spcPct val="0"/>
        </a:spcAft>
        <a:defRPr sz="4400">
          <a:solidFill>
            <a:schemeClr val="tx1"/>
          </a:solidFill>
          <a:latin typeface="Century Gothic" pitchFamily="34" charset="0"/>
        </a:defRPr>
      </a:lvl8pPr>
      <a:lvl9pPr marL="1828800" algn="ctr" rtl="0" fontAlgn="base">
        <a:spcBef>
          <a:spcPct val="0"/>
        </a:spcBef>
        <a:spcAft>
          <a:spcPct val="0"/>
        </a:spcAft>
        <a:defRPr sz="4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5" descr="Orange-Strapline-watermark-blank.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3075" name="Title Placeholder 1"/>
          <p:cNvSpPr>
            <a:spLocks noGrp="1"/>
          </p:cNvSpPr>
          <p:nvPr>
            <p:ph type="title"/>
          </p:nvPr>
        </p:nvSpPr>
        <p:spPr bwMode="auto">
          <a:xfrm>
            <a:off x="457200" y="274638"/>
            <a:ext cx="6972300" cy="1154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076" name="Text Placeholder 2"/>
          <p:cNvSpPr>
            <a:spLocks noGrp="1"/>
          </p:cNvSpPr>
          <p:nvPr>
            <p:ph type="body" idx="1"/>
          </p:nvPr>
        </p:nvSpPr>
        <p:spPr bwMode="auto">
          <a:xfrm>
            <a:off x="457200" y="1714500"/>
            <a:ext cx="8229600" cy="4411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entury Gothic" pitchFamily="34" charset="0"/>
        </a:defRPr>
      </a:lvl2pPr>
      <a:lvl3pPr algn="ctr" rtl="0" eaLnBrk="0" fontAlgn="base" hangingPunct="0">
        <a:spcBef>
          <a:spcPct val="0"/>
        </a:spcBef>
        <a:spcAft>
          <a:spcPct val="0"/>
        </a:spcAft>
        <a:defRPr sz="4400">
          <a:solidFill>
            <a:schemeClr val="tx1"/>
          </a:solidFill>
          <a:latin typeface="Century Gothic" pitchFamily="34" charset="0"/>
        </a:defRPr>
      </a:lvl3pPr>
      <a:lvl4pPr algn="ctr" rtl="0" eaLnBrk="0" fontAlgn="base" hangingPunct="0">
        <a:spcBef>
          <a:spcPct val="0"/>
        </a:spcBef>
        <a:spcAft>
          <a:spcPct val="0"/>
        </a:spcAft>
        <a:defRPr sz="4400">
          <a:solidFill>
            <a:schemeClr val="tx1"/>
          </a:solidFill>
          <a:latin typeface="Century Gothic" pitchFamily="34" charset="0"/>
        </a:defRPr>
      </a:lvl4pPr>
      <a:lvl5pPr algn="ctr" rtl="0" eaLnBrk="0" fontAlgn="base" hangingPunct="0">
        <a:spcBef>
          <a:spcPct val="0"/>
        </a:spcBef>
        <a:spcAft>
          <a:spcPct val="0"/>
        </a:spcAft>
        <a:defRPr sz="4400">
          <a:solidFill>
            <a:schemeClr val="tx1"/>
          </a:solidFill>
          <a:latin typeface="Century Gothic" pitchFamily="34" charset="0"/>
        </a:defRPr>
      </a:lvl5pPr>
      <a:lvl6pPr marL="457200" algn="ctr" rtl="0" fontAlgn="base">
        <a:spcBef>
          <a:spcPct val="0"/>
        </a:spcBef>
        <a:spcAft>
          <a:spcPct val="0"/>
        </a:spcAft>
        <a:defRPr sz="4400">
          <a:solidFill>
            <a:schemeClr val="tx1"/>
          </a:solidFill>
          <a:latin typeface="Century Gothic" pitchFamily="34" charset="0"/>
        </a:defRPr>
      </a:lvl6pPr>
      <a:lvl7pPr marL="914400" algn="ctr" rtl="0" fontAlgn="base">
        <a:spcBef>
          <a:spcPct val="0"/>
        </a:spcBef>
        <a:spcAft>
          <a:spcPct val="0"/>
        </a:spcAft>
        <a:defRPr sz="4400">
          <a:solidFill>
            <a:schemeClr val="tx1"/>
          </a:solidFill>
          <a:latin typeface="Century Gothic" pitchFamily="34" charset="0"/>
        </a:defRPr>
      </a:lvl7pPr>
      <a:lvl8pPr marL="1371600" algn="ctr" rtl="0" fontAlgn="base">
        <a:spcBef>
          <a:spcPct val="0"/>
        </a:spcBef>
        <a:spcAft>
          <a:spcPct val="0"/>
        </a:spcAft>
        <a:defRPr sz="4400">
          <a:solidFill>
            <a:schemeClr val="tx1"/>
          </a:solidFill>
          <a:latin typeface="Century Gothic" pitchFamily="34" charset="0"/>
        </a:defRPr>
      </a:lvl8pPr>
      <a:lvl9pPr marL="1828800" algn="ctr" rtl="0" fontAlgn="base">
        <a:spcBef>
          <a:spcPct val="0"/>
        </a:spcBef>
        <a:spcAft>
          <a:spcPct val="0"/>
        </a:spcAft>
        <a:defRPr sz="4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4" descr="equality-slide.jpg"/>
          <p:cNvPicPr>
            <a:picLocks noChangeAspect="1"/>
          </p:cNvPicPr>
          <p:nvPr/>
        </p:nvPicPr>
        <p:blipFill>
          <a:blip r:embed="rId7"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85750"/>
            <a:ext cx="6972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Text Placeholder 2"/>
          <p:cNvSpPr>
            <a:spLocks noGrp="1"/>
          </p:cNvSpPr>
          <p:nvPr>
            <p:ph type="body" idx="1"/>
          </p:nvPr>
        </p:nvSpPr>
        <p:spPr bwMode="auto">
          <a:xfrm>
            <a:off x="4429125" y="1785938"/>
            <a:ext cx="4257675" cy="4340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extLst>
      <p:ext uri="{BB962C8B-B14F-4D97-AF65-F5344CB8AC3E}">
        <p14:creationId xmlns:p14="http://schemas.microsoft.com/office/powerpoint/2010/main" val="216350996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Lst>
  <p:txStyles>
    <p:titleStyle>
      <a:lvl1pPr algn="l" rtl="0" eaLnBrk="1" fontAlgn="base" hangingPunct="1">
        <a:spcBef>
          <a:spcPct val="0"/>
        </a:spcBef>
        <a:spcAft>
          <a:spcPct val="0"/>
        </a:spcAft>
        <a:defRPr sz="4400" kern="1200">
          <a:solidFill>
            <a:srgbClr val="0057B8"/>
          </a:solidFill>
          <a:latin typeface="+mj-lt"/>
          <a:ea typeface="+mj-ea"/>
          <a:cs typeface="+mj-cs"/>
        </a:defRPr>
      </a:lvl1pPr>
      <a:lvl2pPr algn="l" rtl="0" eaLnBrk="1" fontAlgn="base" hangingPunct="1">
        <a:spcBef>
          <a:spcPct val="0"/>
        </a:spcBef>
        <a:spcAft>
          <a:spcPct val="0"/>
        </a:spcAft>
        <a:defRPr sz="4400">
          <a:solidFill>
            <a:srgbClr val="0057B8"/>
          </a:solidFill>
          <a:latin typeface="Century Gothic" pitchFamily="34" charset="0"/>
        </a:defRPr>
      </a:lvl2pPr>
      <a:lvl3pPr algn="l" rtl="0" eaLnBrk="1" fontAlgn="base" hangingPunct="1">
        <a:spcBef>
          <a:spcPct val="0"/>
        </a:spcBef>
        <a:spcAft>
          <a:spcPct val="0"/>
        </a:spcAft>
        <a:defRPr sz="4400">
          <a:solidFill>
            <a:srgbClr val="0057B8"/>
          </a:solidFill>
          <a:latin typeface="Century Gothic" pitchFamily="34" charset="0"/>
        </a:defRPr>
      </a:lvl3pPr>
      <a:lvl4pPr algn="l" rtl="0" eaLnBrk="1" fontAlgn="base" hangingPunct="1">
        <a:spcBef>
          <a:spcPct val="0"/>
        </a:spcBef>
        <a:spcAft>
          <a:spcPct val="0"/>
        </a:spcAft>
        <a:defRPr sz="4400">
          <a:solidFill>
            <a:srgbClr val="0057B8"/>
          </a:solidFill>
          <a:latin typeface="Century Gothic" pitchFamily="34" charset="0"/>
        </a:defRPr>
      </a:lvl4pPr>
      <a:lvl5pPr algn="l" rtl="0" eaLnBrk="1" fontAlgn="base" hangingPunct="1">
        <a:spcBef>
          <a:spcPct val="0"/>
        </a:spcBef>
        <a:spcAft>
          <a:spcPct val="0"/>
        </a:spcAft>
        <a:defRPr sz="4400">
          <a:solidFill>
            <a:srgbClr val="0057B8"/>
          </a:solidFill>
          <a:latin typeface="Century Gothic" pitchFamily="34" charset="0"/>
        </a:defRPr>
      </a:lvl5pPr>
      <a:lvl6pPr marL="457200" algn="ctr" rtl="0" eaLnBrk="1" fontAlgn="base" hangingPunct="1">
        <a:spcBef>
          <a:spcPct val="0"/>
        </a:spcBef>
        <a:spcAft>
          <a:spcPct val="0"/>
        </a:spcAft>
        <a:defRPr sz="4400">
          <a:solidFill>
            <a:schemeClr val="tx1"/>
          </a:solidFill>
          <a:latin typeface="Century Gothic" pitchFamily="34" charset="0"/>
        </a:defRPr>
      </a:lvl6pPr>
      <a:lvl7pPr marL="914400" algn="ctr" rtl="0" eaLnBrk="1" fontAlgn="base" hangingPunct="1">
        <a:spcBef>
          <a:spcPct val="0"/>
        </a:spcBef>
        <a:spcAft>
          <a:spcPct val="0"/>
        </a:spcAft>
        <a:defRPr sz="4400">
          <a:solidFill>
            <a:schemeClr val="tx1"/>
          </a:solidFill>
          <a:latin typeface="Century Gothic" pitchFamily="34" charset="0"/>
        </a:defRPr>
      </a:lvl7pPr>
      <a:lvl8pPr marL="1371600" algn="ctr" rtl="0" eaLnBrk="1" fontAlgn="base" hangingPunct="1">
        <a:spcBef>
          <a:spcPct val="0"/>
        </a:spcBef>
        <a:spcAft>
          <a:spcPct val="0"/>
        </a:spcAft>
        <a:defRPr sz="4400">
          <a:solidFill>
            <a:schemeClr val="tx1"/>
          </a:solidFill>
          <a:latin typeface="Century Gothic" pitchFamily="34" charset="0"/>
        </a:defRPr>
      </a:lvl8pPr>
      <a:lvl9pPr marL="1828800" algn="ctr" rtl="0" eaLnBrk="1" fontAlgn="base" hangingPunct="1">
        <a:spcBef>
          <a:spcPct val="0"/>
        </a:spcBef>
        <a:spcAft>
          <a:spcPct val="0"/>
        </a:spcAft>
        <a:defRPr sz="4400">
          <a:solidFill>
            <a:schemeClr val="tx1"/>
          </a:solidFill>
          <a:latin typeface="Century Gothic"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0057B8"/>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rgbClr val="0057B8"/>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rgbClr val="0057B8"/>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0057B8"/>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0057B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5" descr="Orange-Strapline-watermark-blank.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3075" name="Title Placeholder 1"/>
          <p:cNvSpPr>
            <a:spLocks noGrp="1"/>
          </p:cNvSpPr>
          <p:nvPr>
            <p:ph type="title"/>
          </p:nvPr>
        </p:nvSpPr>
        <p:spPr bwMode="auto">
          <a:xfrm>
            <a:off x="457200" y="274638"/>
            <a:ext cx="6972300" cy="1154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076" name="Text Placeholder 2"/>
          <p:cNvSpPr>
            <a:spLocks noGrp="1"/>
          </p:cNvSpPr>
          <p:nvPr>
            <p:ph type="body" idx="1"/>
          </p:nvPr>
        </p:nvSpPr>
        <p:spPr bwMode="auto">
          <a:xfrm>
            <a:off x="457200" y="1714500"/>
            <a:ext cx="8229600" cy="4411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extLst>
      <p:ext uri="{BB962C8B-B14F-4D97-AF65-F5344CB8AC3E}">
        <p14:creationId xmlns:p14="http://schemas.microsoft.com/office/powerpoint/2010/main" val="73854303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rtl="0" eaLnBrk="0" fontAlgn="base" hangingPunct="0">
        <a:spcBef>
          <a:spcPct val="0"/>
        </a:spcBef>
        <a:spcAft>
          <a:spcPct val="0"/>
        </a:spcAft>
        <a:defRPr sz="4400" kern="1200">
          <a:solidFill>
            <a:srgbClr val="0057B8"/>
          </a:solidFill>
          <a:latin typeface="+mj-lt"/>
          <a:ea typeface="+mj-ea"/>
          <a:cs typeface="+mj-cs"/>
        </a:defRPr>
      </a:lvl1pPr>
      <a:lvl2pPr algn="l" rtl="0" eaLnBrk="0" fontAlgn="base" hangingPunct="0">
        <a:spcBef>
          <a:spcPct val="0"/>
        </a:spcBef>
        <a:spcAft>
          <a:spcPct val="0"/>
        </a:spcAft>
        <a:defRPr sz="4400">
          <a:solidFill>
            <a:srgbClr val="0057B8"/>
          </a:solidFill>
          <a:latin typeface="Century Gothic" pitchFamily="34" charset="0"/>
        </a:defRPr>
      </a:lvl2pPr>
      <a:lvl3pPr algn="l" rtl="0" eaLnBrk="0" fontAlgn="base" hangingPunct="0">
        <a:spcBef>
          <a:spcPct val="0"/>
        </a:spcBef>
        <a:spcAft>
          <a:spcPct val="0"/>
        </a:spcAft>
        <a:defRPr sz="4400">
          <a:solidFill>
            <a:srgbClr val="0057B8"/>
          </a:solidFill>
          <a:latin typeface="Century Gothic" pitchFamily="34" charset="0"/>
        </a:defRPr>
      </a:lvl3pPr>
      <a:lvl4pPr algn="l" rtl="0" eaLnBrk="0" fontAlgn="base" hangingPunct="0">
        <a:spcBef>
          <a:spcPct val="0"/>
        </a:spcBef>
        <a:spcAft>
          <a:spcPct val="0"/>
        </a:spcAft>
        <a:defRPr sz="4400">
          <a:solidFill>
            <a:srgbClr val="0057B8"/>
          </a:solidFill>
          <a:latin typeface="Century Gothic" pitchFamily="34" charset="0"/>
        </a:defRPr>
      </a:lvl4pPr>
      <a:lvl5pPr algn="l" rtl="0" eaLnBrk="0" fontAlgn="base" hangingPunct="0">
        <a:spcBef>
          <a:spcPct val="0"/>
        </a:spcBef>
        <a:spcAft>
          <a:spcPct val="0"/>
        </a:spcAft>
        <a:defRPr sz="4400">
          <a:solidFill>
            <a:srgbClr val="0057B8"/>
          </a:solidFill>
          <a:latin typeface="Century Gothic" pitchFamily="34" charset="0"/>
        </a:defRPr>
      </a:lvl5pPr>
      <a:lvl6pPr marL="457200" algn="ctr" rtl="0" fontAlgn="base">
        <a:spcBef>
          <a:spcPct val="0"/>
        </a:spcBef>
        <a:spcAft>
          <a:spcPct val="0"/>
        </a:spcAft>
        <a:defRPr sz="4400">
          <a:solidFill>
            <a:schemeClr val="tx1"/>
          </a:solidFill>
          <a:latin typeface="Century Gothic" pitchFamily="34" charset="0"/>
        </a:defRPr>
      </a:lvl6pPr>
      <a:lvl7pPr marL="914400" algn="ctr" rtl="0" fontAlgn="base">
        <a:spcBef>
          <a:spcPct val="0"/>
        </a:spcBef>
        <a:spcAft>
          <a:spcPct val="0"/>
        </a:spcAft>
        <a:defRPr sz="4400">
          <a:solidFill>
            <a:schemeClr val="tx1"/>
          </a:solidFill>
          <a:latin typeface="Century Gothic" pitchFamily="34" charset="0"/>
        </a:defRPr>
      </a:lvl7pPr>
      <a:lvl8pPr marL="1371600" algn="ctr" rtl="0" fontAlgn="base">
        <a:spcBef>
          <a:spcPct val="0"/>
        </a:spcBef>
        <a:spcAft>
          <a:spcPct val="0"/>
        </a:spcAft>
        <a:defRPr sz="4400">
          <a:solidFill>
            <a:schemeClr val="tx1"/>
          </a:solidFill>
          <a:latin typeface="Century Gothic" pitchFamily="34" charset="0"/>
        </a:defRPr>
      </a:lvl8pPr>
      <a:lvl9pPr marL="1828800" algn="ctr" rtl="0" fontAlgn="base">
        <a:spcBef>
          <a:spcPct val="0"/>
        </a:spcBef>
        <a:spcAft>
          <a:spcPct val="0"/>
        </a:spcAft>
        <a:defRPr sz="4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0057B8"/>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0057B8"/>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0057B8"/>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0057B8"/>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0057B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hyperlink" Target="mailto:yasmin.al-sam@hertsurgentcare.nhs.uk" TargetMode="External"/><Relationship Id="rId2" Type="http://schemas.openxmlformats.org/officeDocument/2006/relationships/hyperlink" Target="mailto:rafid.aziz@hertsurgentcare.nhs.uk"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mailto:bedfordshire.rotas@hertsurgentcare.nhs.uk" TargetMode="External"/><Relationship Id="rId2" Type="http://schemas.openxmlformats.org/officeDocument/2006/relationships/hyperlink" Target="mailto:clinical.resources@hertsurgentcare.nhs.uk" TargetMode="External"/><Relationship Id="rId1" Type="http://schemas.openxmlformats.org/officeDocument/2006/relationships/slideLayout" Target="../slideLayouts/slideLayout12.xml"/><Relationship Id="rId4" Type="http://schemas.openxmlformats.org/officeDocument/2006/relationships/hyperlink" Target="mailto:peterborough.rotas@hertsurgentcare.nhs.uk"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6.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huc-online.com/"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7.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6.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17.xml"/><Relationship Id="rId5" Type="http://schemas.openxmlformats.org/officeDocument/2006/relationships/image" Target="../media/image39.jpeg"/><Relationship Id="rId4" Type="http://schemas.openxmlformats.org/officeDocument/2006/relationships/image" Target="../media/image38.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7.xml"/><Relationship Id="rId5" Type="http://schemas.openxmlformats.org/officeDocument/2006/relationships/image" Target="../media/image43.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2" Type="http://schemas.openxmlformats.org/officeDocument/2006/relationships/hyperlink" Target="https://heeoe.hee.nhs.uk/sites/default/files/heeoe_ooh_training_guidance_for_trainees.pdf" TargetMode="Externa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ubtitle 1"/>
          <p:cNvSpPr>
            <a:spLocks noGrp="1"/>
          </p:cNvSpPr>
          <p:nvPr>
            <p:ph type="subTitle" idx="1"/>
          </p:nvPr>
        </p:nvSpPr>
        <p:spPr>
          <a:xfrm>
            <a:off x="3203848" y="3886200"/>
            <a:ext cx="4568553" cy="1900238"/>
          </a:xfrm>
        </p:spPr>
        <p:txBody>
          <a:bodyPr/>
          <a:lstStyle/>
          <a:p>
            <a:pPr eaLnBrk="1" hangingPunct="1"/>
            <a:r>
              <a:rPr lang="en-US" dirty="0" smtClean="0"/>
              <a:t>GP Trainee Induction 2017</a:t>
            </a:r>
          </a:p>
        </p:txBody>
      </p:sp>
      <p:sp>
        <p:nvSpPr>
          <p:cNvPr id="4099" name="Title 2"/>
          <p:cNvSpPr>
            <a:spLocks noGrp="1"/>
          </p:cNvSpPr>
          <p:nvPr>
            <p:ph type="title"/>
          </p:nvPr>
        </p:nvSpPr>
        <p:spPr>
          <a:xfrm>
            <a:off x="3214688" y="2428875"/>
            <a:ext cx="5572125" cy="1071563"/>
          </a:xfrm>
        </p:spPr>
        <p:txBody>
          <a:bodyPr/>
          <a:lstStyle/>
          <a:p>
            <a:r>
              <a:rPr lang="en-US" dirty="0" smtClean="0">
                <a:solidFill>
                  <a:srgbClr val="0070C0"/>
                </a:solidFill>
                <a:cs typeface="Helvetica Neue Light"/>
              </a:rPr>
              <a:t>Herts Urgent Care</a:t>
            </a:r>
            <a:r>
              <a:rPr lang="en-US" sz="6000" dirty="0" smtClean="0">
                <a:solidFill>
                  <a:srgbClr val="0070C0"/>
                </a:solidFill>
                <a:cs typeface="Helvetica Neue Light"/>
              </a:rPr>
              <a:t/>
            </a:r>
            <a:br>
              <a:rPr lang="en-US" sz="6000" dirty="0" smtClean="0">
                <a:solidFill>
                  <a:srgbClr val="0070C0"/>
                </a:solidFill>
                <a:cs typeface="Helvetica Neue Light"/>
              </a:rPr>
            </a:br>
            <a:endParaRPr lang="en-GB" dirty="0" smtClean="0"/>
          </a:p>
        </p:txBody>
      </p:sp>
    </p:spTree>
    <p:extLst>
      <p:ext uri="{BB962C8B-B14F-4D97-AF65-F5344CB8AC3E}">
        <p14:creationId xmlns:p14="http://schemas.microsoft.com/office/powerpoint/2010/main" val="1268897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6972300" cy="1154112"/>
          </a:xfrm>
        </p:spPr>
        <p:txBody>
          <a:bodyPr/>
          <a:lstStyle/>
          <a:p>
            <a:r>
              <a:rPr lang="en-GB" dirty="0" smtClean="0"/>
              <a:t>Clinical Team</a:t>
            </a:r>
            <a:endParaRPr lang="en-GB" dirty="0"/>
          </a:p>
        </p:txBody>
      </p:sp>
      <p:sp>
        <p:nvSpPr>
          <p:cNvPr id="3" name="Content Placeholder 2"/>
          <p:cNvSpPr>
            <a:spLocks noGrp="1"/>
          </p:cNvSpPr>
          <p:nvPr>
            <p:ph idx="1"/>
          </p:nvPr>
        </p:nvSpPr>
        <p:spPr>
          <a:xfrm>
            <a:off x="467544" y="1412776"/>
            <a:ext cx="8229600" cy="4411663"/>
          </a:xfrm>
        </p:spPr>
        <p:txBody>
          <a:bodyPr/>
          <a:lstStyle/>
          <a:p>
            <a:pPr marL="0" indent="0">
              <a:lnSpc>
                <a:spcPct val="115000"/>
              </a:lnSpc>
              <a:spcBef>
                <a:spcPts val="1200"/>
              </a:spcBef>
              <a:spcAft>
                <a:spcPts val="2200"/>
              </a:spcAft>
              <a:buNone/>
            </a:pPr>
            <a:r>
              <a:rPr lang="en-GB" sz="2800" b="1" dirty="0">
                <a:ea typeface="Calibri"/>
                <a:cs typeface="Times New Roman"/>
              </a:rPr>
              <a:t>Clinical </a:t>
            </a:r>
            <a:r>
              <a:rPr lang="en-GB" sz="2800" b="1" dirty="0" smtClean="0">
                <a:ea typeface="Calibri"/>
                <a:cs typeface="Times New Roman"/>
              </a:rPr>
              <a:t>Leads for GP Trainees</a:t>
            </a:r>
            <a:endParaRPr lang="en-GB" sz="2800" b="1" dirty="0">
              <a:ea typeface="Calibri"/>
              <a:cs typeface="Times New Roman"/>
            </a:endParaRPr>
          </a:p>
          <a:p>
            <a:pPr marL="0" indent="0">
              <a:spcBef>
                <a:spcPts val="1200"/>
              </a:spcBef>
              <a:spcAft>
                <a:spcPts val="1200"/>
              </a:spcAft>
              <a:buNone/>
            </a:pPr>
            <a:r>
              <a:rPr lang="de-DE" sz="2800" dirty="0" smtClean="0">
                <a:ea typeface="Calibri"/>
                <a:cs typeface="Times New Roman"/>
              </a:rPr>
              <a:t>Dr </a:t>
            </a:r>
            <a:r>
              <a:rPr lang="de-DE" sz="2800" dirty="0">
                <a:ea typeface="Calibri"/>
                <a:cs typeface="Times New Roman"/>
              </a:rPr>
              <a:t>Rafid Aziz  - </a:t>
            </a:r>
            <a:r>
              <a:rPr lang="de-DE" sz="2800" u="sng" dirty="0" smtClean="0">
                <a:solidFill>
                  <a:srgbClr val="0000FF"/>
                </a:solidFill>
                <a:ea typeface="Calibri"/>
                <a:cs typeface="Times New Roman"/>
                <a:hlinkClick r:id="rId2"/>
              </a:rPr>
              <a:t>rafid.aziz@hertsurgentcare.nhs.uk</a:t>
            </a:r>
            <a:endParaRPr lang="en-GB" sz="2800" dirty="0">
              <a:ea typeface="Calibri"/>
              <a:cs typeface="Times New Roman"/>
            </a:endParaRPr>
          </a:p>
          <a:p>
            <a:pPr marL="0" indent="0">
              <a:spcBef>
                <a:spcPts val="0"/>
              </a:spcBef>
              <a:spcAft>
                <a:spcPts val="0"/>
              </a:spcAft>
              <a:buNone/>
            </a:pPr>
            <a:r>
              <a:rPr lang="de-DE" sz="2800" dirty="0">
                <a:ea typeface="Calibri"/>
                <a:cs typeface="Times New Roman"/>
              </a:rPr>
              <a:t>Dr Yasmin Al-Sam – </a:t>
            </a:r>
            <a:endParaRPr lang="de-DE" sz="2800" dirty="0" smtClean="0">
              <a:ea typeface="Calibri"/>
              <a:cs typeface="Times New Roman"/>
            </a:endParaRPr>
          </a:p>
          <a:p>
            <a:pPr marL="0" indent="0">
              <a:spcBef>
                <a:spcPts val="0"/>
              </a:spcBef>
              <a:spcAft>
                <a:spcPts val="0"/>
              </a:spcAft>
              <a:buNone/>
            </a:pPr>
            <a:r>
              <a:rPr lang="de-DE" sz="2800" u="sng" dirty="0" smtClean="0">
                <a:solidFill>
                  <a:srgbClr val="0000FF"/>
                </a:solidFill>
                <a:ea typeface="Calibri"/>
                <a:cs typeface="Times New Roman"/>
                <a:hlinkClick r:id="rId3"/>
              </a:rPr>
              <a:t>yasmin.al-sam@hertsurgentcare.nhs.uk</a:t>
            </a:r>
            <a:endParaRPr lang="de-DE" sz="2800" u="sng" dirty="0" smtClean="0">
              <a:solidFill>
                <a:srgbClr val="0000FF"/>
              </a:solidFill>
              <a:ea typeface="Calibri"/>
              <a:cs typeface="Times New Roman"/>
            </a:endParaRPr>
          </a:p>
          <a:p>
            <a:pPr marL="0" indent="0">
              <a:spcBef>
                <a:spcPts val="0"/>
              </a:spcBef>
              <a:spcAft>
                <a:spcPts val="0"/>
              </a:spcAft>
              <a:buNone/>
            </a:pPr>
            <a:endParaRPr lang="de-DE" sz="2800" u="sng" dirty="0" smtClean="0">
              <a:solidFill>
                <a:srgbClr val="0000FF"/>
              </a:solidFill>
              <a:ea typeface="Calibri"/>
              <a:cs typeface="Times New Roman"/>
            </a:endParaRPr>
          </a:p>
          <a:p>
            <a:pPr marL="0" indent="0">
              <a:spcBef>
                <a:spcPts val="0"/>
              </a:spcBef>
              <a:spcAft>
                <a:spcPts val="0"/>
              </a:spcAft>
              <a:buNone/>
            </a:pPr>
            <a:r>
              <a:rPr lang="de-DE" sz="2800" b="1" dirty="0" smtClean="0">
                <a:ea typeface="Calibri"/>
                <a:cs typeface="Times New Roman"/>
              </a:rPr>
              <a:t>For Clinical Queries:</a:t>
            </a:r>
          </a:p>
          <a:p>
            <a:pPr marL="0" indent="0">
              <a:spcBef>
                <a:spcPts val="0"/>
              </a:spcBef>
              <a:spcAft>
                <a:spcPts val="0"/>
              </a:spcAft>
              <a:buNone/>
            </a:pPr>
            <a:endParaRPr lang="de-DE" sz="2800" b="1" dirty="0">
              <a:ea typeface="Calibri"/>
              <a:cs typeface="Times New Roman"/>
            </a:endParaRPr>
          </a:p>
          <a:p>
            <a:pPr marL="0" indent="0">
              <a:spcBef>
                <a:spcPts val="0"/>
              </a:spcBef>
              <a:spcAft>
                <a:spcPts val="0"/>
              </a:spcAft>
              <a:buNone/>
            </a:pPr>
            <a:r>
              <a:rPr lang="de-DE" sz="2400" u="sng" dirty="0" smtClean="0">
                <a:solidFill>
                  <a:srgbClr val="0000FF"/>
                </a:solidFill>
                <a:ea typeface="Calibri"/>
                <a:cs typeface="Times New Roman"/>
              </a:rPr>
              <a:t>Clinical.managementT@hertsurgentcare.nhs.uk</a:t>
            </a:r>
          </a:p>
          <a:p>
            <a:pPr marL="0" indent="0">
              <a:spcBef>
                <a:spcPts val="0"/>
              </a:spcBef>
              <a:spcAft>
                <a:spcPts val="0"/>
              </a:spcAft>
              <a:buNone/>
            </a:pPr>
            <a:endParaRPr lang="de-DE" sz="2800" u="sng" dirty="0">
              <a:solidFill>
                <a:srgbClr val="0000FF"/>
              </a:solidFill>
              <a:ea typeface="Calibri"/>
              <a:cs typeface="Times New Roman"/>
            </a:endParaRPr>
          </a:p>
          <a:p>
            <a:pPr marL="0" indent="0">
              <a:spcBef>
                <a:spcPts val="0"/>
              </a:spcBef>
              <a:spcAft>
                <a:spcPts val="0"/>
              </a:spcAft>
              <a:buNone/>
            </a:pPr>
            <a:endParaRPr lang="en-GB" sz="2800" dirty="0">
              <a:ea typeface="Calibri"/>
              <a:cs typeface="Times New Roman"/>
            </a:endParaRPr>
          </a:p>
          <a:p>
            <a:endParaRPr lang="en-GB" dirty="0"/>
          </a:p>
        </p:txBody>
      </p:sp>
    </p:spTree>
    <p:extLst>
      <p:ext uri="{BB962C8B-B14F-4D97-AF65-F5344CB8AC3E}">
        <p14:creationId xmlns:p14="http://schemas.microsoft.com/office/powerpoint/2010/main" val="7884888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Resources Team</a:t>
            </a:r>
            <a:endParaRPr lang="en-GB" dirty="0"/>
          </a:p>
        </p:txBody>
      </p:sp>
      <p:sp>
        <p:nvSpPr>
          <p:cNvPr id="3" name="Content Placeholder 2"/>
          <p:cNvSpPr>
            <a:spLocks noGrp="1"/>
          </p:cNvSpPr>
          <p:nvPr>
            <p:ph idx="1"/>
          </p:nvPr>
        </p:nvSpPr>
        <p:spPr/>
        <p:txBody>
          <a:bodyPr numCol="2"/>
          <a:lstStyle/>
          <a:p>
            <a:r>
              <a:rPr lang="en-GB" sz="2400" b="1" dirty="0" smtClean="0"/>
              <a:t>Hertfordshire </a:t>
            </a:r>
            <a:r>
              <a:rPr lang="en-GB" sz="2400" dirty="0" smtClean="0"/>
              <a:t>            01707 385933</a:t>
            </a:r>
          </a:p>
          <a:p>
            <a:endParaRPr lang="en-GB" sz="2400" dirty="0"/>
          </a:p>
          <a:p>
            <a:r>
              <a:rPr lang="en-GB" sz="2400" b="1" dirty="0" smtClean="0"/>
              <a:t>Luton &amp; Bedfordshire  </a:t>
            </a:r>
            <a:r>
              <a:rPr lang="en-GB" sz="2400" dirty="0" smtClean="0"/>
              <a:t>01707 </a:t>
            </a:r>
            <a:r>
              <a:rPr lang="en-GB" sz="2400" dirty="0"/>
              <a:t>384983 </a:t>
            </a:r>
            <a:endParaRPr lang="en-GB" sz="2400" dirty="0" smtClean="0"/>
          </a:p>
          <a:p>
            <a:endParaRPr lang="en-GB" sz="2400" dirty="0" smtClean="0"/>
          </a:p>
          <a:p>
            <a:endParaRPr lang="en-GB" sz="2400" dirty="0" smtClean="0"/>
          </a:p>
          <a:p>
            <a:r>
              <a:rPr lang="en-GB" sz="2400" b="1" dirty="0" smtClean="0"/>
              <a:t>Cambridge &amp; Peterborough          </a:t>
            </a:r>
            <a:r>
              <a:rPr lang="en-GB" sz="2400" dirty="0" smtClean="0"/>
              <a:t>01707 </a:t>
            </a:r>
            <a:r>
              <a:rPr lang="en-GB" sz="2400" dirty="0"/>
              <a:t>385932  </a:t>
            </a:r>
            <a:endParaRPr lang="en-GB" sz="2400" dirty="0" smtClean="0"/>
          </a:p>
          <a:p>
            <a:pPr marL="0" indent="0">
              <a:buNone/>
            </a:pPr>
            <a:r>
              <a:rPr lang="en-GB" sz="2400" dirty="0" smtClean="0"/>
              <a:t>        </a:t>
            </a:r>
          </a:p>
          <a:p>
            <a:r>
              <a:rPr lang="en-GB" sz="1400" u="sng" dirty="0" smtClean="0">
                <a:hlinkClick r:id="rId2"/>
              </a:rPr>
              <a:t>clinical.resources@hertsurgentcare.nhs.uk</a:t>
            </a:r>
            <a:r>
              <a:rPr lang="en-GB" sz="1400" dirty="0" smtClean="0"/>
              <a:t>  </a:t>
            </a:r>
          </a:p>
          <a:p>
            <a:pPr marL="0" indent="0">
              <a:buNone/>
            </a:pPr>
            <a:r>
              <a:rPr lang="en-GB" sz="1400" dirty="0" smtClean="0"/>
              <a:t> </a:t>
            </a:r>
          </a:p>
          <a:p>
            <a:pPr marL="0" indent="0">
              <a:buNone/>
            </a:pPr>
            <a:endParaRPr lang="en-GB" sz="1400" dirty="0" smtClean="0"/>
          </a:p>
          <a:p>
            <a:pPr marL="0" indent="0">
              <a:buNone/>
            </a:pPr>
            <a:endParaRPr lang="en-GB" sz="1400" dirty="0" smtClean="0"/>
          </a:p>
          <a:p>
            <a:r>
              <a:rPr lang="en-GB" sz="1400" u="sng" dirty="0" smtClean="0">
                <a:hlinkClick r:id="rId3"/>
              </a:rPr>
              <a:t>bedfordshire.rotas@hertsurgentcare.nhs.uk</a:t>
            </a:r>
            <a:endParaRPr lang="en-GB" sz="1400" u="sng" dirty="0" smtClean="0"/>
          </a:p>
          <a:p>
            <a:endParaRPr lang="en-GB" sz="1400" u="sng" dirty="0"/>
          </a:p>
          <a:p>
            <a:endParaRPr lang="en-GB" sz="1400" u="sng" dirty="0" smtClean="0"/>
          </a:p>
          <a:p>
            <a:endParaRPr lang="en-GB" sz="1400" u="sng" dirty="0"/>
          </a:p>
          <a:p>
            <a:endParaRPr lang="en-GB" sz="1400" u="sng" dirty="0" smtClean="0"/>
          </a:p>
          <a:p>
            <a:pPr marL="0" indent="0">
              <a:buNone/>
            </a:pPr>
            <a:r>
              <a:rPr lang="en-GB" sz="1400" dirty="0" smtClean="0"/>
              <a:t> </a:t>
            </a:r>
          </a:p>
          <a:p>
            <a:pPr marL="0" indent="0">
              <a:buNone/>
            </a:pPr>
            <a:endParaRPr lang="en-GB" sz="1400" dirty="0"/>
          </a:p>
          <a:p>
            <a:r>
              <a:rPr lang="en-GB" sz="1400" u="sng" dirty="0" smtClean="0">
                <a:hlinkClick r:id="rId4"/>
              </a:rPr>
              <a:t>peterborough.rotas@hertsurgentcare.nhs.uk</a:t>
            </a:r>
            <a:r>
              <a:rPr lang="en-GB" sz="1400" dirty="0" smtClean="0"/>
              <a:t> </a:t>
            </a:r>
            <a:endParaRPr lang="en-GB" sz="1400" dirty="0"/>
          </a:p>
          <a:p>
            <a:endParaRPr lang="en-GB" dirty="0"/>
          </a:p>
        </p:txBody>
      </p:sp>
    </p:spTree>
    <p:extLst>
      <p:ext uri="{BB962C8B-B14F-4D97-AF65-F5344CB8AC3E}">
        <p14:creationId xmlns:p14="http://schemas.microsoft.com/office/powerpoint/2010/main" val="1924710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Group 6"/>
          <p:cNvGrpSpPr>
            <a:grpSpLocks/>
          </p:cNvGrpSpPr>
          <p:nvPr/>
        </p:nvGrpSpPr>
        <p:grpSpPr bwMode="auto">
          <a:xfrm>
            <a:off x="2627710" y="1889523"/>
            <a:ext cx="560784" cy="763190"/>
            <a:chOff x="462880" y="642918"/>
            <a:chExt cx="1823104" cy="2428892"/>
          </a:xfrm>
        </p:grpSpPr>
        <p:pic>
          <p:nvPicPr>
            <p:cNvPr id="36915" name="Picture 2" descr="http://www.sxc.hu/pic/l/s/sq/sqback/1307593_872548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880" y="642918"/>
              <a:ext cx="1823104" cy="242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16" name="TextBox 5"/>
            <p:cNvSpPr txBox="1">
              <a:spLocks noChangeArrowheads="1"/>
            </p:cNvSpPr>
            <p:nvPr/>
          </p:nvSpPr>
          <p:spPr bwMode="auto">
            <a:xfrm rot="21295362">
              <a:off x="1120009" y="1089494"/>
              <a:ext cx="840313" cy="734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GB" altLang="en-US" sz="450" b="1">
                  <a:ea typeface="ＭＳ Ｐゴシック" charset="-128"/>
                </a:rPr>
                <a:t>111</a:t>
              </a:r>
            </a:p>
          </p:txBody>
        </p:sp>
      </p:grpSp>
      <p:grpSp>
        <p:nvGrpSpPr>
          <p:cNvPr id="6" name="Group 9"/>
          <p:cNvGrpSpPr>
            <a:grpSpLocks/>
          </p:cNvGrpSpPr>
          <p:nvPr/>
        </p:nvGrpSpPr>
        <p:grpSpPr bwMode="auto">
          <a:xfrm>
            <a:off x="3740944" y="1984772"/>
            <a:ext cx="1332310" cy="865584"/>
            <a:chOff x="3286116" y="3024123"/>
            <a:chExt cx="3237819" cy="2105173"/>
          </a:xfrm>
        </p:grpSpPr>
        <p:pic>
          <p:nvPicPr>
            <p:cNvPr id="36913" name="Picture 2" descr="C:\Documents and Settings\Philip_Harper\Local Settings\Temporary Internet Files\Content.IE5\C495380X\MP90043837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6116" y="3071809"/>
              <a:ext cx="3071834" cy="20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65" name="TextBox 8"/>
            <p:cNvSpPr txBox="1">
              <a:spLocks noChangeArrowheads="1"/>
            </p:cNvSpPr>
            <p:nvPr/>
          </p:nvSpPr>
          <p:spPr bwMode="auto">
            <a:xfrm>
              <a:off x="4686565" y="3024123"/>
              <a:ext cx="1837370" cy="77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a:solidFill>
                    <a:schemeClr val="tx1"/>
                  </a:solidFill>
                  <a:latin typeface="Arial" charset="0"/>
                  <a:ea typeface="ＭＳ Ｐゴシック" charset="-128"/>
                </a:defRPr>
              </a:lvl1pPr>
              <a:lvl2pPr marL="742950" indent="-285750" eaLnBrk="0" hangingPunct="0">
                <a:defRPr sz="1700">
                  <a:solidFill>
                    <a:schemeClr val="tx1"/>
                  </a:solidFill>
                  <a:latin typeface="Arial" charset="0"/>
                  <a:ea typeface="ＭＳ Ｐゴシック" charset="-128"/>
                </a:defRPr>
              </a:lvl2pPr>
              <a:lvl3pPr marL="1143000" indent="-228600" eaLnBrk="0" hangingPunct="0">
                <a:defRPr sz="1700">
                  <a:solidFill>
                    <a:schemeClr val="tx1"/>
                  </a:solidFill>
                  <a:latin typeface="Arial" charset="0"/>
                  <a:ea typeface="ＭＳ Ｐゴシック" charset="-128"/>
                </a:defRPr>
              </a:lvl3pPr>
              <a:lvl4pPr marL="1600200" indent="-228600" eaLnBrk="0" hangingPunct="0">
                <a:defRPr sz="1700">
                  <a:solidFill>
                    <a:schemeClr val="tx1"/>
                  </a:solidFill>
                  <a:latin typeface="Arial" charset="0"/>
                  <a:ea typeface="ＭＳ Ｐゴシック" charset="-128"/>
                </a:defRPr>
              </a:lvl4pPr>
              <a:lvl5pPr marL="2057400" indent="-228600" eaLnBrk="0" hangingPunct="0">
                <a:defRPr sz="1700">
                  <a:solidFill>
                    <a:schemeClr val="tx1"/>
                  </a:solidFill>
                  <a:latin typeface="Arial" charset="0"/>
                  <a:ea typeface="ＭＳ Ｐゴシック" charset="-128"/>
                </a:defRPr>
              </a:lvl5pPr>
              <a:lvl6pPr marL="2514600" indent="-228600" eaLnBrk="0" fontAlgn="base" hangingPunct="0">
                <a:spcBef>
                  <a:spcPct val="0"/>
                </a:spcBef>
                <a:spcAft>
                  <a:spcPct val="0"/>
                </a:spcAft>
                <a:defRPr sz="1700">
                  <a:solidFill>
                    <a:schemeClr val="tx1"/>
                  </a:solidFill>
                  <a:latin typeface="Arial" charset="0"/>
                  <a:ea typeface="ＭＳ Ｐゴシック" charset="-128"/>
                </a:defRPr>
              </a:lvl6pPr>
              <a:lvl7pPr marL="2971800" indent="-228600" eaLnBrk="0" fontAlgn="base" hangingPunct="0">
                <a:spcBef>
                  <a:spcPct val="0"/>
                </a:spcBef>
                <a:spcAft>
                  <a:spcPct val="0"/>
                </a:spcAft>
                <a:defRPr sz="1700">
                  <a:solidFill>
                    <a:schemeClr val="tx1"/>
                  </a:solidFill>
                  <a:latin typeface="Arial" charset="0"/>
                  <a:ea typeface="ＭＳ Ｐゴシック" charset="-128"/>
                </a:defRPr>
              </a:lvl7pPr>
              <a:lvl8pPr marL="3429000" indent="-228600" eaLnBrk="0" fontAlgn="base" hangingPunct="0">
                <a:spcBef>
                  <a:spcPct val="0"/>
                </a:spcBef>
                <a:spcAft>
                  <a:spcPct val="0"/>
                </a:spcAft>
                <a:defRPr sz="1700">
                  <a:solidFill>
                    <a:schemeClr val="tx1"/>
                  </a:solidFill>
                  <a:latin typeface="Arial" charset="0"/>
                  <a:ea typeface="ＭＳ Ｐゴシック" charset="-128"/>
                </a:defRPr>
              </a:lvl8pPr>
              <a:lvl9pPr marL="3886200" indent="-228600" eaLnBrk="0" fontAlgn="base" hangingPunct="0">
                <a:spcBef>
                  <a:spcPct val="0"/>
                </a:spcBef>
                <a:spcAft>
                  <a:spcPct val="0"/>
                </a:spcAft>
                <a:defRPr sz="1700">
                  <a:solidFill>
                    <a:schemeClr val="tx1"/>
                  </a:solidFill>
                  <a:latin typeface="Arial" charset="0"/>
                  <a:ea typeface="ＭＳ Ｐゴシック" charset="-128"/>
                </a:defRPr>
              </a:lvl9pPr>
            </a:lstStyle>
            <a:p>
              <a:pPr eaLnBrk="1" hangingPunct="1">
                <a:defRPr/>
              </a:pPr>
              <a:r>
                <a:rPr lang="en-GB" altLang="en-US" sz="731" b="1">
                  <a:solidFill>
                    <a:schemeClr val="bg1"/>
                  </a:solidFill>
                  <a:latin typeface="Calibri" charset="0"/>
                </a:rPr>
                <a:t>NHS 111 call handling team </a:t>
              </a:r>
            </a:p>
          </p:txBody>
        </p:sp>
      </p:grpSp>
      <p:sp>
        <p:nvSpPr>
          <p:cNvPr id="68614" name="TextBox 21"/>
          <p:cNvSpPr txBox="1">
            <a:spLocks noChangeArrowheads="1"/>
          </p:cNvSpPr>
          <p:nvPr/>
        </p:nvSpPr>
        <p:spPr bwMode="auto">
          <a:xfrm>
            <a:off x="2482454" y="1641873"/>
            <a:ext cx="844153" cy="21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a:solidFill>
                  <a:schemeClr val="tx1"/>
                </a:solidFill>
                <a:latin typeface="Arial" charset="0"/>
                <a:ea typeface="ＭＳ Ｐゴシック" charset="-128"/>
              </a:defRPr>
            </a:lvl1pPr>
            <a:lvl2pPr marL="742950" indent="-285750" eaLnBrk="0" hangingPunct="0">
              <a:defRPr sz="1700">
                <a:solidFill>
                  <a:schemeClr val="tx1"/>
                </a:solidFill>
                <a:latin typeface="Arial" charset="0"/>
                <a:ea typeface="ＭＳ Ｐゴシック" charset="-128"/>
              </a:defRPr>
            </a:lvl2pPr>
            <a:lvl3pPr marL="1143000" indent="-228600" eaLnBrk="0" hangingPunct="0">
              <a:defRPr sz="1700">
                <a:solidFill>
                  <a:schemeClr val="tx1"/>
                </a:solidFill>
                <a:latin typeface="Arial" charset="0"/>
                <a:ea typeface="ＭＳ Ｐゴシック" charset="-128"/>
              </a:defRPr>
            </a:lvl3pPr>
            <a:lvl4pPr marL="1600200" indent="-228600" eaLnBrk="0" hangingPunct="0">
              <a:defRPr sz="1700">
                <a:solidFill>
                  <a:schemeClr val="tx1"/>
                </a:solidFill>
                <a:latin typeface="Arial" charset="0"/>
                <a:ea typeface="ＭＳ Ｐゴシック" charset="-128"/>
              </a:defRPr>
            </a:lvl4pPr>
            <a:lvl5pPr marL="2057400" indent="-228600" eaLnBrk="0" hangingPunct="0">
              <a:defRPr sz="1700">
                <a:solidFill>
                  <a:schemeClr val="tx1"/>
                </a:solidFill>
                <a:latin typeface="Arial" charset="0"/>
                <a:ea typeface="ＭＳ Ｐゴシック" charset="-128"/>
              </a:defRPr>
            </a:lvl5pPr>
            <a:lvl6pPr marL="2514600" indent="-228600" eaLnBrk="0" fontAlgn="base" hangingPunct="0">
              <a:spcBef>
                <a:spcPct val="0"/>
              </a:spcBef>
              <a:spcAft>
                <a:spcPct val="0"/>
              </a:spcAft>
              <a:defRPr sz="1700">
                <a:solidFill>
                  <a:schemeClr val="tx1"/>
                </a:solidFill>
                <a:latin typeface="Arial" charset="0"/>
                <a:ea typeface="ＭＳ Ｐゴシック" charset="-128"/>
              </a:defRPr>
            </a:lvl6pPr>
            <a:lvl7pPr marL="2971800" indent="-228600" eaLnBrk="0" fontAlgn="base" hangingPunct="0">
              <a:spcBef>
                <a:spcPct val="0"/>
              </a:spcBef>
              <a:spcAft>
                <a:spcPct val="0"/>
              </a:spcAft>
              <a:defRPr sz="1700">
                <a:solidFill>
                  <a:schemeClr val="tx1"/>
                </a:solidFill>
                <a:latin typeface="Arial" charset="0"/>
                <a:ea typeface="ＭＳ Ｐゴシック" charset="-128"/>
              </a:defRPr>
            </a:lvl7pPr>
            <a:lvl8pPr marL="3429000" indent="-228600" eaLnBrk="0" fontAlgn="base" hangingPunct="0">
              <a:spcBef>
                <a:spcPct val="0"/>
              </a:spcBef>
              <a:spcAft>
                <a:spcPct val="0"/>
              </a:spcAft>
              <a:defRPr sz="1700">
                <a:solidFill>
                  <a:schemeClr val="tx1"/>
                </a:solidFill>
                <a:latin typeface="Arial" charset="0"/>
                <a:ea typeface="ＭＳ Ｐゴシック" charset="-128"/>
              </a:defRPr>
            </a:lvl8pPr>
            <a:lvl9pPr marL="3886200" indent="-228600" eaLnBrk="0" fontAlgn="base" hangingPunct="0">
              <a:spcBef>
                <a:spcPct val="0"/>
              </a:spcBef>
              <a:spcAft>
                <a:spcPct val="0"/>
              </a:spcAft>
              <a:defRPr sz="1700">
                <a:solidFill>
                  <a:schemeClr val="tx1"/>
                </a:solidFill>
                <a:latin typeface="Arial" charset="0"/>
                <a:ea typeface="ＭＳ Ｐゴシック" charset="-128"/>
              </a:defRPr>
            </a:lvl9pPr>
          </a:lstStyle>
          <a:p>
            <a:pPr algn="ctr" eaLnBrk="1" hangingPunct="1">
              <a:defRPr/>
            </a:pPr>
            <a:r>
              <a:rPr lang="en-GB" altLang="en-US" sz="788" b="1">
                <a:latin typeface="Calibri" charset="0"/>
              </a:rPr>
              <a:t>Caller dials 111</a:t>
            </a:r>
          </a:p>
        </p:txBody>
      </p:sp>
      <p:grpSp>
        <p:nvGrpSpPr>
          <p:cNvPr id="11" name="Group 59"/>
          <p:cNvGrpSpPr>
            <a:grpSpLocks/>
          </p:cNvGrpSpPr>
          <p:nvPr/>
        </p:nvGrpSpPr>
        <p:grpSpPr bwMode="auto">
          <a:xfrm>
            <a:off x="3898106" y="3027760"/>
            <a:ext cx="944166" cy="907256"/>
            <a:chOff x="2125" y="1710"/>
            <a:chExt cx="1058" cy="1017"/>
          </a:xfrm>
        </p:grpSpPr>
        <p:grpSp>
          <p:nvGrpSpPr>
            <p:cNvPr id="36909" name="Group 2"/>
            <p:cNvGrpSpPr>
              <a:grpSpLocks/>
            </p:cNvGrpSpPr>
            <p:nvPr/>
          </p:nvGrpSpPr>
          <p:grpSpPr bwMode="auto">
            <a:xfrm>
              <a:off x="2125" y="1710"/>
              <a:ext cx="1058" cy="1017"/>
              <a:chOff x="115905675" y="107519775"/>
              <a:chExt cx="4539600" cy="4363648"/>
            </a:xfrm>
          </p:grpSpPr>
          <p:pic>
            <p:nvPicPr>
              <p:cNvPr id="369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905675" y="107519775"/>
                <a:ext cx="4539600" cy="436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1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013674" y="107627775"/>
                <a:ext cx="4356000" cy="422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61" name="TextBox 15"/>
            <p:cNvSpPr txBox="1">
              <a:spLocks noChangeArrowheads="1"/>
            </p:cNvSpPr>
            <p:nvPr/>
          </p:nvSpPr>
          <p:spPr bwMode="auto">
            <a:xfrm>
              <a:off x="2245" y="2104"/>
              <a:ext cx="818"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a:solidFill>
                    <a:schemeClr val="tx1"/>
                  </a:solidFill>
                  <a:latin typeface="Arial" charset="0"/>
                  <a:ea typeface="ＭＳ Ｐゴシック" charset="-128"/>
                </a:defRPr>
              </a:lvl1pPr>
              <a:lvl2pPr marL="742950" indent="-285750" eaLnBrk="0" hangingPunct="0">
                <a:defRPr sz="1700">
                  <a:solidFill>
                    <a:schemeClr val="tx1"/>
                  </a:solidFill>
                  <a:latin typeface="Arial" charset="0"/>
                  <a:ea typeface="ＭＳ Ｐゴシック" charset="-128"/>
                </a:defRPr>
              </a:lvl2pPr>
              <a:lvl3pPr marL="1143000" indent="-228600" eaLnBrk="0" hangingPunct="0">
                <a:defRPr sz="1700">
                  <a:solidFill>
                    <a:schemeClr val="tx1"/>
                  </a:solidFill>
                  <a:latin typeface="Arial" charset="0"/>
                  <a:ea typeface="ＭＳ Ｐゴシック" charset="-128"/>
                </a:defRPr>
              </a:lvl3pPr>
              <a:lvl4pPr marL="1600200" indent="-228600" eaLnBrk="0" hangingPunct="0">
                <a:defRPr sz="1700">
                  <a:solidFill>
                    <a:schemeClr val="tx1"/>
                  </a:solidFill>
                  <a:latin typeface="Arial" charset="0"/>
                  <a:ea typeface="ＭＳ Ｐゴシック" charset="-128"/>
                </a:defRPr>
              </a:lvl4pPr>
              <a:lvl5pPr marL="2057400" indent="-228600" eaLnBrk="0" hangingPunct="0">
                <a:defRPr sz="1700">
                  <a:solidFill>
                    <a:schemeClr val="tx1"/>
                  </a:solidFill>
                  <a:latin typeface="Arial" charset="0"/>
                  <a:ea typeface="ＭＳ Ｐゴシック" charset="-128"/>
                </a:defRPr>
              </a:lvl5pPr>
              <a:lvl6pPr marL="2514600" indent="-228600" eaLnBrk="0" fontAlgn="base" hangingPunct="0">
                <a:spcBef>
                  <a:spcPct val="0"/>
                </a:spcBef>
                <a:spcAft>
                  <a:spcPct val="0"/>
                </a:spcAft>
                <a:defRPr sz="1700">
                  <a:solidFill>
                    <a:schemeClr val="tx1"/>
                  </a:solidFill>
                  <a:latin typeface="Arial" charset="0"/>
                  <a:ea typeface="ＭＳ Ｐゴシック" charset="-128"/>
                </a:defRPr>
              </a:lvl6pPr>
              <a:lvl7pPr marL="2971800" indent="-228600" eaLnBrk="0" fontAlgn="base" hangingPunct="0">
                <a:spcBef>
                  <a:spcPct val="0"/>
                </a:spcBef>
                <a:spcAft>
                  <a:spcPct val="0"/>
                </a:spcAft>
                <a:defRPr sz="1700">
                  <a:solidFill>
                    <a:schemeClr val="tx1"/>
                  </a:solidFill>
                  <a:latin typeface="Arial" charset="0"/>
                  <a:ea typeface="ＭＳ Ｐゴシック" charset="-128"/>
                </a:defRPr>
              </a:lvl7pPr>
              <a:lvl8pPr marL="3429000" indent="-228600" eaLnBrk="0" fontAlgn="base" hangingPunct="0">
                <a:spcBef>
                  <a:spcPct val="0"/>
                </a:spcBef>
                <a:spcAft>
                  <a:spcPct val="0"/>
                </a:spcAft>
                <a:defRPr sz="1700">
                  <a:solidFill>
                    <a:schemeClr val="tx1"/>
                  </a:solidFill>
                  <a:latin typeface="Arial" charset="0"/>
                  <a:ea typeface="ＭＳ Ｐゴシック" charset="-128"/>
                </a:defRPr>
              </a:lvl8pPr>
              <a:lvl9pPr marL="3886200" indent="-228600" eaLnBrk="0" fontAlgn="base" hangingPunct="0">
                <a:spcBef>
                  <a:spcPct val="0"/>
                </a:spcBef>
                <a:spcAft>
                  <a:spcPct val="0"/>
                </a:spcAft>
                <a:defRPr sz="1700">
                  <a:solidFill>
                    <a:schemeClr val="tx1"/>
                  </a:solidFill>
                  <a:latin typeface="Arial" charset="0"/>
                  <a:ea typeface="ＭＳ Ｐゴシック" charset="-128"/>
                </a:defRPr>
              </a:lvl9pPr>
            </a:lstStyle>
            <a:p>
              <a:pPr algn="ctr" eaLnBrk="1" hangingPunct="1">
                <a:defRPr/>
              </a:pPr>
              <a:r>
                <a:rPr lang="en-GB" altLang="en-US" sz="788" b="1" dirty="0">
                  <a:latin typeface="Calibri" charset="0"/>
                </a:rPr>
                <a:t>Assessment </a:t>
              </a:r>
            </a:p>
          </p:txBody>
        </p:sp>
      </p:grpSp>
      <p:cxnSp>
        <p:nvCxnSpPr>
          <p:cNvPr id="16" name="Shape 17"/>
          <p:cNvCxnSpPr/>
          <p:nvPr/>
        </p:nvCxnSpPr>
        <p:spPr>
          <a:xfrm rot="16200000" flipH="1">
            <a:off x="4274344" y="2949179"/>
            <a:ext cx="198835" cy="1190"/>
          </a:xfrm>
          <a:prstGeom prst="bentConnector3">
            <a:avLst>
              <a:gd name="adj1" fmla="val 50000"/>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nvGrpSpPr>
          <p:cNvPr id="36870" name="Group 25"/>
          <p:cNvGrpSpPr>
            <a:grpSpLocks/>
          </p:cNvGrpSpPr>
          <p:nvPr/>
        </p:nvGrpSpPr>
        <p:grpSpPr bwMode="auto">
          <a:xfrm>
            <a:off x="5706666" y="1889523"/>
            <a:ext cx="559594" cy="763190"/>
            <a:chOff x="462880" y="642918"/>
            <a:chExt cx="1823104" cy="2428892"/>
          </a:xfrm>
        </p:grpSpPr>
        <p:pic>
          <p:nvPicPr>
            <p:cNvPr id="36907" name="Picture 2" descr="http://www.sxc.hu/pic/l/s/sq/sqback/1307593_8725483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2880" y="642918"/>
              <a:ext cx="1823104" cy="242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59" name="TextBox 27"/>
            <p:cNvSpPr txBox="1">
              <a:spLocks noChangeArrowheads="1"/>
            </p:cNvSpPr>
            <p:nvPr/>
          </p:nvSpPr>
          <p:spPr bwMode="auto">
            <a:xfrm rot="21288509">
              <a:off x="1153331" y="1091356"/>
              <a:ext cx="659419" cy="78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a:solidFill>
                    <a:schemeClr val="tx1"/>
                  </a:solidFill>
                  <a:latin typeface="Arial" charset="0"/>
                  <a:ea typeface="ＭＳ Ｐゴシック" charset="-128"/>
                </a:defRPr>
              </a:lvl1pPr>
              <a:lvl2pPr marL="742950" indent="-285750" eaLnBrk="0" hangingPunct="0">
                <a:defRPr sz="1700">
                  <a:solidFill>
                    <a:schemeClr val="tx1"/>
                  </a:solidFill>
                  <a:latin typeface="Arial" charset="0"/>
                  <a:ea typeface="ＭＳ Ｐゴシック" charset="-128"/>
                </a:defRPr>
              </a:lvl2pPr>
              <a:lvl3pPr marL="1143000" indent="-228600" eaLnBrk="0" hangingPunct="0">
                <a:defRPr sz="1700">
                  <a:solidFill>
                    <a:schemeClr val="tx1"/>
                  </a:solidFill>
                  <a:latin typeface="Arial" charset="0"/>
                  <a:ea typeface="ＭＳ Ｐゴシック" charset="-128"/>
                </a:defRPr>
              </a:lvl3pPr>
              <a:lvl4pPr marL="1600200" indent="-228600" eaLnBrk="0" hangingPunct="0">
                <a:defRPr sz="1700">
                  <a:solidFill>
                    <a:schemeClr val="tx1"/>
                  </a:solidFill>
                  <a:latin typeface="Arial" charset="0"/>
                  <a:ea typeface="ＭＳ Ｐゴシック" charset="-128"/>
                </a:defRPr>
              </a:lvl4pPr>
              <a:lvl5pPr marL="2057400" indent="-228600" eaLnBrk="0" hangingPunct="0">
                <a:defRPr sz="1700">
                  <a:solidFill>
                    <a:schemeClr val="tx1"/>
                  </a:solidFill>
                  <a:latin typeface="Arial" charset="0"/>
                  <a:ea typeface="ＭＳ Ｐゴシック" charset="-128"/>
                </a:defRPr>
              </a:lvl5pPr>
              <a:lvl6pPr marL="2514600" indent="-228600" eaLnBrk="0" fontAlgn="base" hangingPunct="0">
                <a:spcBef>
                  <a:spcPct val="0"/>
                </a:spcBef>
                <a:spcAft>
                  <a:spcPct val="0"/>
                </a:spcAft>
                <a:defRPr sz="1700">
                  <a:solidFill>
                    <a:schemeClr val="tx1"/>
                  </a:solidFill>
                  <a:latin typeface="Arial" charset="0"/>
                  <a:ea typeface="ＭＳ Ｐゴシック" charset="-128"/>
                </a:defRPr>
              </a:lvl6pPr>
              <a:lvl7pPr marL="2971800" indent="-228600" eaLnBrk="0" fontAlgn="base" hangingPunct="0">
                <a:spcBef>
                  <a:spcPct val="0"/>
                </a:spcBef>
                <a:spcAft>
                  <a:spcPct val="0"/>
                </a:spcAft>
                <a:defRPr sz="1700">
                  <a:solidFill>
                    <a:schemeClr val="tx1"/>
                  </a:solidFill>
                  <a:latin typeface="Arial" charset="0"/>
                  <a:ea typeface="ＭＳ Ｐゴシック" charset="-128"/>
                </a:defRPr>
              </a:lvl7pPr>
              <a:lvl8pPr marL="3429000" indent="-228600" eaLnBrk="0" fontAlgn="base" hangingPunct="0">
                <a:spcBef>
                  <a:spcPct val="0"/>
                </a:spcBef>
                <a:spcAft>
                  <a:spcPct val="0"/>
                </a:spcAft>
                <a:defRPr sz="1700">
                  <a:solidFill>
                    <a:schemeClr val="tx1"/>
                  </a:solidFill>
                  <a:latin typeface="Arial" charset="0"/>
                  <a:ea typeface="ＭＳ Ｐゴシック" charset="-128"/>
                </a:defRPr>
              </a:lvl8pPr>
              <a:lvl9pPr marL="3886200" indent="-228600" eaLnBrk="0" fontAlgn="base" hangingPunct="0">
                <a:spcBef>
                  <a:spcPct val="0"/>
                </a:spcBef>
                <a:spcAft>
                  <a:spcPct val="0"/>
                </a:spcAft>
                <a:defRPr sz="1700">
                  <a:solidFill>
                    <a:schemeClr val="tx1"/>
                  </a:solidFill>
                  <a:latin typeface="Arial" charset="0"/>
                  <a:ea typeface="ＭＳ Ｐゴシック" charset="-128"/>
                </a:defRPr>
              </a:lvl9pPr>
            </a:lstStyle>
            <a:p>
              <a:pPr eaLnBrk="1" hangingPunct="1">
                <a:defRPr/>
              </a:pPr>
              <a:r>
                <a:rPr lang="en-GB" altLang="en-US" sz="506" b="1">
                  <a:latin typeface="Calibri" charset="0"/>
                </a:rPr>
                <a:t>GP</a:t>
              </a:r>
            </a:p>
          </p:txBody>
        </p:sp>
      </p:grpSp>
      <p:sp>
        <p:nvSpPr>
          <p:cNvPr id="68618" name="TextBox 28"/>
          <p:cNvSpPr txBox="1">
            <a:spLocks noChangeArrowheads="1"/>
          </p:cNvSpPr>
          <p:nvPr/>
        </p:nvSpPr>
        <p:spPr bwMode="auto">
          <a:xfrm>
            <a:off x="5456635" y="1579960"/>
            <a:ext cx="1084659" cy="33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a:solidFill>
                  <a:schemeClr val="tx1"/>
                </a:solidFill>
                <a:latin typeface="Arial" charset="0"/>
                <a:ea typeface="ＭＳ Ｐゴシック" charset="-128"/>
              </a:defRPr>
            </a:lvl1pPr>
            <a:lvl2pPr marL="742950" indent="-285750" eaLnBrk="0" hangingPunct="0">
              <a:defRPr sz="1700">
                <a:solidFill>
                  <a:schemeClr val="tx1"/>
                </a:solidFill>
                <a:latin typeface="Arial" charset="0"/>
                <a:ea typeface="ＭＳ Ｐゴシック" charset="-128"/>
              </a:defRPr>
            </a:lvl2pPr>
            <a:lvl3pPr marL="1143000" indent="-228600" eaLnBrk="0" hangingPunct="0">
              <a:defRPr sz="1700">
                <a:solidFill>
                  <a:schemeClr val="tx1"/>
                </a:solidFill>
                <a:latin typeface="Arial" charset="0"/>
                <a:ea typeface="ＭＳ Ｐゴシック" charset="-128"/>
              </a:defRPr>
            </a:lvl3pPr>
            <a:lvl4pPr marL="1600200" indent="-228600" eaLnBrk="0" hangingPunct="0">
              <a:defRPr sz="1700">
                <a:solidFill>
                  <a:schemeClr val="tx1"/>
                </a:solidFill>
                <a:latin typeface="Arial" charset="0"/>
                <a:ea typeface="ＭＳ Ｐゴシック" charset="-128"/>
              </a:defRPr>
            </a:lvl4pPr>
            <a:lvl5pPr marL="2057400" indent="-228600" eaLnBrk="0" hangingPunct="0">
              <a:defRPr sz="1700">
                <a:solidFill>
                  <a:schemeClr val="tx1"/>
                </a:solidFill>
                <a:latin typeface="Arial" charset="0"/>
                <a:ea typeface="ＭＳ Ｐゴシック" charset="-128"/>
              </a:defRPr>
            </a:lvl5pPr>
            <a:lvl6pPr marL="2514600" indent="-228600" eaLnBrk="0" fontAlgn="base" hangingPunct="0">
              <a:spcBef>
                <a:spcPct val="0"/>
              </a:spcBef>
              <a:spcAft>
                <a:spcPct val="0"/>
              </a:spcAft>
              <a:defRPr sz="1700">
                <a:solidFill>
                  <a:schemeClr val="tx1"/>
                </a:solidFill>
                <a:latin typeface="Arial" charset="0"/>
                <a:ea typeface="ＭＳ Ｐゴシック" charset="-128"/>
              </a:defRPr>
            </a:lvl6pPr>
            <a:lvl7pPr marL="2971800" indent="-228600" eaLnBrk="0" fontAlgn="base" hangingPunct="0">
              <a:spcBef>
                <a:spcPct val="0"/>
              </a:spcBef>
              <a:spcAft>
                <a:spcPct val="0"/>
              </a:spcAft>
              <a:defRPr sz="1700">
                <a:solidFill>
                  <a:schemeClr val="tx1"/>
                </a:solidFill>
                <a:latin typeface="Arial" charset="0"/>
                <a:ea typeface="ＭＳ Ｐゴシック" charset="-128"/>
              </a:defRPr>
            </a:lvl7pPr>
            <a:lvl8pPr marL="3429000" indent="-228600" eaLnBrk="0" fontAlgn="base" hangingPunct="0">
              <a:spcBef>
                <a:spcPct val="0"/>
              </a:spcBef>
              <a:spcAft>
                <a:spcPct val="0"/>
              </a:spcAft>
              <a:defRPr sz="1700">
                <a:solidFill>
                  <a:schemeClr val="tx1"/>
                </a:solidFill>
                <a:latin typeface="Arial" charset="0"/>
                <a:ea typeface="ＭＳ Ｐゴシック" charset="-128"/>
              </a:defRPr>
            </a:lvl8pPr>
            <a:lvl9pPr marL="3886200" indent="-228600" eaLnBrk="0" fontAlgn="base" hangingPunct="0">
              <a:spcBef>
                <a:spcPct val="0"/>
              </a:spcBef>
              <a:spcAft>
                <a:spcPct val="0"/>
              </a:spcAft>
              <a:defRPr sz="1700">
                <a:solidFill>
                  <a:schemeClr val="tx1"/>
                </a:solidFill>
                <a:latin typeface="Arial" charset="0"/>
                <a:ea typeface="ＭＳ Ｐゴシック" charset="-128"/>
              </a:defRPr>
            </a:lvl9pPr>
          </a:lstStyle>
          <a:p>
            <a:pPr algn="ctr" eaLnBrk="1" hangingPunct="1">
              <a:defRPr/>
            </a:pPr>
            <a:r>
              <a:rPr lang="en-GB" altLang="en-US" sz="788" b="1">
                <a:latin typeface="Calibri" charset="0"/>
              </a:rPr>
              <a:t>Caller dials their own GP out of hours</a:t>
            </a:r>
          </a:p>
        </p:txBody>
      </p:sp>
      <p:cxnSp>
        <p:nvCxnSpPr>
          <p:cNvPr id="22" name="Shape 41"/>
          <p:cNvCxnSpPr/>
          <p:nvPr/>
        </p:nvCxnSpPr>
        <p:spPr>
          <a:xfrm flipV="1">
            <a:off x="4844654" y="3477816"/>
            <a:ext cx="1173956" cy="3572"/>
          </a:xfrm>
          <a:prstGeom prst="bentConnector3">
            <a:avLst>
              <a:gd name="adj1" fmla="val 50000"/>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23" name="TextBox 44"/>
          <p:cNvSpPr txBox="1">
            <a:spLocks noChangeArrowheads="1"/>
          </p:cNvSpPr>
          <p:nvPr/>
        </p:nvSpPr>
        <p:spPr bwMode="auto">
          <a:xfrm>
            <a:off x="4756548" y="3258741"/>
            <a:ext cx="1244203" cy="17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a:solidFill>
                  <a:schemeClr val="tx1"/>
                </a:solidFill>
                <a:latin typeface="Arial" charset="0"/>
                <a:ea typeface="ＭＳ Ｐゴシック" charset="-128"/>
              </a:defRPr>
            </a:lvl1pPr>
            <a:lvl2pPr marL="742950" indent="-285750" eaLnBrk="0" hangingPunct="0">
              <a:defRPr sz="1700">
                <a:solidFill>
                  <a:schemeClr val="tx1"/>
                </a:solidFill>
                <a:latin typeface="Arial" charset="0"/>
                <a:ea typeface="ＭＳ Ｐゴシック" charset="-128"/>
              </a:defRPr>
            </a:lvl2pPr>
            <a:lvl3pPr marL="1143000" indent="-228600" eaLnBrk="0" hangingPunct="0">
              <a:defRPr sz="1700">
                <a:solidFill>
                  <a:schemeClr val="tx1"/>
                </a:solidFill>
                <a:latin typeface="Arial" charset="0"/>
                <a:ea typeface="ＭＳ Ｐゴシック" charset="-128"/>
              </a:defRPr>
            </a:lvl3pPr>
            <a:lvl4pPr marL="1600200" indent="-228600" eaLnBrk="0" hangingPunct="0">
              <a:defRPr sz="1700">
                <a:solidFill>
                  <a:schemeClr val="tx1"/>
                </a:solidFill>
                <a:latin typeface="Arial" charset="0"/>
                <a:ea typeface="ＭＳ Ｐゴシック" charset="-128"/>
              </a:defRPr>
            </a:lvl4pPr>
            <a:lvl5pPr marL="2057400" indent="-228600" eaLnBrk="0" hangingPunct="0">
              <a:defRPr sz="1700">
                <a:solidFill>
                  <a:schemeClr val="tx1"/>
                </a:solidFill>
                <a:latin typeface="Arial" charset="0"/>
                <a:ea typeface="ＭＳ Ｐゴシック" charset="-128"/>
              </a:defRPr>
            </a:lvl5pPr>
            <a:lvl6pPr marL="2514600" indent="-228600" eaLnBrk="0" fontAlgn="base" hangingPunct="0">
              <a:spcBef>
                <a:spcPct val="0"/>
              </a:spcBef>
              <a:spcAft>
                <a:spcPct val="0"/>
              </a:spcAft>
              <a:defRPr sz="1700">
                <a:solidFill>
                  <a:schemeClr val="tx1"/>
                </a:solidFill>
                <a:latin typeface="Arial" charset="0"/>
                <a:ea typeface="ＭＳ Ｐゴシック" charset="-128"/>
              </a:defRPr>
            </a:lvl6pPr>
            <a:lvl7pPr marL="2971800" indent="-228600" eaLnBrk="0" fontAlgn="base" hangingPunct="0">
              <a:spcBef>
                <a:spcPct val="0"/>
              </a:spcBef>
              <a:spcAft>
                <a:spcPct val="0"/>
              </a:spcAft>
              <a:defRPr sz="1700">
                <a:solidFill>
                  <a:schemeClr val="tx1"/>
                </a:solidFill>
                <a:latin typeface="Arial" charset="0"/>
                <a:ea typeface="ＭＳ Ｐゴシック" charset="-128"/>
              </a:defRPr>
            </a:lvl7pPr>
            <a:lvl8pPr marL="3429000" indent="-228600" eaLnBrk="0" fontAlgn="base" hangingPunct="0">
              <a:spcBef>
                <a:spcPct val="0"/>
              </a:spcBef>
              <a:spcAft>
                <a:spcPct val="0"/>
              </a:spcAft>
              <a:defRPr sz="1700">
                <a:solidFill>
                  <a:schemeClr val="tx1"/>
                </a:solidFill>
                <a:latin typeface="Arial" charset="0"/>
                <a:ea typeface="ＭＳ Ｐゴシック" charset="-128"/>
              </a:defRPr>
            </a:lvl8pPr>
            <a:lvl9pPr marL="3886200" indent="-228600" eaLnBrk="0" fontAlgn="base" hangingPunct="0">
              <a:spcBef>
                <a:spcPct val="0"/>
              </a:spcBef>
              <a:spcAft>
                <a:spcPct val="0"/>
              </a:spcAft>
              <a:defRPr sz="1700">
                <a:solidFill>
                  <a:schemeClr val="tx1"/>
                </a:solidFill>
                <a:latin typeface="Arial" charset="0"/>
                <a:ea typeface="ＭＳ Ｐゴシック" charset="-128"/>
              </a:defRPr>
            </a:lvl9pPr>
          </a:lstStyle>
          <a:p>
            <a:pPr algn="ctr" eaLnBrk="1" hangingPunct="1">
              <a:defRPr/>
            </a:pPr>
            <a:r>
              <a:rPr lang="en-GB" altLang="en-US" sz="563" i="1">
                <a:latin typeface="Calibri" charset="0"/>
              </a:rPr>
              <a:t>Transfer to Ambulance Service</a:t>
            </a:r>
          </a:p>
        </p:txBody>
      </p:sp>
      <p:sp>
        <p:nvSpPr>
          <p:cNvPr id="24" name="TextBox 50"/>
          <p:cNvSpPr txBox="1">
            <a:spLocks noChangeArrowheads="1"/>
          </p:cNvSpPr>
          <p:nvPr/>
        </p:nvSpPr>
        <p:spPr bwMode="auto">
          <a:xfrm>
            <a:off x="4005195" y="3992774"/>
            <a:ext cx="711994" cy="21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a:solidFill>
                  <a:schemeClr val="tx1"/>
                </a:solidFill>
                <a:latin typeface="Arial" charset="0"/>
                <a:ea typeface="ＭＳ Ｐゴシック" charset="-128"/>
              </a:defRPr>
            </a:lvl1pPr>
            <a:lvl2pPr marL="742950" indent="-285750" eaLnBrk="0" hangingPunct="0">
              <a:defRPr sz="1700">
                <a:solidFill>
                  <a:schemeClr val="tx1"/>
                </a:solidFill>
                <a:latin typeface="Arial" charset="0"/>
                <a:ea typeface="ＭＳ Ｐゴシック" charset="-128"/>
              </a:defRPr>
            </a:lvl2pPr>
            <a:lvl3pPr marL="1143000" indent="-228600" eaLnBrk="0" hangingPunct="0">
              <a:defRPr sz="1700">
                <a:solidFill>
                  <a:schemeClr val="tx1"/>
                </a:solidFill>
                <a:latin typeface="Arial" charset="0"/>
                <a:ea typeface="ＭＳ Ｐゴシック" charset="-128"/>
              </a:defRPr>
            </a:lvl3pPr>
            <a:lvl4pPr marL="1600200" indent="-228600" eaLnBrk="0" hangingPunct="0">
              <a:defRPr sz="1700">
                <a:solidFill>
                  <a:schemeClr val="tx1"/>
                </a:solidFill>
                <a:latin typeface="Arial" charset="0"/>
                <a:ea typeface="ＭＳ Ｐゴシック" charset="-128"/>
              </a:defRPr>
            </a:lvl4pPr>
            <a:lvl5pPr marL="2057400" indent="-228600" eaLnBrk="0" hangingPunct="0">
              <a:defRPr sz="1700">
                <a:solidFill>
                  <a:schemeClr val="tx1"/>
                </a:solidFill>
                <a:latin typeface="Arial" charset="0"/>
                <a:ea typeface="ＭＳ Ｐゴシック" charset="-128"/>
              </a:defRPr>
            </a:lvl5pPr>
            <a:lvl6pPr marL="2514600" indent="-228600" eaLnBrk="0" fontAlgn="base" hangingPunct="0">
              <a:spcBef>
                <a:spcPct val="0"/>
              </a:spcBef>
              <a:spcAft>
                <a:spcPct val="0"/>
              </a:spcAft>
              <a:defRPr sz="1700">
                <a:solidFill>
                  <a:schemeClr val="tx1"/>
                </a:solidFill>
                <a:latin typeface="Arial" charset="0"/>
                <a:ea typeface="ＭＳ Ｐゴシック" charset="-128"/>
              </a:defRPr>
            </a:lvl6pPr>
            <a:lvl7pPr marL="2971800" indent="-228600" eaLnBrk="0" fontAlgn="base" hangingPunct="0">
              <a:spcBef>
                <a:spcPct val="0"/>
              </a:spcBef>
              <a:spcAft>
                <a:spcPct val="0"/>
              </a:spcAft>
              <a:defRPr sz="1700">
                <a:solidFill>
                  <a:schemeClr val="tx1"/>
                </a:solidFill>
                <a:latin typeface="Arial" charset="0"/>
                <a:ea typeface="ＭＳ Ｐゴシック" charset="-128"/>
              </a:defRPr>
            </a:lvl7pPr>
            <a:lvl8pPr marL="3429000" indent="-228600" eaLnBrk="0" fontAlgn="base" hangingPunct="0">
              <a:spcBef>
                <a:spcPct val="0"/>
              </a:spcBef>
              <a:spcAft>
                <a:spcPct val="0"/>
              </a:spcAft>
              <a:defRPr sz="1700">
                <a:solidFill>
                  <a:schemeClr val="tx1"/>
                </a:solidFill>
                <a:latin typeface="Arial" charset="0"/>
                <a:ea typeface="ＭＳ Ｐゴシック" charset="-128"/>
              </a:defRPr>
            </a:lvl8pPr>
            <a:lvl9pPr marL="3886200" indent="-228600" eaLnBrk="0" fontAlgn="base" hangingPunct="0">
              <a:spcBef>
                <a:spcPct val="0"/>
              </a:spcBef>
              <a:spcAft>
                <a:spcPct val="0"/>
              </a:spcAft>
              <a:defRPr sz="1700">
                <a:solidFill>
                  <a:schemeClr val="tx1"/>
                </a:solidFill>
                <a:latin typeface="Arial" charset="0"/>
                <a:ea typeface="ＭＳ Ｐゴシック" charset="-128"/>
              </a:defRPr>
            </a:lvl9pPr>
          </a:lstStyle>
          <a:p>
            <a:pPr algn="ctr" eaLnBrk="1" hangingPunct="1">
              <a:defRPr/>
            </a:pPr>
            <a:r>
              <a:rPr lang="en-GB" altLang="en-US" sz="788" b="1">
                <a:latin typeface="Calibri" charset="0"/>
              </a:rPr>
              <a:t>Disposition</a:t>
            </a:r>
          </a:p>
        </p:txBody>
      </p:sp>
      <p:cxnSp>
        <p:nvCxnSpPr>
          <p:cNvPr id="25" name="Shape 17"/>
          <p:cNvCxnSpPr/>
          <p:nvPr/>
        </p:nvCxnSpPr>
        <p:spPr>
          <a:xfrm rot="5400000">
            <a:off x="4270177" y="4001095"/>
            <a:ext cx="147638" cy="3572"/>
          </a:xfrm>
          <a:prstGeom prst="bentConnector3">
            <a:avLst>
              <a:gd name="adj1" fmla="val 50000"/>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26" name="TextBox 54"/>
          <p:cNvSpPr txBox="1">
            <a:spLocks noChangeArrowheads="1"/>
          </p:cNvSpPr>
          <p:nvPr/>
        </p:nvSpPr>
        <p:spPr bwMode="auto">
          <a:xfrm>
            <a:off x="3476029" y="4397127"/>
            <a:ext cx="1768078" cy="21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a:solidFill>
                  <a:schemeClr val="tx1"/>
                </a:solidFill>
                <a:latin typeface="Arial" charset="0"/>
                <a:ea typeface="ＭＳ Ｐゴシック" charset="-128"/>
              </a:defRPr>
            </a:lvl1pPr>
            <a:lvl2pPr marL="742950" indent="-285750" eaLnBrk="0" hangingPunct="0">
              <a:defRPr sz="1700">
                <a:solidFill>
                  <a:schemeClr val="tx1"/>
                </a:solidFill>
                <a:latin typeface="Arial" charset="0"/>
                <a:ea typeface="ＭＳ Ｐゴシック" charset="-128"/>
              </a:defRPr>
            </a:lvl2pPr>
            <a:lvl3pPr marL="1143000" indent="-228600" eaLnBrk="0" hangingPunct="0">
              <a:defRPr sz="1700">
                <a:solidFill>
                  <a:schemeClr val="tx1"/>
                </a:solidFill>
                <a:latin typeface="Arial" charset="0"/>
                <a:ea typeface="ＭＳ Ｐゴシック" charset="-128"/>
              </a:defRPr>
            </a:lvl3pPr>
            <a:lvl4pPr marL="1600200" indent="-228600" eaLnBrk="0" hangingPunct="0">
              <a:defRPr sz="1700">
                <a:solidFill>
                  <a:schemeClr val="tx1"/>
                </a:solidFill>
                <a:latin typeface="Arial" charset="0"/>
                <a:ea typeface="ＭＳ Ｐゴシック" charset="-128"/>
              </a:defRPr>
            </a:lvl4pPr>
            <a:lvl5pPr marL="2057400" indent="-228600" eaLnBrk="0" hangingPunct="0">
              <a:defRPr sz="1700">
                <a:solidFill>
                  <a:schemeClr val="tx1"/>
                </a:solidFill>
                <a:latin typeface="Arial" charset="0"/>
                <a:ea typeface="ＭＳ Ｐゴシック" charset="-128"/>
              </a:defRPr>
            </a:lvl5pPr>
            <a:lvl6pPr marL="2514600" indent="-228600" eaLnBrk="0" fontAlgn="base" hangingPunct="0">
              <a:spcBef>
                <a:spcPct val="0"/>
              </a:spcBef>
              <a:spcAft>
                <a:spcPct val="0"/>
              </a:spcAft>
              <a:defRPr sz="1700">
                <a:solidFill>
                  <a:schemeClr val="tx1"/>
                </a:solidFill>
                <a:latin typeface="Arial" charset="0"/>
                <a:ea typeface="ＭＳ Ｐゴシック" charset="-128"/>
              </a:defRPr>
            </a:lvl6pPr>
            <a:lvl7pPr marL="2971800" indent="-228600" eaLnBrk="0" fontAlgn="base" hangingPunct="0">
              <a:spcBef>
                <a:spcPct val="0"/>
              </a:spcBef>
              <a:spcAft>
                <a:spcPct val="0"/>
              </a:spcAft>
              <a:defRPr sz="1700">
                <a:solidFill>
                  <a:schemeClr val="tx1"/>
                </a:solidFill>
                <a:latin typeface="Arial" charset="0"/>
                <a:ea typeface="ＭＳ Ｐゴシック" charset="-128"/>
              </a:defRPr>
            </a:lvl7pPr>
            <a:lvl8pPr marL="3429000" indent="-228600" eaLnBrk="0" fontAlgn="base" hangingPunct="0">
              <a:spcBef>
                <a:spcPct val="0"/>
              </a:spcBef>
              <a:spcAft>
                <a:spcPct val="0"/>
              </a:spcAft>
              <a:defRPr sz="1700">
                <a:solidFill>
                  <a:schemeClr val="tx1"/>
                </a:solidFill>
                <a:latin typeface="Arial" charset="0"/>
                <a:ea typeface="ＭＳ Ｐゴシック" charset="-128"/>
              </a:defRPr>
            </a:lvl8pPr>
            <a:lvl9pPr marL="3886200" indent="-228600" eaLnBrk="0" fontAlgn="base" hangingPunct="0">
              <a:spcBef>
                <a:spcPct val="0"/>
              </a:spcBef>
              <a:spcAft>
                <a:spcPct val="0"/>
              </a:spcAft>
              <a:defRPr sz="1700">
                <a:solidFill>
                  <a:schemeClr val="tx1"/>
                </a:solidFill>
                <a:latin typeface="Arial" charset="0"/>
                <a:ea typeface="ＭＳ Ｐゴシック" charset="-128"/>
              </a:defRPr>
            </a:lvl9pPr>
          </a:lstStyle>
          <a:p>
            <a:pPr algn="ctr" eaLnBrk="1" hangingPunct="1">
              <a:defRPr/>
            </a:pPr>
            <a:r>
              <a:rPr lang="en-GB" altLang="en-US" sz="788" b="1">
                <a:latin typeface="Calibri" charset="0"/>
              </a:rPr>
              <a:t>Electronic Directory of Services (</a:t>
            </a:r>
            <a:r>
              <a:rPr lang="en-GB" altLang="en-US" sz="788" b="1" dirty="0" err="1">
                <a:latin typeface="Calibri" charset="0"/>
              </a:rPr>
              <a:t>DoS</a:t>
            </a:r>
            <a:r>
              <a:rPr lang="en-GB" altLang="en-US" sz="788" b="1" dirty="0">
                <a:latin typeface="Calibri" charset="0"/>
              </a:rPr>
              <a:t>)</a:t>
            </a:r>
          </a:p>
        </p:txBody>
      </p:sp>
      <p:cxnSp>
        <p:nvCxnSpPr>
          <p:cNvPr id="27" name="Shape 41"/>
          <p:cNvCxnSpPr/>
          <p:nvPr/>
        </p:nvCxnSpPr>
        <p:spPr>
          <a:xfrm rot="10800000" flipV="1">
            <a:off x="3326606" y="3477816"/>
            <a:ext cx="572691" cy="3572"/>
          </a:xfrm>
          <a:prstGeom prst="bentConnector3">
            <a:avLst>
              <a:gd name="adj1" fmla="val 50000"/>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8" name="Shape 41"/>
          <p:cNvCxnSpPr>
            <a:cxnSpLocks noChangeShapeType="1"/>
            <a:stCxn id="54" idx="2"/>
            <a:endCxn id="24" idx="1"/>
          </p:cNvCxnSpPr>
          <p:nvPr/>
        </p:nvCxnSpPr>
        <p:spPr bwMode="auto">
          <a:xfrm rot="16200000" flipH="1">
            <a:off x="3340479" y="3434851"/>
            <a:ext cx="319254" cy="1010177"/>
          </a:xfrm>
          <a:prstGeom prst="bentConnector2">
            <a:avLst/>
          </a:prstGeom>
          <a:noFill/>
          <a:ln w="38100">
            <a:solidFill>
              <a:srgbClr val="F79646"/>
            </a:solidFill>
            <a:miter lim="800000"/>
            <a:headEnd/>
            <a:tailEnd type="arrow" w="med" len="med"/>
          </a:ln>
          <a:extLst>
            <a:ext uri="{909E8E84-426E-40DD-AFC4-6F175D3DCCD1}">
              <a14:hiddenFill xmlns:a14="http://schemas.microsoft.com/office/drawing/2010/main">
                <a:noFill/>
              </a14:hiddenFill>
            </a:ext>
          </a:extLst>
        </p:spPr>
      </p:cxnSp>
      <p:cxnSp>
        <p:nvCxnSpPr>
          <p:cNvPr id="29" name="Straight Arrow Connector 28"/>
          <p:cNvCxnSpPr>
            <a:cxnSpLocks noChangeShapeType="1"/>
          </p:cNvCxnSpPr>
          <p:nvPr/>
        </p:nvCxnSpPr>
        <p:spPr bwMode="auto">
          <a:xfrm flipH="1">
            <a:off x="4345782" y="4292204"/>
            <a:ext cx="2381" cy="40481"/>
          </a:xfrm>
          <a:prstGeom prst="straightConnector1">
            <a:avLst/>
          </a:prstGeom>
          <a:noFill/>
          <a:ln w="38100">
            <a:solidFill>
              <a:srgbClr val="F79646"/>
            </a:solidFill>
            <a:round/>
            <a:headEnd/>
            <a:tailEnd type="arrow" w="med" len="med"/>
          </a:ln>
          <a:extLst>
            <a:ext uri="{909E8E84-426E-40DD-AFC4-6F175D3DCCD1}">
              <a14:hiddenFill xmlns:a14="http://schemas.microsoft.com/office/drawing/2010/main">
                <a:noFill/>
              </a14:hiddenFill>
            </a:ext>
          </a:extLst>
        </p:spPr>
      </p:cxnSp>
      <p:sp>
        <p:nvSpPr>
          <p:cNvPr id="30" name="TextBox 29"/>
          <p:cNvSpPr txBox="1"/>
          <p:nvPr/>
        </p:nvSpPr>
        <p:spPr>
          <a:xfrm>
            <a:off x="5489525" y="3905418"/>
            <a:ext cx="923925" cy="334835"/>
          </a:xfrm>
          <a:prstGeom prst="rect">
            <a:avLst/>
          </a:prstGeom>
          <a:noFill/>
        </p:spPr>
        <p:txBody>
          <a:bodyPr>
            <a:spAutoFit/>
          </a:bodyPr>
          <a:lstStyle/>
          <a:p>
            <a:pPr algn="ctr">
              <a:defRPr/>
            </a:pPr>
            <a:r>
              <a:rPr lang="en-GB" sz="788" b="1" dirty="0">
                <a:latin typeface="Arial" pitchFamily="34" charset="0"/>
                <a:ea typeface="ＭＳ Ｐゴシック" pitchFamily="34" charset="-128"/>
                <a:cs typeface="Arial" pitchFamily="34" charset="0"/>
              </a:rPr>
              <a:t> </a:t>
            </a:r>
            <a:r>
              <a:rPr lang="en-GB" sz="788" b="1" dirty="0">
                <a:solidFill>
                  <a:schemeClr val="tx2">
                    <a:lumMod val="60000"/>
                    <a:lumOff val="40000"/>
                  </a:schemeClr>
                </a:solidFill>
                <a:latin typeface="Arial" pitchFamily="34" charset="0"/>
                <a:ea typeface="ＭＳ Ｐゴシック" pitchFamily="34" charset="-128"/>
                <a:cs typeface="Arial" pitchFamily="34" charset="0"/>
              </a:rPr>
              <a:t>Self care advice</a:t>
            </a:r>
          </a:p>
        </p:txBody>
      </p:sp>
      <p:sp>
        <p:nvSpPr>
          <p:cNvPr id="31" name="Rectangle 30"/>
          <p:cNvSpPr>
            <a:spLocks noChangeArrowheads="1"/>
          </p:cNvSpPr>
          <p:nvPr/>
        </p:nvSpPr>
        <p:spPr bwMode="auto">
          <a:xfrm>
            <a:off x="6018610" y="3386138"/>
            <a:ext cx="3821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GB" altLang="en-US" sz="900" b="1">
                <a:solidFill>
                  <a:srgbClr val="FF0000"/>
                </a:solidFill>
                <a:ea typeface="ＭＳ Ｐゴシック" charset="-128"/>
              </a:rPr>
              <a:t>999</a:t>
            </a:r>
          </a:p>
        </p:txBody>
      </p:sp>
      <p:cxnSp>
        <p:nvCxnSpPr>
          <p:cNvPr id="32" name="Straight Arrow Connector 31"/>
          <p:cNvCxnSpPr/>
          <p:nvPr/>
        </p:nvCxnSpPr>
        <p:spPr>
          <a:xfrm flipV="1">
            <a:off x="4738465" y="4088632"/>
            <a:ext cx="927497" cy="14288"/>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a:spLocks noChangeArrowheads="1"/>
          </p:cNvSpPr>
          <p:nvPr/>
        </p:nvSpPr>
        <p:spPr bwMode="auto">
          <a:xfrm>
            <a:off x="3479007" y="5074347"/>
            <a:ext cx="283964"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GB" altLang="en-US" sz="675" b="1" dirty="0">
                <a:solidFill>
                  <a:srgbClr val="32A2FF"/>
                </a:solidFill>
                <a:ea typeface="ＭＳ Ｐゴシック" charset="-128"/>
              </a:rPr>
              <a:t>GP</a:t>
            </a:r>
          </a:p>
        </p:txBody>
      </p:sp>
      <p:sp>
        <p:nvSpPr>
          <p:cNvPr id="35" name="TextBox 34"/>
          <p:cNvSpPr txBox="1">
            <a:spLocks noChangeArrowheads="1"/>
          </p:cNvSpPr>
          <p:nvPr/>
        </p:nvSpPr>
        <p:spPr bwMode="auto">
          <a:xfrm>
            <a:off x="4573191" y="5079109"/>
            <a:ext cx="482204"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GB" altLang="en-US" sz="675" b="1">
                <a:solidFill>
                  <a:srgbClr val="32A2FF"/>
                </a:solidFill>
                <a:ea typeface="ＭＳ Ｐゴシック" charset="-128"/>
              </a:rPr>
              <a:t>GP OOH</a:t>
            </a:r>
          </a:p>
        </p:txBody>
      </p:sp>
      <p:sp>
        <p:nvSpPr>
          <p:cNvPr id="36" name="TextBox 35"/>
          <p:cNvSpPr txBox="1">
            <a:spLocks noChangeArrowheads="1"/>
          </p:cNvSpPr>
          <p:nvPr/>
        </p:nvSpPr>
        <p:spPr bwMode="auto">
          <a:xfrm>
            <a:off x="2900363" y="5079109"/>
            <a:ext cx="603647"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GB" altLang="en-US" sz="675" b="1">
                <a:solidFill>
                  <a:srgbClr val="32A2FF"/>
                </a:solidFill>
                <a:ea typeface="ＭＳ Ｐゴシック" charset="-128"/>
              </a:rPr>
              <a:t>Midwife</a:t>
            </a:r>
          </a:p>
        </p:txBody>
      </p:sp>
      <p:sp>
        <p:nvSpPr>
          <p:cNvPr id="37" name="TextBox 36"/>
          <p:cNvSpPr txBox="1">
            <a:spLocks noChangeArrowheads="1"/>
          </p:cNvSpPr>
          <p:nvPr/>
        </p:nvSpPr>
        <p:spPr bwMode="auto">
          <a:xfrm>
            <a:off x="5425678" y="5074347"/>
            <a:ext cx="348259"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GB" altLang="en-US" sz="675" b="1" dirty="0" smtClean="0">
                <a:solidFill>
                  <a:srgbClr val="32A2FF"/>
                </a:solidFill>
                <a:ea typeface="ＭＳ Ｐゴシック" charset="-128"/>
              </a:rPr>
              <a:t>WIC</a:t>
            </a:r>
            <a:endParaRPr lang="en-GB" altLang="en-US" sz="675" b="1" dirty="0">
              <a:solidFill>
                <a:srgbClr val="32A2FF"/>
              </a:solidFill>
              <a:ea typeface="ＭＳ Ｐゴシック" charset="-128"/>
            </a:endParaRPr>
          </a:p>
        </p:txBody>
      </p:sp>
      <p:sp>
        <p:nvSpPr>
          <p:cNvPr id="38" name="TextBox 37"/>
          <p:cNvSpPr txBox="1">
            <a:spLocks noChangeArrowheads="1"/>
          </p:cNvSpPr>
          <p:nvPr/>
        </p:nvSpPr>
        <p:spPr bwMode="auto">
          <a:xfrm>
            <a:off x="5068492" y="5079109"/>
            <a:ext cx="355997"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GB" altLang="en-US" sz="675" b="1" dirty="0" smtClean="0">
                <a:solidFill>
                  <a:srgbClr val="32A2FF"/>
                </a:solidFill>
                <a:ea typeface="ＭＳ Ｐゴシック" charset="-128"/>
              </a:rPr>
              <a:t>UCC</a:t>
            </a:r>
            <a:endParaRPr lang="en-GB" altLang="en-US" sz="675" b="1" dirty="0">
              <a:solidFill>
                <a:srgbClr val="32A2FF"/>
              </a:solidFill>
              <a:ea typeface="ＭＳ Ｐゴシック" charset="-128"/>
            </a:endParaRPr>
          </a:p>
        </p:txBody>
      </p:sp>
      <p:sp>
        <p:nvSpPr>
          <p:cNvPr id="39" name="TextBox 38"/>
          <p:cNvSpPr txBox="1">
            <a:spLocks noChangeArrowheads="1"/>
          </p:cNvSpPr>
          <p:nvPr/>
        </p:nvSpPr>
        <p:spPr bwMode="auto">
          <a:xfrm>
            <a:off x="3724276" y="5074347"/>
            <a:ext cx="321469"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GB" altLang="en-US" sz="675" b="1">
                <a:solidFill>
                  <a:srgbClr val="32A2FF"/>
                </a:solidFill>
                <a:ea typeface="ＭＳ Ｐゴシック" charset="-128"/>
              </a:rPr>
              <a:t>ED</a:t>
            </a:r>
          </a:p>
        </p:txBody>
      </p:sp>
      <p:sp>
        <p:nvSpPr>
          <p:cNvPr id="40" name="TextBox 39"/>
          <p:cNvSpPr txBox="1">
            <a:spLocks noChangeArrowheads="1"/>
          </p:cNvSpPr>
          <p:nvPr/>
        </p:nvSpPr>
        <p:spPr bwMode="auto">
          <a:xfrm>
            <a:off x="5747147" y="5070775"/>
            <a:ext cx="408682"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GB" altLang="en-US" sz="675" b="1" smtClean="0">
                <a:solidFill>
                  <a:srgbClr val="32A2FF"/>
                </a:solidFill>
                <a:ea typeface="ＭＳ Ｐゴシック" charset="-128"/>
              </a:rPr>
              <a:t>Nurse</a:t>
            </a:r>
            <a:endParaRPr lang="en-GB" altLang="en-US" sz="675" b="1">
              <a:solidFill>
                <a:srgbClr val="32A2FF"/>
              </a:solidFill>
              <a:ea typeface="ＭＳ Ｐゴシック" charset="-128"/>
            </a:endParaRPr>
          </a:p>
        </p:txBody>
      </p:sp>
      <p:sp>
        <p:nvSpPr>
          <p:cNvPr id="41" name="TextBox 40"/>
          <p:cNvSpPr txBox="1">
            <a:spLocks noChangeArrowheads="1"/>
          </p:cNvSpPr>
          <p:nvPr/>
        </p:nvSpPr>
        <p:spPr bwMode="auto">
          <a:xfrm>
            <a:off x="6107906" y="5070775"/>
            <a:ext cx="844154"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GB" altLang="en-US" sz="675" b="1">
                <a:solidFill>
                  <a:srgbClr val="32A2FF"/>
                </a:solidFill>
                <a:ea typeface="ＭＳ Ｐゴシック" charset="-128"/>
              </a:rPr>
              <a:t>Intermediate care</a:t>
            </a:r>
          </a:p>
        </p:txBody>
      </p:sp>
      <p:sp>
        <p:nvSpPr>
          <p:cNvPr id="42" name="TextBox 41"/>
          <p:cNvSpPr txBox="1">
            <a:spLocks noChangeArrowheads="1"/>
          </p:cNvSpPr>
          <p:nvPr/>
        </p:nvSpPr>
        <p:spPr bwMode="auto">
          <a:xfrm>
            <a:off x="2151462" y="5079110"/>
            <a:ext cx="873919"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GB" altLang="en-US" sz="675" b="1">
                <a:solidFill>
                  <a:srgbClr val="32A2FF"/>
                </a:solidFill>
                <a:ea typeface="ＭＳ Ｐゴシック" charset="-128"/>
              </a:rPr>
              <a:t>Crisis Response</a:t>
            </a:r>
          </a:p>
        </p:txBody>
      </p:sp>
      <p:cxnSp>
        <p:nvCxnSpPr>
          <p:cNvPr id="43" name="Straight Arrow Connector 42"/>
          <p:cNvCxnSpPr>
            <a:cxnSpLocks noChangeShapeType="1"/>
          </p:cNvCxnSpPr>
          <p:nvPr/>
        </p:nvCxnSpPr>
        <p:spPr bwMode="auto">
          <a:xfrm flipH="1">
            <a:off x="2627710" y="4588572"/>
            <a:ext cx="1733550" cy="490538"/>
          </a:xfrm>
          <a:prstGeom prst="straightConnector1">
            <a:avLst/>
          </a:prstGeom>
          <a:noFill/>
          <a:ln w="38100">
            <a:solidFill>
              <a:srgbClr val="F79646"/>
            </a:solidFill>
            <a:round/>
            <a:headEnd/>
            <a:tailEnd type="arrow" w="med" len="med"/>
          </a:ln>
          <a:extLst>
            <a:ext uri="{909E8E84-426E-40DD-AFC4-6F175D3DCCD1}">
              <a14:hiddenFill xmlns:a14="http://schemas.microsoft.com/office/drawing/2010/main">
                <a:noFill/>
              </a14:hiddenFill>
            </a:ext>
          </a:extLst>
        </p:spPr>
      </p:cxnSp>
      <p:cxnSp>
        <p:nvCxnSpPr>
          <p:cNvPr id="44" name="Straight Arrow Connector 43"/>
          <p:cNvCxnSpPr>
            <a:cxnSpLocks noChangeShapeType="1"/>
            <a:endCxn id="36" idx="0"/>
          </p:cNvCxnSpPr>
          <p:nvPr/>
        </p:nvCxnSpPr>
        <p:spPr bwMode="auto">
          <a:xfrm flipH="1">
            <a:off x="3202187" y="4588572"/>
            <a:ext cx="1159074" cy="490537"/>
          </a:xfrm>
          <a:prstGeom prst="straightConnector1">
            <a:avLst/>
          </a:prstGeom>
          <a:noFill/>
          <a:ln w="38100">
            <a:solidFill>
              <a:srgbClr val="F79646"/>
            </a:solidFill>
            <a:round/>
            <a:headEnd/>
            <a:tailEnd type="arrow" w="med" len="med"/>
          </a:ln>
          <a:extLst>
            <a:ext uri="{909E8E84-426E-40DD-AFC4-6F175D3DCCD1}">
              <a14:hiddenFill xmlns:a14="http://schemas.microsoft.com/office/drawing/2010/main">
                <a:noFill/>
              </a14:hiddenFill>
            </a:ext>
          </a:extLst>
        </p:spPr>
      </p:cxnSp>
      <p:cxnSp>
        <p:nvCxnSpPr>
          <p:cNvPr id="45" name="Straight Arrow Connector 44"/>
          <p:cNvCxnSpPr>
            <a:cxnSpLocks noChangeShapeType="1"/>
            <a:endCxn id="34" idx="0"/>
          </p:cNvCxnSpPr>
          <p:nvPr/>
        </p:nvCxnSpPr>
        <p:spPr bwMode="auto">
          <a:xfrm flipH="1">
            <a:off x="3620989" y="4588572"/>
            <a:ext cx="740274" cy="485775"/>
          </a:xfrm>
          <a:prstGeom prst="straightConnector1">
            <a:avLst/>
          </a:prstGeom>
          <a:noFill/>
          <a:ln w="38100">
            <a:solidFill>
              <a:srgbClr val="F79646"/>
            </a:solidFill>
            <a:round/>
            <a:headEnd/>
            <a:tailEnd type="arrow" w="med" len="med"/>
          </a:ln>
          <a:extLst>
            <a:ext uri="{909E8E84-426E-40DD-AFC4-6F175D3DCCD1}">
              <a14:hiddenFill xmlns:a14="http://schemas.microsoft.com/office/drawing/2010/main">
                <a:noFill/>
              </a14:hiddenFill>
            </a:ext>
          </a:extLst>
        </p:spPr>
      </p:cxnSp>
      <p:cxnSp>
        <p:nvCxnSpPr>
          <p:cNvPr id="46" name="Straight Arrow Connector 45"/>
          <p:cNvCxnSpPr>
            <a:cxnSpLocks noChangeShapeType="1"/>
            <a:endCxn id="39" idx="0"/>
          </p:cNvCxnSpPr>
          <p:nvPr/>
        </p:nvCxnSpPr>
        <p:spPr bwMode="auto">
          <a:xfrm flipH="1">
            <a:off x="3885011" y="4588572"/>
            <a:ext cx="476250" cy="485775"/>
          </a:xfrm>
          <a:prstGeom prst="straightConnector1">
            <a:avLst/>
          </a:prstGeom>
          <a:noFill/>
          <a:ln w="38100">
            <a:solidFill>
              <a:srgbClr val="F79646"/>
            </a:solidFill>
            <a:round/>
            <a:headEnd/>
            <a:tailEnd type="arrow" w="med" len="med"/>
          </a:ln>
          <a:extLst>
            <a:ext uri="{909E8E84-426E-40DD-AFC4-6F175D3DCCD1}">
              <a14:hiddenFill xmlns:a14="http://schemas.microsoft.com/office/drawing/2010/main">
                <a:noFill/>
              </a14:hiddenFill>
            </a:ext>
          </a:extLst>
        </p:spPr>
      </p:cxnSp>
      <p:cxnSp>
        <p:nvCxnSpPr>
          <p:cNvPr id="47" name="Straight Arrow Connector 46"/>
          <p:cNvCxnSpPr>
            <a:cxnSpLocks noChangeShapeType="1"/>
            <a:endCxn id="35" idx="0"/>
          </p:cNvCxnSpPr>
          <p:nvPr/>
        </p:nvCxnSpPr>
        <p:spPr bwMode="auto">
          <a:xfrm>
            <a:off x="4360070" y="4588572"/>
            <a:ext cx="454223" cy="490537"/>
          </a:xfrm>
          <a:prstGeom prst="straightConnector1">
            <a:avLst/>
          </a:prstGeom>
          <a:noFill/>
          <a:ln w="38100">
            <a:solidFill>
              <a:srgbClr val="F79646"/>
            </a:solidFill>
            <a:round/>
            <a:headEnd/>
            <a:tailEnd type="arrow" w="med" len="med"/>
          </a:ln>
          <a:extLst>
            <a:ext uri="{909E8E84-426E-40DD-AFC4-6F175D3DCCD1}">
              <a14:hiddenFill xmlns:a14="http://schemas.microsoft.com/office/drawing/2010/main">
                <a:noFill/>
              </a14:hiddenFill>
            </a:ext>
          </a:extLst>
        </p:spPr>
      </p:cxnSp>
      <p:cxnSp>
        <p:nvCxnSpPr>
          <p:cNvPr id="48" name="Straight Arrow Connector 47"/>
          <p:cNvCxnSpPr>
            <a:cxnSpLocks noChangeShapeType="1"/>
            <a:endCxn id="38" idx="0"/>
          </p:cNvCxnSpPr>
          <p:nvPr/>
        </p:nvCxnSpPr>
        <p:spPr bwMode="auto">
          <a:xfrm>
            <a:off x="4361260" y="4588572"/>
            <a:ext cx="885231" cy="490537"/>
          </a:xfrm>
          <a:prstGeom prst="straightConnector1">
            <a:avLst/>
          </a:prstGeom>
          <a:noFill/>
          <a:ln w="38100">
            <a:solidFill>
              <a:srgbClr val="F79646"/>
            </a:solidFill>
            <a:round/>
            <a:headEnd/>
            <a:tailEnd type="arrow" w="med" len="med"/>
          </a:ln>
          <a:extLst>
            <a:ext uri="{909E8E84-426E-40DD-AFC4-6F175D3DCCD1}">
              <a14:hiddenFill xmlns:a14="http://schemas.microsoft.com/office/drawing/2010/main">
                <a:noFill/>
              </a14:hiddenFill>
            </a:ext>
          </a:extLst>
        </p:spPr>
      </p:cxnSp>
      <p:cxnSp>
        <p:nvCxnSpPr>
          <p:cNvPr id="49" name="Straight Arrow Connector 48"/>
          <p:cNvCxnSpPr>
            <a:cxnSpLocks noChangeShapeType="1"/>
            <a:endCxn id="37" idx="0"/>
          </p:cNvCxnSpPr>
          <p:nvPr/>
        </p:nvCxnSpPr>
        <p:spPr bwMode="auto">
          <a:xfrm>
            <a:off x="4361260" y="4588572"/>
            <a:ext cx="1238548" cy="485775"/>
          </a:xfrm>
          <a:prstGeom prst="straightConnector1">
            <a:avLst/>
          </a:prstGeom>
          <a:noFill/>
          <a:ln w="38100">
            <a:solidFill>
              <a:srgbClr val="F79646"/>
            </a:solidFill>
            <a:round/>
            <a:headEnd/>
            <a:tailEnd type="arrow" w="med" len="med"/>
          </a:ln>
          <a:extLst>
            <a:ext uri="{909E8E84-426E-40DD-AFC4-6F175D3DCCD1}">
              <a14:hiddenFill xmlns:a14="http://schemas.microsoft.com/office/drawing/2010/main">
                <a:noFill/>
              </a14:hiddenFill>
            </a:ext>
          </a:extLst>
        </p:spPr>
      </p:cxnSp>
      <p:cxnSp>
        <p:nvCxnSpPr>
          <p:cNvPr id="50" name="Straight Arrow Connector 49"/>
          <p:cNvCxnSpPr>
            <a:cxnSpLocks noChangeShapeType="1"/>
            <a:endCxn id="40" idx="0"/>
          </p:cNvCxnSpPr>
          <p:nvPr/>
        </p:nvCxnSpPr>
        <p:spPr bwMode="auto">
          <a:xfrm>
            <a:off x="4361260" y="4588572"/>
            <a:ext cx="1590228" cy="482203"/>
          </a:xfrm>
          <a:prstGeom prst="straightConnector1">
            <a:avLst/>
          </a:prstGeom>
          <a:noFill/>
          <a:ln w="38100">
            <a:solidFill>
              <a:srgbClr val="F79646"/>
            </a:solidFill>
            <a:round/>
            <a:headEnd/>
            <a:tailEnd type="arrow" w="med" len="med"/>
          </a:ln>
          <a:extLst>
            <a:ext uri="{909E8E84-426E-40DD-AFC4-6F175D3DCCD1}">
              <a14:hiddenFill xmlns:a14="http://schemas.microsoft.com/office/drawing/2010/main">
                <a:noFill/>
              </a14:hiddenFill>
            </a:ext>
          </a:extLst>
        </p:spPr>
      </p:cxnSp>
      <p:cxnSp>
        <p:nvCxnSpPr>
          <p:cNvPr id="51" name="Straight Arrow Connector 50"/>
          <p:cNvCxnSpPr>
            <a:cxnSpLocks noChangeShapeType="1"/>
          </p:cNvCxnSpPr>
          <p:nvPr/>
        </p:nvCxnSpPr>
        <p:spPr bwMode="auto">
          <a:xfrm>
            <a:off x="4360069" y="4588572"/>
            <a:ext cx="2180630" cy="482203"/>
          </a:xfrm>
          <a:prstGeom prst="straightConnector1">
            <a:avLst/>
          </a:prstGeom>
          <a:noFill/>
          <a:ln w="38100">
            <a:solidFill>
              <a:srgbClr val="F79646"/>
            </a:solidFill>
            <a:round/>
            <a:headEnd/>
            <a:tailEnd type="arrow" w="med" len="med"/>
          </a:ln>
          <a:extLst>
            <a:ext uri="{909E8E84-426E-40DD-AFC4-6F175D3DCCD1}">
              <a14:hiddenFill xmlns:a14="http://schemas.microsoft.com/office/drawing/2010/main">
                <a:noFill/>
              </a14:hiddenFill>
            </a:ext>
          </a:extLst>
        </p:spPr>
      </p:cxnSp>
      <p:pic>
        <p:nvPicPr>
          <p:cNvPr id="52" name="Picture 2" descr="http://www.sxc.hu/pic/l/a/al/alexfurr/23643_876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13885" y="3145632"/>
            <a:ext cx="561975" cy="55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 descr="http://www.sxc.hu/pic/l/m/ma/maxmilli0n/494547_57249913.jpg"/>
          <p:cNvPicPr>
            <a:picLocks noChangeAspect="1" noChangeArrowheads="1"/>
          </p:cNvPicPr>
          <p:nvPr/>
        </p:nvPicPr>
        <p:blipFill>
          <a:blip r:embed="rId8" cstate="print">
            <a:lum contrast="-20000"/>
            <a:extLst>
              <a:ext uri="{28A0092B-C50C-407E-A947-70E740481C1C}">
                <a14:useLocalDpi xmlns:a14="http://schemas.microsoft.com/office/drawing/2010/main" val="0"/>
              </a:ext>
            </a:extLst>
          </a:blip>
          <a:srcRect/>
          <a:stretch>
            <a:fillRect/>
          </a:stretch>
        </p:blipFill>
        <p:spPr bwMode="auto">
          <a:xfrm>
            <a:off x="2080022" y="3107531"/>
            <a:ext cx="614363" cy="763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Box 33"/>
          <p:cNvSpPr txBox="1">
            <a:spLocks noChangeArrowheads="1"/>
          </p:cNvSpPr>
          <p:nvPr/>
        </p:nvSpPr>
        <p:spPr bwMode="auto">
          <a:xfrm>
            <a:off x="2605088" y="3324226"/>
            <a:ext cx="779860" cy="45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a:solidFill>
                  <a:schemeClr val="tx1"/>
                </a:solidFill>
                <a:latin typeface="Arial" charset="0"/>
                <a:ea typeface="ＭＳ Ｐゴシック" charset="-128"/>
              </a:defRPr>
            </a:lvl1pPr>
            <a:lvl2pPr marL="742950" indent="-285750" eaLnBrk="0" hangingPunct="0">
              <a:defRPr sz="1700">
                <a:solidFill>
                  <a:schemeClr val="tx1"/>
                </a:solidFill>
                <a:latin typeface="Arial" charset="0"/>
                <a:ea typeface="ＭＳ Ｐゴシック" charset="-128"/>
              </a:defRPr>
            </a:lvl2pPr>
            <a:lvl3pPr marL="1143000" indent="-228600" eaLnBrk="0" hangingPunct="0">
              <a:defRPr sz="1700">
                <a:solidFill>
                  <a:schemeClr val="tx1"/>
                </a:solidFill>
                <a:latin typeface="Arial" charset="0"/>
                <a:ea typeface="ＭＳ Ｐゴシック" charset="-128"/>
              </a:defRPr>
            </a:lvl3pPr>
            <a:lvl4pPr marL="1600200" indent="-228600" eaLnBrk="0" hangingPunct="0">
              <a:defRPr sz="1700">
                <a:solidFill>
                  <a:schemeClr val="tx1"/>
                </a:solidFill>
                <a:latin typeface="Arial" charset="0"/>
                <a:ea typeface="ＭＳ Ｐゴシック" charset="-128"/>
              </a:defRPr>
            </a:lvl4pPr>
            <a:lvl5pPr marL="2057400" indent="-228600" eaLnBrk="0" hangingPunct="0">
              <a:defRPr sz="1700">
                <a:solidFill>
                  <a:schemeClr val="tx1"/>
                </a:solidFill>
                <a:latin typeface="Arial" charset="0"/>
                <a:ea typeface="ＭＳ Ｐゴシック" charset="-128"/>
              </a:defRPr>
            </a:lvl5pPr>
            <a:lvl6pPr marL="2514600" indent="-228600" eaLnBrk="0" fontAlgn="base" hangingPunct="0">
              <a:spcBef>
                <a:spcPct val="0"/>
              </a:spcBef>
              <a:spcAft>
                <a:spcPct val="0"/>
              </a:spcAft>
              <a:defRPr sz="1700">
                <a:solidFill>
                  <a:schemeClr val="tx1"/>
                </a:solidFill>
                <a:latin typeface="Arial" charset="0"/>
                <a:ea typeface="ＭＳ Ｐゴシック" charset="-128"/>
              </a:defRPr>
            </a:lvl6pPr>
            <a:lvl7pPr marL="2971800" indent="-228600" eaLnBrk="0" fontAlgn="base" hangingPunct="0">
              <a:spcBef>
                <a:spcPct val="0"/>
              </a:spcBef>
              <a:spcAft>
                <a:spcPct val="0"/>
              </a:spcAft>
              <a:defRPr sz="1700">
                <a:solidFill>
                  <a:schemeClr val="tx1"/>
                </a:solidFill>
                <a:latin typeface="Arial" charset="0"/>
                <a:ea typeface="ＭＳ Ｐゴシック" charset="-128"/>
              </a:defRPr>
            </a:lvl7pPr>
            <a:lvl8pPr marL="3429000" indent="-228600" eaLnBrk="0" fontAlgn="base" hangingPunct="0">
              <a:spcBef>
                <a:spcPct val="0"/>
              </a:spcBef>
              <a:spcAft>
                <a:spcPct val="0"/>
              </a:spcAft>
              <a:defRPr sz="1700">
                <a:solidFill>
                  <a:schemeClr val="tx1"/>
                </a:solidFill>
                <a:latin typeface="Arial" charset="0"/>
                <a:ea typeface="ＭＳ Ｐゴシック" charset="-128"/>
              </a:defRPr>
            </a:lvl8pPr>
            <a:lvl9pPr marL="3886200" indent="-228600" eaLnBrk="0" fontAlgn="base" hangingPunct="0">
              <a:spcBef>
                <a:spcPct val="0"/>
              </a:spcBef>
              <a:spcAft>
                <a:spcPct val="0"/>
              </a:spcAft>
              <a:defRPr sz="1700">
                <a:solidFill>
                  <a:schemeClr val="tx1"/>
                </a:solidFill>
                <a:latin typeface="Arial" charset="0"/>
                <a:ea typeface="ＭＳ Ｐゴシック" charset="-128"/>
              </a:defRPr>
            </a:lvl9pPr>
          </a:lstStyle>
          <a:p>
            <a:pPr algn="ctr" eaLnBrk="1" hangingPunct="1">
              <a:defRPr/>
            </a:pPr>
            <a:r>
              <a:rPr lang="en-GB" altLang="en-US" sz="788" b="1">
                <a:latin typeface="Calibri" charset="0"/>
              </a:rPr>
              <a:t>NHS 111 Clinical Advisor</a:t>
            </a:r>
          </a:p>
        </p:txBody>
      </p:sp>
      <p:cxnSp>
        <p:nvCxnSpPr>
          <p:cNvPr id="55" name="Straight Arrow Connector 54"/>
          <p:cNvCxnSpPr>
            <a:cxnSpLocks noChangeShapeType="1"/>
            <a:endCxn id="56" idx="0"/>
          </p:cNvCxnSpPr>
          <p:nvPr/>
        </p:nvCxnSpPr>
        <p:spPr bwMode="auto">
          <a:xfrm flipH="1">
            <a:off x="4335067" y="4588572"/>
            <a:ext cx="26194" cy="486966"/>
          </a:xfrm>
          <a:prstGeom prst="straightConnector1">
            <a:avLst/>
          </a:prstGeom>
          <a:noFill/>
          <a:ln w="38100">
            <a:solidFill>
              <a:srgbClr val="F79646"/>
            </a:solidFill>
            <a:round/>
            <a:headEnd/>
            <a:tailEnd type="arrow" w="med" len="med"/>
          </a:ln>
          <a:extLst>
            <a:ext uri="{909E8E84-426E-40DD-AFC4-6F175D3DCCD1}">
              <a14:hiddenFill xmlns:a14="http://schemas.microsoft.com/office/drawing/2010/main">
                <a:noFill/>
              </a14:hiddenFill>
            </a:ext>
          </a:extLst>
        </p:spPr>
      </p:cxnSp>
      <p:sp>
        <p:nvSpPr>
          <p:cNvPr id="56" name="TextBox 73"/>
          <p:cNvSpPr txBox="1">
            <a:spLocks noChangeArrowheads="1"/>
          </p:cNvSpPr>
          <p:nvPr/>
        </p:nvSpPr>
        <p:spPr bwMode="auto">
          <a:xfrm>
            <a:off x="4017170" y="5075538"/>
            <a:ext cx="635794"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GB" altLang="en-US" sz="675" b="1">
                <a:solidFill>
                  <a:srgbClr val="32A2FF"/>
                </a:solidFill>
                <a:ea typeface="ＭＳ Ｐゴシック" charset="-128"/>
              </a:rPr>
              <a:t>Pharmacy</a:t>
            </a:r>
            <a:endParaRPr lang="en-GB" altLang="en-US" sz="450">
              <a:ea typeface="ＭＳ Ｐゴシック" charset="-128"/>
            </a:endParaRPr>
          </a:p>
        </p:txBody>
      </p:sp>
      <p:sp>
        <p:nvSpPr>
          <p:cNvPr id="4" name="Title 3"/>
          <p:cNvSpPr>
            <a:spLocks noGrp="1"/>
          </p:cNvSpPr>
          <p:nvPr>
            <p:ph type="title"/>
          </p:nvPr>
        </p:nvSpPr>
        <p:spPr/>
        <p:txBody>
          <a:bodyPr/>
          <a:lstStyle/>
          <a:p>
            <a:r>
              <a:rPr lang="en-GB" dirty="0" smtClean="0"/>
              <a:t>Overview of NHS 111</a:t>
            </a:r>
            <a:endParaRPr lang="en-GB" dirty="0"/>
          </a:p>
        </p:txBody>
      </p:sp>
    </p:spTree>
    <p:extLst>
      <p:ext uri="{BB962C8B-B14F-4D97-AF65-F5344CB8AC3E}">
        <p14:creationId xmlns:p14="http://schemas.microsoft.com/office/powerpoint/2010/main" val="2248223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2000"/>
                                        <p:tgtEl>
                                          <p:spTgt spid="2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20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2000"/>
                                        <p:tgtEl>
                                          <p:spTgt spid="31"/>
                                        </p:tgtEl>
                                      </p:cBhvr>
                                    </p:animEffect>
                                  </p:childTnLst>
                                </p:cTn>
                              </p:par>
                              <p:par>
                                <p:cTn id="27" presetID="10" presetClass="entr" presetSubtype="0"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2000"/>
                                        <p:tgtEl>
                                          <p:spTgt spid="5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2000"/>
                                        <p:tgtEl>
                                          <p:spTgt spid="27"/>
                                        </p:tgtEl>
                                      </p:cBhvr>
                                    </p:animEffect>
                                  </p:childTnLst>
                                </p:cTn>
                              </p:par>
                              <p:par>
                                <p:cTn id="35" presetID="10" presetClass="entr" presetSubtype="0"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2000"/>
                                        <p:tgtEl>
                                          <p:spTgt spid="5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2000"/>
                                        <p:tgtEl>
                                          <p:spTgt spid="5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2000"/>
                                        <p:tgtEl>
                                          <p:spTgt spid="24"/>
                                        </p:tgtEl>
                                      </p:cBhvr>
                                    </p:animEffect>
                                  </p:childTnLst>
                                </p:cTn>
                              </p:par>
                              <p:par>
                                <p:cTn id="46" presetID="10" presetClass="entr" presetSubtype="0"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2000"/>
                                        <p:tgtEl>
                                          <p:spTgt spid="25"/>
                                        </p:tgtEl>
                                      </p:cBhvr>
                                    </p:animEffect>
                                  </p:childTnLst>
                                </p:cTn>
                              </p:par>
                              <p:par>
                                <p:cTn id="49" presetID="10"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2000"/>
                                        <p:tgtEl>
                                          <p:spTgt spid="2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2000"/>
                                        <p:tgtEl>
                                          <p:spTgt spid="30"/>
                                        </p:tgtEl>
                                      </p:cBhvr>
                                    </p:animEffect>
                                  </p:childTnLst>
                                </p:cTn>
                              </p:par>
                              <p:par>
                                <p:cTn id="57" presetID="10"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2000"/>
                                        <p:tgtEl>
                                          <p:spTgt spid="3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2000"/>
                                        <p:tgtEl>
                                          <p:spTgt spid="26"/>
                                        </p:tgtEl>
                                      </p:cBhvr>
                                    </p:animEffect>
                                  </p:childTnLst>
                                </p:cTn>
                              </p:par>
                              <p:par>
                                <p:cTn id="65" presetID="10" presetClass="entr" presetSubtype="0" fill="hold"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2000"/>
                                        <p:tgtEl>
                                          <p:spTgt spid="2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2000"/>
                                        <p:tgtEl>
                                          <p:spTgt spid="3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2000"/>
                                        <p:tgtEl>
                                          <p:spTgt spid="5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2000"/>
                                        <p:tgtEl>
                                          <p:spTgt spid="3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2000"/>
                                        <p:tgtEl>
                                          <p:spTgt spid="3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fade">
                                      <p:cBhvr>
                                        <p:cTn id="84" dur="2000"/>
                                        <p:tgtEl>
                                          <p:spTgt spid="3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2000"/>
                                        <p:tgtEl>
                                          <p:spTgt spid="3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fade">
                                      <p:cBhvr>
                                        <p:cTn id="90" dur="2000"/>
                                        <p:tgtEl>
                                          <p:spTgt spid="3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2000"/>
                                        <p:tgtEl>
                                          <p:spTgt spid="4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fade">
                                      <p:cBhvr>
                                        <p:cTn id="96" dur="2000"/>
                                        <p:tgtEl>
                                          <p:spTgt spid="4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fade">
                                      <p:cBhvr>
                                        <p:cTn id="99" dur="2000"/>
                                        <p:tgtEl>
                                          <p:spTgt spid="42"/>
                                        </p:tgtEl>
                                      </p:cBhvr>
                                    </p:animEffect>
                                  </p:childTnLst>
                                </p:cTn>
                              </p:par>
                              <p:par>
                                <p:cTn id="100" presetID="10" presetClass="entr" presetSubtype="0" fill="hold" nodeType="with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fade">
                                      <p:cBhvr>
                                        <p:cTn id="102" dur="2000"/>
                                        <p:tgtEl>
                                          <p:spTgt spid="43"/>
                                        </p:tgtEl>
                                      </p:cBhvr>
                                    </p:animEffect>
                                  </p:childTnLst>
                                </p:cTn>
                              </p:par>
                              <p:par>
                                <p:cTn id="103" presetID="10" presetClass="entr" presetSubtype="0" fill="hold" nodeType="with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2000"/>
                                        <p:tgtEl>
                                          <p:spTgt spid="44"/>
                                        </p:tgtEl>
                                      </p:cBhvr>
                                    </p:animEffect>
                                  </p:childTnLst>
                                </p:cTn>
                              </p:par>
                              <p:par>
                                <p:cTn id="106" presetID="10" presetClass="entr" presetSubtype="0" fill="hold" nodeType="with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fade">
                                      <p:cBhvr>
                                        <p:cTn id="108" dur="2000"/>
                                        <p:tgtEl>
                                          <p:spTgt spid="45"/>
                                        </p:tgtEl>
                                      </p:cBhvr>
                                    </p:animEffect>
                                  </p:childTnLst>
                                </p:cTn>
                              </p:par>
                              <p:par>
                                <p:cTn id="109" presetID="10" presetClass="entr" presetSubtype="0" fill="hold"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fade">
                                      <p:cBhvr>
                                        <p:cTn id="111" dur="2000"/>
                                        <p:tgtEl>
                                          <p:spTgt spid="46"/>
                                        </p:tgtEl>
                                      </p:cBhvr>
                                    </p:animEffect>
                                  </p:childTnLst>
                                </p:cTn>
                              </p:par>
                              <p:par>
                                <p:cTn id="112" presetID="10" presetClass="entr" presetSubtype="0" fill="hold" nodeType="withEffect">
                                  <p:stCondLst>
                                    <p:cond delay="0"/>
                                  </p:stCondLst>
                                  <p:childTnLst>
                                    <p:set>
                                      <p:cBhvr>
                                        <p:cTn id="113" dur="1" fill="hold">
                                          <p:stCondLst>
                                            <p:cond delay="0"/>
                                          </p:stCondLst>
                                        </p:cTn>
                                        <p:tgtEl>
                                          <p:spTgt spid="47"/>
                                        </p:tgtEl>
                                        <p:attrNameLst>
                                          <p:attrName>style.visibility</p:attrName>
                                        </p:attrNameLst>
                                      </p:cBhvr>
                                      <p:to>
                                        <p:strVal val="visible"/>
                                      </p:to>
                                    </p:set>
                                    <p:animEffect transition="in" filter="fade">
                                      <p:cBhvr>
                                        <p:cTn id="114" dur="2000"/>
                                        <p:tgtEl>
                                          <p:spTgt spid="47"/>
                                        </p:tgtEl>
                                      </p:cBhvr>
                                    </p:animEffect>
                                  </p:childTnLst>
                                </p:cTn>
                              </p:par>
                              <p:par>
                                <p:cTn id="115" presetID="10" presetClass="entr" presetSubtype="0" fill="hold" nodeType="withEffect">
                                  <p:stCondLst>
                                    <p:cond delay="0"/>
                                  </p:stCondLst>
                                  <p:childTnLst>
                                    <p:set>
                                      <p:cBhvr>
                                        <p:cTn id="116" dur="1" fill="hold">
                                          <p:stCondLst>
                                            <p:cond delay="0"/>
                                          </p:stCondLst>
                                        </p:cTn>
                                        <p:tgtEl>
                                          <p:spTgt spid="48"/>
                                        </p:tgtEl>
                                        <p:attrNameLst>
                                          <p:attrName>style.visibility</p:attrName>
                                        </p:attrNameLst>
                                      </p:cBhvr>
                                      <p:to>
                                        <p:strVal val="visible"/>
                                      </p:to>
                                    </p:set>
                                    <p:animEffect transition="in" filter="fade">
                                      <p:cBhvr>
                                        <p:cTn id="117" dur="2000"/>
                                        <p:tgtEl>
                                          <p:spTgt spid="48"/>
                                        </p:tgtEl>
                                      </p:cBhvr>
                                    </p:animEffect>
                                  </p:childTnLst>
                                </p:cTn>
                              </p:par>
                              <p:par>
                                <p:cTn id="118" presetID="10" presetClass="entr" presetSubtype="0" fill="hold" nodeType="withEffect">
                                  <p:stCondLst>
                                    <p:cond delay="0"/>
                                  </p:stCondLst>
                                  <p:childTnLst>
                                    <p:set>
                                      <p:cBhvr>
                                        <p:cTn id="119" dur="1" fill="hold">
                                          <p:stCondLst>
                                            <p:cond delay="0"/>
                                          </p:stCondLst>
                                        </p:cTn>
                                        <p:tgtEl>
                                          <p:spTgt spid="49"/>
                                        </p:tgtEl>
                                        <p:attrNameLst>
                                          <p:attrName>style.visibility</p:attrName>
                                        </p:attrNameLst>
                                      </p:cBhvr>
                                      <p:to>
                                        <p:strVal val="visible"/>
                                      </p:to>
                                    </p:set>
                                    <p:animEffect transition="in" filter="fade">
                                      <p:cBhvr>
                                        <p:cTn id="120" dur="2000"/>
                                        <p:tgtEl>
                                          <p:spTgt spid="49"/>
                                        </p:tgtEl>
                                      </p:cBhvr>
                                    </p:animEffect>
                                  </p:childTnLst>
                                </p:cTn>
                              </p:par>
                              <p:par>
                                <p:cTn id="121" presetID="10" presetClass="entr" presetSubtype="0" fill="hold" nodeType="withEffect">
                                  <p:stCondLst>
                                    <p:cond delay="0"/>
                                  </p:stCondLst>
                                  <p:childTnLst>
                                    <p:set>
                                      <p:cBhvr>
                                        <p:cTn id="122" dur="1" fill="hold">
                                          <p:stCondLst>
                                            <p:cond delay="0"/>
                                          </p:stCondLst>
                                        </p:cTn>
                                        <p:tgtEl>
                                          <p:spTgt spid="50"/>
                                        </p:tgtEl>
                                        <p:attrNameLst>
                                          <p:attrName>style.visibility</p:attrName>
                                        </p:attrNameLst>
                                      </p:cBhvr>
                                      <p:to>
                                        <p:strVal val="visible"/>
                                      </p:to>
                                    </p:set>
                                    <p:animEffect transition="in" filter="fade">
                                      <p:cBhvr>
                                        <p:cTn id="123" dur="2000"/>
                                        <p:tgtEl>
                                          <p:spTgt spid="50"/>
                                        </p:tgtEl>
                                      </p:cBhvr>
                                    </p:animEffect>
                                  </p:childTnLst>
                                </p:cTn>
                              </p:par>
                              <p:par>
                                <p:cTn id="124" presetID="10" presetClass="entr" presetSubtype="0" fill="hold" nodeType="withEffect">
                                  <p:stCondLst>
                                    <p:cond delay="0"/>
                                  </p:stCondLst>
                                  <p:childTnLst>
                                    <p:set>
                                      <p:cBhvr>
                                        <p:cTn id="125" dur="1" fill="hold">
                                          <p:stCondLst>
                                            <p:cond delay="0"/>
                                          </p:stCondLst>
                                        </p:cTn>
                                        <p:tgtEl>
                                          <p:spTgt spid="51"/>
                                        </p:tgtEl>
                                        <p:attrNameLst>
                                          <p:attrName>style.visibility</p:attrName>
                                        </p:attrNameLst>
                                      </p:cBhvr>
                                      <p:to>
                                        <p:strVal val="visible"/>
                                      </p:to>
                                    </p:set>
                                    <p:animEffect transition="in" filter="fade">
                                      <p:cBhvr>
                                        <p:cTn id="126" dur="2000"/>
                                        <p:tgtEl>
                                          <p:spTgt spid="51"/>
                                        </p:tgtEl>
                                      </p:cBhvr>
                                    </p:animEffect>
                                  </p:childTnLst>
                                </p:cTn>
                              </p:par>
                              <p:par>
                                <p:cTn id="127" presetID="10" presetClass="entr" presetSubtype="0" fill="hold" nodeType="withEffect">
                                  <p:stCondLst>
                                    <p:cond delay="0"/>
                                  </p:stCondLst>
                                  <p:childTnLst>
                                    <p:set>
                                      <p:cBhvr>
                                        <p:cTn id="128" dur="1" fill="hold">
                                          <p:stCondLst>
                                            <p:cond delay="0"/>
                                          </p:stCondLst>
                                        </p:cTn>
                                        <p:tgtEl>
                                          <p:spTgt spid="55"/>
                                        </p:tgtEl>
                                        <p:attrNameLst>
                                          <p:attrName>style.visibility</p:attrName>
                                        </p:attrNameLst>
                                      </p:cBhvr>
                                      <p:to>
                                        <p:strVal val="visible"/>
                                      </p:to>
                                    </p:set>
                                    <p:animEffect transition="in" filter="fade">
                                      <p:cBhvr>
                                        <p:cTn id="129"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P spid="30" grpId="0"/>
      <p:bldP spid="31" grpId="0"/>
      <p:bldP spid="34" grpId="0"/>
      <p:bldP spid="35" grpId="0"/>
      <p:bldP spid="36" grpId="0"/>
      <p:bldP spid="37" grpId="0"/>
      <p:bldP spid="38" grpId="0"/>
      <p:bldP spid="39" grpId="0"/>
      <p:bldP spid="40" grpId="0"/>
      <p:bldP spid="41" grpId="0"/>
      <p:bldP spid="42" grpId="0"/>
      <p:bldP spid="54"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7404" y="1412776"/>
            <a:ext cx="7920880" cy="5078313"/>
          </a:xfrm>
          <a:prstGeom prst="rect">
            <a:avLst/>
          </a:prstGeom>
        </p:spPr>
        <p:txBody>
          <a:bodyPr wrap="square">
            <a:spAutoFit/>
          </a:bodyPr>
          <a:lstStyle/>
          <a:p>
            <a:pPr marL="285750" indent="-285750">
              <a:buFont typeface="Arial" panose="020B0604020202020204" pitchFamily="34" charset="0"/>
              <a:buChar char="•"/>
            </a:pPr>
            <a:r>
              <a:rPr lang="en-US" altLang="en-US" sz="1600" dirty="0">
                <a:latin typeface="+mn-lt"/>
              </a:rPr>
              <a:t>Patient calls NHS 111 -&gt; NHS Pathways assessment</a:t>
            </a:r>
          </a:p>
          <a:p>
            <a:pPr marL="285750" indent="-285750">
              <a:buFont typeface="Arial" panose="020B0604020202020204" pitchFamily="34" charset="0"/>
              <a:buChar char="•"/>
            </a:pPr>
            <a:r>
              <a:rPr lang="en-US" altLang="en-US" sz="1600" dirty="0">
                <a:latin typeface="+mn-lt"/>
              </a:rPr>
              <a:t>Disposition reached (DX code)</a:t>
            </a:r>
          </a:p>
          <a:p>
            <a:pPr marL="285750" indent="-285750">
              <a:buFont typeface="Arial" panose="020B0604020202020204" pitchFamily="34" charset="0"/>
              <a:buChar char="•"/>
            </a:pPr>
            <a:r>
              <a:rPr lang="en-US" altLang="en-US" sz="1600" dirty="0">
                <a:latin typeface="+mn-lt"/>
              </a:rPr>
              <a:t>Various timeframes from 20 minutes to several working days</a:t>
            </a:r>
          </a:p>
          <a:p>
            <a:pPr marL="285750" indent="-285750">
              <a:buFont typeface="Arial" panose="020B0604020202020204" pitchFamily="34" charset="0"/>
              <a:buChar char="•"/>
            </a:pPr>
            <a:r>
              <a:rPr lang="en-US" altLang="en-US" sz="1600" dirty="0">
                <a:latin typeface="+mn-lt"/>
              </a:rPr>
              <a:t>Directory of Services then interrogated by NHS Pathways to highlight available services</a:t>
            </a:r>
          </a:p>
          <a:p>
            <a:pPr marL="285750" indent="-285750">
              <a:buFont typeface="Arial" panose="020B0604020202020204" pitchFamily="34" charset="0"/>
              <a:buChar char="•"/>
            </a:pPr>
            <a:r>
              <a:rPr lang="en-US" altLang="en-US" sz="1600" dirty="0">
                <a:latin typeface="+mn-lt"/>
              </a:rPr>
              <a:t>Speak To and Face to Face dispositions</a:t>
            </a:r>
          </a:p>
          <a:p>
            <a:pPr>
              <a:buFont typeface="Arial" charset="0"/>
              <a:buNone/>
            </a:pPr>
            <a:endParaRPr lang="en-US" altLang="en-US" sz="1600" dirty="0">
              <a:latin typeface="+mn-lt"/>
            </a:endParaRPr>
          </a:p>
          <a:p>
            <a:r>
              <a:rPr lang="en-US" altLang="en-US" sz="1600" b="1" i="1" dirty="0">
                <a:latin typeface="+mn-lt"/>
              </a:rPr>
              <a:t>Following targets apply (</a:t>
            </a:r>
            <a:r>
              <a:rPr lang="en-US" altLang="en-US" sz="1600" b="1" i="1" dirty="0" err="1">
                <a:latin typeface="+mn-lt"/>
              </a:rPr>
              <a:t>Adastra</a:t>
            </a:r>
            <a:r>
              <a:rPr lang="en-US" altLang="en-US" sz="1600" b="1" i="1" dirty="0">
                <a:latin typeface="+mn-lt"/>
              </a:rPr>
              <a:t> supports monitoring)</a:t>
            </a:r>
          </a:p>
          <a:p>
            <a:pPr marL="285750" indent="-285750">
              <a:buFont typeface="Arial" panose="020B0604020202020204" pitchFamily="34" charset="0"/>
              <a:buChar char="•"/>
            </a:pPr>
            <a:r>
              <a:rPr lang="en-US" altLang="en-US" sz="1600" dirty="0">
                <a:latin typeface="+mn-lt"/>
              </a:rPr>
              <a:t>Telephone triage</a:t>
            </a:r>
          </a:p>
          <a:p>
            <a:pPr lvl="1"/>
            <a:r>
              <a:rPr lang="en-US" altLang="en-US" sz="1600" dirty="0">
                <a:latin typeface="+mn-lt"/>
              </a:rPr>
              <a:t>20/30/60 minutes</a:t>
            </a:r>
          </a:p>
          <a:p>
            <a:pPr marL="285750" indent="-285750">
              <a:buFont typeface="Arial" panose="020B0604020202020204" pitchFamily="34" charset="0"/>
              <a:buChar char="•"/>
            </a:pPr>
            <a:r>
              <a:rPr lang="en-US" altLang="en-US" sz="1600" dirty="0">
                <a:latin typeface="+mn-lt"/>
              </a:rPr>
              <a:t>OOH base consultation</a:t>
            </a:r>
          </a:p>
          <a:p>
            <a:pPr lvl="1"/>
            <a:r>
              <a:rPr lang="en-US" altLang="en-US" sz="1600" dirty="0">
                <a:latin typeface="+mn-lt"/>
              </a:rPr>
              <a:t>2 or 6 hours</a:t>
            </a:r>
          </a:p>
          <a:p>
            <a:pPr marL="285750" indent="-285750">
              <a:buFont typeface="Arial" panose="020B0604020202020204" pitchFamily="34" charset="0"/>
              <a:buChar char="•"/>
            </a:pPr>
            <a:r>
              <a:rPr lang="en-US" altLang="en-US" sz="1600" dirty="0">
                <a:latin typeface="+mn-lt"/>
              </a:rPr>
              <a:t>Home visit</a:t>
            </a:r>
          </a:p>
          <a:p>
            <a:pPr lvl="1"/>
            <a:r>
              <a:rPr lang="en-US" altLang="en-US" sz="1600" dirty="0">
                <a:latin typeface="+mn-lt"/>
              </a:rPr>
              <a:t>2 or 6 </a:t>
            </a:r>
            <a:r>
              <a:rPr lang="en-US" altLang="en-US" sz="1600" dirty="0" smtClean="0">
                <a:latin typeface="+mn-lt"/>
              </a:rPr>
              <a:t>hours</a:t>
            </a:r>
          </a:p>
          <a:p>
            <a:pPr lvl="1"/>
            <a:endParaRPr lang="en-US" altLang="en-US" sz="1600" dirty="0">
              <a:latin typeface="+mn-lt"/>
            </a:endParaRPr>
          </a:p>
          <a:p>
            <a:pPr marL="285750" indent="-285750">
              <a:buFont typeface="Arial" panose="020B0604020202020204" pitchFamily="34" charset="0"/>
              <a:buChar char="•"/>
            </a:pPr>
            <a:r>
              <a:rPr lang="en-US" altLang="en-US" sz="1600" dirty="0">
                <a:latin typeface="+mn-lt"/>
              </a:rPr>
              <a:t>Comfort Calling</a:t>
            </a:r>
          </a:p>
          <a:p>
            <a:pPr lvl="1"/>
            <a:r>
              <a:rPr lang="en-US" altLang="en-US" sz="1600" dirty="0">
                <a:latin typeface="+mn-lt"/>
              </a:rPr>
              <a:t>Call to check no deterioration just before breach occurs</a:t>
            </a:r>
          </a:p>
          <a:p>
            <a:pPr marL="285750" indent="-285750">
              <a:buFont typeface="Arial" panose="020B0604020202020204" pitchFamily="34" charset="0"/>
              <a:buChar char="•"/>
            </a:pPr>
            <a:r>
              <a:rPr lang="en-US" altLang="en-US" sz="1600" dirty="0">
                <a:latin typeface="+mn-lt"/>
              </a:rPr>
              <a:t>Courtesy Calling</a:t>
            </a:r>
          </a:p>
          <a:p>
            <a:pPr lvl="1"/>
            <a:r>
              <a:rPr lang="en-US" altLang="en-US" sz="1600" dirty="0">
                <a:latin typeface="+mn-lt"/>
              </a:rPr>
              <a:t>Call to advise that doctor is </a:t>
            </a:r>
            <a:r>
              <a:rPr lang="en-US" altLang="en-US" sz="1600" dirty="0" err="1">
                <a:latin typeface="+mn-lt"/>
              </a:rPr>
              <a:t>en</a:t>
            </a:r>
            <a:r>
              <a:rPr lang="en-US" altLang="en-US" sz="1600" dirty="0">
                <a:latin typeface="+mn-lt"/>
              </a:rPr>
              <a:t> route to home visit and opportunity to check that no deterioration</a:t>
            </a:r>
          </a:p>
        </p:txBody>
      </p:sp>
      <p:sp>
        <p:nvSpPr>
          <p:cNvPr id="6" name="Title 5"/>
          <p:cNvSpPr>
            <a:spLocks noGrp="1"/>
          </p:cNvSpPr>
          <p:nvPr>
            <p:ph type="title"/>
          </p:nvPr>
        </p:nvSpPr>
        <p:spPr/>
        <p:txBody>
          <a:bodyPr/>
          <a:lstStyle/>
          <a:p>
            <a:pPr algn="l"/>
            <a:r>
              <a:rPr lang="en-GB" dirty="0" smtClean="0"/>
              <a:t>Targets</a:t>
            </a:r>
            <a:endParaRPr lang="en-GB" dirty="0"/>
          </a:p>
        </p:txBody>
      </p:sp>
      <p:pic>
        <p:nvPicPr>
          <p:cNvPr id="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590925"/>
            <a:ext cx="997744" cy="99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340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500"/>
                                        <p:tgtEl>
                                          <p:spTgt spid="5">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8" end="8"/>
                                            </p:txEl>
                                          </p:spTgt>
                                        </p:tgtEl>
                                        <p:attrNameLst>
                                          <p:attrName>style.visibility</p:attrName>
                                        </p:attrNameLst>
                                      </p:cBhvr>
                                      <p:to>
                                        <p:strVal val="visible"/>
                                      </p:to>
                                    </p:set>
                                    <p:animEffect transition="in" filter="fade">
                                      <p:cBhvr>
                                        <p:cTn id="30" dur="500"/>
                                        <p:tgtEl>
                                          <p:spTgt spid="5">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animEffect transition="in" filter="fade">
                                      <p:cBhvr>
                                        <p:cTn id="33" dur="500"/>
                                        <p:tgtEl>
                                          <p:spTgt spid="5">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txEl>
                                              <p:pRg st="10" end="10"/>
                                            </p:txEl>
                                          </p:spTgt>
                                        </p:tgtEl>
                                        <p:attrNameLst>
                                          <p:attrName>style.visibility</p:attrName>
                                        </p:attrNameLst>
                                      </p:cBhvr>
                                      <p:to>
                                        <p:strVal val="visible"/>
                                      </p:to>
                                    </p:set>
                                    <p:animEffect transition="in" filter="fade">
                                      <p:cBhvr>
                                        <p:cTn id="36" dur="500"/>
                                        <p:tgtEl>
                                          <p:spTgt spid="5">
                                            <p:txEl>
                                              <p:pRg st="10" end="1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animEffect transition="in" filter="fade">
                                      <p:cBhvr>
                                        <p:cTn id="39" dur="500"/>
                                        <p:tgtEl>
                                          <p:spTgt spid="5">
                                            <p:txEl>
                                              <p:pRg st="11" end="11"/>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5">
                                            <p:txEl>
                                              <p:pRg st="12" end="12"/>
                                            </p:txEl>
                                          </p:spTgt>
                                        </p:tgtEl>
                                        <p:attrNameLst>
                                          <p:attrName>style.visibility</p:attrName>
                                        </p:attrNameLst>
                                      </p:cBhvr>
                                      <p:to>
                                        <p:strVal val="visible"/>
                                      </p:to>
                                    </p:set>
                                    <p:animEffect transition="in" filter="fade">
                                      <p:cBhvr>
                                        <p:cTn id="42" dur="500"/>
                                        <p:tgtEl>
                                          <p:spTgt spid="5">
                                            <p:txEl>
                                              <p:pRg st="12" end="12"/>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
                                            <p:txEl>
                                              <p:pRg st="14" end="14"/>
                                            </p:txEl>
                                          </p:spTgt>
                                        </p:tgtEl>
                                        <p:attrNameLst>
                                          <p:attrName>style.visibility</p:attrName>
                                        </p:attrNameLst>
                                      </p:cBhvr>
                                      <p:to>
                                        <p:strVal val="visible"/>
                                      </p:to>
                                    </p:set>
                                    <p:animEffect transition="in" filter="fade">
                                      <p:cBhvr>
                                        <p:cTn id="50" dur="500"/>
                                        <p:tgtEl>
                                          <p:spTgt spid="5">
                                            <p:txEl>
                                              <p:pRg st="14" end="14"/>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5">
                                            <p:txEl>
                                              <p:pRg st="15" end="15"/>
                                            </p:txEl>
                                          </p:spTgt>
                                        </p:tgtEl>
                                        <p:attrNameLst>
                                          <p:attrName>style.visibility</p:attrName>
                                        </p:attrNameLst>
                                      </p:cBhvr>
                                      <p:to>
                                        <p:strVal val="visible"/>
                                      </p:to>
                                    </p:set>
                                    <p:animEffect transition="in" filter="fade">
                                      <p:cBhvr>
                                        <p:cTn id="53" dur="500"/>
                                        <p:tgtEl>
                                          <p:spTgt spid="5">
                                            <p:txEl>
                                              <p:pRg st="15" end="15"/>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5">
                                            <p:txEl>
                                              <p:pRg st="16" end="16"/>
                                            </p:txEl>
                                          </p:spTgt>
                                        </p:tgtEl>
                                        <p:attrNameLst>
                                          <p:attrName>style.visibility</p:attrName>
                                        </p:attrNameLst>
                                      </p:cBhvr>
                                      <p:to>
                                        <p:strVal val="visible"/>
                                      </p:to>
                                    </p:set>
                                    <p:animEffect transition="in" filter="fade">
                                      <p:cBhvr>
                                        <p:cTn id="56" dur="500"/>
                                        <p:tgtEl>
                                          <p:spTgt spid="5">
                                            <p:txEl>
                                              <p:pRg st="16" end="16"/>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5">
                                            <p:txEl>
                                              <p:pRg st="17" end="17"/>
                                            </p:txEl>
                                          </p:spTgt>
                                        </p:tgtEl>
                                        <p:attrNameLst>
                                          <p:attrName>style.visibility</p:attrName>
                                        </p:attrNameLst>
                                      </p:cBhvr>
                                      <p:to>
                                        <p:strVal val="visible"/>
                                      </p:to>
                                    </p:set>
                                    <p:animEffect transition="in" filter="fade">
                                      <p:cBhvr>
                                        <p:cTn id="59" dur="500"/>
                                        <p:tgtEl>
                                          <p:spTgt spid="5">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Shift Roles</a:t>
            </a:r>
            <a:endParaRPr lang="en-GB" dirty="0"/>
          </a:p>
        </p:txBody>
      </p:sp>
      <p:sp>
        <p:nvSpPr>
          <p:cNvPr id="3" name="Content Placeholder 2"/>
          <p:cNvSpPr>
            <a:spLocks noGrp="1"/>
          </p:cNvSpPr>
          <p:nvPr>
            <p:ph idx="1"/>
          </p:nvPr>
        </p:nvSpPr>
        <p:spPr/>
        <p:txBody>
          <a:bodyPr/>
          <a:lstStyle/>
          <a:p>
            <a:r>
              <a:rPr lang="en-GB" dirty="0" smtClean="0"/>
              <a:t>Telephone Triage/GP 111/MCAS</a:t>
            </a:r>
          </a:p>
          <a:p>
            <a:pPr marL="0" indent="0">
              <a:buNone/>
            </a:pPr>
            <a:endParaRPr lang="en-GB" dirty="0" smtClean="0"/>
          </a:p>
          <a:p>
            <a:r>
              <a:rPr lang="en-GB" dirty="0" smtClean="0"/>
              <a:t>Base</a:t>
            </a:r>
          </a:p>
          <a:p>
            <a:pPr marL="0" indent="0">
              <a:buNone/>
            </a:pPr>
            <a:endParaRPr lang="en-GB" dirty="0" smtClean="0"/>
          </a:p>
          <a:p>
            <a:r>
              <a:rPr lang="en-GB" dirty="0" smtClean="0"/>
              <a:t>Visiting</a:t>
            </a:r>
          </a:p>
          <a:p>
            <a:endParaRPr lang="en-GB" dirty="0"/>
          </a:p>
          <a:p>
            <a:r>
              <a:rPr lang="en-GB" dirty="0" smtClean="0"/>
              <a:t>Redeye GP (overnight shifts)</a:t>
            </a:r>
            <a:endParaRPr lang="en-GB" dirty="0"/>
          </a:p>
        </p:txBody>
      </p:sp>
    </p:spTree>
    <p:extLst>
      <p:ext uri="{BB962C8B-B14F-4D97-AF65-F5344CB8AC3E}">
        <p14:creationId xmlns:p14="http://schemas.microsoft.com/office/powerpoint/2010/main" val="3740618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Which shifts can be booked?</a:t>
            </a:r>
            <a:endParaRPr lang="en-GB" dirty="0"/>
          </a:p>
        </p:txBody>
      </p:sp>
      <p:sp>
        <p:nvSpPr>
          <p:cNvPr id="3" name="Content Placeholder 2"/>
          <p:cNvSpPr>
            <a:spLocks noGrp="1"/>
          </p:cNvSpPr>
          <p:nvPr>
            <p:ph idx="1"/>
          </p:nvPr>
        </p:nvSpPr>
        <p:spPr/>
        <p:txBody>
          <a:bodyPr/>
          <a:lstStyle/>
          <a:p>
            <a:pPr lvl="0">
              <a:lnSpc>
                <a:spcPct val="115000"/>
              </a:lnSpc>
              <a:spcBef>
                <a:spcPts val="1200"/>
              </a:spcBef>
              <a:spcAft>
                <a:spcPts val="2200"/>
              </a:spcAft>
              <a:buFont typeface="Symbol"/>
              <a:buChar char=""/>
            </a:pPr>
            <a:r>
              <a:rPr lang="en-GB" b="1" dirty="0">
                <a:solidFill>
                  <a:srgbClr val="0057B8"/>
                </a:solidFill>
                <a:ea typeface="Calibri"/>
                <a:cs typeface="Times New Roman"/>
              </a:rPr>
              <a:t>ST1</a:t>
            </a:r>
            <a:r>
              <a:rPr lang="en-GB" dirty="0">
                <a:ea typeface="Calibri"/>
                <a:cs typeface="Times New Roman"/>
              </a:rPr>
              <a:t> Trainees can book shifts on Monday – Friday evenings only.</a:t>
            </a:r>
          </a:p>
          <a:p>
            <a:pPr lvl="0">
              <a:lnSpc>
                <a:spcPct val="115000"/>
              </a:lnSpc>
              <a:spcBef>
                <a:spcPts val="1200"/>
              </a:spcBef>
              <a:spcAft>
                <a:spcPts val="2200"/>
              </a:spcAft>
              <a:buFont typeface="Symbol"/>
              <a:buChar char=""/>
            </a:pPr>
            <a:r>
              <a:rPr lang="en-GB" b="1" dirty="0">
                <a:solidFill>
                  <a:srgbClr val="0057B8"/>
                </a:solidFill>
                <a:ea typeface="Calibri"/>
                <a:cs typeface="Times New Roman"/>
              </a:rPr>
              <a:t>ST2</a:t>
            </a:r>
            <a:r>
              <a:rPr lang="en-GB" dirty="0">
                <a:solidFill>
                  <a:srgbClr val="943634"/>
                </a:solidFill>
                <a:ea typeface="Calibri"/>
                <a:cs typeface="Times New Roman"/>
              </a:rPr>
              <a:t> </a:t>
            </a:r>
            <a:r>
              <a:rPr lang="en-GB" dirty="0">
                <a:ea typeface="Calibri"/>
                <a:cs typeface="Times New Roman"/>
              </a:rPr>
              <a:t>Trainees can book shifts Monday-Friday evenings, Saturday, Sunday and Bank holidays PM only.</a:t>
            </a:r>
          </a:p>
          <a:p>
            <a:pPr lvl="0">
              <a:lnSpc>
                <a:spcPct val="115000"/>
              </a:lnSpc>
              <a:spcBef>
                <a:spcPts val="1200"/>
              </a:spcBef>
              <a:spcAft>
                <a:spcPts val="2200"/>
              </a:spcAft>
              <a:buFont typeface="Symbol"/>
              <a:buChar char=""/>
            </a:pPr>
            <a:r>
              <a:rPr lang="en-GB" b="1" dirty="0">
                <a:solidFill>
                  <a:srgbClr val="0057B8"/>
                </a:solidFill>
                <a:ea typeface="Calibri"/>
                <a:cs typeface="Times New Roman"/>
              </a:rPr>
              <a:t>ST3</a:t>
            </a:r>
            <a:r>
              <a:rPr lang="en-GB" dirty="0">
                <a:ea typeface="Calibri"/>
                <a:cs typeface="Times New Roman"/>
              </a:rPr>
              <a:t> Trainees can book shifts anytime.</a:t>
            </a:r>
          </a:p>
          <a:p>
            <a:endParaRPr lang="en-GB" dirty="0"/>
          </a:p>
        </p:txBody>
      </p:sp>
    </p:spTree>
    <p:extLst>
      <p:ext uri="{BB962C8B-B14F-4D97-AF65-F5344CB8AC3E}">
        <p14:creationId xmlns:p14="http://schemas.microsoft.com/office/powerpoint/2010/main" val="100262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Booking shifts with HUC online </a:t>
            </a:r>
            <a:r>
              <a:rPr lang="en-GB" dirty="0" err="1" smtClean="0"/>
              <a:t>Rotamaster</a:t>
            </a:r>
            <a:endParaRPr lang="en-GB" dirty="0"/>
          </a:p>
        </p:txBody>
      </p:sp>
      <p:sp>
        <p:nvSpPr>
          <p:cNvPr id="3" name="Content Placeholder 2"/>
          <p:cNvSpPr>
            <a:spLocks noGrp="1"/>
          </p:cNvSpPr>
          <p:nvPr>
            <p:ph idx="1"/>
          </p:nvPr>
        </p:nvSpPr>
        <p:spPr/>
        <p:txBody>
          <a:bodyPr/>
          <a:lstStyle/>
          <a:p>
            <a:r>
              <a:rPr lang="en-GB" dirty="0" smtClean="0"/>
              <a:t>The </a:t>
            </a:r>
            <a:r>
              <a:rPr lang="en-GB" dirty="0"/>
              <a:t>website address is: </a:t>
            </a:r>
            <a:endParaRPr lang="en-GB" dirty="0" smtClean="0"/>
          </a:p>
          <a:p>
            <a:pPr marL="0" indent="0">
              <a:buNone/>
            </a:pPr>
            <a:r>
              <a:rPr lang="en-GB" b="1" dirty="0"/>
              <a:t>  </a:t>
            </a:r>
            <a:r>
              <a:rPr lang="en-GB" b="1" dirty="0" smtClean="0"/>
              <a:t>  </a:t>
            </a:r>
            <a:r>
              <a:rPr lang="en-GB" b="1" dirty="0" smtClean="0">
                <a:hlinkClick r:id="rId2"/>
              </a:rPr>
              <a:t>www.huc-online.com</a:t>
            </a:r>
            <a:endParaRPr lang="en-GB" b="1" dirty="0" smtClean="0"/>
          </a:p>
          <a:p>
            <a:pPr marL="0" indent="0">
              <a:buNone/>
            </a:pPr>
            <a:endParaRPr lang="en-GB" b="1" dirty="0"/>
          </a:p>
          <a:p>
            <a:r>
              <a:rPr lang="en-GB" dirty="0" smtClean="0"/>
              <a:t>Enter username and </a:t>
            </a:r>
          </a:p>
          <a:p>
            <a:pPr marL="0" indent="0">
              <a:buNone/>
            </a:pPr>
            <a:r>
              <a:rPr lang="en-GB" dirty="0"/>
              <a:t> </a:t>
            </a:r>
            <a:r>
              <a:rPr lang="en-GB" dirty="0" smtClean="0"/>
              <a:t>  password to login</a:t>
            </a:r>
            <a:endParaRPr lang="en-GB" dirty="0"/>
          </a:p>
          <a:p>
            <a:endParaRPr lang="en-GB" dirty="0"/>
          </a:p>
        </p:txBody>
      </p:sp>
      <p:pic>
        <p:nvPicPr>
          <p:cNvPr id="4" name="Picture 3"/>
          <p:cNvPicPr/>
          <p:nvPr/>
        </p:nvPicPr>
        <p:blipFill>
          <a:blip r:embed="rId3" cstate="print"/>
          <a:srcRect l="41538" t="23285" r="41248" b="36382"/>
          <a:stretch>
            <a:fillRect/>
          </a:stretch>
        </p:blipFill>
        <p:spPr bwMode="auto">
          <a:xfrm>
            <a:off x="6300192" y="3140968"/>
            <a:ext cx="2000250" cy="3295650"/>
          </a:xfrm>
          <a:prstGeom prst="rect">
            <a:avLst/>
          </a:prstGeom>
          <a:noFill/>
          <a:ln w="9525">
            <a:solidFill>
              <a:sysClr val="windowText" lastClr="000000"/>
            </a:solidFill>
            <a:miter lim="800000"/>
            <a:headEnd/>
            <a:tailEnd/>
          </a:ln>
        </p:spPr>
      </p:pic>
    </p:spTree>
    <p:extLst>
      <p:ext uri="{BB962C8B-B14F-4D97-AF65-F5344CB8AC3E}">
        <p14:creationId xmlns:p14="http://schemas.microsoft.com/office/powerpoint/2010/main" val="259309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HUC online Homepage</a:t>
            </a:r>
            <a:endParaRPr lang="en-GB" dirty="0"/>
          </a:p>
        </p:txBody>
      </p:sp>
      <p:pic>
        <p:nvPicPr>
          <p:cNvPr id="4" name="Content Placeholder 3"/>
          <p:cNvPicPr>
            <a:picLocks noGrp="1"/>
          </p:cNvPicPr>
          <p:nvPr>
            <p:ph idx="1"/>
          </p:nvPr>
        </p:nvPicPr>
        <p:blipFill>
          <a:blip r:embed="rId2" cstate="print"/>
          <a:srcRect b="10471"/>
          <a:stretch>
            <a:fillRect/>
          </a:stretch>
        </p:blipFill>
        <p:spPr bwMode="auto">
          <a:xfrm>
            <a:off x="539552" y="1556792"/>
            <a:ext cx="7056784" cy="4608511"/>
          </a:xfrm>
          <a:prstGeom prst="rect">
            <a:avLst/>
          </a:prstGeom>
          <a:noFill/>
          <a:ln w="9525">
            <a:solidFill>
              <a:sysClr val="windowText" lastClr="000000"/>
            </a:solidFill>
            <a:miter lim="800000"/>
            <a:headEnd/>
            <a:tailEnd/>
          </a:ln>
        </p:spPr>
      </p:pic>
    </p:spTree>
    <p:extLst>
      <p:ext uri="{BB962C8B-B14F-4D97-AF65-F5344CB8AC3E}">
        <p14:creationId xmlns:p14="http://schemas.microsoft.com/office/powerpoint/2010/main" val="3401016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Booking shifts with a Trainer</a:t>
            </a:r>
            <a:endParaRPr lang="en-GB" dirty="0"/>
          </a:p>
        </p:txBody>
      </p:sp>
      <p:pic>
        <p:nvPicPr>
          <p:cNvPr id="4" name="Content Placeholder 3"/>
          <p:cNvPicPr>
            <a:picLocks noGrp="1"/>
          </p:cNvPicPr>
          <p:nvPr>
            <p:ph idx="1"/>
          </p:nvPr>
        </p:nvPicPr>
        <p:blipFill>
          <a:blip r:embed="rId2" cstate="print"/>
          <a:srcRect/>
          <a:stretch>
            <a:fillRect/>
          </a:stretch>
        </p:blipFill>
        <p:spPr bwMode="auto">
          <a:xfrm>
            <a:off x="1353079" y="2492896"/>
            <a:ext cx="6696744" cy="1501049"/>
          </a:xfrm>
          <a:prstGeom prst="rect">
            <a:avLst/>
          </a:prstGeom>
          <a:noFill/>
          <a:ln w="9525">
            <a:solidFill>
              <a:schemeClr val="tx1"/>
            </a:solidFill>
            <a:miter lim="800000"/>
            <a:headEnd/>
            <a:tailEnd/>
          </a:ln>
        </p:spPr>
      </p:pic>
      <p:pic>
        <p:nvPicPr>
          <p:cNvPr id="6" name="Picture 5"/>
          <p:cNvPicPr/>
          <p:nvPr/>
        </p:nvPicPr>
        <p:blipFill>
          <a:blip r:embed="rId3" cstate="print"/>
          <a:srcRect/>
          <a:stretch>
            <a:fillRect/>
          </a:stretch>
        </p:blipFill>
        <p:spPr bwMode="auto">
          <a:xfrm>
            <a:off x="1835696" y="2057400"/>
            <a:ext cx="5731510" cy="352044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96709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Things you will need for shifts</a:t>
            </a:r>
            <a:endParaRPr lang="en-GB" dirty="0"/>
          </a:p>
        </p:txBody>
      </p:sp>
      <p:sp>
        <p:nvSpPr>
          <p:cNvPr id="3" name="Content Placeholder 2"/>
          <p:cNvSpPr>
            <a:spLocks noGrp="1"/>
          </p:cNvSpPr>
          <p:nvPr>
            <p:ph idx="1"/>
          </p:nvPr>
        </p:nvSpPr>
        <p:spPr/>
        <p:txBody>
          <a:bodyPr/>
          <a:lstStyle/>
          <a:p>
            <a:r>
              <a:rPr lang="en-GB" dirty="0" smtClean="0"/>
              <a:t>NHS Smartcard</a:t>
            </a:r>
          </a:p>
          <a:p>
            <a:pPr marL="0" indent="0">
              <a:buNone/>
            </a:pPr>
            <a:endParaRPr lang="en-GB" dirty="0" smtClean="0"/>
          </a:p>
          <a:p>
            <a:pPr lvl="0"/>
            <a:r>
              <a:rPr lang="en-GB" dirty="0" smtClean="0"/>
              <a:t>Own equipment - </a:t>
            </a:r>
            <a:r>
              <a:rPr lang="en-GB" dirty="0"/>
              <a:t>Stethoscopes, </a:t>
            </a:r>
            <a:r>
              <a:rPr lang="en-GB" dirty="0" err="1"/>
              <a:t>auriscopes</a:t>
            </a:r>
            <a:r>
              <a:rPr lang="en-GB" dirty="0"/>
              <a:t>, </a:t>
            </a:r>
            <a:r>
              <a:rPr lang="en-GB" dirty="0" err="1"/>
              <a:t>opthalmoscopes</a:t>
            </a:r>
            <a:r>
              <a:rPr lang="en-GB" dirty="0"/>
              <a:t>, tendon hammers, sphygmomanometers, </a:t>
            </a:r>
            <a:r>
              <a:rPr lang="en-GB" dirty="0" smtClean="0"/>
              <a:t>thermometers.</a:t>
            </a:r>
          </a:p>
          <a:p>
            <a:pPr marL="0" lvl="0" indent="0">
              <a:buNone/>
            </a:pPr>
            <a:endParaRPr lang="en-GB" dirty="0" smtClean="0"/>
          </a:p>
          <a:p>
            <a:r>
              <a:rPr lang="en-GB" dirty="0" smtClean="0"/>
              <a:t>Login details for </a:t>
            </a:r>
            <a:r>
              <a:rPr lang="en-GB" dirty="0" err="1" smtClean="0"/>
              <a:t>Adastra</a:t>
            </a:r>
            <a:endParaRPr lang="en-GB" dirty="0" smtClean="0"/>
          </a:p>
          <a:p>
            <a:endParaRPr lang="en-GB" dirty="0"/>
          </a:p>
        </p:txBody>
      </p:sp>
    </p:spTree>
    <p:extLst>
      <p:ext uri="{BB962C8B-B14F-4D97-AF65-F5344CB8AC3E}">
        <p14:creationId xmlns:p14="http://schemas.microsoft.com/office/powerpoint/2010/main" val="275555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 of Session</a:t>
            </a:r>
            <a:endParaRPr lang="en-GB" dirty="0"/>
          </a:p>
        </p:txBody>
      </p:sp>
      <p:sp>
        <p:nvSpPr>
          <p:cNvPr id="3" name="Content Placeholder 2"/>
          <p:cNvSpPr>
            <a:spLocks noGrp="1"/>
          </p:cNvSpPr>
          <p:nvPr>
            <p:ph idx="1"/>
          </p:nvPr>
        </p:nvSpPr>
        <p:spPr>
          <a:xfrm>
            <a:off x="467544" y="1412776"/>
            <a:ext cx="8229600" cy="4411663"/>
          </a:xfrm>
        </p:spPr>
        <p:txBody>
          <a:bodyPr/>
          <a:lstStyle/>
          <a:p>
            <a:r>
              <a:rPr lang="en-GB" sz="2800" dirty="0" smtClean="0"/>
              <a:t>GP OOH Training requirements and competencies</a:t>
            </a:r>
          </a:p>
          <a:p>
            <a:r>
              <a:rPr lang="en-GB" sz="2800" dirty="0" smtClean="0"/>
              <a:t>Progression of training</a:t>
            </a:r>
          </a:p>
          <a:p>
            <a:r>
              <a:rPr lang="en-GB" sz="2800" dirty="0" smtClean="0"/>
              <a:t>Trainee responsibilities</a:t>
            </a:r>
          </a:p>
          <a:p>
            <a:r>
              <a:rPr lang="en-GB" sz="2800" dirty="0" smtClean="0"/>
              <a:t>History of HUC</a:t>
            </a:r>
          </a:p>
          <a:p>
            <a:r>
              <a:rPr lang="en-GB" sz="2800" dirty="0"/>
              <a:t>NHS 111 / OOH </a:t>
            </a:r>
            <a:r>
              <a:rPr lang="en-GB" sz="2800" dirty="0" smtClean="0"/>
              <a:t>overview</a:t>
            </a:r>
          </a:p>
          <a:p>
            <a:r>
              <a:rPr lang="en-GB" sz="2800" dirty="0" smtClean="0"/>
              <a:t>OOH roles</a:t>
            </a:r>
          </a:p>
          <a:p>
            <a:r>
              <a:rPr lang="en-GB" sz="2800" dirty="0" smtClean="0"/>
              <a:t>Booking shifts</a:t>
            </a:r>
          </a:p>
          <a:p>
            <a:r>
              <a:rPr lang="en-GB" sz="2800" dirty="0" smtClean="0"/>
              <a:t>Overview of clinical system </a:t>
            </a:r>
            <a:r>
              <a:rPr lang="en-GB" sz="2800" dirty="0" smtClean="0"/>
              <a:t>– </a:t>
            </a:r>
            <a:r>
              <a:rPr lang="en-GB" sz="2800" dirty="0" err="1" smtClean="0"/>
              <a:t>Adastra</a:t>
            </a:r>
            <a:endParaRPr lang="en-GB" sz="2800" dirty="0" smtClean="0"/>
          </a:p>
          <a:p>
            <a:r>
              <a:rPr lang="en-GB" sz="2800" dirty="0" smtClean="0"/>
              <a:t>The patient journey through OOH.</a:t>
            </a:r>
            <a:endParaRPr lang="en-GB" sz="2800" dirty="0" smtClean="0"/>
          </a:p>
          <a:p>
            <a:pPr marL="0" indent="0">
              <a:buNone/>
            </a:pPr>
            <a:endParaRPr lang="en-GB" sz="2800" dirty="0"/>
          </a:p>
          <a:p>
            <a:endParaRPr lang="en-GB" sz="2800" dirty="0"/>
          </a:p>
        </p:txBody>
      </p:sp>
    </p:spTree>
    <p:extLst>
      <p:ext uri="{BB962C8B-B14F-4D97-AF65-F5344CB8AC3E}">
        <p14:creationId xmlns:p14="http://schemas.microsoft.com/office/powerpoint/2010/main" val="360239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The Patient  OOH Journey</a:t>
            </a:r>
            <a:endParaRPr lang="en-GB" dirty="0"/>
          </a:p>
        </p:txBody>
      </p:sp>
      <p:sp>
        <p:nvSpPr>
          <p:cNvPr id="5" name="Subtitle 4"/>
          <p:cNvSpPr>
            <a:spLocks noGrp="1"/>
          </p:cNvSpPr>
          <p:nvPr>
            <p:ph type="body" idx="1"/>
          </p:nvPr>
        </p:nvSpPr>
        <p:spPr/>
        <p:txBody>
          <a:bodyPr/>
          <a:lstStyle/>
          <a:p>
            <a:r>
              <a:rPr lang="en-GB" dirty="0" smtClean="0"/>
              <a:t>Overview of </a:t>
            </a:r>
            <a:r>
              <a:rPr lang="en-GB" dirty="0" err="1" smtClean="0"/>
              <a:t>Adastra</a:t>
            </a:r>
            <a:r>
              <a:rPr lang="en-GB" dirty="0" smtClean="0"/>
              <a:t> </a:t>
            </a:r>
          </a:p>
          <a:p>
            <a:r>
              <a:rPr lang="en-GB" dirty="0" smtClean="0"/>
              <a:t>OOH consultation skills and practical advice</a:t>
            </a:r>
            <a:endParaRPr lang="en-GB" dirty="0"/>
          </a:p>
        </p:txBody>
      </p:sp>
    </p:spTree>
    <p:extLst>
      <p:ext uri="{BB962C8B-B14F-4D97-AF65-F5344CB8AC3E}">
        <p14:creationId xmlns:p14="http://schemas.microsoft.com/office/powerpoint/2010/main" val="41823502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4294967295"/>
          </p:nvPr>
        </p:nvPicPr>
        <p:blipFill>
          <a:blip r:embed="rId2" cstate="print"/>
          <a:srcRect/>
          <a:stretch>
            <a:fillRect/>
          </a:stretch>
        </p:blipFill>
        <p:spPr bwMode="auto">
          <a:xfrm>
            <a:off x="467544" y="764704"/>
            <a:ext cx="7345363" cy="5145906"/>
          </a:xfrm>
          <a:prstGeom prst="rect">
            <a:avLst/>
          </a:prstGeom>
          <a:noFill/>
          <a:ln w="9525">
            <a:noFill/>
            <a:miter lim="800000"/>
            <a:headEnd/>
            <a:tailEnd/>
          </a:ln>
        </p:spPr>
      </p:pic>
    </p:spTree>
    <p:extLst>
      <p:ext uri="{BB962C8B-B14F-4D97-AF65-F5344CB8AC3E}">
        <p14:creationId xmlns:p14="http://schemas.microsoft.com/office/powerpoint/2010/main" val="3824733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GB" dirty="0" smtClean="0"/>
              <a:t>Before the Consultation</a:t>
            </a:r>
            <a:endParaRPr lang="en-GB" dirty="0"/>
          </a:p>
        </p:txBody>
      </p:sp>
      <p:sp>
        <p:nvSpPr>
          <p:cNvPr id="2" name="Content Placeholder 1"/>
          <p:cNvSpPr>
            <a:spLocks noGrp="1"/>
          </p:cNvSpPr>
          <p:nvPr>
            <p:ph idx="4294967295"/>
          </p:nvPr>
        </p:nvSpPr>
        <p:spPr>
          <a:xfrm>
            <a:off x="0" y="1412875"/>
            <a:ext cx="8229600" cy="4411663"/>
          </a:xfrm>
        </p:spPr>
        <p:txBody>
          <a:bodyPr/>
          <a:lstStyle/>
          <a:p>
            <a:pPr marL="285750" indent="-285750">
              <a:spcAft>
                <a:spcPts val="600"/>
              </a:spcAft>
              <a:buFont typeface="Arial" charset="0"/>
              <a:buChar char="•"/>
            </a:pPr>
            <a:endParaRPr lang="en-US" sz="1800" dirty="0">
              <a:solidFill>
                <a:srgbClr val="0070C0"/>
              </a:solidFill>
              <a:ea typeface="Helvetica Neue Light"/>
              <a:cs typeface="Helvetica Neue Light"/>
            </a:endParaRPr>
          </a:p>
          <a:p>
            <a:endParaRPr lang="en-US" dirty="0"/>
          </a:p>
        </p:txBody>
      </p:sp>
      <p:sp>
        <p:nvSpPr>
          <p:cNvPr id="3" name="Rectangle 2"/>
          <p:cNvSpPr/>
          <p:nvPr/>
        </p:nvSpPr>
        <p:spPr>
          <a:xfrm>
            <a:off x="295075" y="1340768"/>
            <a:ext cx="8568952" cy="5016758"/>
          </a:xfrm>
          <a:prstGeom prst="rect">
            <a:avLst/>
          </a:prstGeom>
        </p:spPr>
        <p:txBody>
          <a:bodyPr wrap="square">
            <a:spAutoFit/>
          </a:bodyPr>
          <a:lstStyle/>
          <a:p>
            <a:pPr marL="0" indent="0">
              <a:buNone/>
            </a:pPr>
            <a:r>
              <a:rPr lang="en-US" altLang="en-US" sz="1600" b="1" dirty="0">
                <a:latin typeface="+mn-lt"/>
              </a:rPr>
              <a:t>It is important to get in to the habit of making the following checks using a </a:t>
            </a:r>
            <a:r>
              <a:rPr lang="en-US" altLang="en-US" sz="1600" b="1" dirty="0" err="1">
                <a:latin typeface="+mn-lt"/>
              </a:rPr>
              <a:t>standardised</a:t>
            </a:r>
            <a:r>
              <a:rPr lang="en-US" altLang="en-US" sz="1600" b="1" dirty="0">
                <a:latin typeface="+mn-lt"/>
              </a:rPr>
              <a:t> approach before you telephone a patient, call them into the consultation room or go out onto the home visit</a:t>
            </a:r>
          </a:p>
          <a:p>
            <a:pPr marL="0" indent="0" algn="ctr">
              <a:buNone/>
            </a:pPr>
            <a:endParaRPr lang="en-US" altLang="en-US" sz="1600" b="1" dirty="0">
              <a:latin typeface="+mn-lt"/>
            </a:endParaRPr>
          </a:p>
          <a:p>
            <a:pPr marL="285750" indent="-285750">
              <a:buFont typeface="Arial" panose="020B0604020202020204" pitchFamily="34" charset="0"/>
              <a:buChar char="•"/>
            </a:pPr>
            <a:r>
              <a:rPr lang="en-US" altLang="en-US" sz="1600" dirty="0">
                <a:latin typeface="+mn-lt"/>
              </a:rPr>
              <a:t>Patient demographics – 3 point check</a:t>
            </a:r>
          </a:p>
          <a:p>
            <a:pPr lvl="1"/>
            <a:r>
              <a:rPr lang="en-US" altLang="en-US" sz="1600" dirty="0">
                <a:latin typeface="+mn-lt"/>
              </a:rPr>
              <a:t>Confirm patient identity</a:t>
            </a:r>
          </a:p>
          <a:p>
            <a:pPr lvl="1">
              <a:buFont typeface="Arial" charset="0"/>
              <a:buNone/>
            </a:pPr>
            <a:endParaRPr lang="en-US" altLang="en-US" sz="1600" dirty="0">
              <a:latin typeface="+mn-lt"/>
            </a:endParaRPr>
          </a:p>
          <a:p>
            <a:pPr marL="285750" indent="-285750">
              <a:buFont typeface="Arial" panose="020B0604020202020204" pitchFamily="34" charset="0"/>
              <a:buChar char="•"/>
            </a:pPr>
            <a:r>
              <a:rPr lang="en-US" altLang="en-US" sz="1600" dirty="0">
                <a:latin typeface="+mn-lt"/>
              </a:rPr>
              <a:t>Number of contacts</a:t>
            </a:r>
          </a:p>
          <a:p>
            <a:pPr lvl="1"/>
            <a:r>
              <a:rPr lang="en-US" altLang="en-US" sz="1600" dirty="0">
                <a:latin typeface="+mn-lt"/>
              </a:rPr>
              <a:t>In past few days, week, month</a:t>
            </a:r>
          </a:p>
          <a:p>
            <a:pPr lvl="1">
              <a:buFont typeface="Arial" charset="0"/>
              <a:buNone/>
            </a:pPr>
            <a:endParaRPr lang="en-US" altLang="en-US" sz="1600" dirty="0">
              <a:latin typeface="+mn-lt"/>
            </a:endParaRPr>
          </a:p>
          <a:p>
            <a:pPr marL="285750" indent="-285750">
              <a:buFont typeface="Arial" panose="020B0604020202020204" pitchFamily="34" charset="0"/>
              <a:buChar char="•"/>
            </a:pPr>
            <a:r>
              <a:rPr lang="en-US" altLang="en-US" sz="1600" dirty="0">
                <a:latin typeface="+mn-lt"/>
              </a:rPr>
              <a:t>Medical History tab</a:t>
            </a:r>
          </a:p>
          <a:p>
            <a:pPr lvl="1"/>
            <a:r>
              <a:rPr lang="en-US" altLang="en-US" sz="1600" dirty="0">
                <a:latin typeface="+mn-lt"/>
              </a:rPr>
              <a:t>Check this and complete it if not populated – helped with future consultations</a:t>
            </a:r>
          </a:p>
          <a:p>
            <a:pPr lvl="1"/>
            <a:r>
              <a:rPr lang="en-US" altLang="en-US" sz="1600" dirty="0">
                <a:latin typeface="+mn-lt"/>
              </a:rPr>
              <a:t>Works with prescribing module and will flag interactions, allergies </a:t>
            </a:r>
            <a:r>
              <a:rPr lang="en-US" altLang="en-US" sz="1600" dirty="0" err="1">
                <a:latin typeface="+mn-lt"/>
              </a:rPr>
              <a:t>etc</a:t>
            </a:r>
            <a:endParaRPr lang="en-US" altLang="en-US" sz="1600" dirty="0">
              <a:latin typeface="+mn-lt"/>
            </a:endParaRPr>
          </a:p>
          <a:p>
            <a:pPr lvl="1">
              <a:buFont typeface="Arial" charset="0"/>
              <a:buNone/>
            </a:pPr>
            <a:endParaRPr lang="en-US" altLang="en-US" sz="1600" dirty="0">
              <a:latin typeface="+mn-lt"/>
            </a:endParaRPr>
          </a:p>
          <a:p>
            <a:pPr marL="285750" indent="-285750">
              <a:buFont typeface="Arial" panose="020B0604020202020204" pitchFamily="34" charset="0"/>
              <a:buChar char="•"/>
            </a:pPr>
            <a:r>
              <a:rPr lang="en-US" altLang="en-US" sz="1600" dirty="0">
                <a:latin typeface="+mn-lt"/>
              </a:rPr>
              <a:t>Previous encounters </a:t>
            </a:r>
          </a:p>
          <a:p>
            <a:pPr lvl="1"/>
            <a:r>
              <a:rPr lang="en-US" altLang="en-US" sz="1600" dirty="0">
                <a:latin typeface="+mn-lt"/>
              </a:rPr>
              <a:t>Valuable information regarding consulting </a:t>
            </a:r>
            <a:r>
              <a:rPr lang="en-US" altLang="en-US" sz="1600" dirty="0" err="1">
                <a:latin typeface="+mn-lt"/>
              </a:rPr>
              <a:t>behaviour</a:t>
            </a:r>
            <a:r>
              <a:rPr lang="en-US" altLang="en-US" sz="1600" dirty="0">
                <a:latin typeface="+mn-lt"/>
              </a:rPr>
              <a:t>, past medical history </a:t>
            </a:r>
            <a:r>
              <a:rPr lang="en-US" altLang="en-US" sz="1600" dirty="0" err="1">
                <a:latin typeface="+mn-lt"/>
              </a:rPr>
              <a:t>etc</a:t>
            </a:r>
            <a:endParaRPr lang="en-US" altLang="en-US" sz="1600" dirty="0">
              <a:latin typeface="+mn-lt"/>
            </a:endParaRPr>
          </a:p>
          <a:p>
            <a:pPr lvl="1">
              <a:buFont typeface="Arial" charset="0"/>
              <a:buNone/>
            </a:pPr>
            <a:r>
              <a:rPr lang="en-US" altLang="en-US" sz="1600" dirty="0">
                <a:latin typeface="+mn-lt"/>
              </a:rPr>
              <a:t> </a:t>
            </a:r>
          </a:p>
          <a:p>
            <a:pPr marL="285750" indent="-285750">
              <a:buFont typeface="Arial" panose="020B0604020202020204" pitchFamily="34" charset="0"/>
              <a:buChar char="•"/>
            </a:pPr>
            <a:r>
              <a:rPr lang="en-US" altLang="en-US" sz="1600" dirty="0">
                <a:latin typeface="+mn-lt"/>
              </a:rPr>
              <a:t>Special Patient Notes (SPNs)</a:t>
            </a:r>
          </a:p>
          <a:p>
            <a:pPr lvl="1"/>
            <a:r>
              <a:rPr lang="en-US" altLang="en-US" sz="1600" dirty="0">
                <a:latin typeface="+mn-lt"/>
              </a:rPr>
              <a:t>Reading these is mandatory, important info regarding end of life plans, safeguarding, violent patients, those seeking drugs of misuse </a:t>
            </a:r>
            <a:r>
              <a:rPr lang="en-US" altLang="en-US" sz="1600" dirty="0" err="1">
                <a:latin typeface="+mn-lt"/>
              </a:rPr>
              <a:t>etc</a:t>
            </a:r>
            <a:endParaRPr lang="en-US" altLang="en-US" sz="1600" dirty="0">
              <a:latin typeface="+mn-lt"/>
            </a:endParaRPr>
          </a:p>
        </p:txBody>
      </p:sp>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71060" y="2261321"/>
            <a:ext cx="10715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500"/>
                                        <p:tgtEl>
                                          <p:spTgt spid="3">
                                            <p:txEl>
                                              <p:pRg st="10" end="1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12" end="12"/>
                                            </p:txEl>
                                          </p:spTgt>
                                        </p:tgtEl>
                                        <p:attrNameLst>
                                          <p:attrName>style.visibility</p:attrName>
                                        </p:attrNameLst>
                                      </p:cBhvr>
                                      <p:to>
                                        <p:strVal val="visible"/>
                                      </p:to>
                                    </p:set>
                                    <p:animEffect transition="in" filter="fade">
                                      <p:cBhvr>
                                        <p:cTn id="34" dur="500"/>
                                        <p:tgtEl>
                                          <p:spTgt spid="3">
                                            <p:txEl>
                                              <p:pRg st="12" end="1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fade">
                                      <p:cBhvr>
                                        <p:cTn id="37" dur="500"/>
                                        <p:tgtEl>
                                          <p:spTgt spid="3">
                                            <p:txEl>
                                              <p:pRg st="13" end="1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5" end="15"/>
                                            </p:txEl>
                                          </p:spTgt>
                                        </p:tgtEl>
                                        <p:attrNameLst>
                                          <p:attrName>style.visibility</p:attrName>
                                        </p:attrNameLst>
                                      </p:cBhvr>
                                      <p:to>
                                        <p:strVal val="visible"/>
                                      </p:to>
                                    </p:set>
                                    <p:animEffect transition="in" filter="fade">
                                      <p:cBhvr>
                                        <p:cTn id="42" dur="500"/>
                                        <p:tgtEl>
                                          <p:spTgt spid="3">
                                            <p:txEl>
                                              <p:pRg st="15" end="15"/>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animEffect transition="in" filter="fade">
                                      <p:cBhvr>
                                        <p:cTn id="45" dur="500"/>
                                        <p:tgtEl>
                                          <p:spTgt spid="3">
                                            <p:txEl>
                                              <p:pRg st="16" end="16"/>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srcRect t="5556" r="2960" b="3439"/>
          <a:stretch>
            <a:fillRect/>
          </a:stretch>
        </p:blipFill>
        <p:spPr bwMode="auto">
          <a:xfrm>
            <a:off x="251520" y="404664"/>
            <a:ext cx="7488832" cy="5832648"/>
          </a:xfrm>
          <a:prstGeom prst="rect">
            <a:avLst/>
          </a:prstGeom>
          <a:noFill/>
          <a:ln w="9525">
            <a:solidFill>
              <a:schemeClr val="tx1"/>
            </a:solidFill>
            <a:miter lim="800000"/>
            <a:headEnd/>
            <a:tailEnd/>
          </a:ln>
        </p:spPr>
      </p:pic>
      <p:pic>
        <p:nvPicPr>
          <p:cNvPr id="4" name="Picture 3"/>
          <p:cNvPicPr/>
          <p:nvPr/>
        </p:nvPicPr>
        <p:blipFill>
          <a:blip r:embed="rId3" cstate="print"/>
          <a:srcRect t="3633" r="21687" b="5769"/>
          <a:stretch>
            <a:fillRect/>
          </a:stretch>
        </p:blipFill>
        <p:spPr bwMode="auto">
          <a:xfrm>
            <a:off x="1763688" y="1647507"/>
            <a:ext cx="5472607" cy="4157757"/>
          </a:xfrm>
          <a:prstGeom prst="rect">
            <a:avLst/>
          </a:prstGeom>
          <a:noFill/>
          <a:ln w="9525">
            <a:solidFill>
              <a:schemeClr val="tx1"/>
            </a:solidFill>
            <a:miter lim="800000"/>
            <a:headEnd/>
            <a:tailEnd/>
          </a:ln>
        </p:spPr>
      </p:pic>
      <p:pic>
        <p:nvPicPr>
          <p:cNvPr id="5" name="Picture 4"/>
          <p:cNvPicPr/>
          <p:nvPr/>
        </p:nvPicPr>
        <p:blipFill>
          <a:blip r:embed="rId4" cstate="print"/>
          <a:srcRect/>
          <a:stretch>
            <a:fillRect/>
          </a:stretch>
        </p:blipFill>
        <p:spPr bwMode="auto">
          <a:xfrm>
            <a:off x="611560" y="692696"/>
            <a:ext cx="7128791" cy="5328592"/>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91663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Special patient notes</a:t>
            </a:r>
            <a:endParaRPr lang="en-GB" dirty="0"/>
          </a:p>
        </p:txBody>
      </p:sp>
      <p:pic>
        <p:nvPicPr>
          <p:cNvPr id="3" name="Picture 2"/>
          <p:cNvPicPr/>
          <p:nvPr/>
        </p:nvPicPr>
        <p:blipFill>
          <a:blip r:embed="rId2" cstate="print"/>
          <a:srcRect r="45585" b="-26948"/>
          <a:stretch>
            <a:fillRect/>
          </a:stretch>
        </p:blipFill>
        <p:spPr bwMode="auto">
          <a:xfrm>
            <a:off x="1043608" y="1988840"/>
            <a:ext cx="6048672" cy="720080"/>
          </a:xfrm>
          <a:prstGeom prst="rect">
            <a:avLst/>
          </a:prstGeom>
          <a:noFill/>
          <a:ln w="9525">
            <a:solidFill>
              <a:schemeClr val="tx1"/>
            </a:solidFill>
            <a:miter lim="800000"/>
            <a:headEnd/>
            <a:tailEnd/>
          </a:ln>
        </p:spPr>
      </p:pic>
      <p:pic>
        <p:nvPicPr>
          <p:cNvPr id="4" name="Picture 3"/>
          <p:cNvPicPr/>
          <p:nvPr/>
        </p:nvPicPr>
        <p:blipFill>
          <a:blip r:embed="rId3" cstate="print"/>
          <a:srcRect/>
          <a:stretch>
            <a:fillRect/>
          </a:stretch>
        </p:blipFill>
        <p:spPr bwMode="auto">
          <a:xfrm>
            <a:off x="2483768" y="3645024"/>
            <a:ext cx="3433564" cy="187220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1692227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28800"/>
            <a:ext cx="9144000" cy="4678204"/>
          </a:xfrm>
          <a:prstGeom prst="rect">
            <a:avLst/>
          </a:prstGeom>
        </p:spPr>
        <p:txBody>
          <a:bodyPr wrap="square">
            <a:spAutoFit/>
          </a:bodyPr>
          <a:lstStyle/>
          <a:p>
            <a:pPr marL="285750" indent="-285750">
              <a:buFont typeface="Arial" panose="020B0604020202020204" pitchFamily="34" charset="0"/>
              <a:buChar char="•"/>
            </a:pPr>
            <a:r>
              <a:rPr lang="en-US" altLang="en-US" sz="2000" dirty="0">
                <a:latin typeface="+mn-lt"/>
              </a:rPr>
              <a:t>All cases are received via NHS 111</a:t>
            </a:r>
          </a:p>
          <a:p>
            <a:pPr marL="285750" indent="-285750">
              <a:buFont typeface="Arial" panose="020B0604020202020204" pitchFamily="34" charset="0"/>
              <a:buChar char="•"/>
            </a:pPr>
            <a:r>
              <a:rPr lang="en-US" altLang="en-US" sz="2000" dirty="0">
                <a:latin typeface="+mn-lt"/>
              </a:rPr>
              <a:t>Pathways assessment is visible in </a:t>
            </a:r>
            <a:r>
              <a:rPr lang="en-US" altLang="en-US" sz="2000" dirty="0" err="1">
                <a:latin typeface="+mn-lt"/>
              </a:rPr>
              <a:t>Adastra</a:t>
            </a:r>
            <a:r>
              <a:rPr lang="en-US" altLang="en-US" sz="2000" dirty="0">
                <a:latin typeface="+mn-lt"/>
              </a:rPr>
              <a:t> record</a:t>
            </a:r>
          </a:p>
          <a:p>
            <a:pPr marL="285750" indent="-285750">
              <a:buFont typeface="Arial" panose="020B0604020202020204" pitchFamily="34" charset="0"/>
              <a:buChar char="•"/>
            </a:pPr>
            <a:r>
              <a:rPr lang="en-US" altLang="en-US" sz="2000" dirty="0">
                <a:latin typeface="+mn-lt"/>
              </a:rPr>
              <a:t>Ensure that you review medical history, previous encounters and SPNs</a:t>
            </a:r>
          </a:p>
          <a:p>
            <a:pPr marL="285750" indent="-285750">
              <a:buFont typeface="Arial" panose="020B0604020202020204" pitchFamily="34" charset="0"/>
              <a:buChar char="•"/>
            </a:pPr>
            <a:r>
              <a:rPr lang="en-US" altLang="en-US" sz="2000" dirty="0">
                <a:latin typeface="+mn-lt"/>
              </a:rPr>
              <a:t>All calls are recorded</a:t>
            </a:r>
          </a:p>
          <a:p>
            <a:pPr marL="285750" indent="-285750">
              <a:buFont typeface="Arial" panose="020B0604020202020204" pitchFamily="34" charset="0"/>
              <a:buChar char="•"/>
            </a:pPr>
            <a:r>
              <a:rPr lang="en-US" altLang="en-US" sz="2000" dirty="0">
                <a:latin typeface="+mn-lt"/>
              </a:rPr>
              <a:t>State your name and role and check patient’s details (ensure check name, date of birth and first line of address)</a:t>
            </a:r>
          </a:p>
          <a:p>
            <a:pPr marL="285750" indent="-285750">
              <a:buFont typeface="Arial" panose="020B0604020202020204" pitchFamily="34" charset="0"/>
              <a:buChar char="•"/>
            </a:pPr>
            <a:r>
              <a:rPr lang="en-US" altLang="en-US" sz="2000" dirty="0" err="1">
                <a:latin typeface="+mn-lt"/>
              </a:rPr>
              <a:t>Summarise</a:t>
            </a:r>
            <a:r>
              <a:rPr lang="en-US" altLang="en-US" sz="2000" dirty="0">
                <a:latin typeface="+mn-lt"/>
              </a:rPr>
              <a:t> the reason the patient called 111 to check understanding</a:t>
            </a:r>
          </a:p>
          <a:p>
            <a:pPr marL="285750" indent="-285750">
              <a:buFont typeface="Arial" panose="020B0604020202020204" pitchFamily="34" charset="0"/>
              <a:buChar char="•"/>
            </a:pPr>
            <a:r>
              <a:rPr lang="en-US" altLang="en-US" sz="2000" dirty="0">
                <a:latin typeface="+mn-lt"/>
              </a:rPr>
              <a:t>Use silence and allow the patient to talk </a:t>
            </a:r>
          </a:p>
          <a:p>
            <a:pPr marL="285750" indent="-285750">
              <a:buFont typeface="Arial" panose="020B0604020202020204" pitchFamily="34" charset="0"/>
              <a:buChar char="•"/>
            </a:pPr>
            <a:r>
              <a:rPr lang="en-US" altLang="en-US" sz="2000" dirty="0">
                <a:latin typeface="+mn-lt"/>
              </a:rPr>
              <a:t>Open questions then close down and </a:t>
            </a:r>
            <a:r>
              <a:rPr lang="en-US" altLang="en-US" sz="2000" b="1" u="sng" dirty="0">
                <a:latin typeface="+mn-lt"/>
              </a:rPr>
              <a:t>EXCLUDE RED FLAGS</a:t>
            </a:r>
          </a:p>
          <a:p>
            <a:pPr marL="285750" indent="-285750">
              <a:buFont typeface="Arial" panose="020B0604020202020204" pitchFamily="34" charset="0"/>
              <a:buChar char="•"/>
            </a:pPr>
            <a:r>
              <a:rPr lang="en-US" altLang="en-US" sz="2000" dirty="0">
                <a:latin typeface="+mn-lt"/>
              </a:rPr>
              <a:t>Ask about PMH/medications/allergies</a:t>
            </a:r>
          </a:p>
          <a:p>
            <a:pPr marL="285750" indent="-285750">
              <a:buFont typeface="Arial" panose="020B0604020202020204" pitchFamily="34" charset="0"/>
              <a:buChar char="•"/>
            </a:pPr>
            <a:r>
              <a:rPr lang="en-US" altLang="en-US" sz="2000" dirty="0">
                <a:latin typeface="+mn-lt"/>
              </a:rPr>
              <a:t>Decide IF needs to be seen and if so WHEN (routine vs urgent)</a:t>
            </a:r>
          </a:p>
          <a:p>
            <a:pPr marL="285750" indent="-285750">
              <a:buFont typeface="Arial" panose="020B0604020202020204" pitchFamily="34" charset="0"/>
              <a:buChar char="•"/>
            </a:pPr>
            <a:r>
              <a:rPr lang="en-US" altLang="en-US" sz="2000" dirty="0">
                <a:latin typeface="+mn-lt"/>
              </a:rPr>
              <a:t>OOH base appointment or home visit</a:t>
            </a:r>
          </a:p>
          <a:p>
            <a:pPr marL="285750" indent="-285750">
              <a:buFont typeface="Arial" panose="020B0604020202020204" pitchFamily="34" charset="0"/>
              <a:buChar char="•"/>
            </a:pPr>
            <a:r>
              <a:rPr lang="en-US" altLang="en-US" sz="2000" dirty="0">
                <a:latin typeface="+mn-lt"/>
              </a:rPr>
              <a:t>If closing with advice then check patient’s understanding and agreement and record clear specific safety netting</a:t>
            </a:r>
          </a:p>
          <a:p>
            <a:pPr marL="0" indent="0">
              <a:buNone/>
            </a:pPr>
            <a:endParaRPr lang="en-US" altLang="en-US" b="1" i="1" dirty="0"/>
          </a:p>
        </p:txBody>
      </p:sp>
      <p:sp>
        <p:nvSpPr>
          <p:cNvPr id="4" name="Title 3"/>
          <p:cNvSpPr>
            <a:spLocks noGrp="1"/>
          </p:cNvSpPr>
          <p:nvPr>
            <p:ph type="title"/>
          </p:nvPr>
        </p:nvSpPr>
        <p:spPr/>
        <p:txBody>
          <a:bodyPr/>
          <a:lstStyle/>
          <a:p>
            <a:r>
              <a:rPr lang="en-GB" dirty="0" smtClean="0"/>
              <a:t>Telephone Triage Process</a:t>
            </a:r>
            <a:endParaRPr lang="en-GB" dirty="0"/>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5517232"/>
            <a:ext cx="931069"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401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srcRect/>
          <a:stretch>
            <a:fillRect/>
          </a:stretch>
        </p:blipFill>
        <p:spPr bwMode="auto">
          <a:xfrm>
            <a:off x="683568" y="548681"/>
            <a:ext cx="6840760" cy="5544615"/>
          </a:xfrm>
          <a:prstGeom prst="rect">
            <a:avLst/>
          </a:prstGeom>
          <a:noFill/>
          <a:ln w="19050">
            <a:solidFill>
              <a:schemeClr val="tx1"/>
            </a:solidFill>
            <a:miter lim="800000"/>
            <a:headEnd/>
            <a:tailEnd/>
          </a:ln>
        </p:spPr>
      </p:pic>
    </p:spTree>
    <p:extLst>
      <p:ext uri="{BB962C8B-B14F-4D97-AF65-F5344CB8AC3E}">
        <p14:creationId xmlns:p14="http://schemas.microsoft.com/office/powerpoint/2010/main" val="37739921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Telephone Triage Tips</a:t>
            </a:r>
            <a:endParaRPr lang="en-GB" dirty="0"/>
          </a:p>
        </p:txBody>
      </p:sp>
      <p:sp>
        <p:nvSpPr>
          <p:cNvPr id="3" name="Rectangle 2"/>
          <p:cNvSpPr/>
          <p:nvPr/>
        </p:nvSpPr>
        <p:spPr>
          <a:xfrm>
            <a:off x="252201" y="1484784"/>
            <a:ext cx="8424936" cy="4893647"/>
          </a:xfrm>
          <a:prstGeom prst="rect">
            <a:avLst/>
          </a:prstGeom>
        </p:spPr>
        <p:txBody>
          <a:bodyPr wrap="square">
            <a:spAutoFit/>
          </a:bodyPr>
          <a:lstStyle/>
          <a:p>
            <a:pPr marL="285750" indent="-285750">
              <a:buFont typeface="Arial" panose="020B0604020202020204" pitchFamily="34" charset="0"/>
              <a:buChar char="•"/>
            </a:pPr>
            <a:r>
              <a:rPr lang="en-US" altLang="en-US" sz="2400" dirty="0">
                <a:latin typeface="+mn-lt"/>
              </a:rPr>
              <a:t>ALWAYS speak to the patient if possible – be very careful with histories from relatives, paramedics </a:t>
            </a:r>
            <a:r>
              <a:rPr lang="en-US" altLang="en-US" sz="2400" dirty="0" err="1" smtClean="0">
                <a:latin typeface="+mn-lt"/>
              </a:rPr>
              <a:t>etc</a:t>
            </a:r>
            <a:endParaRPr lang="en-US" altLang="en-US" sz="2400" dirty="0" smtClean="0">
              <a:latin typeface="+mn-lt"/>
            </a:endParaRPr>
          </a:p>
          <a:p>
            <a:pPr marL="285750" indent="-285750">
              <a:buFont typeface="Arial" panose="020B0604020202020204" pitchFamily="34" charset="0"/>
              <a:buChar char="•"/>
            </a:pPr>
            <a:r>
              <a:rPr lang="en-US" altLang="en-US" sz="2400" dirty="0" smtClean="0">
                <a:latin typeface="+mn-lt"/>
              </a:rPr>
              <a:t>Be </a:t>
            </a:r>
            <a:r>
              <a:rPr lang="en-US" altLang="en-US" sz="2400" dirty="0">
                <a:latin typeface="+mn-lt"/>
              </a:rPr>
              <a:t>aware of patient’s ideas, concerns and expectations</a:t>
            </a:r>
          </a:p>
          <a:p>
            <a:pPr marL="285750" indent="-285750">
              <a:buFont typeface="Arial" panose="020B0604020202020204" pitchFamily="34" charset="0"/>
              <a:buChar char="•"/>
            </a:pPr>
            <a:r>
              <a:rPr lang="en-US" altLang="en-US" sz="2400" dirty="0">
                <a:latin typeface="+mn-lt"/>
              </a:rPr>
              <a:t>Beware febrile </a:t>
            </a:r>
            <a:r>
              <a:rPr lang="en-US" altLang="en-US" sz="2400" dirty="0" err="1">
                <a:latin typeface="+mn-lt"/>
              </a:rPr>
              <a:t>chidren</a:t>
            </a:r>
            <a:r>
              <a:rPr lang="en-US" altLang="en-US" sz="2400" dirty="0">
                <a:latin typeface="+mn-lt"/>
              </a:rPr>
              <a:t>, rashes and abdominal pain</a:t>
            </a:r>
          </a:p>
          <a:p>
            <a:pPr marL="285750" indent="-285750">
              <a:buFont typeface="Arial" panose="020B0604020202020204" pitchFamily="34" charset="0"/>
              <a:buChar char="•"/>
            </a:pPr>
            <a:r>
              <a:rPr lang="en-US" altLang="en-US" sz="2400" dirty="0">
                <a:latin typeface="+mn-lt"/>
              </a:rPr>
              <a:t>Do not jump to conclusions / diagnose too early</a:t>
            </a:r>
          </a:p>
          <a:p>
            <a:pPr marL="285750" indent="-285750">
              <a:buFont typeface="Arial" panose="020B0604020202020204" pitchFamily="34" charset="0"/>
              <a:buChar char="•"/>
            </a:pPr>
            <a:r>
              <a:rPr lang="en-US" altLang="en-US" sz="2400" dirty="0" smtClean="0">
                <a:latin typeface="+mn-lt"/>
              </a:rPr>
              <a:t>Make </a:t>
            </a:r>
            <a:r>
              <a:rPr lang="en-US" altLang="en-US" sz="2400" dirty="0">
                <a:latin typeface="+mn-lt"/>
              </a:rPr>
              <a:t>detailed notes</a:t>
            </a:r>
          </a:p>
          <a:p>
            <a:pPr marL="285750" indent="-285750">
              <a:buFont typeface="Arial" panose="020B0604020202020204" pitchFamily="34" charset="0"/>
              <a:buChar char="•"/>
            </a:pPr>
            <a:r>
              <a:rPr lang="en-US" altLang="en-US" sz="2400" dirty="0">
                <a:latin typeface="+mn-lt"/>
              </a:rPr>
              <a:t>Always try and persuade patients who need a F2F consultation to come to base</a:t>
            </a:r>
          </a:p>
          <a:p>
            <a:pPr marL="285750" indent="-285750">
              <a:buFont typeface="Arial" panose="020B0604020202020204" pitchFamily="34" charset="0"/>
              <a:buChar char="•"/>
            </a:pPr>
            <a:r>
              <a:rPr lang="en-US" altLang="en-US" sz="2400" dirty="0">
                <a:latin typeface="+mn-lt"/>
              </a:rPr>
              <a:t>BUT if they need to be seen and they refuse to come to the base they MUST be visited</a:t>
            </a:r>
            <a:r>
              <a:rPr lang="en-US" altLang="en-US" sz="2400" dirty="0" smtClean="0">
                <a:latin typeface="+mn-lt"/>
              </a:rPr>
              <a:t>!</a:t>
            </a:r>
            <a:endParaRPr lang="en-US" altLang="en-US" sz="2400" dirty="0">
              <a:latin typeface="+mn-lt"/>
            </a:endParaRPr>
          </a:p>
          <a:p>
            <a:pPr marL="285750" indent="-285750">
              <a:buFont typeface="Arial" panose="020B0604020202020204" pitchFamily="34" charset="0"/>
              <a:buChar char="•"/>
            </a:pPr>
            <a:r>
              <a:rPr lang="en-US" altLang="en-US" sz="2400" dirty="0">
                <a:latin typeface="+mn-lt"/>
              </a:rPr>
              <a:t>Resist telephone prescribing for new conditions – it is risky</a:t>
            </a:r>
          </a:p>
        </p:txBody>
      </p:sp>
      <p:pic>
        <p:nvPicPr>
          <p:cNvPr id="4"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34237" y="5877272"/>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124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Booking a face to face </a:t>
            </a:r>
            <a:r>
              <a:rPr lang="en-GB" dirty="0" err="1" smtClean="0"/>
              <a:t>appt</a:t>
            </a:r>
            <a:r>
              <a:rPr lang="en-GB" dirty="0" smtClean="0"/>
              <a:t>/home visit</a:t>
            </a:r>
            <a:endParaRPr lang="en-GB" dirty="0"/>
          </a:p>
        </p:txBody>
      </p:sp>
      <p:pic>
        <p:nvPicPr>
          <p:cNvPr id="3" name="Picture 2"/>
          <p:cNvPicPr/>
          <p:nvPr/>
        </p:nvPicPr>
        <p:blipFill>
          <a:blip r:embed="rId2" cstate="print"/>
          <a:srcRect l="1323" t="4753" r="1512" b="1097"/>
          <a:stretch>
            <a:fillRect/>
          </a:stretch>
        </p:blipFill>
        <p:spPr bwMode="auto">
          <a:xfrm>
            <a:off x="349541" y="2492896"/>
            <a:ext cx="2828925" cy="2834640"/>
          </a:xfrm>
          <a:prstGeom prst="rect">
            <a:avLst/>
          </a:prstGeom>
          <a:noFill/>
          <a:ln w="19050">
            <a:solidFill>
              <a:schemeClr val="tx1"/>
            </a:solidFill>
            <a:miter lim="800000"/>
            <a:headEnd/>
            <a:tailEnd/>
          </a:ln>
        </p:spPr>
      </p:pic>
      <p:pic>
        <p:nvPicPr>
          <p:cNvPr id="4" name="Picture 3"/>
          <p:cNvPicPr/>
          <p:nvPr/>
        </p:nvPicPr>
        <p:blipFill>
          <a:blip r:embed="rId3" cstate="print"/>
          <a:srcRect l="29195" t="34865" r="29655" b="31121"/>
          <a:stretch>
            <a:fillRect/>
          </a:stretch>
        </p:blipFill>
        <p:spPr bwMode="auto">
          <a:xfrm>
            <a:off x="4139952" y="2551085"/>
            <a:ext cx="4104456" cy="283464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77189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Finishing a case</a:t>
            </a:r>
            <a:endParaRPr lang="en-GB" dirty="0"/>
          </a:p>
        </p:txBody>
      </p:sp>
      <p:pic>
        <p:nvPicPr>
          <p:cNvPr id="3" name="Picture 2"/>
          <p:cNvPicPr/>
          <p:nvPr/>
        </p:nvPicPr>
        <p:blipFill>
          <a:blip r:embed="rId2" cstate="print"/>
          <a:srcRect t="18852" r="34296" b="36885"/>
          <a:stretch>
            <a:fillRect/>
          </a:stretch>
        </p:blipFill>
        <p:spPr bwMode="auto">
          <a:xfrm>
            <a:off x="971600" y="1844824"/>
            <a:ext cx="2592288" cy="1296144"/>
          </a:xfrm>
          <a:prstGeom prst="rect">
            <a:avLst/>
          </a:prstGeom>
          <a:noFill/>
          <a:ln w="9525">
            <a:solidFill>
              <a:schemeClr val="tx1"/>
            </a:solidFill>
            <a:miter lim="800000"/>
            <a:headEnd/>
            <a:tailEnd/>
          </a:ln>
        </p:spPr>
      </p:pic>
      <p:pic>
        <p:nvPicPr>
          <p:cNvPr id="4" name="Picture 3"/>
          <p:cNvPicPr/>
          <p:nvPr/>
        </p:nvPicPr>
        <p:blipFill>
          <a:blip r:embed="rId3" cstate="print"/>
          <a:srcRect t="19850"/>
          <a:stretch>
            <a:fillRect/>
          </a:stretch>
        </p:blipFill>
        <p:spPr bwMode="auto">
          <a:xfrm>
            <a:off x="3851920" y="3117272"/>
            <a:ext cx="4320480" cy="2832007"/>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20442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GP OOH Training</a:t>
            </a:r>
            <a:endParaRPr lang="en-GB" dirty="0"/>
          </a:p>
        </p:txBody>
      </p:sp>
      <p:sp>
        <p:nvSpPr>
          <p:cNvPr id="3" name="Content Placeholder 2"/>
          <p:cNvSpPr>
            <a:spLocks noGrp="1"/>
          </p:cNvSpPr>
          <p:nvPr>
            <p:ph idx="1"/>
          </p:nvPr>
        </p:nvSpPr>
        <p:spPr>
          <a:xfrm>
            <a:off x="467544" y="1412776"/>
            <a:ext cx="8229600" cy="4411663"/>
          </a:xfrm>
        </p:spPr>
        <p:txBody>
          <a:bodyPr/>
          <a:lstStyle/>
          <a:p>
            <a:r>
              <a:rPr lang="en-GB" sz="2800" dirty="0" smtClean="0"/>
              <a:t>Time Requirement</a:t>
            </a:r>
          </a:p>
          <a:p>
            <a:pPr lvl="1"/>
            <a:r>
              <a:rPr lang="en-GB" sz="2400" dirty="0" smtClean="0"/>
              <a:t>minimum </a:t>
            </a:r>
            <a:r>
              <a:rPr lang="en-GB" sz="2400" b="1" dirty="0" smtClean="0">
                <a:solidFill>
                  <a:schemeClr val="accent1"/>
                </a:solidFill>
              </a:rPr>
              <a:t>one 6 hour session per month </a:t>
            </a:r>
            <a:r>
              <a:rPr lang="en-GB" sz="2400" dirty="0" smtClean="0"/>
              <a:t>in GP posts.</a:t>
            </a:r>
          </a:p>
          <a:p>
            <a:pPr marL="457200" lvl="1" indent="0">
              <a:buNone/>
            </a:pPr>
            <a:endParaRPr lang="en-GB" sz="2400" dirty="0" smtClean="0"/>
          </a:p>
          <a:p>
            <a:pPr lvl="1"/>
            <a:r>
              <a:rPr lang="en-GB" sz="2400" dirty="0" smtClean="0"/>
              <a:t>Complete </a:t>
            </a:r>
            <a:r>
              <a:rPr lang="en-GB" sz="2400" b="1" dirty="0" smtClean="0">
                <a:solidFill>
                  <a:schemeClr val="accent1"/>
                </a:solidFill>
              </a:rPr>
              <a:t>e-portfolio entry </a:t>
            </a:r>
            <a:r>
              <a:rPr lang="en-GB" sz="2400" dirty="0" smtClean="0"/>
              <a:t>for each session and attach “record of OOH session” to demonstrate evidence.</a:t>
            </a:r>
          </a:p>
          <a:p>
            <a:pPr marL="457200" lvl="1" indent="0">
              <a:buNone/>
            </a:pPr>
            <a:endParaRPr lang="en-GB" sz="2400" dirty="0" smtClean="0"/>
          </a:p>
          <a:p>
            <a:pPr lvl="1"/>
            <a:r>
              <a:rPr lang="en-GB" sz="2400" b="1" dirty="0" smtClean="0">
                <a:solidFill>
                  <a:schemeClr val="accent1"/>
                </a:solidFill>
              </a:rPr>
              <a:t>Plan</a:t>
            </a:r>
            <a:r>
              <a:rPr lang="en-GB" sz="2400" dirty="0" smtClean="0"/>
              <a:t> and book shifts early. Make sure they are evenly spread</a:t>
            </a:r>
            <a:r>
              <a:rPr lang="en-GB" sz="2400" dirty="0" smtClean="0"/>
              <a:t>. Bear in mind new junior doctors contract requirements.</a:t>
            </a:r>
            <a:endParaRPr lang="en-GB" sz="2400" dirty="0"/>
          </a:p>
        </p:txBody>
      </p:sp>
    </p:spTree>
    <p:extLst>
      <p:ext uri="{BB962C8B-B14F-4D97-AF65-F5344CB8AC3E}">
        <p14:creationId xmlns:p14="http://schemas.microsoft.com/office/powerpoint/2010/main" val="33796233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600" dirty="0" smtClean="0"/>
              <a:t>Face to Face appointments at urgent care centres</a:t>
            </a:r>
            <a:endParaRPr lang="en-GB" sz="3600" dirty="0"/>
          </a:p>
        </p:txBody>
      </p:sp>
      <p:sp>
        <p:nvSpPr>
          <p:cNvPr id="3" name="Rectangle 2"/>
          <p:cNvSpPr/>
          <p:nvPr/>
        </p:nvSpPr>
        <p:spPr>
          <a:xfrm>
            <a:off x="0" y="1268760"/>
            <a:ext cx="9144000" cy="5078313"/>
          </a:xfrm>
          <a:prstGeom prst="rect">
            <a:avLst/>
          </a:prstGeom>
        </p:spPr>
        <p:txBody>
          <a:bodyPr wrap="square">
            <a:spAutoFit/>
          </a:bodyPr>
          <a:lstStyle/>
          <a:p>
            <a:endParaRPr lang="en-US" altLang="en-US" dirty="0" smtClean="0">
              <a:latin typeface="+mn-lt"/>
            </a:endParaRPr>
          </a:p>
          <a:p>
            <a:pPr marL="285750" indent="-285750">
              <a:buFont typeface="Arial" panose="020B0604020202020204" pitchFamily="34" charset="0"/>
              <a:buChar char="•"/>
            </a:pPr>
            <a:r>
              <a:rPr lang="en-US" altLang="en-US" dirty="0" smtClean="0">
                <a:latin typeface="+mn-lt"/>
              </a:rPr>
              <a:t>Traditional </a:t>
            </a:r>
            <a:r>
              <a:rPr lang="en-US" altLang="en-US" dirty="0">
                <a:latin typeface="+mn-lt"/>
              </a:rPr>
              <a:t>face to face consultations at base</a:t>
            </a:r>
          </a:p>
          <a:p>
            <a:endParaRPr lang="en-US" altLang="en-US" dirty="0">
              <a:latin typeface="+mn-lt"/>
            </a:endParaRPr>
          </a:p>
          <a:p>
            <a:pPr marL="285750" indent="-285750">
              <a:buFont typeface="Arial" panose="020B0604020202020204" pitchFamily="34" charset="0"/>
              <a:buChar char="•"/>
            </a:pPr>
            <a:r>
              <a:rPr lang="en-US" altLang="en-US" dirty="0">
                <a:latin typeface="+mn-lt"/>
              </a:rPr>
              <a:t>Booked appointments and also walk in illness patients</a:t>
            </a:r>
          </a:p>
          <a:p>
            <a:pPr>
              <a:buFont typeface="Arial" charset="0"/>
              <a:buNone/>
            </a:pPr>
            <a:endParaRPr lang="en-US" altLang="en-US" dirty="0">
              <a:latin typeface="+mn-lt"/>
            </a:endParaRPr>
          </a:p>
          <a:p>
            <a:pPr marL="285750" indent="-285750">
              <a:buFont typeface="Arial" panose="020B0604020202020204" pitchFamily="34" charset="0"/>
              <a:buChar char="•"/>
            </a:pPr>
            <a:r>
              <a:rPr lang="en-US" altLang="en-US" dirty="0">
                <a:latin typeface="+mn-lt"/>
              </a:rPr>
              <a:t>Don’t be too relaxed in approach – there are still risks:</a:t>
            </a:r>
          </a:p>
          <a:p>
            <a:pPr lvl="1"/>
            <a:r>
              <a:rPr lang="en-US" altLang="en-US" dirty="0">
                <a:latin typeface="+mn-lt"/>
              </a:rPr>
              <a:t>No access to medical records</a:t>
            </a:r>
          </a:p>
          <a:p>
            <a:pPr lvl="1"/>
            <a:r>
              <a:rPr lang="en-US" altLang="en-US" dirty="0">
                <a:latin typeface="+mn-lt"/>
              </a:rPr>
              <a:t>No knowledge of the patient</a:t>
            </a:r>
          </a:p>
          <a:p>
            <a:pPr lvl="1"/>
            <a:r>
              <a:rPr lang="en-US" altLang="en-US" dirty="0">
                <a:latin typeface="+mn-lt"/>
              </a:rPr>
              <a:t>Reliant upon the history obtained from the patient</a:t>
            </a:r>
          </a:p>
          <a:p>
            <a:pPr lvl="1"/>
            <a:r>
              <a:rPr lang="en-US" altLang="en-US" dirty="0">
                <a:latin typeface="+mn-lt"/>
              </a:rPr>
              <a:t>A need to take the patient at face value</a:t>
            </a:r>
          </a:p>
          <a:p>
            <a:endParaRPr lang="en-US" altLang="en-US" dirty="0">
              <a:latin typeface="+mn-lt"/>
            </a:endParaRPr>
          </a:p>
          <a:p>
            <a:pPr marL="285750" indent="-285750">
              <a:buFont typeface="Arial" panose="020B0604020202020204" pitchFamily="34" charset="0"/>
              <a:buChar char="•"/>
            </a:pPr>
            <a:r>
              <a:rPr lang="en-US" altLang="en-US" dirty="0">
                <a:latin typeface="+mn-lt"/>
              </a:rPr>
              <a:t>Keep detailed records</a:t>
            </a:r>
          </a:p>
          <a:p>
            <a:pPr lvl="1"/>
            <a:r>
              <a:rPr lang="en-US" altLang="en-US" dirty="0">
                <a:latin typeface="+mn-lt"/>
              </a:rPr>
              <a:t>Significant negatives</a:t>
            </a:r>
          </a:p>
          <a:p>
            <a:pPr lvl="1"/>
            <a:r>
              <a:rPr lang="en-US" altLang="en-US" dirty="0">
                <a:latin typeface="+mn-lt"/>
              </a:rPr>
              <a:t>Red flags</a:t>
            </a:r>
          </a:p>
          <a:p>
            <a:pPr lvl="1"/>
            <a:r>
              <a:rPr lang="en-US" altLang="en-US" dirty="0">
                <a:latin typeface="+mn-lt"/>
              </a:rPr>
              <a:t>PMH/medications/allergies</a:t>
            </a:r>
          </a:p>
          <a:p>
            <a:pPr lvl="1"/>
            <a:r>
              <a:rPr lang="en-US" altLang="en-US" dirty="0">
                <a:latin typeface="+mn-lt"/>
              </a:rPr>
              <a:t>Differential diagnoses</a:t>
            </a:r>
          </a:p>
          <a:p>
            <a:pPr lvl="1"/>
            <a:r>
              <a:rPr lang="en-US" altLang="en-US" dirty="0">
                <a:latin typeface="+mn-lt"/>
              </a:rPr>
              <a:t>Management plan</a:t>
            </a:r>
          </a:p>
          <a:p>
            <a:pPr lvl="1"/>
            <a:r>
              <a:rPr lang="en-US" altLang="en-US" dirty="0">
                <a:latin typeface="+mn-lt"/>
              </a:rPr>
              <a:t>Safety netting – timely and specific</a:t>
            </a:r>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461271"/>
            <a:ext cx="1771650"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304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6" end="1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68760"/>
            <a:ext cx="9144000" cy="5247590"/>
          </a:xfrm>
          <a:prstGeom prst="rect">
            <a:avLst/>
          </a:prstGeom>
        </p:spPr>
        <p:txBody>
          <a:bodyPr wrap="square">
            <a:spAutoFit/>
          </a:bodyPr>
          <a:lstStyle/>
          <a:p>
            <a:endParaRPr lang="en-US" altLang="en-US" sz="1500" dirty="0" smtClean="0"/>
          </a:p>
          <a:p>
            <a:pPr marL="285750" indent="-285750">
              <a:buFont typeface="Arial" panose="020B0604020202020204" pitchFamily="34" charset="0"/>
              <a:buChar char="•"/>
            </a:pPr>
            <a:r>
              <a:rPr lang="en-US" altLang="en-US" sz="1400" dirty="0">
                <a:latin typeface="+mn-lt"/>
              </a:rPr>
              <a:t>R</a:t>
            </a:r>
            <a:r>
              <a:rPr lang="en-US" altLang="en-US" sz="1400" dirty="0" smtClean="0">
                <a:latin typeface="+mn-lt"/>
              </a:rPr>
              <a:t>eserved </a:t>
            </a:r>
            <a:r>
              <a:rPr lang="en-US" altLang="en-US" sz="1400" dirty="0">
                <a:latin typeface="+mn-lt"/>
              </a:rPr>
              <a:t>for patients who require a face to face assessment and who are:</a:t>
            </a:r>
          </a:p>
          <a:p>
            <a:pPr lvl="1"/>
            <a:r>
              <a:rPr lang="en-US" altLang="en-US" sz="1400" dirty="0">
                <a:latin typeface="+mn-lt"/>
              </a:rPr>
              <a:t>Too unwell to come to the OOH (e.g. nursing home patient with SOB)</a:t>
            </a:r>
          </a:p>
          <a:p>
            <a:pPr lvl="1"/>
            <a:r>
              <a:rPr lang="en-US" altLang="en-US" sz="1400" dirty="0">
                <a:latin typeface="+mn-lt"/>
              </a:rPr>
              <a:t>Immobile or bedbound (e.g. MS patient with UTI, housebound elderly patient with vomiting)</a:t>
            </a:r>
          </a:p>
          <a:p>
            <a:pPr lvl="1"/>
            <a:r>
              <a:rPr lang="en-US" altLang="en-US" sz="1400" dirty="0">
                <a:latin typeface="+mn-lt"/>
              </a:rPr>
              <a:t>Palliative care</a:t>
            </a:r>
          </a:p>
          <a:p>
            <a:pPr lvl="1"/>
            <a:r>
              <a:rPr lang="en-US" altLang="en-US" sz="1400" dirty="0">
                <a:latin typeface="+mn-lt"/>
              </a:rPr>
              <a:t>Unable to attend the OOH due to circumstances e.g. single mother with younger children </a:t>
            </a:r>
            <a:r>
              <a:rPr lang="en-US" altLang="en-US" sz="1400" dirty="0" err="1">
                <a:latin typeface="+mn-lt"/>
              </a:rPr>
              <a:t>etc</a:t>
            </a:r>
            <a:endParaRPr lang="en-US" altLang="en-US" sz="1400" dirty="0">
              <a:latin typeface="+mn-lt"/>
            </a:endParaRPr>
          </a:p>
          <a:p>
            <a:pPr lvl="1"/>
            <a:r>
              <a:rPr lang="en-US" altLang="en-US" sz="1400" dirty="0">
                <a:latin typeface="+mn-lt"/>
              </a:rPr>
              <a:t>High risk mental health patient</a:t>
            </a:r>
          </a:p>
          <a:p>
            <a:pPr lvl="1"/>
            <a:endParaRPr lang="en-US" altLang="en-US" sz="1400" dirty="0">
              <a:latin typeface="+mn-lt"/>
            </a:endParaRPr>
          </a:p>
          <a:p>
            <a:pPr marL="285750" indent="-285750">
              <a:buFont typeface="Arial" panose="020B0604020202020204" pitchFamily="34" charset="0"/>
              <a:buChar char="•"/>
            </a:pPr>
            <a:r>
              <a:rPr lang="en-US" altLang="en-US" sz="1400" dirty="0">
                <a:latin typeface="+mn-lt"/>
              </a:rPr>
              <a:t>Routine 6 hours</a:t>
            </a:r>
          </a:p>
          <a:p>
            <a:pPr marL="285750" indent="-285750">
              <a:buFont typeface="Arial" panose="020B0604020202020204" pitchFamily="34" charset="0"/>
              <a:buChar char="•"/>
            </a:pPr>
            <a:r>
              <a:rPr lang="en-US" altLang="en-US" sz="1400" dirty="0">
                <a:latin typeface="+mn-lt"/>
              </a:rPr>
              <a:t>Urgent 2 hours</a:t>
            </a:r>
          </a:p>
          <a:p>
            <a:endParaRPr lang="en-US" altLang="en-US" sz="1400" dirty="0">
              <a:latin typeface="+mn-lt"/>
            </a:endParaRPr>
          </a:p>
          <a:p>
            <a:pPr marL="285750" indent="-285750">
              <a:buFont typeface="Arial" panose="020B0604020202020204" pitchFamily="34" charset="0"/>
              <a:buChar char="•"/>
            </a:pPr>
            <a:r>
              <a:rPr lang="en-US" altLang="en-US" sz="1400" dirty="0">
                <a:latin typeface="+mn-lt"/>
              </a:rPr>
              <a:t>You will regularly be faced with patients who insist on a home visit</a:t>
            </a:r>
          </a:p>
          <a:p>
            <a:pPr marL="285750" indent="-285750">
              <a:buFont typeface="Arial" panose="020B0604020202020204" pitchFamily="34" charset="0"/>
              <a:buChar char="•"/>
            </a:pPr>
            <a:r>
              <a:rPr lang="en-US" altLang="en-US" sz="1400" dirty="0">
                <a:latin typeface="+mn-lt"/>
              </a:rPr>
              <a:t>Negotiation and a rational discussion will be required including other methods of transport (public transport, friends and relatives </a:t>
            </a:r>
            <a:r>
              <a:rPr lang="en-US" altLang="en-US" sz="1400" dirty="0" err="1">
                <a:latin typeface="+mn-lt"/>
              </a:rPr>
              <a:t>etc</a:t>
            </a:r>
            <a:r>
              <a:rPr lang="en-US" altLang="en-US" sz="1400" dirty="0">
                <a:latin typeface="+mn-lt"/>
              </a:rPr>
              <a:t>)</a:t>
            </a:r>
          </a:p>
          <a:p>
            <a:pPr>
              <a:buFont typeface="Arial" charset="0"/>
              <a:buNone/>
            </a:pPr>
            <a:endParaRPr lang="en-US" altLang="en-US" sz="1400" b="1" i="1" dirty="0">
              <a:latin typeface="+mn-lt"/>
            </a:endParaRPr>
          </a:p>
          <a:p>
            <a:pPr algn="ctr">
              <a:buFont typeface="Arial" charset="0"/>
              <a:buNone/>
            </a:pPr>
            <a:r>
              <a:rPr lang="en-US" altLang="en-US" sz="1400" b="1" i="1" dirty="0">
                <a:solidFill>
                  <a:srgbClr val="FF5050"/>
                </a:solidFill>
                <a:latin typeface="+mn-lt"/>
              </a:rPr>
              <a:t>BUT……..</a:t>
            </a:r>
            <a:r>
              <a:rPr lang="en-US" altLang="en-US" sz="1400" b="1" i="1" dirty="0">
                <a:latin typeface="+mn-lt"/>
              </a:rPr>
              <a:t>ultimately the clinical needs of a patient who requires a face to face consultation during the OOH period must come before any disagreement about their ability to come to base. </a:t>
            </a:r>
          </a:p>
          <a:p>
            <a:pPr algn="ctr">
              <a:buFont typeface="Arial" charset="0"/>
              <a:buNone/>
            </a:pPr>
            <a:endParaRPr lang="en-US" altLang="en-US" sz="1400" b="1" i="1" dirty="0">
              <a:latin typeface="+mn-lt"/>
            </a:endParaRPr>
          </a:p>
          <a:p>
            <a:r>
              <a:rPr lang="en-US" altLang="en-US" sz="1400" b="1" dirty="0">
                <a:latin typeface="+mn-lt"/>
              </a:rPr>
              <a:t>The OOH Visiting Service</a:t>
            </a:r>
          </a:p>
          <a:p>
            <a:r>
              <a:rPr lang="en-US" altLang="en-US" sz="1400" dirty="0">
                <a:latin typeface="+mn-lt"/>
              </a:rPr>
              <a:t>Car and driver</a:t>
            </a:r>
          </a:p>
          <a:p>
            <a:r>
              <a:rPr lang="en-US" altLang="en-US" sz="1400" dirty="0" err="1">
                <a:latin typeface="+mn-lt"/>
              </a:rPr>
              <a:t>ARemote</a:t>
            </a:r>
            <a:r>
              <a:rPr lang="en-US" altLang="en-US" sz="1400" dirty="0">
                <a:latin typeface="+mn-lt"/>
              </a:rPr>
              <a:t> </a:t>
            </a:r>
          </a:p>
          <a:p>
            <a:r>
              <a:rPr lang="en-US" altLang="en-US" sz="1400" dirty="0">
                <a:latin typeface="+mn-lt"/>
              </a:rPr>
              <a:t>Medications</a:t>
            </a:r>
          </a:p>
          <a:p>
            <a:r>
              <a:rPr lang="en-US" altLang="en-US" sz="1400" dirty="0">
                <a:latin typeface="+mn-lt"/>
              </a:rPr>
              <a:t>Equipment</a:t>
            </a:r>
          </a:p>
        </p:txBody>
      </p:sp>
      <p:sp>
        <p:nvSpPr>
          <p:cNvPr id="4" name="Title 3"/>
          <p:cNvSpPr>
            <a:spLocks noGrp="1"/>
          </p:cNvSpPr>
          <p:nvPr>
            <p:ph type="title"/>
          </p:nvPr>
        </p:nvSpPr>
        <p:spPr/>
        <p:txBody>
          <a:bodyPr/>
          <a:lstStyle/>
          <a:p>
            <a:r>
              <a:rPr lang="en-GB" dirty="0" smtClean="0"/>
              <a:t>Home visits</a:t>
            </a:r>
            <a:endParaRPr lang="en-GB" dirty="0"/>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86525" y="5301208"/>
            <a:ext cx="2038350" cy="1006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48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animEffect transition="in" filter="fade">
                                      <p:cBhvr>
                                        <p:cTn id="33" dur="500"/>
                                        <p:tgtEl>
                                          <p:spTgt spid="3">
                                            <p:txEl>
                                              <p:pRg st="14" end="1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16" end="16"/>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xEl>
                                              <p:pRg st="17" end="17"/>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
                                            <p:txEl>
                                              <p:pRg st="18" end="18"/>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
                                            <p:txEl>
                                              <p:pRg st="19" end="19"/>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
                                            <p:txEl>
                                              <p:pRg st="20" end="20"/>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 visiting tips</a:t>
            </a:r>
            <a:endParaRPr lang="en-GB" dirty="0"/>
          </a:p>
        </p:txBody>
      </p:sp>
      <p:sp>
        <p:nvSpPr>
          <p:cNvPr id="3" name="Rectangle 2"/>
          <p:cNvSpPr/>
          <p:nvPr/>
        </p:nvSpPr>
        <p:spPr>
          <a:xfrm>
            <a:off x="2913" y="1628800"/>
            <a:ext cx="9144000" cy="4247317"/>
          </a:xfrm>
          <a:prstGeom prst="rect">
            <a:avLst/>
          </a:prstGeom>
        </p:spPr>
        <p:txBody>
          <a:bodyPr wrap="square">
            <a:spAutoFit/>
          </a:bodyPr>
          <a:lstStyle/>
          <a:p>
            <a:pPr marL="0" indent="0">
              <a:buNone/>
            </a:pPr>
            <a:r>
              <a:rPr lang="en-US" altLang="en-US" b="1" u="sng" dirty="0">
                <a:latin typeface="+mn-lt"/>
              </a:rPr>
              <a:t>Guidance on patient refusal/inability to attend base </a:t>
            </a:r>
            <a:endParaRPr lang="en-US" altLang="en-US" b="1" u="sng" dirty="0" smtClean="0">
              <a:latin typeface="+mn-lt"/>
            </a:endParaRPr>
          </a:p>
          <a:p>
            <a:pPr marL="0" indent="0">
              <a:buNone/>
            </a:pPr>
            <a:endParaRPr lang="en-US" altLang="en-US" u="sng" dirty="0">
              <a:latin typeface="+mn-lt"/>
            </a:endParaRPr>
          </a:p>
          <a:p>
            <a:pPr marL="285750" indent="-285750">
              <a:buFont typeface="Arial" panose="020B0604020202020204" pitchFamily="34" charset="0"/>
              <a:buChar char="•"/>
            </a:pPr>
            <a:r>
              <a:rPr lang="en-US" altLang="en-US" dirty="0">
                <a:latin typeface="+mn-lt"/>
              </a:rPr>
              <a:t>Before offering a face to face consultation, clinicians should establish whether it necessary during the out of hours period. </a:t>
            </a:r>
            <a:endParaRPr lang="en-US" altLang="en-US" dirty="0" smtClean="0">
              <a:latin typeface="+mn-lt"/>
            </a:endParaRPr>
          </a:p>
          <a:p>
            <a:endParaRPr lang="en-US" altLang="en-US" dirty="0">
              <a:latin typeface="+mn-lt"/>
            </a:endParaRPr>
          </a:p>
          <a:p>
            <a:pPr marL="285750" indent="-285750">
              <a:buFont typeface="Arial" panose="020B0604020202020204" pitchFamily="34" charset="0"/>
              <a:buChar char="•"/>
            </a:pPr>
            <a:r>
              <a:rPr lang="en-US" altLang="en-US" dirty="0">
                <a:latin typeface="+mn-lt"/>
              </a:rPr>
              <a:t>If this is the case, then we would recommend that the patient is always seen, and that there is no retraction of this decision if transport is unavailable. As clinical responsibility for this patient rests with the assessing clinician, it is safer to undertake an occasional ‘unnecessary’ home visit than to deviate from safe clinical practice. This is particularly true when dealing with children and other vulnerable groups (those with complex needs, the elderly). </a:t>
            </a:r>
          </a:p>
          <a:p>
            <a:pPr marL="0" indent="0"/>
            <a:endParaRPr lang="en-US" altLang="en-US" dirty="0">
              <a:latin typeface="+mn-lt"/>
            </a:endParaRPr>
          </a:p>
          <a:p>
            <a:pPr marL="0" indent="0" algn="ctr">
              <a:buNone/>
            </a:pPr>
            <a:r>
              <a:rPr lang="en-US" altLang="en-US" b="1" i="1" dirty="0">
                <a:latin typeface="+mn-lt"/>
              </a:rPr>
              <a:t>If you encounter a situation where you feel unhappy with a request to visit, or if you find yourself dealing repeatedly with a specific patient, then please contact the Urgent Care Clinical Lead to discuss further.</a:t>
            </a:r>
          </a:p>
        </p:txBody>
      </p:sp>
    </p:spTree>
    <p:extLst>
      <p:ext uri="{BB962C8B-B14F-4D97-AF65-F5344CB8AC3E}">
        <p14:creationId xmlns:p14="http://schemas.microsoft.com/office/powerpoint/2010/main" val="21934924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 visiting – Other Strategies</a:t>
            </a:r>
            <a:endParaRPr lang="en-GB" dirty="0"/>
          </a:p>
        </p:txBody>
      </p:sp>
      <p:sp>
        <p:nvSpPr>
          <p:cNvPr id="3" name="Rectangle 2"/>
          <p:cNvSpPr/>
          <p:nvPr/>
        </p:nvSpPr>
        <p:spPr>
          <a:xfrm>
            <a:off x="16946" y="1772816"/>
            <a:ext cx="9144000" cy="4247317"/>
          </a:xfrm>
          <a:prstGeom prst="rect">
            <a:avLst/>
          </a:prstGeom>
        </p:spPr>
        <p:txBody>
          <a:bodyPr wrap="square">
            <a:spAutoFit/>
          </a:bodyPr>
          <a:lstStyle/>
          <a:p>
            <a:pPr marL="285750" indent="-285750">
              <a:buFont typeface="Arial" panose="020B0604020202020204" pitchFamily="34" charset="0"/>
              <a:buChar char="•"/>
            </a:pPr>
            <a:r>
              <a:rPr lang="en-US" altLang="en-US" dirty="0">
                <a:latin typeface="+mn-lt"/>
              </a:rPr>
              <a:t>Assure patients that a face to face will occur </a:t>
            </a:r>
            <a:endParaRPr lang="en-US" altLang="en-US" dirty="0" smtClean="0">
              <a:latin typeface="+mn-lt"/>
            </a:endParaRPr>
          </a:p>
          <a:p>
            <a:pPr marL="285750" indent="-285750">
              <a:buFont typeface="Arial" panose="020B0604020202020204" pitchFamily="34" charset="0"/>
              <a:buChar char="•"/>
            </a:pPr>
            <a:endParaRPr lang="en-US" altLang="en-US" dirty="0">
              <a:latin typeface="+mn-lt"/>
            </a:endParaRPr>
          </a:p>
          <a:p>
            <a:pPr marL="285750" indent="-285750">
              <a:buFont typeface="Arial" panose="020B0604020202020204" pitchFamily="34" charset="0"/>
              <a:buChar char="•"/>
            </a:pPr>
            <a:r>
              <a:rPr lang="en-US" altLang="en-US" dirty="0">
                <a:latin typeface="+mn-lt"/>
              </a:rPr>
              <a:t>Consider prefacing your suggestion of a face to face consultation (especially with parents of children) with the phrase “as you seem concerned we should see your child…” </a:t>
            </a:r>
            <a:endParaRPr lang="en-US" altLang="en-US" dirty="0" smtClean="0">
              <a:latin typeface="+mn-lt"/>
            </a:endParaRPr>
          </a:p>
          <a:p>
            <a:pPr marL="285750" indent="-285750">
              <a:buFont typeface="Arial" panose="020B0604020202020204" pitchFamily="34" charset="0"/>
              <a:buChar char="•"/>
            </a:pPr>
            <a:endParaRPr lang="en-US" altLang="en-US" dirty="0">
              <a:latin typeface="+mn-lt"/>
            </a:endParaRPr>
          </a:p>
          <a:p>
            <a:pPr marL="285750" indent="-285750">
              <a:buFont typeface="Arial" panose="020B0604020202020204" pitchFamily="34" charset="0"/>
              <a:buChar char="•"/>
            </a:pPr>
            <a:r>
              <a:rPr lang="en-US" altLang="en-US" dirty="0">
                <a:latin typeface="+mn-lt"/>
              </a:rPr>
              <a:t>Tell patients that although as clinicians we are always happy to visit patients in their homes, that this reduces the opportunities for other patients to be seen and it would be helpful (especially the housebound elderly and patients dying of cancer) if they could please come to base </a:t>
            </a:r>
            <a:endParaRPr lang="en-US" altLang="en-US" dirty="0" smtClean="0">
              <a:latin typeface="+mn-lt"/>
            </a:endParaRPr>
          </a:p>
          <a:p>
            <a:pPr marL="285750" indent="-285750">
              <a:buFont typeface="Arial" panose="020B0604020202020204" pitchFamily="34" charset="0"/>
              <a:buChar char="•"/>
            </a:pPr>
            <a:endParaRPr lang="en-US" altLang="en-US" dirty="0">
              <a:latin typeface="+mn-lt"/>
            </a:endParaRPr>
          </a:p>
          <a:p>
            <a:pPr marL="285750" indent="-285750">
              <a:buFont typeface="Arial" panose="020B0604020202020204" pitchFamily="34" charset="0"/>
              <a:buChar char="•"/>
            </a:pPr>
            <a:r>
              <a:rPr lang="en-US" altLang="en-US" dirty="0">
                <a:latin typeface="+mn-lt"/>
              </a:rPr>
              <a:t>Ask them to ring round their friends / relatives and see if they can find someone to drive them to base, but assure them that you will ring back within 30 minutes to see how they are getting on with this.</a:t>
            </a:r>
          </a:p>
          <a:p>
            <a:r>
              <a:rPr lang="en-US" altLang="en-US" i="1" dirty="0" smtClean="0">
                <a:latin typeface="+mn-lt"/>
              </a:rPr>
              <a:t>     The </a:t>
            </a:r>
            <a:r>
              <a:rPr lang="en-US" altLang="en-US" i="1" dirty="0">
                <a:latin typeface="+mn-lt"/>
              </a:rPr>
              <a:t>call back must then be made</a:t>
            </a:r>
          </a:p>
        </p:txBody>
      </p:sp>
    </p:spTree>
    <p:extLst>
      <p:ext uri="{BB962C8B-B14F-4D97-AF65-F5344CB8AC3E}">
        <p14:creationId xmlns:p14="http://schemas.microsoft.com/office/powerpoint/2010/main" val="19748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tips for home visiting</a:t>
            </a:r>
            <a:endParaRPr lang="en-GB" dirty="0"/>
          </a:p>
        </p:txBody>
      </p:sp>
      <p:sp>
        <p:nvSpPr>
          <p:cNvPr id="3" name="Rectangle 2"/>
          <p:cNvSpPr/>
          <p:nvPr/>
        </p:nvSpPr>
        <p:spPr>
          <a:xfrm>
            <a:off x="22239" y="1556792"/>
            <a:ext cx="8964488" cy="4247317"/>
          </a:xfrm>
          <a:prstGeom prst="rect">
            <a:avLst/>
          </a:prstGeom>
        </p:spPr>
        <p:txBody>
          <a:bodyPr wrap="square">
            <a:spAutoFit/>
          </a:bodyPr>
          <a:lstStyle/>
          <a:p>
            <a:endParaRPr lang="en-US" altLang="en-US" dirty="0" smtClean="0"/>
          </a:p>
          <a:p>
            <a:endParaRPr lang="en-US" altLang="en-US" dirty="0"/>
          </a:p>
          <a:p>
            <a:pPr marL="285750" indent="-285750">
              <a:buFont typeface="Arial" panose="020B0604020202020204" pitchFamily="34" charset="0"/>
              <a:buChar char="•"/>
            </a:pPr>
            <a:r>
              <a:rPr lang="en-US" altLang="en-US" dirty="0" smtClean="0">
                <a:latin typeface="+mn-lt"/>
              </a:rPr>
              <a:t>Be </a:t>
            </a:r>
            <a:r>
              <a:rPr lang="en-US" altLang="en-US" dirty="0">
                <a:latin typeface="+mn-lt"/>
              </a:rPr>
              <a:t>careful about changing a colleague’s home visit decision or the priority (unless as part of a need to manage demand and </a:t>
            </a:r>
            <a:r>
              <a:rPr lang="en-US" altLang="en-US" dirty="0" err="1">
                <a:latin typeface="+mn-lt"/>
              </a:rPr>
              <a:t>prioritise</a:t>
            </a:r>
            <a:r>
              <a:rPr lang="en-US" altLang="en-US" dirty="0">
                <a:latin typeface="+mn-lt"/>
              </a:rPr>
              <a:t> cases</a:t>
            </a:r>
            <a:r>
              <a:rPr lang="en-US" altLang="en-US" dirty="0" smtClean="0">
                <a:latin typeface="+mn-lt"/>
              </a:rPr>
              <a:t>)</a:t>
            </a:r>
            <a:endParaRPr lang="en-US" altLang="en-US" dirty="0">
              <a:latin typeface="+mn-lt"/>
            </a:endParaRPr>
          </a:p>
          <a:p>
            <a:endParaRPr lang="en-US" altLang="en-US" dirty="0">
              <a:latin typeface="+mn-lt"/>
            </a:endParaRPr>
          </a:p>
          <a:p>
            <a:endParaRPr lang="en-US" altLang="en-US" dirty="0">
              <a:latin typeface="+mn-lt"/>
            </a:endParaRPr>
          </a:p>
          <a:p>
            <a:pPr marL="285750" indent="-285750">
              <a:buFont typeface="Arial" panose="020B0604020202020204" pitchFamily="34" charset="0"/>
              <a:buChar char="•"/>
            </a:pPr>
            <a:r>
              <a:rPr lang="en-US" altLang="en-US" dirty="0">
                <a:latin typeface="+mn-lt"/>
              </a:rPr>
              <a:t>Security – the triaging clinician should alert visiting GP to potential concerns, driver may be used as chaperone – if cannot assure GP safety then consider joint visit with police</a:t>
            </a:r>
          </a:p>
          <a:p>
            <a:pPr marL="285750" indent="-285750">
              <a:buFont typeface="Arial" panose="020B0604020202020204" pitchFamily="34" charset="0"/>
              <a:buChar char="•"/>
            </a:pPr>
            <a:r>
              <a:rPr lang="en-US" altLang="en-US" dirty="0">
                <a:latin typeface="+mn-lt"/>
              </a:rPr>
              <a:t>NB mental health cases</a:t>
            </a:r>
          </a:p>
          <a:p>
            <a:endParaRPr lang="en-US" altLang="en-US" dirty="0">
              <a:latin typeface="+mn-lt"/>
            </a:endParaRPr>
          </a:p>
          <a:p>
            <a:endParaRPr lang="en-US" altLang="en-US" dirty="0">
              <a:latin typeface="+mn-lt"/>
            </a:endParaRPr>
          </a:p>
          <a:p>
            <a:pPr marL="285750" indent="-285750">
              <a:buFont typeface="Arial" panose="020B0604020202020204" pitchFamily="34" charset="0"/>
              <a:buChar char="•"/>
            </a:pPr>
            <a:r>
              <a:rPr lang="en-US" altLang="en-US" dirty="0">
                <a:latin typeface="+mn-lt"/>
              </a:rPr>
              <a:t>Failed home visits – if a GP cannot make contact with a patient at a home visit and patient cannot otherwise be traced, must consider gaining entry by police</a:t>
            </a:r>
          </a:p>
        </p:txBody>
      </p:sp>
    </p:spTree>
    <p:extLst>
      <p:ext uri="{BB962C8B-B14F-4D97-AF65-F5344CB8AC3E}">
        <p14:creationId xmlns:p14="http://schemas.microsoft.com/office/powerpoint/2010/main" val="245771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6656"/>
            <a:ext cx="6972300" cy="1154112"/>
          </a:xfrm>
        </p:spPr>
        <p:txBody>
          <a:bodyPr/>
          <a:lstStyle/>
          <a:p>
            <a:r>
              <a:rPr lang="en-GB" dirty="0" smtClean="0"/>
              <a:t>Failed  Patient Contact</a:t>
            </a:r>
            <a:endParaRPr lang="en-GB" dirty="0"/>
          </a:p>
        </p:txBody>
      </p:sp>
      <p:sp>
        <p:nvSpPr>
          <p:cNvPr id="3" name="Rectangle 2"/>
          <p:cNvSpPr/>
          <p:nvPr/>
        </p:nvSpPr>
        <p:spPr>
          <a:xfrm>
            <a:off x="147" y="1687354"/>
            <a:ext cx="9468544" cy="4370427"/>
          </a:xfrm>
          <a:prstGeom prst="rect">
            <a:avLst/>
          </a:prstGeom>
        </p:spPr>
        <p:txBody>
          <a:bodyPr wrap="square">
            <a:spAutoFit/>
          </a:bodyPr>
          <a:lstStyle/>
          <a:p>
            <a:pPr marL="0" indent="0">
              <a:buNone/>
            </a:pPr>
            <a:r>
              <a:rPr lang="en-US" altLang="en-US" sz="2000" b="1" dirty="0" smtClean="0">
                <a:latin typeface="+mn-lt"/>
              </a:rPr>
              <a:t>Policy used where </a:t>
            </a:r>
            <a:r>
              <a:rPr lang="en-US" altLang="en-US" sz="2000" b="1" dirty="0">
                <a:latin typeface="+mn-lt"/>
              </a:rPr>
              <a:t>unable to contact a patient by telephone and/or at a visit</a:t>
            </a:r>
            <a:r>
              <a:rPr lang="en-US" altLang="en-US" sz="2000" b="1" dirty="0" smtClean="0">
                <a:latin typeface="+mn-lt"/>
              </a:rPr>
              <a:t>.</a:t>
            </a:r>
          </a:p>
          <a:p>
            <a:pPr marL="0" indent="0">
              <a:buNone/>
            </a:pPr>
            <a:endParaRPr lang="en-US" altLang="en-US" sz="2000" b="1" dirty="0">
              <a:latin typeface="+mn-lt"/>
            </a:endParaRPr>
          </a:p>
          <a:p>
            <a:pPr marL="0" indent="0">
              <a:buNone/>
            </a:pPr>
            <a:r>
              <a:rPr lang="en-US" altLang="en-US" sz="2000" b="1" dirty="0">
                <a:latin typeface="+mn-lt"/>
              </a:rPr>
              <a:t>Clinicians should assess the information at hand to determine whether routine or urgent case.</a:t>
            </a:r>
          </a:p>
          <a:p>
            <a:pPr marL="0" indent="0"/>
            <a:endParaRPr lang="en-US" altLang="en-US" sz="2000" dirty="0">
              <a:latin typeface="+mn-lt"/>
            </a:endParaRPr>
          </a:p>
          <a:p>
            <a:pPr marL="0" indent="0">
              <a:buNone/>
            </a:pPr>
            <a:r>
              <a:rPr lang="en-US" altLang="en-US" sz="2000" b="1" i="1" u="sng" dirty="0">
                <a:latin typeface="+mn-lt"/>
              </a:rPr>
              <a:t>General points for ALL cases if no answer on telephone:</a:t>
            </a:r>
          </a:p>
          <a:p>
            <a:pPr marL="285750" indent="-285750">
              <a:buFont typeface="Arial" panose="020B0604020202020204" pitchFamily="34" charset="0"/>
              <a:buChar char="•"/>
            </a:pPr>
            <a:r>
              <a:rPr lang="en-US" altLang="en-US" sz="2000" dirty="0">
                <a:latin typeface="+mn-lt"/>
              </a:rPr>
              <a:t>Review previous encounters/calls to check whether any other numbers </a:t>
            </a:r>
            <a:r>
              <a:rPr lang="en-US" altLang="en-US" sz="2000" dirty="0" smtClean="0">
                <a:latin typeface="+mn-lt"/>
              </a:rPr>
              <a:t>available</a:t>
            </a:r>
            <a:endParaRPr lang="en-US" altLang="en-US" sz="2000" dirty="0">
              <a:latin typeface="+mn-lt"/>
            </a:endParaRPr>
          </a:p>
          <a:p>
            <a:pPr marL="285750" indent="-285750">
              <a:buFont typeface="Arial" panose="020B0604020202020204" pitchFamily="34" charset="0"/>
              <a:buChar char="•"/>
            </a:pPr>
            <a:r>
              <a:rPr lang="en-US" altLang="en-US" sz="2000" dirty="0">
                <a:latin typeface="+mn-lt"/>
              </a:rPr>
              <a:t>Contact 111 to check details </a:t>
            </a:r>
            <a:r>
              <a:rPr lang="en-US" altLang="en-US" sz="2000" dirty="0" smtClean="0">
                <a:latin typeface="+mn-lt"/>
              </a:rPr>
              <a:t>correct</a:t>
            </a:r>
            <a:endParaRPr lang="en-US" altLang="en-US" sz="2000" dirty="0">
              <a:latin typeface="+mn-lt"/>
            </a:endParaRPr>
          </a:p>
          <a:p>
            <a:pPr marL="285750" indent="-285750">
              <a:buFont typeface="Arial" panose="020B0604020202020204" pitchFamily="34" charset="0"/>
              <a:buChar char="•"/>
            </a:pPr>
            <a:r>
              <a:rPr lang="en-US" altLang="en-US" sz="2000" dirty="0">
                <a:latin typeface="+mn-lt"/>
              </a:rPr>
              <a:t>Contact LAS and local EDs to check whether patient has been transferred </a:t>
            </a:r>
          </a:p>
          <a:p>
            <a:pPr marL="285750" indent="-285750">
              <a:buFont typeface="Arial" panose="020B0604020202020204" pitchFamily="34" charset="0"/>
              <a:buChar char="•"/>
            </a:pPr>
            <a:r>
              <a:rPr lang="en-US" altLang="en-US" sz="2000" dirty="0">
                <a:latin typeface="+mn-lt"/>
              </a:rPr>
              <a:t>Consider contacting next of kin/relatives</a:t>
            </a:r>
          </a:p>
          <a:p>
            <a:pPr marL="0" indent="0">
              <a:buNone/>
            </a:pPr>
            <a:endParaRPr lang="en-US" altLang="en-US" dirty="0">
              <a:latin typeface="+mn-lt"/>
            </a:endParaRPr>
          </a:p>
        </p:txBody>
      </p:sp>
    </p:spTree>
    <p:extLst>
      <p:ext uri="{BB962C8B-B14F-4D97-AF65-F5344CB8AC3E}">
        <p14:creationId xmlns:p14="http://schemas.microsoft.com/office/powerpoint/2010/main" val="190008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Logging a failed contact</a:t>
            </a:r>
            <a:endParaRPr lang="en-GB" dirty="0"/>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700808"/>
            <a:ext cx="390525" cy="400050"/>
          </a:xfrm>
          <a:prstGeom prst="rect">
            <a:avLst/>
          </a:prstGeom>
          <a:noFill/>
        </p:spPr>
      </p:pic>
      <p:pic>
        <p:nvPicPr>
          <p:cNvPr id="4" name="Picture 3"/>
          <p:cNvPicPr/>
          <p:nvPr/>
        </p:nvPicPr>
        <p:blipFill>
          <a:blip r:embed="rId3" cstate="print"/>
          <a:srcRect/>
          <a:stretch>
            <a:fillRect/>
          </a:stretch>
        </p:blipFill>
        <p:spPr bwMode="auto">
          <a:xfrm>
            <a:off x="1804987" y="1619885"/>
            <a:ext cx="5534025" cy="3618230"/>
          </a:xfrm>
          <a:prstGeom prst="rect">
            <a:avLst/>
          </a:prstGeom>
          <a:noFill/>
          <a:ln w="19050">
            <a:solidFill>
              <a:schemeClr val="tx1"/>
            </a:solidFill>
            <a:miter lim="800000"/>
            <a:headEnd/>
            <a:tailEnd/>
          </a:ln>
        </p:spPr>
      </p:pic>
      <p:pic>
        <p:nvPicPr>
          <p:cNvPr id="5" name="Picture 4"/>
          <p:cNvPicPr/>
          <p:nvPr/>
        </p:nvPicPr>
        <p:blipFill>
          <a:blip r:embed="rId4" cstate="print"/>
          <a:srcRect l="1563"/>
          <a:stretch>
            <a:fillRect/>
          </a:stretch>
        </p:blipFill>
        <p:spPr bwMode="auto">
          <a:xfrm>
            <a:off x="1804988" y="1619886"/>
            <a:ext cx="5143276" cy="4185378"/>
          </a:xfrm>
          <a:prstGeom prst="rect">
            <a:avLst/>
          </a:prstGeom>
          <a:noFill/>
          <a:ln w="19050">
            <a:solidFill>
              <a:schemeClr val="tx1"/>
            </a:solidFill>
            <a:miter lim="800000"/>
            <a:headEnd/>
            <a:tailEnd/>
          </a:ln>
        </p:spPr>
      </p:pic>
    </p:spTree>
    <p:extLst>
      <p:ext uri="{BB962C8B-B14F-4D97-AF65-F5344CB8AC3E}">
        <p14:creationId xmlns:p14="http://schemas.microsoft.com/office/powerpoint/2010/main" val="40020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nodeType="clickEffect">
                                  <p:stCondLst>
                                    <p:cond delay="0"/>
                                  </p:stCondLst>
                                  <p:childTnLst>
                                    <p:anim calcmode="lin" valueType="num">
                                      <p:cBhvr additive="base">
                                        <p:cTn id="15" dur="500"/>
                                        <p:tgtEl>
                                          <p:spTgt spid="4"/>
                                        </p:tgtEl>
                                        <p:attrNameLst>
                                          <p:attrName>ppt_x</p:attrName>
                                        </p:attrNameLst>
                                      </p:cBhvr>
                                      <p:tavLst>
                                        <p:tav tm="0">
                                          <p:val>
                                            <p:strVal val="ppt_x"/>
                                          </p:val>
                                        </p:tav>
                                        <p:tav tm="100000">
                                          <p:val>
                                            <p:strVal val="ppt_x"/>
                                          </p:val>
                                        </p:tav>
                                      </p:tavLst>
                                    </p:anim>
                                    <p:anim calcmode="lin" valueType="num">
                                      <p:cBhvr additive="base">
                                        <p:cTn id="16" dur="500"/>
                                        <p:tgtEl>
                                          <p:spTgt spid="4"/>
                                        </p:tgtEl>
                                        <p:attrNameLst>
                                          <p:attrName>ppt_y</p:attrName>
                                        </p:attrNameLst>
                                      </p:cBhvr>
                                      <p:tavLst>
                                        <p:tav tm="0">
                                          <p:val>
                                            <p:strVal val="ppt_y"/>
                                          </p:val>
                                        </p:tav>
                                        <p:tav tm="100000">
                                          <p:val>
                                            <p:strVal val="1+ppt_h/2"/>
                                          </p:val>
                                        </p:tav>
                                      </p:tavLst>
                                    </p:anim>
                                    <p:set>
                                      <p:cBhvr>
                                        <p:cTn id="17" dur="1" fill="hold">
                                          <p:stCondLst>
                                            <p:cond delay="499"/>
                                          </p:stCondLst>
                                        </p:cTn>
                                        <p:tgtEl>
                                          <p:spTgt spid="4"/>
                                        </p:tgtEl>
                                        <p:attrNameLst>
                                          <p:attrName>style.visibility</p:attrName>
                                        </p:attrNameLst>
                                      </p:cBhvr>
                                      <p:to>
                                        <p:strVal val="hidden"/>
                                      </p:to>
                                    </p:set>
                                  </p:childTnLst>
                                </p:cTn>
                              </p:par>
                              <p:par>
                                <p:cTn id="18" presetID="2" presetClass="entr" presetSubtype="4"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Failed contact – Routine/Low risk cases</a:t>
            </a:r>
            <a:endParaRPr lang="en-GB" dirty="0"/>
          </a:p>
        </p:txBody>
      </p:sp>
      <p:sp>
        <p:nvSpPr>
          <p:cNvPr id="3" name="Rectangle 2"/>
          <p:cNvSpPr/>
          <p:nvPr/>
        </p:nvSpPr>
        <p:spPr>
          <a:xfrm>
            <a:off x="395536" y="1859340"/>
            <a:ext cx="8568952" cy="3416320"/>
          </a:xfrm>
          <a:prstGeom prst="rect">
            <a:avLst/>
          </a:prstGeom>
        </p:spPr>
        <p:txBody>
          <a:bodyPr wrap="square">
            <a:spAutoFit/>
          </a:bodyPr>
          <a:lstStyle/>
          <a:p>
            <a:pPr marL="285750" indent="-285750">
              <a:buFont typeface="Arial" panose="020B0604020202020204" pitchFamily="34" charset="0"/>
              <a:buChar char="•"/>
            </a:pPr>
            <a:r>
              <a:rPr lang="en-US" altLang="en-US" sz="2400" dirty="0" smtClean="0">
                <a:latin typeface="+mn-lt"/>
              </a:rPr>
              <a:t>Make </a:t>
            </a:r>
            <a:r>
              <a:rPr lang="en-US" altLang="en-US" sz="2400" dirty="0">
                <a:latin typeface="+mn-lt"/>
              </a:rPr>
              <a:t>2 attempts 20 minutes apart over one </a:t>
            </a:r>
            <a:r>
              <a:rPr lang="en-US" altLang="en-US" sz="2400" dirty="0" smtClean="0">
                <a:latin typeface="+mn-lt"/>
              </a:rPr>
              <a:t>hour</a:t>
            </a:r>
          </a:p>
          <a:p>
            <a:pPr marL="285750" indent="-285750">
              <a:buFont typeface="Arial" panose="020B0604020202020204" pitchFamily="34" charset="0"/>
              <a:buChar char="•"/>
            </a:pPr>
            <a:endParaRPr lang="en-US" altLang="en-US" sz="2400" dirty="0">
              <a:latin typeface="+mn-lt"/>
            </a:endParaRPr>
          </a:p>
          <a:p>
            <a:pPr marL="285750" indent="-285750">
              <a:buFont typeface="Arial" panose="020B0604020202020204" pitchFamily="34" charset="0"/>
              <a:buChar char="•"/>
            </a:pPr>
            <a:r>
              <a:rPr lang="en-US" altLang="en-US" sz="2400" dirty="0">
                <a:latin typeface="+mn-lt"/>
              </a:rPr>
              <a:t>Log each call on </a:t>
            </a:r>
            <a:r>
              <a:rPr lang="en-US" altLang="en-US" sz="2400" dirty="0" err="1">
                <a:latin typeface="+mn-lt"/>
              </a:rPr>
              <a:t>Adastra</a:t>
            </a:r>
            <a:r>
              <a:rPr lang="en-US" altLang="en-US" sz="2400" dirty="0">
                <a:latin typeface="+mn-lt"/>
              </a:rPr>
              <a:t> by pressing the telephone icon on patient demographics </a:t>
            </a:r>
            <a:r>
              <a:rPr lang="en-US" altLang="en-US" sz="2400" dirty="0" smtClean="0">
                <a:latin typeface="+mn-lt"/>
              </a:rPr>
              <a:t>screen</a:t>
            </a:r>
          </a:p>
          <a:p>
            <a:endParaRPr lang="en-US" altLang="en-US" sz="2400" dirty="0">
              <a:latin typeface="+mn-lt"/>
            </a:endParaRPr>
          </a:p>
          <a:p>
            <a:pPr marL="285750" indent="-285750">
              <a:buFont typeface="Arial" panose="020B0604020202020204" pitchFamily="34" charset="0"/>
              <a:buChar char="•"/>
            </a:pPr>
            <a:r>
              <a:rPr lang="en-US" altLang="en-US" sz="2400" dirty="0">
                <a:latin typeface="+mn-lt"/>
              </a:rPr>
              <a:t>If no contact risk assess case and either close case (e.g. leaving answerphone message with call back advice and document information to be passed to own GP) or pass for OOH visit</a:t>
            </a:r>
          </a:p>
        </p:txBody>
      </p:sp>
    </p:spTree>
    <p:extLst>
      <p:ext uri="{BB962C8B-B14F-4D97-AF65-F5344CB8AC3E}">
        <p14:creationId xmlns:p14="http://schemas.microsoft.com/office/powerpoint/2010/main" val="173759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Failed contact – high risk cases</a:t>
            </a:r>
            <a:endParaRPr lang="en-GB" dirty="0"/>
          </a:p>
        </p:txBody>
      </p:sp>
      <p:sp>
        <p:nvSpPr>
          <p:cNvPr id="3" name="Rectangle 2"/>
          <p:cNvSpPr/>
          <p:nvPr/>
        </p:nvSpPr>
        <p:spPr>
          <a:xfrm>
            <a:off x="423601" y="1628799"/>
            <a:ext cx="8496944" cy="4401205"/>
          </a:xfrm>
          <a:prstGeom prst="rect">
            <a:avLst/>
          </a:prstGeom>
        </p:spPr>
        <p:txBody>
          <a:bodyPr wrap="square">
            <a:spAutoFit/>
          </a:bodyPr>
          <a:lstStyle/>
          <a:p>
            <a:pPr marL="285750" indent="-285750">
              <a:buFont typeface="Arial" panose="020B0604020202020204" pitchFamily="34" charset="0"/>
              <a:buChar char="•"/>
            </a:pPr>
            <a:r>
              <a:rPr lang="en-US" altLang="en-US" sz="2000" dirty="0">
                <a:latin typeface="+mn-lt"/>
              </a:rPr>
              <a:t>Make 3 attempts every 10 minutes for 30 </a:t>
            </a:r>
            <a:r>
              <a:rPr lang="en-US" altLang="en-US" sz="2000" dirty="0" smtClean="0">
                <a:latin typeface="+mn-lt"/>
              </a:rPr>
              <a:t>minutes</a:t>
            </a:r>
          </a:p>
          <a:p>
            <a:endParaRPr lang="en-US" altLang="en-US" sz="2000" dirty="0" smtClean="0">
              <a:latin typeface="+mn-lt"/>
            </a:endParaRPr>
          </a:p>
          <a:p>
            <a:pPr marL="285750" indent="-285750">
              <a:buFont typeface="Arial" panose="020B0604020202020204" pitchFamily="34" charset="0"/>
              <a:buChar char="•"/>
            </a:pPr>
            <a:r>
              <a:rPr lang="en-US" altLang="en-US" sz="2000" dirty="0" smtClean="0">
                <a:latin typeface="+mn-lt"/>
              </a:rPr>
              <a:t>Check </a:t>
            </a:r>
            <a:r>
              <a:rPr lang="en-US" altLang="en-US" sz="2000" dirty="0">
                <a:latin typeface="+mn-lt"/>
              </a:rPr>
              <a:t>telephone number by looking up previous calls, asking 111 to check number – note that you have done </a:t>
            </a:r>
            <a:r>
              <a:rPr lang="en-US" altLang="en-US" sz="2000" dirty="0" smtClean="0">
                <a:latin typeface="+mn-lt"/>
              </a:rPr>
              <a:t>this</a:t>
            </a:r>
          </a:p>
          <a:p>
            <a:endParaRPr lang="en-US" altLang="en-US" sz="2000" dirty="0">
              <a:latin typeface="+mn-lt"/>
            </a:endParaRPr>
          </a:p>
          <a:p>
            <a:pPr marL="285750" indent="-285750">
              <a:buFont typeface="Arial" panose="020B0604020202020204" pitchFamily="34" charset="0"/>
              <a:buChar char="•"/>
            </a:pPr>
            <a:r>
              <a:rPr lang="en-US" altLang="en-US" sz="2000" dirty="0">
                <a:latin typeface="+mn-lt"/>
              </a:rPr>
              <a:t>Check whether patient has contacted LAS and contact local </a:t>
            </a:r>
            <a:r>
              <a:rPr lang="en-US" altLang="en-US" sz="2000" dirty="0" smtClean="0">
                <a:latin typeface="+mn-lt"/>
              </a:rPr>
              <a:t>hospitals</a:t>
            </a:r>
          </a:p>
          <a:p>
            <a:endParaRPr lang="en-US" altLang="en-US" sz="2000" dirty="0">
              <a:latin typeface="+mn-lt"/>
            </a:endParaRPr>
          </a:p>
          <a:p>
            <a:pPr marL="285750" indent="-285750">
              <a:buFont typeface="Arial" panose="020B0604020202020204" pitchFamily="34" charset="0"/>
              <a:buChar char="•"/>
            </a:pPr>
            <a:r>
              <a:rPr lang="en-US" altLang="en-US" sz="2000" dirty="0">
                <a:latin typeface="+mn-lt"/>
              </a:rPr>
              <a:t>If still unable to contact patient pass for urgent </a:t>
            </a:r>
            <a:r>
              <a:rPr lang="en-US" altLang="en-US" sz="2000" dirty="0" smtClean="0">
                <a:latin typeface="+mn-lt"/>
              </a:rPr>
              <a:t>visit</a:t>
            </a:r>
          </a:p>
          <a:p>
            <a:pPr marL="285750" indent="-285750">
              <a:buFont typeface="Arial" panose="020B0604020202020204" pitchFamily="34" charset="0"/>
              <a:buChar char="•"/>
            </a:pPr>
            <a:endParaRPr lang="en-US" altLang="en-US" sz="2000" dirty="0">
              <a:latin typeface="+mn-lt"/>
            </a:endParaRPr>
          </a:p>
          <a:p>
            <a:pPr marL="285750" indent="-285750">
              <a:buFont typeface="Arial" panose="020B0604020202020204" pitchFamily="34" charset="0"/>
              <a:buChar char="•"/>
            </a:pPr>
            <a:r>
              <a:rPr lang="en-US" altLang="en-US" sz="2000" dirty="0">
                <a:latin typeface="+mn-lt"/>
              </a:rPr>
              <a:t>If not able to contact patient at the address contact police to gain entry in light of urgent </a:t>
            </a:r>
            <a:r>
              <a:rPr lang="en-US" altLang="en-US" sz="2000" dirty="0" smtClean="0">
                <a:latin typeface="+mn-lt"/>
              </a:rPr>
              <a:t>priority</a:t>
            </a:r>
          </a:p>
          <a:p>
            <a:pPr marL="285750" indent="-285750">
              <a:buFont typeface="Arial" panose="020B0604020202020204" pitchFamily="34" charset="0"/>
              <a:buChar char="•"/>
            </a:pPr>
            <a:endParaRPr lang="en-US" altLang="en-US" sz="2000" dirty="0">
              <a:latin typeface="+mn-lt"/>
            </a:endParaRPr>
          </a:p>
          <a:p>
            <a:pPr marL="285750" indent="-285750">
              <a:buFont typeface="Arial" panose="020B0604020202020204" pitchFamily="34" charset="0"/>
              <a:buChar char="•"/>
            </a:pPr>
            <a:r>
              <a:rPr lang="en-US" altLang="en-US" sz="2000" dirty="0">
                <a:latin typeface="+mn-lt"/>
              </a:rPr>
              <a:t>GP to remain at address until police arrive</a:t>
            </a:r>
          </a:p>
        </p:txBody>
      </p:sp>
    </p:spTree>
    <p:extLst>
      <p:ext uri="{BB962C8B-B14F-4D97-AF65-F5344CB8AC3E}">
        <p14:creationId xmlns:p14="http://schemas.microsoft.com/office/powerpoint/2010/main" val="194370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fade">
                                      <p:cBhvr>
                                        <p:cTn id="2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Did not attend</a:t>
            </a:r>
            <a:endParaRPr lang="en-GB" dirty="0"/>
          </a:p>
        </p:txBody>
      </p:sp>
      <p:sp>
        <p:nvSpPr>
          <p:cNvPr id="3" name="Rectangle 2"/>
          <p:cNvSpPr/>
          <p:nvPr/>
        </p:nvSpPr>
        <p:spPr>
          <a:xfrm>
            <a:off x="323528" y="1859340"/>
            <a:ext cx="8640960" cy="4154984"/>
          </a:xfrm>
          <a:prstGeom prst="rect">
            <a:avLst/>
          </a:prstGeom>
        </p:spPr>
        <p:txBody>
          <a:bodyPr wrap="square">
            <a:spAutoFit/>
          </a:bodyPr>
          <a:lstStyle/>
          <a:p>
            <a:pPr marL="342900" indent="-342900">
              <a:buFont typeface="Arial" panose="020B0604020202020204" pitchFamily="34" charset="0"/>
              <a:buChar char="•"/>
            </a:pPr>
            <a:r>
              <a:rPr lang="en-US" altLang="en-US" sz="2400" dirty="0">
                <a:latin typeface="+mn-lt"/>
              </a:rPr>
              <a:t>Where patients are &gt; 60 minutes late for their booked appointment the case will return to the GP callback list to be contacted to check on </a:t>
            </a:r>
            <a:r>
              <a:rPr lang="en-US" altLang="en-US" sz="2400" dirty="0" smtClean="0">
                <a:latin typeface="+mn-lt"/>
              </a:rPr>
              <a:t>well-being</a:t>
            </a:r>
          </a:p>
          <a:p>
            <a:pPr marL="342900" indent="-342900">
              <a:buFont typeface="Arial" panose="020B0604020202020204" pitchFamily="34" charset="0"/>
              <a:buChar char="•"/>
            </a:pPr>
            <a:endParaRPr lang="en-US" altLang="en-US" sz="2400" dirty="0">
              <a:latin typeface="+mn-lt"/>
            </a:endParaRPr>
          </a:p>
          <a:p>
            <a:pPr marL="342900" indent="-342900">
              <a:buFont typeface="Arial" panose="020B0604020202020204" pitchFamily="34" charset="0"/>
              <a:buChar char="•"/>
            </a:pPr>
            <a:r>
              <a:rPr lang="en-US" altLang="en-US" sz="2400" dirty="0">
                <a:latin typeface="+mn-lt"/>
              </a:rPr>
              <a:t>GP telephones patients and </a:t>
            </a:r>
            <a:r>
              <a:rPr lang="en-US" altLang="en-US" sz="2400" dirty="0" smtClean="0">
                <a:latin typeface="+mn-lt"/>
              </a:rPr>
              <a:t>assesses</a:t>
            </a:r>
          </a:p>
          <a:p>
            <a:pPr marL="342900" indent="-342900">
              <a:buFont typeface="Arial" panose="020B0604020202020204" pitchFamily="34" charset="0"/>
              <a:buChar char="•"/>
            </a:pPr>
            <a:endParaRPr lang="en-US" altLang="en-US" sz="2400" dirty="0">
              <a:latin typeface="+mn-lt"/>
            </a:endParaRPr>
          </a:p>
          <a:p>
            <a:pPr marL="342900" indent="-342900">
              <a:buFont typeface="Arial" panose="020B0604020202020204" pitchFamily="34" charset="0"/>
              <a:buChar char="•"/>
            </a:pPr>
            <a:r>
              <a:rPr lang="en-US" altLang="en-US" sz="2400" dirty="0">
                <a:latin typeface="+mn-lt"/>
              </a:rPr>
              <a:t>If patient declines appointment (e.g. states that they are better) GP to document this and close </a:t>
            </a:r>
            <a:r>
              <a:rPr lang="en-US" altLang="en-US" sz="2400" dirty="0" smtClean="0">
                <a:latin typeface="+mn-lt"/>
              </a:rPr>
              <a:t>case</a:t>
            </a:r>
          </a:p>
          <a:p>
            <a:pPr marL="342900" indent="-342900">
              <a:buFont typeface="Arial" panose="020B0604020202020204" pitchFamily="34" charset="0"/>
              <a:buChar char="•"/>
            </a:pPr>
            <a:endParaRPr lang="en-US" altLang="en-US" sz="2400" dirty="0">
              <a:latin typeface="+mn-lt"/>
            </a:endParaRPr>
          </a:p>
          <a:p>
            <a:pPr marL="342900" indent="-342900">
              <a:buFont typeface="Arial" panose="020B0604020202020204" pitchFamily="34" charset="0"/>
              <a:buChar char="•"/>
            </a:pPr>
            <a:r>
              <a:rPr lang="en-US" altLang="en-US" sz="2400" dirty="0">
                <a:latin typeface="+mn-lt"/>
              </a:rPr>
              <a:t>Otherwise if patient wishes </a:t>
            </a:r>
            <a:r>
              <a:rPr lang="en-US" altLang="en-US" sz="2400" dirty="0" err="1">
                <a:latin typeface="+mn-lt"/>
              </a:rPr>
              <a:t>appt</a:t>
            </a:r>
            <a:r>
              <a:rPr lang="en-US" altLang="en-US" sz="2400" dirty="0">
                <a:latin typeface="+mn-lt"/>
              </a:rPr>
              <a:t> or GP advises that it is clinically necessary appropriate </a:t>
            </a:r>
            <a:r>
              <a:rPr lang="en-US" altLang="en-US" sz="2400" dirty="0" err="1">
                <a:latin typeface="+mn-lt"/>
              </a:rPr>
              <a:t>appt</a:t>
            </a:r>
            <a:r>
              <a:rPr lang="en-US" altLang="en-US" sz="2400" dirty="0">
                <a:latin typeface="+mn-lt"/>
              </a:rPr>
              <a:t> is booked</a:t>
            </a:r>
          </a:p>
        </p:txBody>
      </p:sp>
    </p:spTree>
    <p:extLst>
      <p:ext uri="{BB962C8B-B14F-4D97-AF65-F5344CB8AC3E}">
        <p14:creationId xmlns:p14="http://schemas.microsoft.com/office/powerpoint/2010/main" val="356351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OOH Competencies</a:t>
            </a:r>
            <a:endParaRPr lang="en-GB" dirty="0"/>
          </a:p>
        </p:txBody>
      </p:sp>
      <p:sp>
        <p:nvSpPr>
          <p:cNvPr id="3" name="Content Placeholder 2"/>
          <p:cNvSpPr>
            <a:spLocks noGrp="1"/>
          </p:cNvSpPr>
          <p:nvPr>
            <p:ph idx="1"/>
          </p:nvPr>
        </p:nvSpPr>
        <p:spPr>
          <a:xfrm>
            <a:off x="467544" y="1412776"/>
            <a:ext cx="8229600" cy="4411663"/>
          </a:xfrm>
        </p:spPr>
        <p:txBody>
          <a:bodyPr/>
          <a:lstStyle/>
          <a:p>
            <a:pPr marL="0" indent="0">
              <a:buNone/>
            </a:pPr>
            <a:r>
              <a:rPr lang="en-GB" sz="2800" dirty="0" smtClean="0"/>
              <a:t>Care of acutely ill people:</a:t>
            </a:r>
          </a:p>
          <a:p>
            <a:pPr>
              <a:spcBef>
                <a:spcPts val="1200"/>
              </a:spcBef>
              <a:spcAft>
                <a:spcPts val="1200"/>
              </a:spcAft>
              <a:buFont typeface="+mj-lt"/>
              <a:buAutoNum type="arabicPeriod"/>
            </a:pPr>
            <a:r>
              <a:rPr lang="en-GB" sz="1800" dirty="0">
                <a:solidFill>
                  <a:srgbClr val="000000"/>
                </a:solidFill>
                <a:ea typeface="Calibri"/>
                <a:cs typeface="Times New Roman"/>
              </a:rPr>
              <a:t>Ability to manage common medical, surgical and psychiatric emergencies in the out of hours setting.</a:t>
            </a:r>
            <a:endParaRPr lang="en-GB" sz="1800" dirty="0">
              <a:ea typeface="Calibri"/>
              <a:cs typeface="Times New Roman"/>
            </a:endParaRPr>
          </a:p>
          <a:p>
            <a:pPr>
              <a:spcBef>
                <a:spcPts val="1200"/>
              </a:spcBef>
              <a:spcAft>
                <a:spcPts val="1200"/>
              </a:spcAft>
              <a:buFont typeface="+mj-lt"/>
              <a:buAutoNum type="arabicPeriod"/>
            </a:pPr>
            <a:r>
              <a:rPr lang="en-GB" sz="1800" dirty="0">
                <a:solidFill>
                  <a:srgbClr val="000000"/>
                </a:solidFill>
                <a:ea typeface="Calibri"/>
                <a:cs typeface="Times New Roman"/>
              </a:rPr>
              <a:t>Understanding of the organisational aspects of NHS out of hours care.</a:t>
            </a:r>
            <a:endParaRPr lang="en-GB" sz="1800" dirty="0">
              <a:ea typeface="Calibri"/>
              <a:cs typeface="Times New Roman"/>
            </a:endParaRPr>
          </a:p>
          <a:p>
            <a:pPr>
              <a:spcBef>
                <a:spcPts val="1200"/>
              </a:spcBef>
              <a:spcAft>
                <a:spcPts val="1200"/>
              </a:spcAft>
              <a:buFont typeface="+mj-lt"/>
              <a:buAutoNum type="arabicPeriod"/>
            </a:pPr>
            <a:r>
              <a:rPr lang="en-GB" sz="1800" dirty="0">
                <a:solidFill>
                  <a:srgbClr val="000000"/>
                </a:solidFill>
                <a:ea typeface="Calibri"/>
                <a:cs typeface="Times New Roman"/>
              </a:rPr>
              <a:t>Ability to make appropriate referrals to hospitals and other professionals in the out of hours setting.</a:t>
            </a:r>
            <a:endParaRPr lang="en-GB" sz="1800" dirty="0">
              <a:ea typeface="Calibri"/>
              <a:cs typeface="Times New Roman"/>
            </a:endParaRPr>
          </a:p>
          <a:p>
            <a:pPr>
              <a:spcBef>
                <a:spcPts val="1200"/>
              </a:spcBef>
              <a:spcAft>
                <a:spcPts val="1200"/>
              </a:spcAft>
              <a:buFont typeface="+mj-lt"/>
              <a:buAutoNum type="arabicPeriod"/>
            </a:pPr>
            <a:r>
              <a:rPr lang="en-GB" sz="1800" dirty="0">
                <a:solidFill>
                  <a:srgbClr val="000000"/>
                </a:solidFill>
                <a:ea typeface="Calibri"/>
                <a:cs typeface="Times New Roman"/>
              </a:rPr>
              <a:t>Demonstration of communication skills required for out of hours care.</a:t>
            </a:r>
            <a:endParaRPr lang="en-GB" sz="1800" dirty="0">
              <a:ea typeface="Calibri"/>
              <a:cs typeface="Times New Roman"/>
            </a:endParaRPr>
          </a:p>
          <a:p>
            <a:pPr>
              <a:spcBef>
                <a:spcPts val="1200"/>
              </a:spcBef>
              <a:spcAft>
                <a:spcPts val="1200"/>
              </a:spcAft>
              <a:buFont typeface="+mj-lt"/>
              <a:buAutoNum type="arabicPeriod"/>
            </a:pPr>
            <a:r>
              <a:rPr lang="en-GB" sz="1800" dirty="0">
                <a:solidFill>
                  <a:srgbClr val="000000"/>
                </a:solidFill>
                <a:ea typeface="Calibri"/>
                <a:cs typeface="Times New Roman"/>
              </a:rPr>
              <a:t>Individual personal time and stress management</a:t>
            </a:r>
            <a:endParaRPr lang="en-GB" sz="1800" dirty="0">
              <a:ea typeface="Calibri"/>
              <a:cs typeface="Times New Roman"/>
            </a:endParaRPr>
          </a:p>
          <a:p>
            <a:pPr>
              <a:spcBef>
                <a:spcPts val="1200"/>
              </a:spcBef>
              <a:spcAft>
                <a:spcPts val="1200"/>
              </a:spcAft>
              <a:buFont typeface="+mj-lt"/>
              <a:buAutoNum type="arabicPeriod"/>
            </a:pPr>
            <a:r>
              <a:rPr lang="en-GB" sz="1800" dirty="0">
                <a:solidFill>
                  <a:srgbClr val="000000"/>
                </a:solidFill>
                <a:ea typeface="Calibri"/>
                <a:cs typeface="Times New Roman"/>
              </a:rPr>
              <a:t>Maintenance of personal security and awareness and management of the security risks to others.</a:t>
            </a:r>
            <a:endParaRPr lang="en-GB" sz="1800" dirty="0">
              <a:ea typeface="Calibri"/>
              <a:cs typeface="Times New Roman"/>
            </a:endParaRPr>
          </a:p>
          <a:p>
            <a:endParaRPr lang="en-GB" dirty="0"/>
          </a:p>
        </p:txBody>
      </p:sp>
    </p:spTree>
    <p:extLst>
      <p:ext uri="{BB962C8B-B14F-4D97-AF65-F5344CB8AC3E}">
        <p14:creationId xmlns:p14="http://schemas.microsoft.com/office/powerpoint/2010/main" val="323988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Finishing a case</a:t>
            </a:r>
            <a:endParaRPr lang="en-GB" dirty="0"/>
          </a:p>
        </p:txBody>
      </p:sp>
      <p:pic>
        <p:nvPicPr>
          <p:cNvPr id="3" name="Picture 2"/>
          <p:cNvPicPr/>
          <p:nvPr/>
        </p:nvPicPr>
        <p:blipFill>
          <a:blip r:embed="rId2" cstate="print"/>
          <a:srcRect t="18852" r="34296" b="36885"/>
          <a:stretch>
            <a:fillRect/>
          </a:stretch>
        </p:blipFill>
        <p:spPr bwMode="auto">
          <a:xfrm>
            <a:off x="971600" y="1844824"/>
            <a:ext cx="2592288" cy="1296144"/>
          </a:xfrm>
          <a:prstGeom prst="rect">
            <a:avLst/>
          </a:prstGeom>
          <a:noFill/>
          <a:ln w="9525">
            <a:solidFill>
              <a:schemeClr val="tx1"/>
            </a:solidFill>
            <a:miter lim="800000"/>
            <a:headEnd/>
            <a:tailEnd/>
          </a:ln>
        </p:spPr>
      </p:pic>
      <p:pic>
        <p:nvPicPr>
          <p:cNvPr id="4" name="Picture 3"/>
          <p:cNvPicPr/>
          <p:nvPr/>
        </p:nvPicPr>
        <p:blipFill>
          <a:blip r:embed="rId3" cstate="print"/>
          <a:srcRect t="19850"/>
          <a:stretch>
            <a:fillRect/>
          </a:stretch>
        </p:blipFill>
        <p:spPr bwMode="auto">
          <a:xfrm>
            <a:off x="3851920" y="3117272"/>
            <a:ext cx="4320480" cy="2832007"/>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71112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Strike rule</a:t>
            </a:r>
            <a:endParaRPr lang="en-GB" dirty="0"/>
          </a:p>
        </p:txBody>
      </p:sp>
      <p:sp>
        <p:nvSpPr>
          <p:cNvPr id="3" name="Rectangle 2"/>
          <p:cNvSpPr/>
          <p:nvPr/>
        </p:nvSpPr>
        <p:spPr>
          <a:xfrm>
            <a:off x="0" y="1556792"/>
            <a:ext cx="8964488" cy="4524315"/>
          </a:xfrm>
          <a:prstGeom prst="rect">
            <a:avLst/>
          </a:prstGeom>
        </p:spPr>
        <p:txBody>
          <a:bodyPr wrap="square">
            <a:spAutoFit/>
          </a:bodyPr>
          <a:lstStyle/>
          <a:p>
            <a:pPr marL="0" indent="0">
              <a:buNone/>
            </a:pPr>
            <a:endParaRPr lang="en-US" altLang="en-US" dirty="0"/>
          </a:p>
          <a:p>
            <a:pPr marL="0" indent="0" algn="ctr">
              <a:buNone/>
            </a:pPr>
            <a:r>
              <a:rPr lang="en-US" altLang="en-US" b="1" i="1" dirty="0">
                <a:latin typeface="+mn-lt"/>
              </a:rPr>
              <a:t>This policy is aimed at reducing the risk to patients associated with repeated contacts with healthcare services and ensuring that deteriorating clinical conditions are detected and acted upon appropriately</a:t>
            </a:r>
          </a:p>
          <a:p>
            <a:pPr marL="0" indent="0">
              <a:buNone/>
            </a:pPr>
            <a:endParaRPr lang="en-US" altLang="en-US" dirty="0">
              <a:latin typeface="+mn-lt"/>
            </a:endParaRPr>
          </a:p>
          <a:p>
            <a:pPr marL="0" indent="0">
              <a:buNone/>
            </a:pPr>
            <a:r>
              <a:rPr lang="en-US" altLang="en-US" b="1" u="sng" dirty="0">
                <a:latin typeface="+mn-lt"/>
              </a:rPr>
              <a:t>The Principle</a:t>
            </a:r>
          </a:p>
          <a:p>
            <a:pPr marL="285750" indent="-285750">
              <a:buFont typeface="Arial" panose="020B0604020202020204" pitchFamily="34" charset="0"/>
              <a:buChar char="•"/>
            </a:pPr>
            <a:r>
              <a:rPr lang="en-US" altLang="en-US" dirty="0">
                <a:latin typeface="+mn-lt"/>
              </a:rPr>
              <a:t>Any patient who has made 3 or more contacts with a Healthcare Professional (not only OOH GP) during an acute episode of illness by telephone OR face to face </a:t>
            </a:r>
            <a:r>
              <a:rPr lang="en-US" altLang="en-US" b="1" u="sng" dirty="0">
                <a:latin typeface="+mn-lt"/>
              </a:rPr>
              <a:t>must</a:t>
            </a:r>
            <a:r>
              <a:rPr lang="en-US" altLang="en-US" dirty="0">
                <a:latin typeface="+mn-lt"/>
              </a:rPr>
              <a:t> be seen face to face in OOH</a:t>
            </a:r>
          </a:p>
          <a:p>
            <a:pPr marL="285750" indent="-285750">
              <a:buFont typeface="Arial" panose="020B0604020202020204" pitchFamily="34" charset="0"/>
              <a:buChar char="•"/>
            </a:pPr>
            <a:r>
              <a:rPr lang="en-US" altLang="en-US" dirty="0">
                <a:latin typeface="+mn-lt"/>
              </a:rPr>
              <a:t>This can be at the base or by home visit</a:t>
            </a:r>
          </a:p>
          <a:p>
            <a:pPr marL="285750" indent="-285750">
              <a:buFont typeface="Arial" panose="020B0604020202020204" pitchFamily="34" charset="0"/>
              <a:buChar char="•"/>
            </a:pPr>
            <a:r>
              <a:rPr lang="en-US" altLang="en-US" dirty="0">
                <a:latin typeface="+mn-lt"/>
              </a:rPr>
              <a:t>There should be a low threshold for onward referral / admission</a:t>
            </a:r>
          </a:p>
          <a:p>
            <a:pPr marL="0" indent="0">
              <a:buNone/>
            </a:pPr>
            <a:endParaRPr lang="en-US" altLang="en-US" b="1" i="1" dirty="0">
              <a:latin typeface="+mn-lt"/>
            </a:endParaRPr>
          </a:p>
          <a:p>
            <a:pPr marL="0" indent="0">
              <a:buNone/>
            </a:pPr>
            <a:r>
              <a:rPr lang="en-US" altLang="en-US" b="1" u="sng" dirty="0">
                <a:latin typeface="+mn-lt"/>
              </a:rPr>
              <a:t>Exceptions</a:t>
            </a:r>
          </a:p>
          <a:p>
            <a:pPr marL="285750" indent="-285750">
              <a:buFont typeface="Arial" panose="020B0604020202020204" pitchFamily="34" charset="0"/>
              <a:buChar char="•"/>
            </a:pPr>
            <a:r>
              <a:rPr lang="en-US" altLang="en-US" dirty="0">
                <a:latin typeface="+mn-lt"/>
              </a:rPr>
              <a:t>Patient refusal (must document clearly)</a:t>
            </a:r>
          </a:p>
          <a:p>
            <a:pPr marL="285750" indent="-285750">
              <a:buFont typeface="Arial" panose="020B0604020202020204" pitchFamily="34" charset="0"/>
              <a:buChar char="•"/>
            </a:pPr>
            <a:r>
              <a:rPr lang="en-US" altLang="en-US" dirty="0">
                <a:latin typeface="+mn-lt"/>
              </a:rPr>
              <a:t>Where contact is part of a pre-agreed management plan or follow-up</a:t>
            </a:r>
          </a:p>
          <a:p>
            <a:pPr marL="285750" indent="-285750">
              <a:buFont typeface="Arial" panose="020B0604020202020204" pitchFamily="34" charset="0"/>
              <a:buChar char="•"/>
            </a:pPr>
            <a:r>
              <a:rPr lang="en-US" altLang="en-US" dirty="0">
                <a:latin typeface="+mn-lt"/>
              </a:rPr>
              <a:t>Extenuating circumstances e.g. hoax caller</a:t>
            </a:r>
          </a:p>
        </p:txBody>
      </p:sp>
    </p:spTree>
    <p:extLst>
      <p:ext uri="{BB962C8B-B14F-4D97-AF65-F5344CB8AC3E}">
        <p14:creationId xmlns:p14="http://schemas.microsoft.com/office/powerpoint/2010/main" val="37887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500"/>
                                        <p:tgtEl>
                                          <p:spTgt spid="3">
                                            <p:txEl>
                                              <p:pRg st="4" end="4"/>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Special scenarios</a:t>
            </a:r>
            <a:endParaRPr lang="en-GB" dirty="0"/>
          </a:p>
        </p:txBody>
      </p:sp>
      <p:sp>
        <p:nvSpPr>
          <p:cNvPr id="4" name="Text Placeholder 3"/>
          <p:cNvSpPr>
            <a:spLocks noGrp="1"/>
          </p:cNvSpPr>
          <p:nvPr>
            <p:ph type="body" idx="1"/>
          </p:nvPr>
        </p:nvSpPr>
        <p:spPr/>
        <p:txBody>
          <a:bodyPr/>
          <a:lstStyle/>
          <a:p>
            <a:r>
              <a:rPr lang="en-GB" dirty="0" smtClean="0"/>
              <a:t>Out of Hours</a:t>
            </a:r>
            <a:endParaRPr lang="en-GB" dirty="0"/>
          </a:p>
        </p:txBody>
      </p:sp>
    </p:spTree>
    <p:extLst>
      <p:ext uri="{BB962C8B-B14F-4D97-AF65-F5344CB8AC3E}">
        <p14:creationId xmlns:p14="http://schemas.microsoft.com/office/powerpoint/2010/main" val="31848813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Confirmation of death</a:t>
            </a:r>
            <a:endParaRPr lang="en-GB" dirty="0"/>
          </a:p>
        </p:txBody>
      </p:sp>
      <p:sp>
        <p:nvSpPr>
          <p:cNvPr id="3" name="Rectangle 2"/>
          <p:cNvSpPr/>
          <p:nvPr/>
        </p:nvSpPr>
        <p:spPr>
          <a:xfrm>
            <a:off x="323528" y="1556792"/>
            <a:ext cx="7884368" cy="4832092"/>
          </a:xfrm>
          <a:prstGeom prst="rect">
            <a:avLst/>
          </a:prstGeom>
        </p:spPr>
        <p:txBody>
          <a:bodyPr wrap="square">
            <a:spAutoFit/>
          </a:bodyPr>
          <a:lstStyle/>
          <a:p>
            <a:pPr marL="0" indent="0">
              <a:buNone/>
            </a:pPr>
            <a:r>
              <a:rPr lang="en-GB" altLang="en-US" sz="1400" b="1" i="1" dirty="0">
                <a:latin typeface="+mn-lt"/>
              </a:rPr>
              <a:t>Police Doctor: </a:t>
            </a:r>
            <a:r>
              <a:rPr lang="en-GB" altLang="en-US" sz="1400" i="1" dirty="0">
                <a:latin typeface="+mn-lt"/>
              </a:rPr>
              <a:t>101</a:t>
            </a:r>
            <a:endParaRPr lang="en-US" altLang="en-US" sz="1400" i="1" u="sng" dirty="0">
              <a:latin typeface="+mn-lt"/>
            </a:endParaRPr>
          </a:p>
          <a:p>
            <a:pPr marL="0" indent="0">
              <a:buNone/>
            </a:pPr>
            <a:r>
              <a:rPr lang="en-US" altLang="en-US" sz="1400" b="1" i="1" u="sng" dirty="0">
                <a:latin typeface="+mn-lt"/>
              </a:rPr>
              <a:t>First a reminder:</a:t>
            </a:r>
          </a:p>
          <a:p>
            <a:pPr marL="0" indent="0"/>
            <a:r>
              <a:rPr lang="en-US" altLang="en-US" sz="1400" b="1" dirty="0">
                <a:latin typeface="+mn-lt"/>
              </a:rPr>
              <a:t>Certify	</a:t>
            </a:r>
            <a:r>
              <a:rPr lang="en-US" altLang="en-US" sz="1400" dirty="0">
                <a:latin typeface="+mn-lt"/>
              </a:rPr>
              <a:t>complete a death certificate (OOH has no role)</a:t>
            </a:r>
          </a:p>
          <a:p>
            <a:pPr marL="0" indent="0"/>
            <a:r>
              <a:rPr lang="en-US" altLang="en-US" sz="1400" b="1" dirty="0">
                <a:latin typeface="+mn-lt"/>
              </a:rPr>
              <a:t>Confirm</a:t>
            </a:r>
            <a:r>
              <a:rPr lang="en-US" altLang="en-US" sz="1400" dirty="0">
                <a:latin typeface="+mn-lt"/>
              </a:rPr>
              <a:t> 	confirm that life is extinct but not the </a:t>
            </a:r>
            <a:r>
              <a:rPr lang="en-US" altLang="en-US" sz="1400" dirty="0" smtClean="0">
                <a:latin typeface="+mn-lt"/>
              </a:rPr>
              <a:t> issuing  </a:t>
            </a:r>
            <a:r>
              <a:rPr lang="en-US" altLang="en-US" sz="1400" dirty="0" err="1" smtClean="0">
                <a:latin typeface="+mn-lt"/>
              </a:rPr>
              <a:t>ofa</a:t>
            </a:r>
            <a:r>
              <a:rPr lang="en-US" altLang="en-US" sz="1400" dirty="0" smtClean="0">
                <a:latin typeface="+mn-lt"/>
              </a:rPr>
              <a:t> </a:t>
            </a:r>
            <a:r>
              <a:rPr lang="en-US" altLang="en-US" sz="1400" dirty="0">
                <a:latin typeface="+mn-lt"/>
              </a:rPr>
              <a:t>death certificate (OOH has a role</a:t>
            </a:r>
            <a:r>
              <a:rPr lang="en-US" altLang="en-US" sz="1400" dirty="0" smtClean="0">
                <a:latin typeface="+mn-lt"/>
              </a:rPr>
              <a:t>)</a:t>
            </a:r>
          </a:p>
          <a:p>
            <a:pPr marL="0" indent="0"/>
            <a:endParaRPr lang="en-US" altLang="en-US" sz="1400" b="1" i="1" u="sng" dirty="0">
              <a:latin typeface="+mn-lt"/>
            </a:endParaRPr>
          </a:p>
          <a:p>
            <a:pPr marL="0" indent="0">
              <a:buNone/>
            </a:pPr>
            <a:r>
              <a:rPr lang="en-US" altLang="en-US" sz="1400" b="1" i="1" u="sng" dirty="0">
                <a:latin typeface="+mn-lt"/>
              </a:rPr>
              <a:t>Was death expected?</a:t>
            </a:r>
          </a:p>
          <a:p>
            <a:pPr marL="0" indent="0"/>
            <a:r>
              <a:rPr lang="en-US" altLang="en-US" sz="1400" dirty="0">
                <a:latin typeface="+mn-lt"/>
              </a:rPr>
              <a:t>An expected death may be defined as death which follows a period of illness which had been identified as terminal and where no active life prolonging treatments are in place or planned</a:t>
            </a:r>
          </a:p>
          <a:p>
            <a:pPr marL="0" indent="0">
              <a:buNone/>
            </a:pPr>
            <a:endParaRPr lang="en-US" altLang="en-US" sz="1400" dirty="0">
              <a:latin typeface="+mn-lt"/>
            </a:endParaRPr>
          </a:p>
          <a:p>
            <a:pPr marL="0" indent="0">
              <a:buNone/>
            </a:pPr>
            <a:r>
              <a:rPr lang="en-US" altLang="en-US" sz="1400" b="1" i="1" u="sng" dirty="0">
                <a:latin typeface="+mn-lt"/>
              </a:rPr>
              <a:t>Expected deaths at home</a:t>
            </a:r>
          </a:p>
          <a:p>
            <a:pPr marL="0" indent="0"/>
            <a:r>
              <a:rPr lang="en-US" altLang="en-US" sz="1400" dirty="0">
                <a:latin typeface="+mn-lt"/>
              </a:rPr>
              <a:t>Unless a community nurse or other appropriate healthcare professional is available then the OOH GP should visit the patient to confirm death.  This should be done on a routine basis but as soon as practically possible.  This situation should be handled very sensitively.</a:t>
            </a:r>
          </a:p>
          <a:p>
            <a:pPr marL="0" indent="0">
              <a:buNone/>
            </a:pPr>
            <a:endParaRPr lang="en-US" altLang="en-US" sz="1400" dirty="0">
              <a:latin typeface="+mn-lt"/>
            </a:endParaRPr>
          </a:p>
          <a:p>
            <a:pPr marL="0" indent="0">
              <a:buNone/>
            </a:pPr>
            <a:r>
              <a:rPr lang="en-US" altLang="en-US" sz="1400" b="1" i="1" u="sng" dirty="0">
                <a:latin typeface="+mn-lt"/>
              </a:rPr>
              <a:t>Expected deaths at Nursing &amp; Residential Homes</a:t>
            </a:r>
          </a:p>
          <a:p>
            <a:pPr marL="0" indent="0"/>
            <a:r>
              <a:rPr lang="en-US" altLang="en-US" sz="1400" dirty="0">
                <a:latin typeface="+mn-lt"/>
              </a:rPr>
              <a:t>Residential Homes - required to call in a community nurse or the Out of Hours service to verify death. Where a call is made to OOH via 111 then a GP visit should be undertaken. </a:t>
            </a:r>
          </a:p>
          <a:p>
            <a:pPr marL="0" indent="0"/>
            <a:r>
              <a:rPr lang="en-US" altLang="en-US" sz="1400" dirty="0">
                <a:latin typeface="+mn-lt"/>
              </a:rPr>
              <a:t>Nursing Homes - may have staff on duty who have been appropriately trained and who are deemed competent to verify death and can do so.  In the event that there is no appropriately trained staff on duty the OOH GP should visit to confirm death</a:t>
            </a:r>
            <a:endParaRPr lang="en-US" altLang="en-US" sz="1400" dirty="0">
              <a:latin typeface="+mn-lt"/>
            </a:endParaRPr>
          </a:p>
        </p:txBody>
      </p:sp>
    </p:spTree>
    <p:extLst>
      <p:ext uri="{BB962C8B-B14F-4D97-AF65-F5344CB8AC3E}">
        <p14:creationId xmlns:p14="http://schemas.microsoft.com/office/powerpoint/2010/main" val="319656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Prescribing for OOH patients</a:t>
            </a:r>
            <a:endParaRPr lang="en-GB" dirty="0"/>
          </a:p>
        </p:txBody>
      </p:sp>
      <p:sp>
        <p:nvSpPr>
          <p:cNvPr id="3" name="Rectangle 2"/>
          <p:cNvSpPr/>
          <p:nvPr/>
        </p:nvSpPr>
        <p:spPr>
          <a:xfrm>
            <a:off x="611560" y="2132856"/>
            <a:ext cx="7488832" cy="3693319"/>
          </a:xfrm>
          <a:prstGeom prst="rect">
            <a:avLst/>
          </a:prstGeom>
        </p:spPr>
        <p:txBody>
          <a:bodyPr wrap="square">
            <a:spAutoFit/>
          </a:bodyPr>
          <a:lstStyle/>
          <a:p>
            <a:pPr marL="0" indent="0">
              <a:buNone/>
            </a:pPr>
            <a:r>
              <a:rPr lang="en-US" altLang="en-US" b="1" i="1" u="sng" dirty="0">
                <a:latin typeface="+mn-lt"/>
              </a:rPr>
              <a:t>Basic principles</a:t>
            </a:r>
          </a:p>
          <a:p>
            <a:pPr marL="0" indent="0">
              <a:buNone/>
            </a:pPr>
            <a:endParaRPr lang="en-US" altLang="en-US" u="sng" dirty="0">
              <a:latin typeface="+mn-lt"/>
            </a:endParaRPr>
          </a:p>
          <a:p>
            <a:pPr marL="285750" indent="-285750">
              <a:buFont typeface="Arial" panose="020B0604020202020204" pitchFamily="34" charset="0"/>
              <a:buChar char="•"/>
            </a:pPr>
            <a:r>
              <a:rPr lang="en-US" altLang="en-US" dirty="0">
                <a:latin typeface="+mn-lt"/>
              </a:rPr>
              <a:t>For patients with a booked appointment at the OOH following GP triage all prescribing is to be completed on an </a:t>
            </a:r>
            <a:r>
              <a:rPr lang="en-US" altLang="en-US" b="1" dirty="0">
                <a:latin typeface="+mn-lt"/>
              </a:rPr>
              <a:t>FP10</a:t>
            </a:r>
          </a:p>
          <a:p>
            <a:pPr marL="285750" indent="-285750">
              <a:buFont typeface="Arial" panose="020B0604020202020204" pitchFamily="34" charset="0"/>
              <a:buChar char="•"/>
            </a:pPr>
            <a:r>
              <a:rPr lang="en-US" altLang="en-US" dirty="0">
                <a:latin typeface="+mn-lt"/>
              </a:rPr>
              <a:t>Medications from stock will be permitted only when pharmacies are closed</a:t>
            </a:r>
          </a:p>
          <a:p>
            <a:pPr marL="285750" indent="-285750">
              <a:buFont typeface="Arial" panose="020B0604020202020204" pitchFamily="34" charset="0"/>
              <a:buChar char="•"/>
            </a:pPr>
            <a:r>
              <a:rPr lang="en-US" altLang="en-US" dirty="0">
                <a:latin typeface="+mn-lt"/>
              </a:rPr>
              <a:t>Please pay attention to National and Local prescribing guidance e.g. local anti-microbial guidance</a:t>
            </a:r>
          </a:p>
          <a:p>
            <a:pPr marL="285750" indent="-285750">
              <a:buFont typeface="Arial" panose="020B0604020202020204" pitchFamily="34" charset="0"/>
              <a:buChar char="•"/>
            </a:pPr>
            <a:r>
              <a:rPr lang="en-US" altLang="en-US" dirty="0">
                <a:latin typeface="+mn-lt"/>
              </a:rPr>
              <a:t>Do not lower your threshold for prescribing – prescribe only if a clear indication to do so</a:t>
            </a:r>
          </a:p>
          <a:p>
            <a:pPr marL="285750" indent="-285750">
              <a:buFont typeface="Arial" panose="020B0604020202020204" pitchFamily="34" charset="0"/>
              <a:buChar char="•"/>
            </a:pPr>
            <a:r>
              <a:rPr lang="en-US" altLang="en-US" dirty="0">
                <a:latin typeface="+mn-lt"/>
              </a:rPr>
              <a:t>Medications should be prescribed generically</a:t>
            </a:r>
          </a:p>
          <a:p>
            <a:pPr marL="285750" indent="-285750">
              <a:buFont typeface="Arial" panose="020B0604020202020204" pitchFamily="34" charset="0"/>
              <a:buChar char="•"/>
            </a:pPr>
            <a:r>
              <a:rPr lang="en-US" altLang="en-US" dirty="0">
                <a:latin typeface="+mn-lt"/>
              </a:rPr>
              <a:t>Patients should be encouraged to obtain over the counter products from the pharmacy</a:t>
            </a:r>
            <a:endParaRPr lang="en-US" altLang="en-US" dirty="0">
              <a:latin typeface="+mn-lt"/>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9323" y="5825787"/>
            <a:ext cx="815578" cy="815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01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Record keeping of Prescriptions</a:t>
            </a:r>
            <a:endParaRPr lang="en-GB" dirty="0"/>
          </a:p>
        </p:txBody>
      </p:sp>
      <p:sp>
        <p:nvSpPr>
          <p:cNvPr id="3" name="Rectangle 2"/>
          <p:cNvSpPr/>
          <p:nvPr/>
        </p:nvSpPr>
        <p:spPr>
          <a:xfrm>
            <a:off x="539552" y="2136339"/>
            <a:ext cx="6318448" cy="3139321"/>
          </a:xfrm>
          <a:prstGeom prst="rect">
            <a:avLst/>
          </a:prstGeom>
        </p:spPr>
        <p:txBody>
          <a:bodyPr wrap="square">
            <a:spAutoFit/>
          </a:bodyPr>
          <a:lstStyle/>
          <a:p>
            <a:pPr marL="285750" indent="-285750">
              <a:buFont typeface="Arial" panose="020B0604020202020204" pitchFamily="34" charset="0"/>
              <a:buChar char="•"/>
            </a:pPr>
            <a:r>
              <a:rPr lang="en-US" altLang="en-US" dirty="0">
                <a:latin typeface="+mn-lt"/>
              </a:rPr>
              <a:t>Past medical history, medications and allergies must be recorded (preferably on the Medical History tab</a:t>
            </a:r>
            <a:r>
              <a:rPr lang="en-US" altLang="en-US" dirty="0" smtClean="0">
                <a:latin typeface="+mn-lt"/>
              </a:rPr>
              <a:t>)</a:t>
            </a:r>
          </a:p>
          <a:p>
            <a:endParaRPr lang="en-US" altLang="en-US" dirty="0">
              <a:latin typeface="+mn-lt"/>
            </a:endParaRPr>
          </a:p>
          <a:p>
            <a:pPr marL="285750" indent="-285750">
              <a:buFont typeface="Arial" panose="020B0604020202020204" pitchFamily="34" charset="0"/>
              <a:buChar char="•"/>
            </a:pPr>
            <a:r>
              <a:rPr lang="en-US" altLang="en-US" dirty="0">
                <a:latin typeface="+mn-lt"/>
              </a:rPr>
              <a:t>Prescriptions must contain correct dosage instructions and </a:t>
            </a:r>
            <a:r>
              <a:rPr lang="en-US" altLang="en-US" dirty="0" smtClean="0">
                <a:latin typeface="+mn-lt"/>
              </a:rPr>
              <a:t>quantity</a:t>
            </a:r>
          </a:p>
          <a:p>
            <a:endParaRPr lang="en-US" altLang="en-US" dirty="0">
              <a:latin typeface="+mn-lt"/>
            </a:endParaRPr>
          </a:p>
          <a:p>
            <a:pPr marL="285750" indent="-285750">
              <a:buFont typeface="Arial" panose="020B0604020202020204" pitchFamily="34" charset="0"/>
              <a:buChar char="•"/>
            </a:pPr>
            <a:r>
              <a:rPr lang="en-US" altLang="en-US" dirty="0">
                <a:latin typeface="+mn-lt"/>
              </a:rPr>
              <a:t>Handwritten prescriptions to be used only when IT </a:t>
            </a:r>
            <a:r>
              <a:rPr lang="en-US" altLang="en-US" dirty="0" smtClean="0">
                <a:latin typeface="+mn-lt"/>
              </a:rPr>
              <a:t>fails</a:t>
            </a:r>
          </a:p>
          <a:p>
            <a:endParaRPr lang="en-US" altLang="en-US" dirty="0">
              <a:latin typeface="+mn-lt"/>
            </a:endParaRPr>
          </a:p>
          <a:p>
            <a:pPr marL="285750" indent="-285750">
              <a:buFont typeface="Arial" panose="020B0604020202020204" pitchFamily="34" charset="0"/>
              <a:buChar char="•"/>
            </a:pPr>
            <a:r>
              <a:rPr lang="en-US" altLang="en-US" dirty="0">
                <a:latin typeface="+mn-lt"/>
              </a:rPr>
              <a:t>Prescribing module in </a:t>
            </a:r>
            <a:r>
              <a:rPr lang="en-US" altLang="en-US" dirty="0" err="1">
                <a:latin typeface="+mn-lt"/>
              </a:rPr>
              <a:t>Adastra</a:t>
            </a:r>
            <a:r>
              <a:rPr lang="en-US" altLang="en-US" dirty="0">
                <a:latin typeface="+mn-lt"/>
              </a:rPr>
              <a:t> must ALWAYS be used – never free text</a:t>
            </a:r>
            <a:endParaRPr lang="en-US" altLang="en-US" b="1" i="1" dirty="0">
              <a:latin typeface="+mn-lt"/>
            </a:endParaRPr>
          </a:p>
        </p:txBody>
      </p:sp>
    </p:spTree>
    <p:extLst>
      <p:ext uri="{BB962C8B-B14F-4D97-AF65-F5344CB8AC3E}">
        <p14:creationId xmlns:p14="http://schemas.microsoft.com/office/powerpoint/2010/main" val="21857809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07021188"/>
              </p:ext>
            </p:extLst>
          </p:nvPr>
        </p:nvGraphicFramePr>
        <p:xfrm>
          <a:off x="611560" y="1052736"/>
          <a:ext cx="1328420" cy="1816100"/>
        </p:xfrm>
        <a:graphic>
          <a:graphicData uri="http://schemas.openxmlformats.org/drawingml/2006/table">
            <a:tbl>
              <a:tblPr firstRow="1" firstCol="1" bandRow="1"/>
              <a:tblGrid>
                <a:gridCol w="1328420"/>
              </a:tblGrid>
              <a:tr h="0">
                <a:tc>
                  <a:txBody>
                    <a:bodyPr/>
                    <a:lstStyle/>
                    <a:p>
                      <a:pPr marR="93345" algn="ctr">
                        <a:lnSpc>
                          <a:spcPts val="1300"/>
                        </a:lnSpc>
                        <a:spcBef>
                          <a:spcPts val="35"/>
                        </a:spcBef>
                        <a:spcAft>
                          <a:spcPts val="0"/>
                        </a:spcAft>
                      </a:pPr>
                      <a:r>
                        <a:rPr lang="en-GB" sz="1100" dirty="0">
                          <a:effectLst/>
                          <a:latin typeface="Century Gothic"/>
                          <a:ea typeface="Calibri"/>
                          <a:cs typeface="Arial"/>
                        </a:rPr>
                        <a:t>Finish</a:t>
                      </a:r>
                      <a:endParaRPr lang="en-GB"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0">
                <a:tc>
                  <a:txBody>
                    <a:bodyPr/>
                    <a:lstStyle/>
                    <a:p>
                      <a:pPr marR="93345" algn="ctr">
                        <a:lnSpc>
                          <a:spcPts val="1300"/>
                        </a:lnSpc>
                        <a:spcBef>
                          <a:spcPts val="35"/>
                        </a:spcBef>
                        <a:spcAft>
                          <a:spcPts val="0"/>
                        </a:spcAft>
                      </a:pPr>
                      <a:r>
                        <a:rPr lang="en-GB" sz="1100">
                          <a:effectLst/>
                          <a:latin typeface="Century Gothic"/>
                          <a:ea typeface="Calibri"/>
                          <a:cs typeface="Arial"/>
                        </a:rPr>
                        <a:t>Forward</a:t>
                      </a:r>
                      <a:endParaRPr lang="en-GB"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0">
                <a:tc>
                  <a:txBody>
                    <a:bodyPr/>
                    <a:lstStyle/>
                    <a:p>
                      <a:pPr marR="93345" algn="ctr">
                        <a:lnSpc>
                          <a:spcPts val="1300"/>
                        </a:lnSpc>
                        <a:spcBef>
                          <a:spcPts val="35"/>
                        </a:spcBef>
                        <a:spcAft>
                          <a:spcPts val="0"/>
                        </a:spcAft>
                      </a:pPr>
                      <a:r>
                        <a:rPr lang="en-GB" sz="1100" b="1">
                          <a:effectLst/>
                          <a:latin typeface="Century Gothic"/>
                          <a:ea typeface="Calibri"/>
                          <a:cs typeface="Arial"/>
                        </a:rPr>
                        <a:t>Cen Forward</a:t>
                      </a:r>
                      <a:endParaRPr lang="en-GB"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0">
                <a:tc>
                  <a:txBody>
                    <a:bodyPr/>
                    <a:lstStyle/>
                    <a:p>
                      <a:pPr marR="93345" algn="ctr">
                        <a:lnSpc>
                          <a:spcPts val="1300"/>
                        </a:lnSpc>
                        <a:spcBef>
                          <a:spcPts val="35"/>
                        </a:spcBef>
                        <a:spcAft>
                          <a:spcPts val="0"/>
                        </a:spcAft>
                      </a:pPr>
                      <a:r>
                        <a:rPr lang="en-GB" sz="1100">
                          <a:effectLst/>
                          <a:latin typeface="Century Gothic"/>
                          <a:ea typeface="Calibri"/>
                          <a:cs typeface="Arial"/>
                        </a:rPr>
                        <a:t>Lock</a:t>
                      </a:r>
                      <a:endParaRPr lang="en-GB"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0">
                <a:tc>
                  <a:txBody>
                    <a:bodyPr/>
                    <a:lstStyle/>
                    <a:p>
                      <a:pPr marR="93345" algn="ctr">
                        <a:lnSpc>
                          <a:spcPts val="1300"/>
                        </a:lnSpc>
                        <a:spcBef>
                          <a:spcPts val="35"/>
                        </a:spcBef>
                        <a:spcAft>
                          <a:spcPts val="0"/>
                        </a:spcAft>
                      </a:pPr>
                      <a:r>
                        <a:rPr lang="en-GB" sz="1100">
                          <a:effectLst/>
                          <a:latin typeface="Century Gothic"/>
                          <a:ea typeface="Calibri"/>
                          <a:cs typeface="Arial"/>
                        </a:rPr>
                        <a:t>Prescribe</a:t>
                      </a:r>
                      <a:endParaRPr lang="en-GB"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0">
                <a:tc>
                  <a:txBody>
                    <a:bodyPr/>
                    <a:lstStyle/>
                    <a:p>
                      <a:pPr marR="93345" algn="ctr">
                        <a:lnSpc>
                          <a:spcPts val="1300"/>
                        </a:lnSpc>
                        <a:spcBef>
                          <a:spcPts val="35"/>
                        </a:spcBef>
                        <a:spcAft>
                          <a:spcPts val="0"/>
                        </a:spcAft>
                      </a:pPr>
                      <a:r>
                        <a:rPr lang="en-GB" sz="1100">
                          <a:effectLst/>
                          <a:latin typeface="Century Gothic"/>
                          <a:ea typeface="Calibri"/>
                          <a:cs typeface="Arial"/>
                        </a:rPr>
                        <a:t>Appointments</a:t>
                      </a:r>
                      <a:endParaRPr lang="en-GB"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0">
                <a:tc>
                  <a:txBody>
                    <a:bodyPr/>
                    <a:lstStyle/>
                    <a:p>
                      <a:pPr marR="93345" algn="ctr">
                        <a:lnSpc>
                          <a:spcPts val="1300"/>
                        </a:lnSpc>
                        <a:spcBef>
                          <a:spcPts val="35"/>
                        </a:spcBef>
                        <a:spcAft>
                          <a:spcPts val="0"/>
                        </a:spcAft>
                      </a:pPr>
                      <a:r>
                        <a:rPr lang="en-GB" sz="1100" dirty="0">
                          <a:effectLst/>
                          <a:latin typeface="Century Gothic"/>
                          <a:ea typeface="Calibri"/>
                          <a:cs typeface="Arial"/>
                        </a:rPr>
                        <a:t>Agency </a:t>
                      </a:r>
                      <a:r>
                        <a:rPr lang="en-GB" sz="1100" dirty="0" err="1">
                          <a:effectLst/>
                          <a:latin typeface="Century Gothic"/>
                          <a:ea typeface="Calibri"/>
                          <a:cs typeface="Arial"/>
                        </a:rPr>
                        <a:t>Refferral</a:t>
                      </a:r>
                      <a:endParaRPr lang="en-GB"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0">
                <a:tc>
                  <a:txBody>
                    <a:bodyPr/>
                    <a:lstStyle/>
                    <a:p>
                      <a:pPr marR="93345" algn="ctr">
                        <a:lnSpc>
                          <a:spcPts val="1300"/>
                        </a:lnSpc>
                        <a:spcBef>
                          <a:spcPts val="35"/>
                        </a:spcBef>
                        <a:spcAft>
                          <a:spcPts val="0"/>
                        </a:spcAft>
                      </a:pPr>
                      <a:r>
                        <a:rPr lang="en-GB" sz="1100">
                          <a:effectLst/>
                          <a:latin typeface="Century Gothic"/>
                          <a:ea typeface="Calibri"/>
                          <a:cs typeface="Arial"/>
                        </a:rPr>
                        <a:t>Print</a:t>
                      </a:r>
                      <a:endParaRPr lang="en-GB"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0">
                <a:tc>
                  <a:txBody>
                    <a:bodyPr/>
                    <a:lstStyle/>
                    <a:p>
                      <a:pPr marR="93345" algn="ctr">
                        <a:lnSpc>
                          <a:spcPts val="1300"/>
                        </a:lnSpc>
                        <a:spcBef>
                          <a:spcPts val="35"/>
                        </a:spcBef>
                        <a:spcAft>
                          <a:spcPts val="0"/>
                        </a:spcAft>
                      </a:pPr>
                      <a:r>
                        <a:rPr lang="en-GB" sz="1100">
                          <a:effectLst/>
                          <a:latin typeface="Century Gothic"/>
                          <a:ea typeface="Calibri"/>
                          <a:cs typeface="Arial"/>
                        </a:rPr>
                        <a:t>Sensitive</a:t>
                      </a:r>
                      <a:endParaRPr lang="en-GB"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0">
                <a:tc>
                  <a:txBody>
                    <a:bodyPr/>
                    <a:lstStyle/>
                    <a:p>
                      <a:pPr marR="93345" algn="ctr">
                        <a:lnSpc>
                          <a:spcPts val="1300"/>
                        </a:lnSpc>
                        <a:spcBef>
                          <a:spcPts val="35"/>
                        </a:spcBef>
                        <a:spcAft>
                          <a:spcPts val="0"/>
                        </a:spcAft>
                      </a:pPr>
                      <a:r>
                        <a:rPr lang="en-GB" sz="1100" dirty="0">
                          <a:effectLst/>
                          <a:latin typeface="Century Gothic"/>
                          <a:ea typeface="Calibri"/>
                          <a:cs typeface="Arial"/>
                        </a:rPr>
                        <a:t>Treatment</a:t>
                      </a:r>
                      <a:endParaRPr lang="en-GB"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bl>
          </a:graphicData>
        </a:graphic>
      </p:graphicFrame>
      <p:sp>
        <p:nvSpPr>
          <p:cNvPr id="4" name="Rectangle 39"/>
          <p:cNvSpPr>
            <a:spLocks noChangeArrowheads="1"/>
          </p:cNvSpPr>
          <p:nvPr/>
        </p:nvSpPr>
        <p:spPr bwMode="auto">
          <a:xfrm>
            <a:off x="611560" y="1700808"/>
            <a:ext cx="1314450" cy="161925"/>
          </a:xfrm>
          <a:prstGeom prst="rect">
            <a:avLst/>
          </a:prstGeom>
          <a:noFill/>
          <a:ln w="31750">
            <a:solidFill>
              <a:srgbClr val="C0504D"/>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p:nvPr/>
        </p:nvPicPr>
        <p:blipFill>
          <a:blip r:embed="rId2" cstate="print"/>
          <a:srcRect l="824"/>
          <a:stretch>
            <a:fillRect/>
          </a:stretch>
        </p:blipFill>
        <p:spPr bwMode="auto">
          <a:xfrm>
            <a:off x="1804987" y="1252220"/>
            <a:ext cx="5534025" cy="4353560"/>
          </a:xfrm>
          <a:prstGeom prst="rect">
            <a:avLst/>
          </a:prstGeom>
          <a:noFill/>
          <a:ln w="19050">
            <a:solidFill>
              <a:schemeClr val="tx1"/>
            </a:solidFill>
            <a:miter lim="800000"/>
            <a:headEnd/>
            <a:tailEnd/>
          </a:ln>
        </p:spPr>
      </p:pic>
      <p:pic>
        <p:nvPicPr>
          <p:cNvPr id="6" name="Picture 5"/>
          <p:cNvPicPr/>
          <p:nvPr/>
        </p:nvPicPr>
        <p:blipFill>
          <a:blip r:embed="rId3" cstate="print"/>
          <a:srcRect/>
          <a:stretch>
            <a:fillRect/>
          </a:stretch>
        </p:blipFill>
        <p:spPr bwMode="auto">
          <a:xfrm>
            <a:off x="2267744" y="2228850"/>
            <a:ext cx="933450" cy="800100"/>
          </a:xfrm>
          <a:prstGeom prst="rect">
            <a:avLst/>
          </a:prstGeom>
          <a:solidFill>
            <a:srgbClr val="000000"/>
          </a:solidFill>
          <a:ln w="6350" cmpd="sng">
            <a:solidFill>
              <a:srgbClr val="000000"/>
            </a:solidFill>
            <a:miter lim="800000"/>
            <a:headEnd/>
            <a:tailEnd/>
          </a:ln>
          <a:effectLst/>
        </p:spPr>
      </p:pic>
      <p:pic>
        <p:nvPicPr>
          <p:cNvPr id="7" name="Picture 6"/>
          <p:cNvPicPr/>
          <p:nvPr/>
        </p:nvPicPr>
        <p:blipFill>
          <a:blip r:embed="rId4" cstate="print"/>
          <a:srcRect/>
          <a:stretch>
            <a:fillRect/>
          </a:stretch>
        </p:blipFill>
        <p:spPr bwMode="auto">
          <a:xfrm>
            <a:off x="3733800" y="2290763"/>
            <a:ext cx="1676400" cy="2276475"/>
          </a:xfrm>
          <a:prstGeom prst="rect">
            <a:avLst/>
          </a:prstGeom>
          <a:noFill/>
          <a:ln w="9525">
            <a:solidFill>
              <a:schemeClr val="tx1"/>
            </a:solidFill>
            <a:miter lim="800000"/>
            <a:headEnd/>
            <a:tailEnd/>
          </a:ln>
        </p:spPr>
      </p:pic>
      <p:pic>
        <p:nvPicPr>
          <p:cNvPr id="8" name="Picture 7"/>
          <p:cNvPicPr/>
          <p:nvPr/>
        </p:nvPicPr>
        <p:blipFill>
          <a:blip r:embed="rId5" cstate="print"/>
          <a:srcRect l="1968" t="13060" r="3149" b="2984"/>
          <a:stretch>
            <a:fillRect/>
          </a:stretch>
        </p:blipFill>
        <p:spPr bwMode="auto">
          <a:xfrm>
            <a:off x="2474516" y="3000885"/>
            <a:ext cx="3393628" cy="3164419"/>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46626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ppt_x"/>
                                          </p:val>
                                        </p:tav>
                                      </p:tavLst>
                                    </p:anim>
                                    <p:anim calcmode="lin" valueType="num">
                                      <p:cBhvr additive="base">
                                        <p:cTn id="13" dur="500"/>
                                        <p:tgtEl>
                                          <p:spTgt spid="3"/>
                                        </p:tgtEl>
                                        <p:attrNameLst>
                                          <p:attrName>ppt_y</p:attrName>
                                        </p:attrNameLst>
                                      </p:cBhvr>
                                      <p:tavLst>
                                        <p:tav tm="0">
                                          <p:val>
                                            <p:strVal val="ppt_y"/>
                                          </p:val>
                                        </p:tav>
                                        <p:tav tm="100000">
                                          <p:val>
                                            <p:strVal val="1+ppt_h/2"/>
                                          </p:val>
                                        </p:tav>
                                      </p:tavLst>
                                    </p:anim>
                                    <p:set>
                                      <p:cBhvr>
                                        <p:cTn id="14" dur="1" fill="hold">
                                          <p:stCondLst>
                                            <p:cond delay="499"/>
                                          </p:stCondLst>
                                        </p:cTn>
                                        <p:tgtEl>
                                          <p:spTgt spid="3"/>
                                        </p:tgtEl>
                                        <p:attrNameLst>
                                          <p:attrName>style.visibility</p:attrName>
                                        </p:attrNameLst>
                                      </p:cBhvr>
                                      <p:to>
                                        <p:strVal val="hidden"/>
                                      </p:to>
                                    </p:set>
                                  </p:childTnLst>
                                </p:cTn>
                              </p:par>
                              <p:par>
                                <p:cTn id="15" presetID="2" presetClass="exit" presetSubtype="4" fill="hold" grpId="1" nodeType="withEffect">
                                  <p:stCondLst>
                                    <p:cond delay="0"/>
                                  </p:stCondLst>
                                  <p:childTnLst>
                                    <p:anim calcmode="lin" valueType="num">
                                      <p:cBhvr additive="base">
                                        <p:cTn id="16" dur="500"/>
                                        <p:tgtEl>
                                          <p:spTgt spid="4"/>
                                        </p:tgtEl>
                                        <p:attrNameLst>
                                          <p:attrName>ppt_x</p:attrName>
                                        </p:attrNameLst>
                                      </p:cBhvr>
                                      <p:tavLst>
                                        <p:tav tm="0">
                                          <p:val>
                                            <p:strVal val="ppt_x"/>
                                          </p:val>
                                        </p:tav>
                                        <p:tav tm="100000">
                                          <p:val>
                                            <p:strVal val="ppt_x"/>
                                          </p:val>
                                        </p:tav>
                                      </p:tavLst>
                                    </p:anim>
                                    <p:anim calcmode="lin" valueType="num">
                                      <p:cBhvr additive="base">
                                        <p:cTn id="17" dur="500"/>
                                        <p:tgtEl>
                                          <p:spTgt spid="4"/>
                                        </p:tgtEl>
                                        <p:attrNameLst>
                                          <p:attrName>ppt_y</p:attrName>
                                        </p:attrNameLst>
                                      </p:cBhvr>
                                      <p:tavLst>
                                        <p:tav tm="0">
                                          <p:val>
                                            <p:strVal val="ppt_y"/>
                                          </p:val>
                                        </p:tav>
                                        <p:tav tm="100000">
                                          <p:val>
                                            <p:strVal val="1+ppt_h/2"/>
                                          </p:val>
                                        </p:tav>
                                      </p:tavLst>
                                    </p:anim>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5"/>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ppt_x"/>
                                          </p:val>
                                        </p:tav>
                                        <p:tav tm="100000">
                                          <p:val>
                                            <p:strVal val="#ppt_x"/>
                                          </p:val>
                                        </p:tav>
                                      </p:tavLst>
                                    </p:anim>
                                    <p:anim calcmode="lin" valueType="num">
                                      <p:cBhvr additive="base">
                                        <p:cTn id="4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Acute prescriptions</a:t>
            </a:r>
            <a:endParaRPr lang="en-GB" dirty="0"/>
          </a:p>
        </p:txBody>
      </p:sp>
      <p:sp>
        <p:nvSpPr>
          <p:cNvPr id="3" name="Rectangle 2"/>
          <p:cNvSpPr/>
          <p:nvPr/>
        </p:nvSpPr>
        <p:spPr>
          <a:xfrm>
            <a:off x="899592" y="1844824"/>
            <a:ext cx="6984776" cy="4093428"/>
          </a:xfrm>
          <a:prstGeom prst="rect">
            <a:avLst/>
          </a:prstGeom>
        </p:spPr>
        <p:txBody>
          <a:bodyPr wrap="square">
            <a:spAutoFit/>
          </a:bodyPr>
          <a:lstStyle/>
          <a:p>
            <a:pPr marL="342900" indent="-342900">
              <a:buFont typeface="Arial" panose="020B0604020202020204" pitchFamily="34" charset="0"/>
              <a:buChar char="•"/>
            </a:pPr>
            <a:r>
              <a:rPr lang="en-US" altLang="en-US" sz="2000" dirty="0">
                <a:latin typeface="+mn-lt"/>
              </a:rPr>
              <a:t>Complete courses to be </a:t>
            </a:r>
            <a:r>
              <a:rPr lang="en-US" altLang="en-US" sz="2000" dirty="0" smtClean="0">
                <a:latin typeface="+mn-lt"/>
              </a:rPr>
              <a:t>prescribed</a:t>
            </a:r>
          </a:p>
          <a:p>
            <a:endParaRPr lang="en-US" altLang="en-US" sz="2000" dirty="0">
              <a:latin typeface="+mn-lt"/>
            </a:endParaRPr>
          </a:p>
          <a:p>
            <a:pPr marL="342900" indent="-342900">
              <a:buFont typeface="Arial" panose="020B0604020202020204" pitchFamily="34" charset="0"/>
              <a:buChar char="•"/>
            </a:pPr>
            <a:r>
              <a:rPr lang="en-US" altLang="en-US" sz="2000" dirty="0">
                <a:latin typeface="+mn-lt"/>
              </a:rPr>
              <a:t>Analgesia – pay attention to analgesic ladder and be wary of opioids in opioid naïve </a:t>
            </a:r>
            <a:r>
              <a:rPr lang="en-US" altLang="en-US" sz="2000" dirty="0" smtClean="0">
                <a:latin typeface="+mn-lt"/>
              </a:rPr>
              <a:t>patients</a:t>
            </a:r>
          </a:p>
          <a:p>
            <a:endParaRPr lang="en-US" altLang="en-US" sz="2000" dirty="0">
              <a:latin typeface="+mn-lt"/>
            </a:endParaRPr>
          </a:p>
          <a:p>
            <a:pPr marL="342900" indent="-342900">
              <a:buFont typeface="Arial" panose="020B0604020202020204" pitchFamily="34" charset="0"/>
              <a:buChar char="•"/>
            </a:pPr>
            <a:r>
              <a:rPr lang="en-US" altLang="en-US" sz="2000" dirty="0">
                <a:latin typeface="+mn-lt"/>
              </a:rPr>
              <a:t>Maximum 7 day supply unless otherwise indicated (e.g. penicillin in scarlet fever</a:t>
            </a:r>
            <a:r>
              <a:rPr lang="en-US" altLang="en-US" sz="2000" dirty="0" smtClean="0">
                <a:latin typeface="+mn-lt"/>
              </a:rPr>
              <a:t>)</a:t>
            </a:r>
          </a:p>
          <a:p>
            <a:endParaRPr lang="en-US" altLang="en-US" sz="2000" dirty="0">
              <a:latin typeface="+mn-lt"/>
            </a:endParaRPr>
          </a:p>
          <a:p>
            <a:pPr marL="342900" indent="-342900">
              <a:buFont typeface="Arial" panose="020B0604020202020204" pitchFamily="34" charset="0"/>
              <a:buChar char="•"/>
            </a:pPr>
            <a:r>
              <a:rPr lang="en-US" altLang="en-US" sz="2000" dirty="0">
                <a:latin typeface="+mn-lt"/>
              </a:rPr>
              <a:t>No methadone or </a:t>
            </a:r>
            <a:r>
              <a:rPr lang="en-US" altLang="en-US" sz="2000" dirty="0" err="1">
                <a:latin typeface="+mn-lt"/>
              </a:rPr>
              <a:t>Subutex</a:t>
            </a:r>
            <a:r>
              <a:rPr lang="en-US" altLang="en-US" sz="2000" dirty="0">
                <a:latin typeface="+mn-lt"/>
              </a:rPr>
              <a:t> to be prescribed under any </a:t>
            </a:r>
            <a:r>
              <a:rPr lang="en-US" altLang="en-US" sz="2000" dirty="0" smtClean="0">
                <a:latin typeface="+mn-lt"/>
              </a:rPr>
              <a:t>circumstances</a:t>
            </a:r>
          </a:p>
          <a:p>
            <a:endParaRPr lang="en-US" altLang="en-US" sz="2000" dirty="0">
              <a:latin typeface="+mn-lt"/>
            </a:endParaRPr>
          </a:p>
          <a:p>
            <a:pPr marL="342900" indent="-342900">
              <a:buFont typeface="Arial" panose="020B0604020202020204" pitchFamily="34" charset="0"/>
              <a:buChar char="•"/>
            </a:pPr>
            <a:r>
              <a:rPr lang="en-US" altLang="en-US" sz="2000" dirty="0">
                <a:latin typeface="+mn-lt"/>
              </a:rPr>
              <a:t>Maximum 3 days supply low dose diazepam e.g. 2mg </a:t>
            </a:r>
            <a:r>
              <a:rPr lang="en-US" altLang="en-US" sz="2000" dirty="0" err="1">
                <a:latin typeface="+mn-lt"/>
              </a:rPr>
              <a:t>qds</a:t>
            </a:r>
            <a:r>
              <a:rPr lang="en-US" altLang="en-US" sz="2000" dirty="0">
                <a:latin typeface="+mn-lt"/>
              </a:rPr>
              <a:t> for 3 days</a:t>
            </a:r>
            <a:endParaRPr lang="en-US" altLang="en-US" sz="2000" dirty="0">
              <a:latin typeface="+mn-lt"/>
            </a:endParaRPr>
          </a:p>
        </p:txBody>
      </p:sp>
    </p:spTree>
    <p:extLst>
      <p:ext uri="{BB962C8B-B14F-4D97-AF65-F5344CB8AC3E}">
        <p14:creationId xmlns:p14="http://schemas.microsoft.com/office/powerpoint/2010/main" val="407504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Personally administered drugs</a:t>
            </a:r>
            <a:endParaRPr lang="en-GB" dirty="0"/>
          </a:p>
        </p:txBody>
      </p:sp>
      <p:sp>
        <p:nvSpPr>
          <p:cNvPr id="4" name="Content Placeholder 3"/>
          <p:cNvSpPr>
            <a:spLocks noGrp="1"/>
          </p:cNvSpPr>
          <p:nvPr>
            <p:ph idx="1"/>
          </p:nvPr>
        </p:nvSpPr>
        <p:spPr/>
        <p:txBody>
          <a:bodyPr/>
          <a:lstStyle/>
          <a:p>
            <a:pPr marL="0" indent="0"/>
            <a:r>
              <a:rPr lang="en-US" altLang="en-US" sz="2400" dirty="0" smtClean="0"/>
              <a:t>Patients </a:t>
            </a:r>
            <a:r>
              <a:rPr lang="en-US" altLang="en-US" sz="2400" dirty="0"/>
              <a:t>may occasionally need PA </a:t>
            </a:r>
            <a:r>
              <a:rPr lang="en-US" altLang="en-US" sz="2400" dirty="0" smtClean="0"/>
              <a:t>drugs</a:t>
            </a:r>
          </a:p>
          <a:p>
            <a:pPr marL="0" indent="0">
              <a:buNone/>
            </a:pPr>
            <a:endParaRPr lang="en-US" altLang="en-US" sz="2400" dirty="0" smtClean="0"/>
          </a:p>
          <a:p>
            <a:pPr marL="0" indent="0"/>
            <a:r>
              <a:rPr lang="en-US" altLang="en-US" sz="2400" dirty="0" smtClean="0"/>
              <a:t>The </a:t>
            </a:r>
            <a:r>
              <a:rPr lang="en-US" altLang="en-US" sz="2400" dirty="0"/>
              <a:t>drug name, dose, batch number, expiry date, route of admin, site of admin and time and date of admin must all be </a:t>
            </a:r>
            <a:r>
              <a:rPr lang="en-US" altLang="en-US" sz="2400" dirty="0" smtClean="0"/>
              <a:t>recorded</a:t>
            </a:r>
          </a:p>
          <a:p>
            <a:pPr marL="0" indent="0">
              <a:buNone/>
            </a:pPr>
            <a:endParaRPr lang="en-US" altLang="en-US" sz="2400" dirty="0"/>
          </a:p>
          <a:p>
            <a:pPr marL="0" indent="0"/>
            <a:r>
              <a:rPr lang="en-US" altLang="en-US" sz="2400" dirty="0"/>
              <a:t>FP10REC must be completed</a:t>
            </a:r>
          </a:p>
          <a:p>
            <a:pPr marL="0" indent="0">
              <a:buNone/>
            </a:pPr>
            <a:endParaRPr lang="en-GB" dirty="0"/>
          </a:p>
        </p:txBody>
      </p:sp>
    </p:spTree>
    <p:extLst>
      <p:ext uri="{BB962C8B-B14F-4D97-AF65-F5344CB8AC3E}">
        <p14:creationId xmlns:p14="http://schemas.microsoft.com/office/powerpoint/2010/main" val="18191416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srcRect l="2175" t="30454" r="19639" b="7144"/>
          <a:stretch>
            <a:fillRect/>
          </a:stretch>
        </p:blipFill>
        <p:spPr bwMode="auto">
          <a:xfrm>
            <a:off x="251520" y="328295"/>
            <a:ext cx="6731000" cy="5620985"/>
          </a:xfrm>
          <a:prstGeom prst="rect">
            <a:avLst/>
          </a:prstGeom>
          <a:noFill/>
          <a:ln w="9525">
            <a:noFill/>
            <a:miter lim="800000"/>
            <a:headEnd/>
            <a:tailEnd/>
          </a:ln>
        </p:spPr>
      </p:pic>
      <p:pic>
        <p:nvPicPr>
          <p:cNvPr id="6" name="Picture 5"/>
          <p:cNvPicPr/>
          <p:nvPr/>
        </p:nvPicPr>
        <p:blipFill>
          <a:blip r:embed="rId3" cstate="print"/>
          <a:srcRect l="2240" t="17888" r="49280" b="51831"/>
          <a:stretch>
            <a:fillRect/>
          </a:stretch>
        </p:blipFill>
        <p:spPr bwMode="auto">
          <a:xfrm>
            <a:off x="834867" y="1412776"/>
            <a:ext cx="2886075" cy="2066925"/>
          </a:xfrm>
          <a:prstGeom prst="rect">
            <a:avLst/>
          </a:prstGeom>
          <a:noFill/>
          <a:ln w="9525">
            <a:solidFill>
              <a:schemeClr val="tx1"/>
            </a:solidFill>
            <a:miter lim="800000"/>
            <a:headEnd/>
            <a:tailEnd/>
          </a:ln>
        </p:spPr>
      </p:pic>
      <p:pic>
        <p:nvPicPr>
          <p:cNvPr id="7" name="Picture 6"/>
          <p:cNvPicPr/>
          <p:nvPr/>
        </p:nvPicPr>
        <p:blipFill>
          <a:blip r:embed="rId3" cstate="print"/>
          <a:srcRect l="2080" t="62254" r="42240" b="2676"/>
          <a:stretch>
            <a:fillRect/>
          </a:stretch>
        </p:blipFill>
        <p:spPr bwMode="auto">
          <a:xfrm>
            <a:off x="2909252" y="2243773"/>
            <a:ext cx="3325495" cy="2370455"/>
          </a:xfrm>
          <a:prstGeom prst="rect">
            <a:avLst/>
          </a:prstGeom>
          <a:noFill/>
          <a:ln w="9525">
            <a:solidFill>
              <a:schemeClr val="tx1"/>
            </a:solidFill>
            <a:miter lim="800000"/>
            <a:headEnd/>
            <a:tailEnd/>
          </a:ln>
        </p:spPr>
      </p:pic>
      <p:pic>
        <p:nvPicPr>
          <p:cNvPr id="8" name="Picture 7"/>
          <p:cNvPicPr/>
          <p:nvPr/>
        </p:nvPicPr>
        <p:blipFill>
          <a:blip r:embed="rId4" cstate="print"/>
          <a:srcRect l="1582" t="30137" r="62658" b="23744"/>
          <a:stretch>
            <a:fillRect/>
          </a:stretch>
        </p:blipFill>
        <p:spPr bwMode="auto">
          <a:xfrm>
            <a:off x="1979712" y="3877587"/>
            <a:ext cx="2165350" cy="962025"/>
          </a:xfrm>
          <a:prstGeom prst="rect">
            <a:avLst/>
          </a:prstGeom>
          <a:noFill/>
          <a:ln w="9525">
            <a:solidFill>
              <a:schemeClr val="tx1"/>
            </a:solidFill>
            <a:miter lim="800000"/>
            <a:headEnd/>
            <a:tailEnd/>
          </a:ln>
        </p:spPr>
      </p:pic>
      <p:pic>
        <p:nvPicPr>
          <p:cNvPr id="9" name="Picture 8"/>
          <p:cNvPicPr/>
          <p:nvPr/>
        </p:nvPicPr>
        <p:blipFill>
          <a:blip r:embed="rId5" cstate="print"/>
          <a:srcRect l="1282" t="6237" r="9890" b="23139"/>
          <a:stretch>
            <a:fillRect/>
          </a:stretch>
        </p:blipFill>
        <p:spPr bwMode="auto">
          <a:xfrm>
            <a:off x="2262187" y="1761172"/>
            <a:ext cx="4619625" cy="333565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422554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nodeType="clickEffect">
                                  <p:stCondLst>
                                    <p:cond delay="0"/>
                                  </p:stCondLst>
                                  <p:childTnLst>
                                    <p:anim calcmode="lin" valueType="num">
                                      <p:cBhvr additive="base">
                                        <p:cTn id="19" dur="500"/>
                                        <p:tgtEl>
                                          <p:spTgt spid="5"/>
                                        </p:tgtEl>
                                        <p:attrNameLst>
                                          <p:attrName>ppt_x</p:attrName>
                                        </p:attrNameLst>
                                      </p:cBhvr>
                                      <p:tavLst>
                                        <p:tav tm="0">
                                          <p:val>
                                            <p:strVal val="ppt_x"/>
                                          </p:val>
                                        </p:tav>
                                        <p:tav tm="100000">
                                          <p:val>
                                            <p:strVal val="ppt_x"/>
                                          </p:val>
                                        </p:tav>
                                      </p:tavLst>
                                    </p:anim>
                                    <p:anim calcmode="lin" valueType="num">
                                      <p:cBhvr additive="base">
                                        <p:cTn id="20" dur="500"/>
                                        <p:tgtEl>
                                          <p:spTgt spid="5"/>
                                        </p:tgtEl>
                                        <p:attrNameLst>
                                          <p:attrName>ppt_y</p:attrName>
                                        </p:attrNameLst>
                                      </p:cBhvr>
                                      <p:tavLst>
                                        <p:tav tm="0">
                                          <p:val>
                                            <p:strVal val="ppt_y"/>
                                          </p:val>
                                        </p:tav>
                                        <p:tav tm="100000">
                                          <p:val>
                                            <p:strVal val="1+ppt_h/2"/>
                                          </p:val>
                                        </p:tav>
                                      </p:tavLst>
                                    </p:anim>
                                    <p:set>
                                      <p:cBhvr>
                                        <p:cTn id="21" dur="1" fill="hold">
                                          <p:stCondLst>
                                            <p:cond delay="499"/>
                                          </p:stCondLst>
                                        </p:cTn>
                                        <p:tgtEl>
                                          <p:spTgt spid="5"/>
                                        </p:tgtEl>
                                        <p:attrNameLst>
                                          <p:attrName>style.visibility</p:attrName>
                                        </p:attrNameLst>
                                      </p:cBhvr>
                                      <p:to>
                                        <p:strVal val="hidden"/>
                                      </p:to>
                                    </p:set>
                                  </p:childTnLst>
                                </p:cTn>
                              </p:par>
                              <p:par>
                                <p:cTn id="22" presetID="2" presetClass="exit" presetSubtype="4" fill="hold" nodeType="withEffect">
                                  <p:stCondLst>
                                    <p:cond delay="0"/>
                                  </p:stCondLst>
                                  <p:childTnLst>
                                    <p:anim calcmode="lin" valueType="num">
                                      <p:cBhvr additive="base">
                                        <p:cTn id="23" dur="500"/>
                                        <p:tgtEl>
                                          <p:spTgt spid="6"/>
                                        </p:tgtEl>
                                        <p:attrNameLst>
                                          <p:attrName>ppt_x</p:attrName>
                                        </p:attrNameLst>
                                      </p:cBhvr>
                                      <p:tavLst>
                                        <p:tav tm="0">
                                          <p:val>
                                            <p:strVal val="ppt_x"/>
                                          </p:val>
                                        </p:tav>
                                        <p:tav tm="100000">
                                          <p:val>
                                            <p:strVal val="ppt_x"/>
                                          </p:val>
                                        </p:tav>
                                      </p:tavLst>
                                    </p:anim>
                                    <p:anim calcmode="lin" valueType="num">
                                      <p:cBhvr additive="base">
                                        <p:cTn id="24" dur="500"/>
                                        <p:tgtEl>
                                          <p:spTgt spid="6"/>
                                        </p:tgtEl>
                                        <p:attrNameLst>
                                          <p:attrName>ppt_y</p:attrName>
                                        </p:attrNameLst>
                                      </p:cBhvr>
                                      <p:tavLst>
                                        <p:tav tm="0">
                                          <p:val>
                                            <p:strVal val="ppt_y"/>
                                          </p:val>
                                        </p:tav>
                                        <p:tav tm="100000">
                                          <p:val>
                                            <p:strVal val="1+ppt_h/2"/>
                                          </p:val>
                                        </p:tav>
                                      </p:tavLst>
                                    </p:anim>
                                    <p:set>
                                      <p:cBhvr>
                                        <p:cTn id="25" dur="1" fill="hold">
                                          <p:stCondLst>
                                            <p:cond delay="499"/>
                                          </p:stCondLst>
                                        </p:cTn>
                                        <p:tgtEl>
                                          <p:spTgt spid="6"/>
                                        </p:tgtEl>
                                        <p:attrNameLst>
                                          <p:attrName>style.visibility</p:attrName>
                                        </p:attrNameLst>
                                      </p:cBhvr>
                                      <p:to>
                                        <p:strVal val="hidden"/>
                                      </p:to>
                                    </p:set>
                                  </p:childTnLst>
                                </p:cTn>
                              </p:par>
                              <p:par>
                                <p:cTn id="26" presetID="2" presetClass="exit" presetSubtype="4" fill="hold" nodeType="withEffect">
                                  <p:stCondLst>
                                    <p:cond delay="0"/>
                                  </p:stCondLst>
                                  <p:childTnLst>
                                    <p:anim calcmode="lin" valueType="num">
                                      <p:cBhvr additive="base">
                                        <p:cTn id="27" dur="500"/>
                                        <p:tgtEl>
                                          <p:spTgt spid="7"/>
                                        </p:tgtEl>
                                        <p:attrNameLst>
                                          <p:attrName>ppt_x</p:attrName>
                                        </p:attrNameLst>
                                      </p:cBhvr>
                                      <p:tavLst>
                                        <p:tav tm="0">
                                          <p:val>
                                            <p:strVal val="ppt_x"/>
                                          </p:val>
                                        </p:tav>
                                        <p:tav tm="100000">
                                          <p:val>
                                            <p:strVal val="ppt_x"/>
                                          </p:val>
                                        </p:tav>
                                      </p:tavLst>
                                    </p:anim>
                                    <p:anim calcmode="lin" valueType="num">
                                      <p:cBhvr additive="base">
                                        <p:cTn id="28" dur="500"/>
                                        <p:tgtEl>
                                          <p:spTgt spid="7"/>
                                        </p:tgtEl>
                                        <p:attrNameLst>
                                          <p:attrName>ppt_y</p:attrName>
                                        </p:attrNameLst>
                                      </p:cBhvr>
                                      <p:tavLst>
                                        <p:tav tm="0">
                                          <p:val>
                                            <p:strVal val="ppt_y"/>
                                          </p:val>
                                        </p:tav>
                                        <p:tav tm="100000">
                                          <p:val>
                                            <p:strVal val="1+ppt_h/2"/>
                                          </p:val>
                                        </p:tav>
                                      </p:tavLst>
                                    </p:anim>
                                    <p:set>
                                      <p:cBhvr>
                                        <p:cTn id="29" dur="1" fill="hold">
                                          <p:stCondLst>
                                            <p:cond delay="499"/>
                                          </p:stCondLst>
                                        </p:cTn>
                                        <p:tgtEl>
                                          <p:spTgt spid="7"/>
                                        </p:tgtEl>
                                        <p:attrNameLst>
                                          <p:attrName>style.visibility</p:attrName>
                                        </p:attrNameLst>
                                      </p:cBhvr>
                                      <p:to>
                                        <p:strVal val="hidden"/>
                                      </p:to>
                                    </p:set>
                                  </p:childTnLst>
                                </p:cTn>
                              </p:par>
                              <p:par>
                                <p:cTn id="30" presetID="2" presetClass="exit" presetSubtype="4" fill="hold" nodeType="withEffect">
                                  <p:stCondLst>
                                    <p:cond delay="0"/>
                                  </p:stCondLst>
                                  <p:childTnLst>
                                    <p:anim calcmode="lin" valueType="num">
                                      <p:cBhvr additive="base">
                                        <p:cTn id="31" dur="500"/>
                                        <p:tgtEl>
                                          <p:spTgt spid="8"/>
                                        </p:tgtEl>
                                        <p:attrNameLst>
                                          <p:attrName>ppt_x</p:attrName>
                                        </p:attrNameLst>
                                      </p:cBhvr>
                                      <p:tavLst>
                                        <p:tav tm="0">
                                          <p:val>
                                            <p:strVal val="ppt_x"/>
                                          </p:val>
                                        </p:tav>
                                        <p:tav tm="100000">
                                          <p:val>
                                            <p:strVal val="ppt_x"/>
                                          </p:val>
                                        </p:tav>
                                      </p:tavLst>
                                    </p:anim>
                                    <p:anim calcmode="lin" valueType="num">
                                      <p:cBhvr additive="base">
                                        <p:cTn id="32" dur="500"/>
                                        <p:tgtEl>
                                          <p:spTgt spid="8"/>
                                        </p:tgtEl>
                                        <p:attrNameLst>
                                          <p:attrName>ppt_y</p:attrName>
                                        </p:attrNameLst>
                                      </p:cBhvr>
                                      <p:tavLst>
                                        <p:tav tm="0">
                                          <p:val>
                                            <p:strVal val="ppt_y"/>
                                          </p:val>
                                        </p:tav>
                                        <p:tav tm="100000">
                                          <p:val>
                                            <p:strVal val="1+ppt_h/2"/>
                                          </p:val>
                                        </p:tav>
                                      </p:tavLst>
                                    </p:anim>
                                    <p:set>
                                      <p:cBhvr>
                                        <p:cTn id="33" dur="1" fill="hold">
                                          <p:stCondLst>
                                            <p:cond delay="499"/>
                                          </p:stCondLst>
                                        </p:cTn>
                                        <p:tgtEl>
                                          <p:spTgt spid="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OOH Competencies – Useful links</a:t>
            </a:r>
            <a:endParaRPr lang="en-GB" dirty="0"/>
          </a:p>
        </p:txBody>
      </p:sp>
      <p:sp>
        <p:nvSpPr>
          <p:cNvPr id="3" name="Content Placeholder 2"/>
          <p:cNvSpPr>
            <a:spLocks noGrp="1"/>
          </p:cNvSpPr>
          <p:nvPr>
            <p:ph idx="1"/>
          </p:nvPr>
        </p:nvSpPr>
        <p:spPr/>
        <p:txBody>
          <a:bodyPr/>
          <a:lstStyle/>
          <a:p>
            <a:endParaRPr lang="en-GB" sz="2400" dirty="0" smtClean="0"/>
          </a:p>
          <a:p>
            <a:r>
              <a:rPr lang="en-GB" sz="2400" dirty="0" smtClean="0"/>
              <a:t>OOH GP Training: Guidance for GP Trainees</a:t>
            </a:r>
          </a:p>
          <a:p>
            <a:pPr marL="0" indent="0">
              <a:buNone/>
            </a:pPr>
            <a:r>
              <a:rPr lang="en-GB" sz="1400" dirty="0">
                <a:hlinkClick r:id="rId2"/>
              </a:rPr>
              <a:t>https://</a:t>
            </a:r>
            <a:r>
              <a:rPr lang="en-GB" sz="1400" dirty="0" smtClean="0">
                <a:hlinkClick r:id="rId2"/>
              </a:rPr>
              <a:t>heeoe.hee.nhs.uk/sites/default/files/heeoe_ooh_training_guidance_for_trainees.pdf</a:t>
            </a:r>
            <a:endParaRPr lang="en-GB" sz="1400" dirty="0" smtClean="0"/>
          </a:p>
          <a:p>
            <a:pPr marL="0" indent="0">
              <a:buNone/>
            </a:pPr>
            <a:endParaRPr lang="en-GB" sz="1400" dirty="0" smtClean="0"/>
          </a:p>
          <a:p>
            <a:pPr marL="0" indent="0">
              <a:buNone/>
            </a:pPr>
            <a:endParaRPr lang="en-GB" sz="1400" dirty="0"/>
          </a:p>
          <a:p>
            <a:r>
              <a:rPr lang="en-GB" sz="2400" dirty="0" smtClean="0"/>
              <a:t>Mapping of Out of Hours competencies to the GP curriculum and WPBA</a:t>
            </a:r>
          </a:p>
          <a:p>
            <a:pPr marL="0" indent="0">
              <a:buNone/>
            </a:pPr>
            <a:r>
              <a:rPr lang="en-GB" sz="1800" u="sng" dirty="0" smtClean="0">
                <a:solidFill>
                  <a:schemeClr val="tx2"/>
                </a:solidFill>
              </a:rPr>
              <a:t>RCGP - </a:t>
            </a:r>
            <a:r>
              <a:rPr lang="en-GB" sz="1800" u="sng" dirty="0">
                <a:solidFill>
                  <a:schemeClr val="tx2"/>
                </a:solidFill>
              </a:rPr>
              <a:t>Mapping-of-Out-of-Hours-competencies</a:t>
            </a:r>
            <a:r>
              <a:rPr lang="en-GB" sz="1800" u="sng" dirty="0" smtClean="0">
                <a:solidFill>
                  <a:schemeClr val="tx2"/>
                </a:solidFill>
              </a:rPr>
              <a:t>.</a:t>
            </a:r>
            <a:endParaRPr lang="en-GB" sz="1800" dirty="0" smtClean="0">
              <a:solidFill>
                <a:schemeClr val="tx2"/>
              </a:solidFill>
            </a:endParaRPr>
          </a:p>
          <a:p>
            <a:pPr marL="0" indent="0">
              <a:buNone/>
            </a:pPr>
            <a:endParaRPr lang="en-GB" sz="1800" u="sng" dirty="0" smtClean="0">
              <a:solidFill>
                <a:schemeClr val="tx2"/>
              </a:solidFill>
            </a:endParaRPr>
          </a:p>
          <a:p>
            <a:pPr marL="0" indent="0">
              <a:buNone/>
            </a:pPr>
            <a:endParaRPr lang="en-GB" sz="1800" u="sng" dirty="0">
              <a:solidFill>
                <a:schemeClr val="tx2"/>
              </a:solidFill>
            </a:endParaRPr>
          </a:p>
          <a:p>
            <a:r>
              <a:rPr lang="en-GB" sz="2400" dirty="0" smtClean="0"/>
              <a:t>Bradford VTS  resources</a:t>
            </a:r>
          </a:p>
        </p:txBody>
      </p:sp>
    </p:spTree>
    <p:extLst>
      <p:ext uri="{BB962C8B-B14F-4D97-AF65-F5344CB8AC3E}">
        <p14:creationId xmlns:p14="http://schemas.microsoft.com/office/powerpoint/2010/main" val="33469828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Repeat prescriptions</a:t>
            </a:r>
            <a:endParaRPr lang="en-GB" dirty="0"/>
          </a:p>
        </p:txBody>
      </p:sp>
      <p:sp>
        <p:nvSpPr>
          <p:cNvPr id="3" name="Content Placeholder 2"/>
          <p:cNvSpPr>
            <a:spLocks noGrp="1"/>
          </p:cNvSpPr>
          <p:nvPr>
            <p:ph idx="1"/>
          </p:nvPr>
        </p:nvSpPr>
        <p:spPr/>
        <p:txBody>
          <a:bodyPr/>
          <a:lstStyle/>
          <a:p>
            <a:r>
              <a:rPr lang="en-US" altLang="en-US" sz="1200" dirty="0"/>
              <a:t>Frequent occurrence; many requests are genuine e.g. lost or forgotten meds or delayed scripts; others are for convenience or even </a:t>
            </a:r>
            <a:r>
              <a:rPr lang="en-US" altLang="en-US" sz="1200" dirty="0" smtClean="0"/>
              <a:t>fraudulent</a:t>
            </a:r>
          </a:p>
          <a:p>
            <a:endParaRPr lang="en-US" altLang="en-US" sz="1200" dirty="0" smtClean="0"/>
          </a:p>
          <a:p>
            <a:r>
              <a:rPr lang="en-US" altLang="en-US" sz="1200" dirty="0"/>
              <a:t>Going forward most repeat prescribing will be handled by the Pharmacist in </a:t>
            </a:r>
            <a:r>
              <a:rPr lang="en-US" altLang="en-US" sz="1200" dirty="0" smtClean="0"/>
              <a:t>111</a:t>
            </a:r>
          </a:p>
          <a:p>
            <a:pPr marL="0" indent="0">
              <a:buNone/>
            </a:pPr>
            <a:endParaRPr lang="en-US" altLang="en-US" sz="1200" dirty="0"/>
          </a:p>
          <a:p>
            <a:r>
              <a:rPr lang="en-US" altLang="en-US" sz="1200" dirty="0" smtClean="0"/>
              <a:t>In </a:t>
            </a:r>
            <a:r>
              <a:rPr lang="en-US" altLang="en-US" sz="1200" dirty="0"/>
              <a:t>the first instance, clinicians are advised to suggest to patients that it may be possible to contact their usual pharmacy for an emergency supply</a:t>
            </a:r>
          </a:p>
          <a:p>
            <a:pPr marL="0" indent="0"/>
            <a:endParaRPr lang="en-US" altLang="en-US" sz="1200" dirty="0"/>
          </a:p>
          <a:p>
            <a:pPr marL="0" indent="0">
              <a:buNone/>
            </a:pPr>
            <a:r>
              <a:rPr lang="en-US" altLang="en-US" sz="1200" b="1" u="sng" dirty="0"/>
              <a:t>If patient unable / unwilling to comply:</a:t>
            </a:r>
          </a:p>
          <a:p>
            <a:pPr marL="0" indent="0">
              <a:buNone/>
            </a:pPr>
            <a:endParaRPr lang="en-US" altLang="en-US" sz="1200" b="1" u="sng" dirty="0"/>
          </a:p>
          <a:p>
            <a:pPr marL="0" indent="0"/>
            <a:r>
              <a:rPr lang="en-US" altLang="en-US" sz="1200" dirty="0"/>
              <a:t>Assess the </a:t>
            </a:r>
            <a:r>
              <a:rPr lang="en-US" altLang="en-US" sz="1200" b="1" i="1" dirty="0"/>
              <a:t>immediate clinical need </a:t>
            </a:r>
            <a:r>
              <a:rPr lang="en-US" altLang="en-US" sz="1200" dirty="0"/>
              <a:t>for a prescription to be </a:t>
            </a:r>
            <a:r>
              <a:rPr lang="en-US" altLang="en-US" sz="1200" dirty="0" smtClean="0"/>
              <a:t>issued</a:t>
            </a:r>
            <a:endParaRPr lang="en-US" altLang="en-US" sz="1200" dirty="0"/>
          </a:p>
          <a:p>
            <a:pPr marL="0" indent="0">
              <a:buNone/>
            </a:pPr>
            <a:r>
              <a:rPr lang="en-US" altLang="en-US" sz="1200" dirty="0"/>
              <a:t>Establish the patient’s current medical condition, current medications, previous history, and </a:t>
            </a:r>
            <a:r>
              <a:rPr lang="en-US" altLang="en-US" sz="1200" dirty="0" smtClean="0"/>
              <a:t>allergies. </a:t>
            </a:r>
          </a:p>
          <a:p>
            <a:r>
              <a:rPr lang="en-US" altLang="en-US" sz="1200" dirty="0" smtClean="0"/>
              <a:t>Check SCR</a:t>
            </a:r>
            <a:endParaRPr lang="en-US" altLang="en-US" sz="1200" dirty="0"/>
          </a:p>
          <a:p>
            <a:pPr marL="0" indent="0"/>
            <a:r>
              <a:rPr lang="en-US" altLang="en-US" sz="1200" dirty="0" smtClean="0"/>
              <a:t>Ensure </a:t>
            </a:r>
            <a:r>
              <a:rPr lang="en-US" altLang="en-US" sz="1200" dirty="0"/>
              <a:t>that you are happy that request is consistent with the </a:t>
            </a:r>
            <a:r>
              <a:rPr lang="en-US" altLang="en-US" sz="1200" dirty="0" smtClean="0"/>
              <a:t>history</a:t>
            </a:r>
            <a:endParaRPr lang="en-US" altLang="en-US" sz="1200" dirty="0"/>
          </a:p>
          <a:p>
            <a:pPr marL="0" indent="0"/>
            <a:r>
              <a:rPr lang="en-US" altLang="en-US" sz="1200" dirty="0"/>
              <a:t>Prescribe the minimum amount necessary for the patient, to cover until they can contact their own GP/original prescriber</a:t>
            </a:r>
          </a:p>
          <a:p>
            <a:pPr marL="0" indent="0"/>
            <a:r>
              <a:rPr lang="en-US" altLang="en-US" sz="1200" dirty="0"/>
              <a:t>Resist faxing prescriptions unless absolutely necessary –If a prescription is faxed, the prescriber must write the name and branch of the pharmacy in the top left of the prescription and FP10 must be posted and received by pharmacy within 72 hours   </a:t>
            </a:r>
            <a:r>
              <a:rPr lang="en-US" altLang="en-US" sz="1200" b="1" i="1" dirty="0"/>
              <a:t>CD prescriptions are not to be faxed</a:t>
            </a:r>
            <a:endParaRPr lang="en-US" altLang="en-US" sz="1200" dirty="0"/>
          </a:p>
          <a:p>
            <a:pPr marL="0" indent="0"/>
            <a:r>
              <a:rPr lang="en-US" altLang="en-US" sz="1200" dirty="0"/>
              <a:t>Faxed prescriptions should be preceded by a telephone call to the pharmacy to ascertain that they will be open when the patient arrives, that the fax is working and that they have the appropriate stock to deal with the request. </a:t>
            </a:r>
          </a:p>
          <a:p>
            <a:pPr marL="0" indent="0"/>
            <a:endParaRPr lang="en-US" altLang="en-US" dirty="0"/>
          </a:p>
          <a:p>
            <a:endParaRPr lang="en-US" altLang="en-US" dirty="0"/>
          </a:p>
          <a:p>
            <a:endParaRPr lang="en-GB" dirty="0"/>
          </a:p>
        </p:txBody>
      </p:sp>
    </p:spTree>
    <p:extLst>
      <p:ext uri="{BB962C8B-B14F-4D97-AF65-F5344CB8AC3E}">
        <p14:creationId xmlns:p14="http://schemas.microsoft.com/office/powerpoint/2010/main" val="375515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Telephone Prescribing and faxing scripts</a:t>
            </a:r>
            <a:endParaRPr lang="en-GB" dirty="0"/>
          </a:p>
        </p:txBody>
      </p:sp>
      <p:sp>
        <p:nvSpPr>
          <p:cNvPr id="3" name="Content Placeholder 2"/>
          <p:cNvSpPr>
            <a:spLocks noGrp="1"/>
          </p:cNvSpPr>
          <p:nvPr>
            <p:ph idx="1"/>
          </p:nvPr>
        </p:nvSpPr>
        <p:spPr/>
        <p:txBody>
          <a:bodyPr/>
          <a:lstStyle/>
          <a:p>
            <a:pPr marL="0" indent="0">
              <a:buNone/>
            </a:pPr>
            <a:r>
              <a:rPr lang="en-US" altLang="en-US" sz="1200" b="1" i="1" u="sng" dirty="0"/>
              <a:t>Telephone Prescribing – Acute </a:t>
            </a:r>
          </a:p>
          <a:p>
            <a:pPr marL="0" indent="0"/>
            <a:r>
              <a:rPr lang="en-US" altLang="en-US" sz="1200" dirty="0"/>
              <a:t>This must be avoided</a:t>
            </a:r>
          </a:p>
          <a:p>
            <a:pPr marL="0" indent="0"/>
            <a:r>
              <a:rPr lang="en-US" altLang="en-US" sz="1200" dirty="0"/>
              <a:t>High risk – serious incidents have resulted</a:t>
            </a:r>
          </a:p>
          <a:p>
            <a:pPr marL="0" indent="0"/>
            <a:r>
              <a:rPr lang="en-US" altLang="en-US" sz="1200" dirty="0"/>
              <a:t>Only exception is a simple uncomplicated lower UTI</a:t>
            </a:r>
          </a:p>
          <a:p>
            <a:pPr marL="0" indent="0"/>
            <a:r>
              <a:rPr lang="en-US" altLang="en-US" sz="1200" dirty="0"/>
              <a:t>Rules regarding faxing still apply</a:t>
            </a:r>
          </a:p>
          <a:p>
            <a:pPr marL="0" indent="0"/>
            <a:endParaRPr lang="en-US" altLang="en-US" sz="1200" dirty="0"/>
          </a:p>
          <a:p>
            <a:pPr marL="0" indent="0">
              <a:buNone/>
            </a:pPr>
            <a:r>
              <a:rPr lang="en-US" altLang="en-US" sz="1200" b="1" i="1" u="sng" dirty="0"/>
              <a:t>Telephone Prescribing – Repeat</a:t>
            </a:r>
          </a:p>
          <a:p>
            <a:pPr marL="0" indent="0"/>
            <a:r>
              <a:rPr lang="en-US" altLang="en-US" sz="1200" dirty="0"/>
              <a:t>The prescribing clinician must be satisfied that the history given by the patient is consistent with the repeat prescription request (e.g. check previous encounters, look for previous prescriptions </a:t>
            </a:r>
            <a:r>
              <a:rPr lang="en-US" altLang="en-US" sz="1200" dirty="0" err="1"/>
              <a:t>etc</a:t>
            </a:r>
            <a:r>
              <a:rPr lang="en-US" altLang="en-US" sz="1200" dirty="0"/>
              <a:t>)</a:t>
            </a:r>
          </a:p>
          <a:p>
            <a:pPr marL="0" indent="0"/>
            <a:r>
              <a:rPr lang="en-US" altLang="en-US" sz="1200" dirty="0"/>
              <a:t>If satisfied then may be prescribed for collection</a:t>
            </a:r>
          </a:p>
          <a:p>
            <a:pPr marL="0" indent="0"/>
            <a:r>
              <a:rPr lang="en-US" altLang="en-US" sz="1200" dirty="0"/>
              <a:t>If not satisfied or not happy to prescribe on telephone (e.g. opioid analgesia, CD </a:t>
            </a:r>
            <a:r>
              <a:rPr lang="en-US" altLang="en-US" sz="1200" dirty="0" err="1"/>
              <a:t>etc</a:t>
            </a:r>
            <a:r>
              <a:rPr lang="en-US" altLang="en-US" sz="1200" dirty="0"/>
              <a:t>) then to book for F2F appointment in OOH and patient to bring repeat slip, empty box, other evidence</a:t>
            </a:r>
          </a:p>
          <a:p>
            <a:pPr marL="0" indent="0"/>
            <a:r>
              <a:rPr lang="en-US" altLang="en-US" sz="1200" dirty="0"/>
              <a:t>Maximum 7 days</a:t>
            </a:r>
          </a:p>
          <a:p>
            <a:pPr marL="0" indent="0"/>
            <a:endParaRPr lang="en-US" altLang="en-US" sz="1200" b="1" i="1" dirty="0"/>
          </a:p>
          <a:p>
            <a:pPr marL="0" indent="0">
              <a:buNone/>
            </a:pPr>
            <a:r>
              <a:rPr lang="en-US" altLang="en-US" sz="1200" b="1" i="1" u="sng" dirty="0"/>
              <a:t>Faxing of Prescriptions</a:t>
            </a:r>
          </a:p>
          <a:p>
            <a:pPr marL="0" indent="0"/>
            <a:r>
              <a:rPr lang="en-US" altLang="en-US" sz="1200" dirty="0"/>
              <a:t>Ideally patients or their friends / relatives should be encouraged to collect their prescriptions</a:t>
            </a:r>
          </a:p>
          <a:p>
            <a:pPr marL="0" indent="0"/>
            <a:r>
              <a:rPr lang="en-US" altLang="en-US" sz="1200" dirty="0"/>
              <a:t>A repeat medication slip, empty box or other evidence should be brought when collecting prescriptions</a:t>
            </a:r>
          </a:p>
          <a:p>
            <a:pPr marL="0" indent="0"/>
            <a:r>
              <a:rPr lang="en-US" altLang="en-US" sz="1200" dirty="0"/>
              <a:t>If clinician is satisfied about indication, is happy to prescribe and script cannot be collected then they may decide to fax – </a:t>
            </a:r>
            <a:r>
              <a:rPr lang="en-US" altLang="en-US" sz="1200" i="1" dirty="0"/>
              <a:t>see next page</a:t>
            </a:r>
            <a:endParaRPr lang="en-US" altLang="en-US" sz="1200" dirty="0"/>
          </a:p>
          <a:p>
            <a:endParaRPr lang="en-GB" dirty="0"/>
          </a:p>
        </p:txBody>
      </p:sp>
    </p:spTree>
    <p:extLst>
      <p:ext uri="{BB962C8B-B14F-4D97-AF65-F5344CB8AC3E}">
        <p14:creationId xmlns:p14="http://schemas.microsoft.com/office/powerpoint/2010/main" val="112226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Faxing Prescriptions</a:t>
            </a:r>
            <a:endParaRPr lang="en-GB" dirty="0"/>
          </a:p>
        </p:txBody>
      </p:sp>
      <p:sp>
        <p:nvSpPr>
          <p:cNvPr id="3" name="Content Placeholder 2"/>
          <p:cNvSpPr>
            <a:spLocks noGrp="1"/>
          </p:cNvSpPr>
          <p:nvPr>
            <p:ph idx="1"/>
          </p:nvPr>
        </p:nvSpPr>
        <p:spPr/>
        <p:txBody>
          <a:bodyPr/>
          <a:lstStyle/>
          <a:p>
            <a:pPr marL="0" indent="0">
              <a:buNone/>
              <a:defRPr/>
            </a:pPr>
            <a:r>
              <a:rPr lang="en-US" sz="1800" b="1" u="sng" dirty="0"/>
              <a:t>Faxing is a last resort</a:t>
            </a:r>
          </a:p>
          <a:p>
            <a:pPr marL="0" indent="0">
              <a:buNone/>
              <a:defRPr/>
            </a:pPr>
            <a:r>
              <a:rPr lang="en-US" sz="1800" i="1" dirty="0"/>
              <a:t>Prescribing clinician is responsible</a:t>
            </a:r>
          </a:p>
          <a:p>
            <a:pPr marL="0" indent="0">
              <a:buNone/>
              <a:defRPr/>
            </a:pPr>
            <a:endParaRPr lang="en-US" sz="1800" b="1" u="sng" dirty="0"/>
          </a:p>
          <a:p>
            <a:pPr>
              <a:defRPr/>
            </a:pPr>
            <a:r>
              <a:rPr lang="en-US" sz="1800" dirty="0"/>
              <a:t>Indications for script to be clearly documented in notes</a:t>
            </a:r>
          </a:p>
          <a:p>
            <a:pPr>
              <a:defRPr/>
            </a:pPr>
            <a:r>
              <a:rPr lang="en-US" sz="1800" dirty="0"/>
              <a:t>FP10 to be printed</a:t>
            </a:r>
          </a:p>
          <a:p>
            <a:pPr>
              <a:defRPr/>
            </a:pPr>
            <a:r>
              <a:rPr lang="en-US" sz="1800" dirty="0"/>
              <a:t>FP10 is then faxed to one of the safe haven pharmacies only</a:t>
            </a:r>
          </a:p>
          <a:p>
            <a:pPr>
              <a:defRPr/>
            </a:pPr>
            <a:r>
              <a:rPr lang="en-US" sz="1800" dirty="0"/>
              <a:t>Pre-programmed fax numbers </a:t>
            </a:r>
            <a:r>
              <a:rPr lang="en-US" sz="1800" b="1" dirty="0"/>
              <a:t>ONLY</a:t>
            </a:r>
            <a:r>
              <a:rPr lang="en-US" sz="1800" dirty="0"/>
              <a:t> to be used – no manual keying in of fax numbers</a:t>
            </a:r>
          </a:p>
          <a:p>
            <a:pPr>
              <a:defRPr/>
            </a:pPr>
            <a:r>
              <a:rPr lang="en-US" sz="1800" dirty="0"/>
              <a:t>Nominated pharmacy is telephoned in order to confirm receipt of prescription</a:t>
            </a:r>
          </a:p>
          <a:p>
            <a:pPr>
              <a:defRPr/>
            </a:pPr>
            <a:r>
              <a:rPr lang="en-US" sz="1800" dirty="0"/>
              <a:t>FP10 is put in envelope with pharmacy’s postal address – to be posted next day</a:t>
            </a:r>
          </a:p>
          <a:p>
            <a:endParaRPr lang="en-GB" dirty="0"/>
          </a:p>
        </p:txBody>
      </p:sp>
    </p:spTree>
    <p:extLst>
      <p:ext uri="{BB962C8B-B14F-4D97-AF65-F5344CB8AC3E}">
        <p14:creationId xmlns:p14="http://schemas.microsoft.com/office/powerpoint/2010/main" val="365050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Controlled drugs/Drugs liable to misuse</a:t>
            </a:r>
            <a:endParaRPr lang="en-GB" dirty="0"/>
          </a:p>
        </p:txBody>
      </p:sp>
      <p:sp>
        <p:nvSpPr>
          <p:cNvPr id="3" name="Content Placeholder 2"/>
          <p:cNvSpPr>
            <a:spLocks noGrp="1"/>
          </p:cNvSpPr>
          <p:nvPr>
            <p:ph idx="1"/>
          </p:nvPr>
        </p:nvSpPr>
        <p:spPr/>
        <p:txBody>
          <a:bodyPr/>
          <a:lstStyle/>
          <a:p>
            <a:pPr marL="0" indent="0"/>
            <a:r>
              <a:rPr lang="en-US" altLang="en-US" sz="1200" dirty="0"/>
              <a:t>Methadone and </a:t>
            </a:r>
            <a:r>
              <a:rPr lang="en-US" altLang="en-US" sz="1200" dirty="0" err="1"/>
              <a:t>Subutex</a:t>
            </a:r>
            <a:r>
              <a:rPr lang="en-US" altLang="en-US" sz="1200" dirty="0"/>
              <a:t> are NOT to be </a:t>
            </a:r>
            <a:r>
              <a:rPr lang="en-US" altLang="en-US" sz="1200" dirty="0" smtClean="0"/>
              <a:t>prescribed</a:t>
            </a:r>
          </a:p>
          <a:p>
            <a:pPr marL="0" indent="0">
              <a:buNone/>
            </a:pPr>
            <a:endParaRPr lang="en-US" altLang="en-US" sz="1200" dirty="0"/>
          </a:p>
          <a:p>
            <a:pPr marL="0" indent="0"/>
            <a:r>
              <a:rPr lang="en-US" altLang="en-US" sz="1200" dirty="0"/>
              <a:t>Exercise caution when assessing requests for controlled drugs, or those liable to misuse (such benzodiazepines, </a:t>
            </a:r>
            <a:r>
              <a:rPr lang="en-US" altLang="en-US" sz="1200" dirty="0" err="1"/>
              <a:t>dihydrocodeine</a:t>
            </a:r>
            <a:r>
              <a:rPr lang="en-US" altLang="en-US" sz="1200" dirty="0"/>
              <a:t>, methylphenidate, tramadol, mirtazapine and olanzapine). </a:t>
            </a:r>
            <a:endParaRPr lang="en-US" altLang="en-US" sz="1200" dirty="0" smtClean="0"/>
          </a:p>
          <a:p>
            <a:pPr marL="0" indent="0">
              <a:buNone/>
            </a:pPr>
            <a:endParaRPr lang="en-US" altLang="en-US" sz="1200" dirty="0"/>
          </a:p>
          <a:p>
            <a:pPr marL="0" indent="0"/>
            <a:r>
              <a:rPr lang="en-US" altLang="en-US" sz="1200" dirty="0"/>
              <a:t>Given the difficulty in confirming the prescription details out-of-hours, and the higher likelihood of deception, we advise that such prescriptions are </a:t>
            </a:r>
            <a:r>
              <a:rPr lang="en-US" altLang="en-US" sz="1200" i="1" dirty="0"/>
              <a:t>not </a:t>
            </a:r>
            <a:r>
              <a:rPr lang="en-US" altLang="en-US" sz="1200" dirty="0"/>
              <a:t>given</a:t>
            </a:r>
            <a:r>
              <a:rPr lang="en-US" altLang="en-US" sz="1200" dirty="0" smtClean="0"/>
              <a:t>.</a:t>
            </a:r>
          </a:p>
          <a:p>
            <a:pPr marL="0" indent="0">
              <a:buNone/>
            </a:pPr>
            <a:endParaRPr lang="en-US" altLang="en-US" sz="1200" dirty="0"/>
          </a:p>
          <a:p>
            <a:pPr marL="0" indent="0"/>
            <a:r>
              <a:rPr lang="en-US" altLang="en-US" sz="1200" dirty="0"/>
              <a:t>Exceptions must be clearly documented, or where clear clinical need can be demonstrated through the patient notes e.g. palliative care patients. </a:t>
            </a:r>
            <a:endParaRPr lang="en-US" altLang="en-US" sz="1200" dirty="0" smtClean="0"/>
          </a:p>
          <a:p>
            <a:pPr marL="0" indent="0">
              <a:buNone/>
            </a:pPr>
            <a:endParaRPr lang="en-US" altLang="en-US" sz="1200" dirty="0"/>
          </a:p>
          <a:p>
            <a:pPr marL="0" indent="0"/>
            <a:r>
              <a:rPr lang="en-US" altLang="en-US" sz="1200" dirty="0"/>
              <a:t>Prescriptions for medicines that are liable to misuse SHOULD NOT be faxed unless there are documented exceptional circumstances. </a:t>
            </a:r>
            <a:endParaRPr lang="en-US" altLang="en-US" sz="1200" dirty="0" smtClean="0"/>
          </a:p>
          <a:p>
            <a:pPr marL="0" indent="0">
              <a:buNone/>
            </a:pPr>
            <a:endParaRPr lang="en-US" altLang="en-US" sz="1200" dirty="0"/>
          </a:p>
          <a:p>
            <a:pPr marL="0" indent="0"/>
            <a:r>
              <a:rPr lang="en-US" altLang="en-US" sz="1200" dirty="0"/>
              <a:t>Patients or </a:t>
            </a:r>
            <a:r>
              <a:rPr lang="en-US" altLang="en-US" sz="1200" dirty="0" err="1"/>
              <a:t>carer</a:t>
            </a:r>
            <a:r>
              <a:rPr lang="en-US" altLang="en-US" sz="1200" dirty="0"/>
              <a:t> should be asked to collect such prescriptions from their local base with some proof of their identity and address corresponding to the details taken by the call handler. Where it is necessary to fax a prescription the pharmacy should be advised to confirm the collector’s identity as well. </a:t>
            </a:r>
            <a:endParaRPr lang="en-US" altLang="en-US" sz="1200" dirty="0" smtClean="0"/>
          </a:p>
          <a:p>
            <a:pPr marL="0" indent="0">
              <a:buNone/>
            </a:pPr>
            <a:endParaRPr lang="en-US" altLang="en-US" sz="1200" dirty="0"/>
          </a:p>
          <a:p>
            <a:pPr marL="0" indent="0"/>
            <a:r>
              <a:rPr lang="en-US" altLang="en-US" sz="1200" dirty="0"/>
              <a:t>Lost/Stolen prescriptions must be replaced only in exceptional circumstances – max 3 days supply</a:t>
            </a:r>
          </a:p>
          <a:p>
            <a:endParaRPr lang="en-GB" dirty="0"/>
          </a:p>
        </p:txBody>
      </p:sp>
    </p:spTree>
    <p:extLst>
      <p:ext uri="{BB962C8B-B14F-4D97-AF65-F5344CB8AC3E}">
        <p14:creationId xmlns:p14="http://schemas.microsoft.com/office/powerpoint/2010/main" val="12498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Abnormal Lab results</a:t>
            </a:r>
            <a:endParaRPr lang="en-GB" dirty="0"/>
          </a:p>
        </p:txBody>
      </p:sp>
      <p:sp>
        <p:nvSpPr>
          <p:cNvPr id="3" name="Content Placeholder 2"/>
          <p:cNvSpPr>
            <a:spLocks noGrp="1"/>
          </p:cNvSpPr>
          <p:nvPr>
            <p:ph idx="1"/>
          </p:nvPr>
        </p:nvSpPr>
        <p:spPr/>
        <p:txBody>
          <a:bodyPr/>
          <a:lstStyle/>
          <a:p>
            <a:pPr>
              <a:buFont typeface="Arial" charset="0"/>
              <a:buNone/>
            </a:pPr>
            <a:r>
              <a:rPr lang="en-US" altLang="en-US" sz="1200" dirty="0"/>
              <a:t>Occasionally abnormal lab results will be called through to the Out of Hours via NHS 111 as per their protocol.  Note that NHS 111 will not take the actual result but instead the call will be passed to the OOH for a GP to call back</a:t>
            </a:r>
          </a:p>
          <a:p>
            <a:endParaRPr lang="en-US" altLang="en-US" sz="1200" dirty="0"/>
          </a:p>
          <a:p>
            <a:pPr>
              <a:buFont typeface="Arial" charset="0"/>
              <a:buNone/>
            </a:pPr>
            <a:r>
              <a:rPr lang="en-US" altLang="en-US" sz="1200" b="1" i="1" dirty="0"/>
              <a:t>When calling back the lab it is important to obtain:</a:t>
            </a:r>
          </a:p>
          <a:p>
            <a:r>
              <a:rPr lang="en-US" altLang="en-US" sz="1200" dirty="0"/>
              <a:t>Latest result</a:t>
            </a:r>
          </a:p>
          <a:p>
            <a:r>
              <a:rPr lang="en-US" altLang="en-US" sz="1200" dirty="0"/>
              <a:t>Any previous results</a:t>
            </a:r>
          </a:p>
          <a:p>
            <a:pPr lvl="1"/>
            <a:r>
              <a:rPr lang="en-US" altLang="en-US" sz="900" dirty="0"/>
              <a:t>E.g. creatinine 320 now but 300 six months ago</a:t>
            </a:r>
          </a:p>
          <a:p>
            <a:r>
              <a:rPr lang="en-US" altLang="en-US" sz="1200" dirty="0"/>
              <a:t>Clinical details / past medical history</a:t>
            </a:r>
          </a:p>
          <a:p>
            <a:pPr lvl="1"/>
            <a:r>
              <a:rPr lang="en-US" altLang="en-US" sz="900" dirty="0"/>
              <a:t>E.g. raised blood glucose called through but patient known Type 2 diabetic</a:t>
            </a:r>
          </a:p>
          <a:p>
            <a:pPr lvl="1">
              <a:buFont typeface="Arial" charset="0"/>
              <a:buNone/>
            </a:pPr>
            <a:endParaRPr lang="en-US" altLang="en-US" sz="300" dirty="0"/>
          </a:p>
          <a:p>
            <a:r>
              <a:rPr lang="en-US" altLang="en-US" sz="1200" dirty="0"/>
              <a:t>Confirm patient contact details</a:t>
            </a:r>
          </a:p>
          <a:p>
            <a:pPr>
              <a:buFont typeface="Arial" charset="0"/>
              <a:buNone/>
            </a:pPr>
            <a:endParaRPr lang="en-US" altLang="en-US" sz="900" dirty="0"/>
          </a:p>
          <a:p>
            <a:pPr>
              <a:buFont typeface="Arial" charset="0"/>
              <a:buNone/>
            </a:pPr>
            <a:r>
              <a:rPr lang="en-US" altLang="en-US" sz="1200" b="1" i="1" dirty="0"/>
              <a:t>Contact made with patient</a:t>
            </a:r>
          </a:p>
          <a:p>
            <a:r>
              <a:rPr lang="en-US" altLang="en-US" sz="1200" dirty="0"/>
              <a:t>Introduce yourself and explain why calling as patient usually not expecting the call</a:t>
            </a:r>
          </a:p>
          <a:p>
            <a:r>
              <a:rPr lang="en-US" altLang="en-US" sz="1200" dirty="0"/>
              <a:t>Complete a normal telephone consultation based on the result from the lab and decide upon closure with advice and follow-up, consultation at OOH base, home visit or hospital admission (e.g. little to be added by visiting a patient with a potassium of 7.5 – admit)</a:t>
            </a:r>
          </a:p>
          <a:p>
            <a:endParaRPr lang="en-US" altLang="en-US" sz="1200" dirty="0"/>
          </a:p>
          <a:p>
            <a:pPr>
              <a:buFont typeface="Arial" charset="0"/>
              <a:buNone/>
            </a:pPr>
            <a:r>
              <a:rPr lang="en-US" altLang="en-US" sz="1200" b="1" i="1" dirty="0"/>
              <a:t>No contact made with patient</a:t>
            </a:r>
          </a:p>
          <a:p>
            <a:r>
              <a:rPr lang="en-US" altLang="en-US" sz="1200" dirty="0"/>
              <a:t>Follow failed contact guidance</a:t>
            </a:r>
          </a:p>
          <a:p>
            <a:endParaRPr lang="en-GB"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2505" y="5229200"/>
            <a:ext cx="1465659" cy="1037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544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Effect transition="in" filter="fade">
                                      <p:cBhvr>
                                        <p:cTn id="30" dur="500"/>
                                        <p:tgtEl>
                                          <p:spTgt spid="3">
                                            <p:txEl>
                                              <p:pRg st="11" end="1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animEffect transition="in" filter="fade">
                                      <p:cBhvr>
                                        <p:cTn id="33" dur="500"/>
                                        <p:tgtEl>
                                          <p:spTgt spid="3">
                                            <p:txEl>
                                              <p:pRg st="12" end="1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3" end="13"/>
                                            </p:txEl>
                                          </p:spTgt>
                                        </p:tgtEl>
                                        <p:attrNameLst>
                                          <p:attrName>style.visibility</p:attrName>
                                        </p:attrNameLst>
                                      </p:cBhvr>
                                      <p:to>
                                        <p:strVal val="visible"/>
                                      </p:to>
                                    </p:set>
                                    <p:animEffect transition="in" filter="fade">
                                      <p:cBhvr>
                                        <p:cTn id="36" dur="500"/>
                                        <p:tgtEl>
                                          <p:spTgt spid="3">
                                            <p:txEl>
                                              <p:pRg st="13" end="1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animEffect transition="in" filter="fade">
                                      <p:cBhvr>
                                        <p:cTn id="41" dur="500"/>
                                        <p:tgtEl>
                                          <p:spTgt spid="3">
                                            <p:txEl>
                                              <p:pRg st="15" end="15"/>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6" end="16"/>
                                            </p:txEl>
                                          </p:spTgt>
                                        </p:tgtEl>
                                        <p:attrNameLst>
                                          <p:attrName>style.visibility</p:attrName>
                                        </p:attrNameLst>
                                      </p:cBhvr>
                                      <p:to>
                                        <p:strVal val="visible"/>
                                      </p:to>
                                    </p:set>
                                    <p:animEffect transition="in" filter="fade">
                                      <p:cBhvr>
                                        <p:cTn id="44"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GB" dirty="0" smtClean="0"/>
              <a:t>Thank you for listening</a:t>
            </a:r>
            <a:endParaRPr lang="en-GB" dirty="0"/>
          </a:p>
        </p:txBody>
      </p:sp>
      <p:sp>
        <p:nvSpPr>
          <p:cNvPr id="4" name="Title 3"/>
          <p:cNvSpPr>
            <a:spLocks noGrp="1"/>
          </p:cNvSpPr>
          <p:nvPr>
            <p:ph type="title"/>
          </p:nvPr>
        </p:nvSpPr>
        <p:spPr/>
        <p:txBody>
          <a:bodyPr/>
          <a:lstStyle/>
          <a:p>
            <a:r>
              <a:rPr lang="en-GB" dirty="0" smtClean="0"/>
              <a:t>Questions?</a:t>
            </a:r>
            <a:endParaRPr lang="en-GB" dirty="0"/>
          </a:p>
        </p:txBody>
      </p:sp>
    </p:spTree>
    <p:extLst>
      <p:ext uri="{BB962C8B-B14F-4D97-AF65-F5344CB8AC3E}">
        <p14:creationId xmlns:p14="http://schemas.microsoft.com/office/powerpoint/2010/main" val="11645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Values Image Final (Jan 2017).jpg"/>
          <p:cNvPicPr>
            <a:picLocks noChangeAspect="1"/>
          </p:cNvPicPr>
          <p:nvPr/>
        </p:nvPicPr>
        <p:blipFill>
          <a:blip r:embed="rId2" cstate="print"/>
          <a:srcRect/>
          <a:stretch>
            <a:fillRect/>
          </a:stretch>
        </p:blipFill>
        <p:spPr bwMode="auto">
          <a:xfrm>
            <a:off x="1398588" y="0"/>
            <a:ext cx="6459537" cy="627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Progression of Training</a:t>
            </a:r>
            <a:endParaRPr lang="en-GB" dirty="0"/>
          </a:p>
        </p:txBody>
      </p:sp>
      <p:sp>
        <p:nvSpPr>
          <p:cNvPr id="3" name="Content Placeholder 2"/>
          <p:cNvSpPr>
            <a:spLocks noGrp="1"/>
          </p:cNvSpPr>
          <p:nvPr>
            <p:ph idx="1"/>
          </p:nvPr>
        </p:nvSpPr>
        <p:spPr>
          <a:xfrm>
            <a:off x="395536" y="1412776"/>
            <a:ext cx="8229600" cy="4411663"/>
          </a:xfrm>
        </p:spPr>
        <p:txBody>
          <a:bodyPr/>
          <a:lstStyle/>
          <a:p>
            <a:pPr marL="0" indent="0">
              <a:buNone/>
            </a:pPr>
            <a:r>
              <a:rPr lang="en-GB" sz="2800" dirty="0" smtClean="0"/>
              <a:t>Traffic Light System:</a:t>
            </a:r>
          </a:p>
          <a:p>
            <a:pPr>
              <a:lnSpc>
                <a:spcPct val="115000"/>
              </a:lnSpc>
              <a:spcBef>
                <a:spcPts val="1200"/>
              </a:spcBef>
              <a:spcAft>
                <a:spcPts val="2200"/>
              </a:spcAft>
            </a:pPr>
            <a:r>
              <a:rPr lang="en-GB" sz="2800" b="1" dirty="0">
                <a:solidFill>
                  <a:srgbClr val="FF0000"/>
                </a:solidFill>
                <a:ea typeface="Calibri"/>
                <a:cs typeface="Times New Roman"/>
              </a:rPr>
              <a:t>Red Session – Direct Supervision  </a:t>
            </a:r>
            <a:r>
              <a:rPr lang="en-GB" sz="2800" dirty="0" smtClean="0">
                <a:ea typeface="Calibri"/>
                <a:cs typeface="Times New Roman"/>
              </a:rPr>
              <a:t>- first 1-2 months in GP post. Usually observing or jointly consulting</a:t>
            </a:r>
          </a:p>
          <a:p>
            <a:pPr>
              <a:lnSpc>
                <a:spcPct val="115000"/>
              </a:lnSpc>
              <a:spcBef>
                <a:spcPts val="1200"/>
              </a:spcBef>
              <a:spcAft>
                <a:spcPts val="2200"/>
              </a:spcAft>
            </a:pPr>
            <a:r>
              <a:rPr lang="en-GB" sz="2800" b="1" dirty="0">
                <a:solidFill>
                  <a:srgbClr val="E36C0A"/>
                </a:solidFill>
                <a:ea typeface="Calibri"/>
                <a:cs typeface="Times New Roman"/>
              </a:rPr>
              <a:t>Amber Session – Close </a:t>
            </a:r>
            <a:r>
              <a:rPr lang="en-GB" sz="2800" b="1" dirty="0" smtClean="0">
                <a:solidFill>
                  <a:srgbClr val="E36C0A"/>
                </a:solidFill>
                <a:ea typeface="Calibri"/>
                <a:cs typeface="Times New Roman"/>
              </a:rPr>
              <a:t>Supervision </a:t>
            </a:r>
            <a:r>
              <a:rPr lang="en-GB" sz="2800" dirty="0" smtClean="0">
                <a:ea typeface="Calibri"/>
                <a:cs typeface="Times New Roman"/>
              </a:rPr>
              <a:t>months 3-5 of GP post</a:t>
            </a:r>
          </a:p>
          <a:p>
            <a:pPr>
              <a:lnSpc>
                <a:spcPct val="115000"/>
              </a:lnSpc>
              <a:spcBef>
                <a:spcPts val="1200"/>
              </a:spcBef>
              <a:spcAft>
                <a:spcPts val="2200"/>
              </a:spcAft>
            </a:pPr>
            <a:r>
              <a:rPr lang="en-GB" sz="2800" b="1" dirty="0">
                <a:solidFill>
                  <a:srgbClr val="00B050"/>
                </a:solidFill>
                <a:ea typeface="Calibri"/>
                <a:cs typeface="Times New Roman"/>
              </a:rPr>
              <a:t>Green Session – Remote </a:t>
            </a:r>
            <a:r>
              <a:rPr lang="en-GB" sz="2800" b="1" dirty="0" smtClean="0">
                <a:solidFill>
                  <a:srgbClr val="00B050"/>
                </a:solidFill>
                <a:ea typeface="Calibri"/>
                <a:cs typeface="Times New Roman"/>
              </a:rPr>
              <a:t>Supervision </a:t>
            </a:r>
            <a:r>
              <a:rPr lang="en-GB" sz="2800" dirty="0" smtClean="0">
                <a:ea typeface="Calibri"/>
                <a:cs typeface="Times New Roman"/>
              </a:rPr>
              <a:t>6-18 months into GP post</a:t>
            </a:r>
            <a:endParaRPr lang="en-GB" sz="2800" dirty="0">
              <a:ea typeface="Calibri"/>
              <a:cs typeface="Times New Roman"/>
            </a:endParaRPr>
          </a:p>
          <a:p>
            <a:pPr>
              <a:lnSpc>
                <a:spcPct val="115000"/>
              </a:lnSpc>
              <a:spcBef>
                <a:spcPts val="1200"/>
              </a:spcBef>
              <a:spcAft>
                <a:spcPts val="2200"/>
              </a:spcAft>
            </a:pPr>
            <a:endParaRPr lang="en-GB" dirty="0">
              <a:ea typeface="Calibri"/>
              <a:cs typeface="Times New Roman"/>
            </a:endParaRPr>
          </a:p>
          <a:p>
            <a:pPr>
              <a:lnSpc>
                <a:spcPct val="115000"/>
              </a:lnSpc>
              <a:spcBef>
                <a:spcPts val="1200"/>
              </a:spcBef>
              <a:spcAft>
                <a:spcPts val="2200"/>
              </a:spcAft>
            </a:pPr>
            <a:endParaRPr lang="en-GB" dirty="0">
              <a:ea typeface="Calibri"/>
              <a:cs typeface="Times New Roman"/>
            </a:endParaRPr>
          </a:p>
          <a:p>
            <a:pPr marL="0" indent="0">
              <a:buNone/>
            </a:pPr>
            <a:endParaRPr lang="en-GB" dirty="0" smtClean="0"/>
          </a:p>
          <a:p>
            <a:pPr marL="0" indent="0">
              <a:buNone/>
            </a:pPr>
            <a:endParaRPr lang="en-GB" dirty="0" smtClean="0"/>
          </a:p>
        </p:txBody>
      </p:sp>
    </p:spTree>
    <p:extLst>
      <p:ext uri="{BB962C8B-B14F-4D97-AF65-F5344CB8AC3E}">
        <p14:creationId xmlns:p14="http://schemas.microsoft.com/office/powerpoint/2010/main" val="29194375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Trainee Responsibilities</a:t>
            </a:r>
            <a:endParaRPr lang="en-GB" dirty="0"/>
          </a:p>
        </p:txBody>
      </p:sp>
      <p:sp>
        <p:nvSpPr>
          <p:cNvPr id="3" name="Content Placeholder 2"/>
          <p:cNvSpPr>
            <a:spLocks noGrp="1"/>
          </p:cNvSpPr>
          <p:nvPr>
            <p:ph idx="1"/>
          </p:nvPr>
        </p:nvSpPr>
        <p:spPr/>
        <p:txBody>
          <a:bodyPr/>
          <a:lstStyle/>
          <a:p>
            <a:r>
              <a:rPr lang="en-GB" sz="2800" dirty="0" smtClean="0"/>
              <a:t>Booking and organising own OOH Shifts</a:t>
            </a:r>
          </a:p>
          <a:p>
            <a:r>
              <a:rPr lang="en-GB" sz="2800" dirty="0" smtClean="0"/>
              <a:t>To attend and work full shift. Non-attendance  is a </a:t>
            </a:r>
            <a:r>
              <a:rPr lang="en-GB" sz="2800" b="1" dirty="0" smtClean="0"/>
              <a:t>probity issue.</a:t>
            </a:r>
          </a:p>
          <a:p>
            <a:r>
              <a:rPr lang="en-GB" sz="2800" dirty="0" smtClean="0"/>
              <a:t>Minimum 2 weeks notice to cancel a shift.</a:t>
            </a:r>
          </a:p>
          <a:p>
            <a:r>
              <a:rPr lang="en-GB" sz="2800" dirty="0" smtClean="0"/>
              <a:t>Up to date BLS and safeguarding competence</a:t>
            </a:r>
          </a:p>
          <a:p>
            <a:r>
              <a:rPr lang="en-GB" sz="2800" dirty="0" smtClean="0"/>
              <a:t>Have nhs.net e-mail account</a:t>
            </a:r>
          </a:p>
          <a:p>
            <a:r>
              <a:rPr lang="en-GB" sz="2800" dirty="0" smtClean="0"/>
              <a:t>Bring smartcards and own equipment to shifts.</a:t>
            </a:r>
            <a:endParaRPr lang="en-GB" sz="2800" dirty="0"/>
          </a:p>
        </p:txBody>
      </p:sp>
    </p:spTree>
    <p:extLst>
      <p:ext uri="{BB962C8B-B14F-4D97-AF65-F5344CB8AC3E}">
        <p14:creationId xmlns:p14="http://schemas.microsoft.com/office/powerpoint/2010/main" val="372260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are HUC?</a:t>
            </a:r>
            <a:endParaRPr lang="en-GB" dirty="0"/>
          </a:p>
        </p:txBody>
      </p:sp>
      <p:sp>
        <p:nvSpPr>
          <p:cNvPr id="3" name="Content Placeholder 2"/>
          <p:cNvSpPr>
            <a:spLocks noGrp="1"/>
          </p:cNvSpPr>
          <p:nvPr>
            <p:ph idx="1"/>
          </p:nvPr>
        </p:nvSpPr>
        <p:spPr>
          <a:xfrm>
            <a:off x="467544" y="1268760"/>
            <a:ext cx="8229600" cy="4411663"/>
          </a:xfrm>
        </p:spPr>
        <p:txBody>
          <a:bodyPr/>
          <a:lstStyle/>
          <a:p>
            <a:r>
              <a:rPr lang="en-US" sz="2000" dirty="0"/>
              <a:t>Not for profit </a:t>
            </a:r>
            <a:r>
              <a:rPr lang="en-US" sz="2000" dirty="0" err="1"/>
              <a:t>organisation</a:t>
            </a:r>
            <a:endParaRPr lang="en-US" sz="2000" dirty="0"/>
          </a:p>
          <a:p>
            <a:r>
              <a:rPr lang="en-US" sz="2000" dirty="0"/>
              <a:t>HUC provides NHS 111 and Out of Hours services to the residents of </a:t>
            </a:r>
            <a:r>
              <a:rPr lang="en-US" sz="2000" dirty="0" smtClean="0"/>
              <a:t>Hertfordshire, </a:t>
            </a:r>
            <a:r>
              <a:rPr lang="en-US" sz="2000" dirty="0" err="1" smtClean="0"/>
              <a:t>Luton</a:t>
            </a:r>
            <a:r>
              <a:rPr lang="en-US" sz="2000" dirty="0" smtClean="0"/>
              <a:t>  &amp; Bedfordshire, Cambridge and Peterborough. </a:t>
            </a:r>
            <a:endParaRPr lang="en-US" sz="2000" dirty="0"/>
          </a:p>
          <a:p>
            <a:r>
              <a:rPr lang="en-US" sz="2000" dirty="0"/>
              <a:t>Call-handlers, clinicians and pharmacists within the 111 call </a:t>
            </a:r>
            <a:r>
              <a:rPr lang="en-US" sz="2000" dirty="0" err="1"/>
              <a:t>centre</a:t>
            </a:r>
            <a:endParaRPr lang="en-US" sz="2000" dirty="0"/>
          </a:p>
          <a:p>
            <a:r>
              <a:rPr lang="en-US" sz="2000" dirty="0"/>
              <a:t>GP in call </a:t>
            </a:r>
            <a:r>
              <a:rPr lang="en-US" sz="2000" dirty="0" err="1"/>
              <a:t>centre</a:t>
            </a:r>
            <a:r>
              <a:rPr lang="en-US" sz="2000" dirty="0"/>
              <a:t> for refused ED dispositions and re-triage of green ambulances</a:t>
            </a:r>
          </a:p>
          <a:p>
            <a:r>
              <a:rPr lang="en-US" sz="2000" dirty="0" err="1" smtClean="0"/>
              <a:t>Headquaters</a:t>
            </a:r>
            <a:r>
              <a:rPr lang="en-US" sz="2000" dirty="0" smtClean="0"/>
              <a:t> </a:t>
            </a:r>
            <a:r>
              <a:rPr lang="en-US" sz="2000" dirty="0"/>
              <a:t>at </a:t>
            </a:r>
            <a:r>
              <a:rPr lang="en-US" sz="2000" dirty="0" err="1"/>
              <a:t>Welwyn</a:t>
            </a:r>
            <a:r>
              <a:rPr lang="en-US" sz="2000" dirty="0"/>
              <a:t> Garden City</a:t>
            </a:r>
          </a:p>
          <a:p>
            <a:r>
              <a:rPr lang="en-US" sz="2000" dirty="0"/>
              <a:t>Numerous primary care </a:t>
            </a:r>
            <a:r>
              <a:rPr lang="en-US" sz="2000" dirty="0" err="1"/>
              <a:t>centres</a:t>
            </a:r>
            <a:r>
              <a:rPr lang="en-US" sz="2000" dirty="0"/>
              <a:t> and visiting cars</a:t>
            </a:r>
          </a:p>
          <a:p>
            <a:r>
              <a:rPr lang="en-US" sz="2000" dirty="0"/>
              <a:t>Other services provided include:</a:t>
            </a:r>
          </a:p>
          <a:p>
            <a:pPr lvl="1"/>
            <a:r>
              <a:rPr lang="en-US" sz="1600" dirty="0"/>
              <a:t>Urgent Care </a:t>
            </a:r>
            <a:r>
              <a:rPr lang="en-US" sz="1600" dirty="0" err="1"/>
              <a:t>Centres</a:t>
            </a:r>
            <a:endParaRPr lang="en-US" sz="1600" dirty="0"/>
          </a:p>
          <a:p>
            <a:pPr lvl="1"/>
            <a:r>
              <a:rPr lang="en-US" sz="1600" dirty="0"/>
              <a:t>GP-Led Health Centre</a:t>
            </a:r>
          </a:p>
          <a:p>
            <a:pPr lvl="1"/>
            <a:r>
              <a:rPr lang="en-US" sz="1600" dirty="0"/>
              <a:t>GP Practices</a:t>
            </a:r>
          </a:p>
          <a:p>
            <a:pPr lvl="1"/>
            <a:r>
              <a:rPr lang="en-US" sz="1600" dirty="0"/>
              <a:t>District Nurse call-handling</a:t>
            </a:r>
          </a:p>
          <a:p>
            <a:endParaRPr lang="en-GB" dirty="0"/>
          </a:p>
        </p:txBody>
      </p:sp>
    </p:spTree>
    <p:extLst>
      <p:ext uri="{BB962C8B-B14F-4D97-AF65-F5344CB8AC3E}">
        <p14:creationId xmlns:p14="http://schemas.microsoft.com/office/powerpoint/2010/main" val="355135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11560" y="188640"/>
            <a:ext cx="6972300" cy="1154112"/>
          </a:xfrm>
        </p:spPr>
        <p:txBody>
          <a:bodyPr/>
          <a:lstStyle/>
          <a:p>
            <a:pPr algn="l"/>
            <a:r>
              <a:rPr lang="en-GB" altLang="en-US" dirty="0" smtClean="0"/>
              <a:t>History of HUC</a:t>
            </a:r>
            <a:endParaRPr lang="en-GB" altLang="en-US" dirty="0"/>
          </a:p>
        </p:txBody>
      </p:sp>
      <p:sp>
        <p:nvSpPr>
          <p:cNvPr id="6147" name="Content Placeholder 2"/>
          <p:cNvSpPr>
            <a:spLocks noGrp="1"/>
          </p:cNvSpPr>
          <p:nvPr>
            <p:ph idx="1"/>
          </p:nvPr>
        </p:nvSpPr>
        <p:spPr>
          <a:xfrm>
            <a:off x="467544" y="1124744"/>
            <a:ext cx="8229600" cy="4411663"/>
          </a:xfrm>
        </p:spPr>
        <p:txBody>
          <a:bodyPr/>
          <a:lstStyle/>
          <a:p>
            <a:pPr>
              <a:buFont typeface="Wingdings" panose="05000000000000000000" pitchFamily="2" charset="2"/>
              <a:buChar char="§"/>
            </a:pPr>
            <a:r>
              <a:rPr lang="en-GB" altLang="en-US" sz="1800" dirty="0"/>
              <a:t>2007 – Herts Urgent Care founded, creating an urgent care social enterprise</a:t>
            </a:r>
          </a:p>
          <a:p>
            <a:r>
              <a:rPr lang="en-GB" altLang="en-US" sz="1800" dirty="0"/>
              <a:t>2008 – Provided Out of Hours unscheduled care throughout Hertfordshire </a:t>
            </a:r>
          </a:p>
          <a:p>
            <a:r>
              <a:rPr lang="en-GB" altLang="en-US" sz="1800" dirty="0"/>
              <a:t>2012 - Extended to include NHS 111 for Hertfordshire</a:t>
            </a:r>
          </a:p>
          <a:p>
            <a:r>
              <a:rPr lang="en-GB" altLang="en-US" sz="1800" dirty="0"/>
              <a:t>2012 – Commenced providing an in-hours home visiting service for East and North Herts CCG</a:t>
            </a:r>
          </a:p>
          <a:p>
            <a:r>
              <a:rPr lang="en-GB" altLang="en-US" sz="1800" dirty="0"/>
              <a:t>2013 – Provided NHS 111 service for Cambridgeshire and Peterborough </a:t>
            </a:r>
          </a:p>
          <a:p>
            <a:r>
              <a:rPr lang="en-GB" altLang="en-US" sz="1800" dirty="0"/>
              <a:t>2016 – Commenced providing Integrated Urgent Care service for Cambridgeshire &amp; Peterborough</a:t>
            </a:r>
          </a:p>
          <a:p>
            <a:r>
              <a:rPr lang="en-GB" altLang="en-US" sz="1800" dirty="0"/>
              <a:t>2017 – Commenced providing Integrated Urgent Care service for Bedfordshire &amp; Luton</a:t>
            </a:r>
          </a:p>
          <a:p>
            <a:r>
              <a:rPr lang="en-GB" altLang="en-US" sz="1800" dirty="0"/>
              <a:t>2017- Commenced providing the Luton Town Centre Practice and Walk-in Centre</a:t>
            </a:r>
          </a:p>
          <a:p>
            <a:r>
              <a:rPr lang="en-GB" altLang="en-US" sz="1800" dirty="0"/>
              <a:t>2017 – Commissioned to provide the new Integrated Urgent Care Service across Hertfordshire</a:t>
            </a:r>
          </a:p>
          <a:p>
            <a:endParaRPr lang="en-GB" altLang="en-US"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UC Corporate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UC  Corporate styl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UC  Corporate styl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ody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UC  Corporate styl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HUC Corporate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UC  Corporate styl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Body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UC  Corporate styl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HUC Corporate Powerpoint template</Template>
  <TotalTime>781</TotalTime>
  <Words>3389</Words>
  <Application>Microsoft Office PowerPoint</Application>
  <PresentationFormat>On-screen Show (4:3)</PresentationFormat>
  <Paragraphs>481</Paragraphs>
  <Slides>56</Slides>
  <Notes>2</Notes>
  <HiddenSlides>0</HiddenSlides>
  <MMClips>0</MMClips>
  <ScaleCrop>false</ScaleCrop>
  <HeadingPairs>
    <vt:vector size="4" baseType="variant">
      <vt:variant>
        <vt:lpstr>Theme</vt:lpstr>
      </vt:variant>
      <vt:variant>
        <vt:i4>5</vt:i4>
      </vt:variant>
      <vt:variant>
        <vt:lpstr>Slide Titles</vt:lpstr>
      </vt:variant>
      <vt:variant>
        <vt:i4>56</vt:i4>
      </vt:variant>
    </vt:vector>
  </HeadingPairs>
  <TitlesOfParts>
    <vt:vector size="61" baseType="lpstr">
      <vt:lpstr>HUC Corporate Powerpoint template</vt:lpstr>
      <vt:lpstr>Title slide 2</vt:lpstr>
      <vt:lpstr>Body slide</vt:lpstr>
      <vt:lpstr>1_HUC Corporate Powerpoint template</vt:lpstr>
      <vt:lpstr>1_Body slide</vt:lpstr>
      <vt:lpstr>Herts Urgent Care </vt:lpstr>
      <vt:lpstr>Aims of Session</vt:lpstr>
      <vt:lpstr>GP OOH Training</vt:lpstr>
      <vt:lpstr>OOH Competencies</vt:lpstr>
      <vt:lpstr>OOH Competencies – Useful links</vt:lpstr>
      <vt:lpstr>Progression of Training</vt:lpstr>
      <vt:lpstr>Trainee Responsibilities</vt:lpstr>
      <vt:lpstr>Who are HUC?</vt:lpstr>
      <vt:lpstr>History of HUC</vt:lpstr>
      <vt:lpstr>Clinical Team</vt:lpstr>
      <vt:lpstr>Clinical Resources Team</vt:lpstr>
      <vt:lpstr>Overview of NHS 111</vt:lpstr>
      <vt:lpstr>Targets</vt:lpstr>
      <vt:lpstr>Shift Roles</vt:lpstr>
      <vt:lpstr>Which shifts can be booked?</vt:lpstr>
      <vt:lpstr>Booking shifts with HUC online Rotamaster</vt:lpstr>
      <vt:lpstr>HUC online Homepage</vt:lpstr>
      <vt:lpstr>Booking shifts with a Trainer</vt:lpstr>
      <vt:lpstr>Things you will need for shifts</vt:lpstr>
      <vt:lpstr>The Patient  OOH Journey</vt:lpstr>
      <vt:lpstr>PowerPoint Presentation</vt:lpstr>
      <vt:lpstr>Before the Consultation</vt:lpstr>
      <vt:lpstr>PowerPoint Presentation</vt:lpstr>
      <vt:lpstr>Special patient notes</vt:lpstr>
      <vt:lpstr>Telephone Triage Process</vt:lpstr>
      <vt:lpstr>PowerPoint Presentation</vt:lpstr>
      <vt:lpstr>Telephone Triage Tips</vt:lpstr>
      <vt:lpstr>Booking a face to face appt/home visit</vt:lpstr>
      <vt:lpstr>Finishing a case</vt:lpstr>
      <vt:lpstr>Face to Face appointments at urgent care centres</vt:lpstr>
      <vt:lpstr>Home visits</vt:lpstr>
      <vt:lpstr>Home visiting tips</vt:lpstr>
      <vt:lpstr>Home visiting – Other Strategies</vt:lpstr>
      <vt:lpstr>More tips for home visiting</vt:lpstr>
      <vt:lpstr>Failed  Patient Contact</vt:lpstr>
      <vt:lpstr>Logging a failed contact</vt:lpstr>
      <vt:lpstr>Failed contact – Routine/Low risk cases</vt:lpstr>
      <vt:lpstr>Failed contact – high risk cases</vt:lpstr>
      <vt:lpstr>Did not attend</vt:lpstr>
      <vt:lpstr>Finishing a case</vt:lpstr>
      <vt:lpstr>3 Strike rule</vt:lpstr>
      <vt:lpstr>Special scenarios</vt:lpstr>
      <vt:lpstr>Confirmation of death</vt:lpstr>
      <vt:lpstr>Prescribing for OOH patients</vt:lpstr>
      <vt:lpstr>Record keeping of Prescriptions</vt:lpstr>
      <vt:lpstr>PowerPoint Presentation</vt:lpstr>
      <vt:lpstr>Acute prescriptions</vt:lpstr>
      <vt:lpstr>Personally administered drugs</vt:lpstr>
      <vt:lpstr>PowerPoint Presentation</vt:lpstr>
      <vt:lpstr>Repeat prescriptions</vt:lpstr>
      <vt:lpstr>Telephone Prescribing and faxing scripts</vt:lpstr>
      <vt:lpstr>Faxing Prescriptions</vt:lpstr>
      <vt:lpstr>Controlled drugs/Drugs liable to misuse</vt:lpstr>
      <vt:lpstr>Abnormal Lab results</vt:lpstr>
      <vt:lpstr>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HUC</dc:title>
  <dc:creator>Daniela Crouch</dc:creator>
  <cp:lastModifiedBy>Homeworking</cp:lastModifiedBy>
  <cp:revision>100</cp:revision>
  <dcterms:created xsi:type="dcterms:W3CDTF">2017-01-25T14:55:32Z</dcterms:created>
  <dcterms:modified xsi:type="dcterms:W3CDTF">2017-08-27T00:02:22Z</dcterms:modified>
</cp:coreProperties>
</file>