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Default Extension="bin" ContentType="application/vnd.ms-office.legacyDiagramTex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Default Extension="vml" ContentType="application/vnd.openxmlformats-officedocument.vmlDrawing"/>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94"/>
  </p:notesMasterIdLst>
  <p:sldIdLst>
    <p:sldId id="258" r:id="rId2"/>
    <p:sldId id="358" r:id="rId3"/>
    <p:sldId id="359" r:id="rId4"/>
    <p:sldId id="360" r:id="rId5"/>
    <p:sldId id="301" r:id="rId6"/>
    <p:sldId id="303" r:id="rId7"/>
    <p:sldId id="302" r:id="rId8"/>
    <p:sldId id="357" r:id="rId9"/>
    <p:sldId id="309" r:id="rId10"/>
    <p:sldId id="304" r:id="rId11"/>
    <p:sldId id="307" r:id="rId12"/>
    <p:sldId id="310" r:id="rId13"/>
    <p:sldId id="311" r:id="rId14"/>
    <p:sldId id="376" r:id="rId15"/>
    <p:sldId id="361" r:id="rId16"/>
    <p:sldId id="362" r:id="rId17"/>
    <p:sldId id="363" r:id="rId18"/>
    <p:sldId id="364" r:id="rId19"/>
    <p:sldId id="365" r:id="rId20"/>
    <p:sldId id="366" r:id="rId21"/>
    <p:sldId id="367" r:id="rId22"/>
    <p:sldId id="368" r:id="rId23"/>
    <p:sldId id="369" r:id="rId24"/>
    <p:sldId id="373" r:id="rId25"/>
    <p:sldId id="370" r:id="rId26"/>
    <p:sldId id="371" r:id="rId27"/>
    <p:sldId id="283" r:id="rId28"/>
    <p:sldId id="284" r:id="rId29"/>
    <p:sldId id="285" r:id="rId30"/>
    <p:sldId id="286" r:id="rId31"/>
    <p:sldId id="287" r:id="rId32"/>
    <p:sldId id="290" r:id="rId33"/>
    <p:sldId id="291" r:id="rId34"/>
    <p:sldId id="292" r:id="rId35"/>
    <p:sldId id="293" r:id="rId36"/>
    <p:sldId id="288" r:id="rId37"/>
    <p:sldId id="289" r:id="rId38"/>
    <p:sldId id="294" r:id="rId39"/>
    <p:sldId id="295" r:id="rId40"/>
    <p:sldId id="296" r:id="rId41"/>
    <p:sldId id="298" r:id="rId42"/>
    <p:sldId id="299" r:id="rId43"/>
    <p:sldId id="300" r:id="rId44"/>
    <p:sldId id="313" r:id="rId45"/>
    <p:sldId id="314" r:id="rId46"/>
    <p:sldId id="315" r:id="rId47"/>
    <p:sldId id="316" r:id="rId48"/>
    <p:sldId id="317" r:id="rId49"/>
    <p:sldId id="318" r:id="rId50"/>
    <p:sldId id="319" r:id="rId51"/>
    <p:sldId id="320" r:id="rId52"/>
    <p:sldId id="321" r:id="rId53"/>
    <p:sldId id="322" r:id="rId54"/>
    <p:sldId id="374" r:id="rId55"/>
    <p:sldId id="323" r:id="rId56"/>
    <p:sldId id="324" r:id="rId57"/>
    <p:sldId id="325" r:id="rId58"/>
    <p:sldId id="326" r:id="rId59"/>
    <p:sldId id="327" r:id="rId60"/>
    <p:sldId id="328" r:id="rId61"/>
    <p:sldId id="329" r:id="rId62"/>
    <p:sldId id="330" r:id="rId63"/>
    <p:sldId id="331" r:id="rId64"/>
    <p:sldId id="332" r:id="rId65"/>
    <p:sldId id="379" r:id="rId66"/>
    <p:sldId id="380" r:id="rId67"/>
    <p:sldId id="335" r:id="rId68"/>
    <p:sldId id="336" r:id="rId69"/>
    <p:sldId id="337" r:id="rId70"/>
    <p:sldId id="338" r:id="rId71"/>
    <p:sldId id="339" r:id="rId72"/>
    <p:sldId id="340" r:id="rId73"/>
    <p:sldId id="341" r:id="rId74"/>
    <p:sldId id="342" r:id="rId75"/>
    <p:sldId id="343" r:id="rId76"/>
    <p:sldId id="344" r:id="rId77"/>
    <p:sldId id="345" r:id="rId78"/>
    <p:sldId id="346" r:id="rId79"/>
    <p:sldId id="347" r:id="rId80"/>
    <p:sldId id="377" r:id="rId81"/>
    <p:sldId id="348" r:id="rId82"/>
    <p:sldId id="375" r:id="rId83"/>
    <p:sldId id="378" r:id="rId84"/>
    <p:sldId id="349" r:id="rId85"/>
    <p:sldId id="350" r:id="rId86"/>
    <p:sldId id="351" r:id="rId87"/>
    <p:sldId id="352" r:id="rId88"/>
    <p:sldId id="353" r:id="rId89"/>
    <p:sldId id="354" r:id="rId90"/>
    <p:sldId id="355" r:id="rId91"/>
    <p:sldId id="381" r:id="rId92"/>
    <p:sldId id="333"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02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microsoft.com/office/2006/relationships/legacyDocTextInfo" Target="legacyDocTextInfo.bin"/><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diagrams/_rels/data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3A048B-11F5-4CA1-9333-942E3487947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D8D502AD-97A3-4AD9-8241-50EFE55548B5}">
      <dgm:prSet phldrT="[Text]"/>
      <dgm:spPr/>
      <dgm:t>
        <a:bodyPr/>
        <a:lstStyle/>
        <a:p>
          <a:r>
            <a:rPr lang="en-GB" dirty="0" smtClean="0"/>
            <a:t>Hospital Anxiety and Depression Scale or PHQ 9</a:t>
          </a:r>
          <a:endParaRPr lang="en-GB" dirty="0"/>
        </a:p>
      </dgm:t>
    </dgm:pt>
    <dgm:pt modelId="{B71B4A96-9726-4EBF-9D8E-44A6B16B2E01}" type="parTrans" cxnId="{69D9D54E-7D6E-4AE1-8F50-19075168F1A7}">
      <dgm:prSet/>
      <dgm:spPr/>
      <dgm:t>
        <a:bodyPr/>
        <a:lstStyle/>
        <a:p>
          <a:endParaRPr lang="en-GB"/>
        </a:p>
      </dgm:t>
    </dgm:pt>
    <dgm:pt modelId="{9D1F959E-7224-46FA-8508-A474B8E03E0C}" type="sibTrans" cxnId="{69D9D54E-7D6E-4AE1-8F50-19075168F1A7}">
      <dgm:prSet/>
      <dgm:spPr/>
      <dgm:t>
        <a:bodyPr/>
        <a:lstStyle/>
        <a:p>
          <a:endParaRPr lang="en-GB"/>
        </a:p>
      </dgm:t>
    </dgm:pt>
    <dgm:pt modelId="{9F63603F-1632-4E13-A755-2E4E8CBD6D40}">
      <dgm:prSet phldrT="[Text]"/>
      <dgm:spPr/>
      <dgm:t>
        <a:bodyPr/>
        <a:lstStyle/>
        <a:p>
          <a:r>
            <a:rPr lang="en-GB" dirty="0" smtClean="0"/>
            <a:t>Brief Pain Inventory</a:t>
          </a:r>
          <a:endParaRPr lang="en-GB" dirty="0"/>
        </a:p>
      </dgm:t>
    </dgm:pt>
    <dgm:pt modelId="{765EEA3C-E0FC-4820-BCEE-9F955D821105}" type="parTrans" cxnId="{CF9BE4A8-E10D-4C73-9F30-20E58CBA7C8C}">
      <dgm:prSet/>
      <dgm:spPr/>
      <dgm:t>
        <a:bodyPr/>
        <a:lstStyle/>
        <a:p>
          <a:endParaRPr lang="en-GB"/>
        </a:p>
      </dgm:t>
    </dgm:pt>
    <dgm:pt modelId="{FBA25FB5-F600-4959-B6D3-E778B3FC0467}" type="sibTrans" cxnId="{CF9BE4A8-E10D-4C73-9F30-20E58CBA7C8C}">
      <dgm:prSet/>
      <dgm:spPr/>
      <dgm:t>
        <a:bodyPr/>
        <a:lstStyle/>
        <a:p>
          <a:endParaRPr lang="en-GB"/>
        </a:p>
      </dgm:t>
    </dgm:pt>
    <dgm:pt modelId="{DA3046FE-070C-4123-9E2A-1556768E4563}">
      <dgm:prSet phldrT="[Text]"/>
      <dgm:spPr/>
      <dgm:t>
        <a:bodyPr/>
        <a:lstStyle/>
        <a:p>
          <a:r>
            <a:rPr lang="en-GB" dirty="0" smtClean="0"/>
            <a:t>SF 36</a:t>
          </a:r>
          <a:endParaRPr lang="en-GB" dirty="0"/>
        </a:p>
      </dgm:t>
    </dgm:pt>
    <dgm:pt modelId="{F2A05A62-1810-481F-A117-234763F87F3A}" type="parTrans" cxnId="{8990CCDB-264E-4F7B-9AD4-42837807A5A9}">
      <dgm:prSet/>
      <dgm:spPr/>
      <dgm:t>
        <a:bodyPr/>
        <a:lstStyle/>
        <a:p>
          <a:endParaRPr lang="en-GB"/>
        </a:p>
      </dgm:t>
    </dgm:pt>
    <dgm:pt modelId="{4593043F-DA44-4389-8554-3149561412D8}" type="sibTrans" cxnId="{8990CCDB-264E-4F7B-9AD4-42837807A5A9}">
      <dgm:prSet/>
      <dgm:spPr/>
      <dgm:t>
        <a:bodyPr/>
        <a:lstStyle/>
        <a:p>
          <a:endParaRPr lang="en-GB"/>
        </a:p>
      </dgm:t>
    </dgm:pt>
    <dgm:pt modelId="{794DA0EC-537A-46DD-8194-4E70E18DFF77}" type="pres">
      <dgm:prSet presAssocID="{233A048B-11F5-4CA1-9333-942E34879473}" presName="linear" presStyleCnt="0">
        <dgm:presLayoutVars>
          <dgm:dir/>
          <dgm:animLvl val="lvl"/>
          <dgm:resizeHandles val="exact"/>
        </dgm:presLayoutVars>
      </dgm:prSet>
      <dgm:spPr/>
      <dgm:t>
        <a:bodyPr/>
        <a:lstStyle/>
        <a:p>
          <a:endParaRPr lang="en-GB"/>
        </a:p>
      </dgm:t>
    </dgm:pt>
    <dgm:pt modelId="{8DFC98BF-F1F3-4A10-89D0-553293C95535}" type="pres">
      <dgm:prSet presAssocID="{D8D502AD-97A3-4AD9-8241-50EFE55548B5}" presName="parentLin" presStyleCnt="0"/>
      <dgm:spPr/>
    </dgm:pt>
    <dgm:pt modelId="{CEF42530-00CE-4443-B0AD-5BBD4D789819}" type="pres">
      <dgm:prSet presAssocID="{D8D502AD-97A3-4AD9-8241-50EFE55548B5}" presName="parentLeftMargin" presStyleLbl="node1" presStyleIdx="0" presStyleCnt="3"/>
      <dgm:spPr/>
      <dgm:t>
        <a:bodyPr/>
        <a:lstStyle/>
        <a:p>
          <a:endParaRPr lang="en-GB"/>
        </a:p>
      </dgm:t>
    </dgm:pt>
    <dgm:pt modelId="{671F3DDA-4ADE-4176-B3E0-4C8F8D2D05E6}" type="pres">
      <dgm:prSet presAssocID="{D8D502AD-97A3-4AD9-8241-50EFE55548B5}" presName="parentText" presStyleLbl="node1" presStyleIdx="0" presStyleCnt="3">
        <dgm:presLayoutVars>
          <dgm:chMax val="0"/>
          <dgm:bulletEnabled val="1"/>
        </dgm:presLayoutVars>
      </dgm:prSet>
      <dgm:spPr/>
      <dgm:t>
        <a:bodyPr/>
        <a:lstStyle/>
        <a:p>
          <a:endParaRPr lang="en-GB"/>
        </a:p>
      </dgm:t>
    </dgm:pt>
    <dgm:pt modelId="{B4658FA5-F4D2-4D14-9C43-E56FAD973012}" type="pres">
      <dgm:prSet presAssocID="{D8D502AD-97A3-4AD9-8241-50EFE55548B5}" presName="negativeSpace" presStyleCnt="0"/>
      <dgm:spPr/>
    </dgm:pt>
    <dgm:pt modelId="{672B6333-5E66-4655-A8A8-F89E8A5D0F90}" type="pres">
      <dgm:prSet presAssocID="{D8D502AD-97A3-4AD9-8241-50EFE55548B5}" presName="childText" presStyleLbl="conFgAcc1" presStyleIdx="0" presStyleCnt="3">
        <dgm:presLayoutVars>
          <dgm:bulletEnabled val="1"/>
        </dgm:presLayoutVars>
      </dgm:prSet>
      <dgm:spPr/>
    </dgm:pt>
    <dgm:pt modelId="{D7CA5913-CF2C-47AD-AC66-1058F4044FF6}" type="pres">
      <dgm:prSet presAssocID="{9D1F959E-7224-46FA-8508-A474B8E03E0C}" presName="spaceBetweenRectangles" presStyleCnt="0"/>
      <dgm:spPr/>
    </dgm:pt>
    <dgm:pt modelId="{22F22B68-AD4B-481B-B9DC-87BA31BACBBA}" type="pres">
      <dgm:prSet presAssocID="{9F63603F-1632-4E13-A755-2E4E8CBD6D40}" presName="parentLin" presStyleCnt="0"/>
      <dgm:spPr/>
    </dgm:pt>
    <dgm:pt modelId="{8A5EC62F-8AFE-4CB0-8219-61B4F8303AFD}" type="pres">
      <dgm:prSet presAssocID="{9F63603F-1632-4E13-A755-2E4E8CBD6D40}" presName="parentLeftMargin" presStyleLbl="node1" presStyleIdx="0" presStyleCnt="3"/>
      <dgm:spPr/>
      <dgm:t>
        <a:bodyPr/>
        <a:lstStyle/>
        <a:p>
          <a:endParaRPr lang="en-GB"/>
        </a:p>
      </dgm:t>
    </dgm:pt>
    <dgm:pt modelId="{0BB7E7CB-6701-4970-B2AE-C6AA979CE14A}" type="pres">
      <dgm:prSet presAssocID="{9F63603F-1632-4E13-A755-2E4E8CBD6D40}" presName="parentText" presStyleLbl="node1" presStyleIdx="1" presStyleCnt="3">
        <dgm:presLayoutVars>
          <dgm:chMax val="0"/>
          <dgm:bulletEnabled val="1"/>
        </dgm:presLayoutVars>
      </dgm:prSet>
      <dgm:spPr/>
      <dgm:t>
        <a:bodyPr/>
        <a:lstStyle/>
        <a:p>
          <a:endParaRPr lang="en-GB"/>
        </a:p>
      </dgm:t>
    </dgm:pt>
    <dgm:pt modelId="{60AB5FFC-F131-416E-9A0A-ABBEEB81B6B1}" type="pres">
      <dgm:prSet presAssocID="{9F63603F-1632-4E13-A755-2E4E8CBD6D40}" presName="negativeSpace" presStyleCnt="0"/>
      <dgm:spPr/>
    </dgm:pt>
    <dgm:pt modelId="{D80B80BA-C7BD-403E-B2F7-C55BE54D7571}" type="pres">
      <dgm:prSet presAssocID="{9F63603F-1632-4E13-A755-2E4E8CBD6D40}" presName="childText" presStyleLbl="conFgAcc1" presStyleIdx="1" presStyleCnt="3">
        <dgm:presLayoutVars>
          <dgm:bulletEnabled val="1"/>
        </dgm:presLayoutVars>
      </dgm:prSet>
      <dgm:spPr/>
    </dgm:pt>
    <dgm:pt modelId="{4002D86B-D365-41B9-A654-AE3CC8D6CB9C}" type="pres">
      <dgm:prSet presAssocID="{FBA25FB5-F600-4959-B6D3-E778B3FC0467}" presName="spaceBetweenRectangles" presStyleCnt="0"/>
      <dgm:spPr/>
    </dgm:pt>
    <dgm:pt modelId="{FE0961E2-2FC4-478C-A449-812DBFAEB9E7}" type="pres">
      <dgm:prSet presAssocID="{DA3046FE-070C-4123-9E2A-1556768E4563}" presName="parentLin" presStyleCnt="0"/>
      <dgm:spPr/>
    </dgm:pt>
    <dgm:pt modelId="{E179C0FB-8664-496E-82BB-2A7C2BE4A729}" type="pres">
      <dgm:prSet presAssocID="{DA3046FE-070C-4123-9E2A-1556768E4563}" presName="parentLeftMargin" presStyleLbl="node1" presStyleIdx="1" presStyleCnt="3"/>
      <dgm:spPr/>
      <dgm:t>
        <a:bodyPr/>
        <a:lstStyle/>
        <a:p>
          <a:endParaRPr lang="en-GB"/>
        </a:p>
      </dgm:t>
    </dgm:pt>
    <dgm:pt modelId="{54DECD02-650B-482D-A6B9-A3D163559EF1}" type="pres">
      <dgm:prSet presAssocID="{DA3046FE-070C-4123-9E2A-1556768E4563}" presName="parentText" presStyleLbl="node1" presStyleIdx="2" presStyleCnt="3">
        <dgm:presLayoutVars>
          <dgm:chMax val="0"/>
          <dgm:bulletEnabled val="1"/>
        </dgm:presLayoutVars>
      </dgm:prSet>
      <dgm:spPr/>
      <dgm:t>
        <a:bodyPr/>
        <a:lstStyle/>
        <a:p>
          <a:endParaRPr lang="en-GB"/>
        </a:p>
      </dgm:t>
    </dgm:pt>
    <dgm:pt modelId="{C39AEFDF-F8F6-46CC-BF7E-2011AEE25A82}" type="pres">
      <dgm:prSet presAssocID="{DA3046FE-070C-4123-9E2A-1556768E4563}" presName="negativeSpace" presStyleCnt="0"/>
      <dgm:spPr/>
    </dgm:pt>
    <dgm:pt modelId="{D5C38985-ADD6-4344-9911-07E2EAA8ACB4}" type="pres">
      <dgm:prSet presAssocID="{DA3046FE-070C-4123-9E2A-1556768E4563}" presName="childText" presStyleLbl="conFgAcc1" presStyleIdx="2" presStyleCnt="3">
        <dgm:presLayoutVars>
          <dgm:bulletEnabled val="1"/>
        </dgm:presLayoutVars>
      </dgm:prSet>
      <dgm:spPr/>
    </dgm:pt>
  </dgm:ptLst>
  <dgm:cxnLst>
    <dgm:cxn modelId="{928F3560-F533-4B8F-AD4B-204CF77663A4}" type="presOf" srcId="{DA3046FE-070C-4123-9E2A-1556768E4563}" destId="{E179C0FB-8664-496E-82BB-2A7C2BE4A729}" srcOrd="0" destOrd="0" presId="urn:microsoft.com/office/officeart/2005/8/layout/list1"/>
    <dgm:cxn modelId="{CEA4BC72-B688-4352-9DEE-B65157A9B95B}" type="presOf" srcId="{DA3046FE-070C-4123-9E2A-1556768E4563}" destId="{54DECD02-650B-482D-A6B9-A3D163559EF1}" srcOrd="1" destOrd="0" presId="urn:microsoft.com/office/officeart/2005/8/layout/list1"/>
    <dgm:cxn modelId="{69D9D54E-7D6E-4AE1-8F50-19075168F1A7}" srcId="{233A048B-11F5-4CA1-9333-942E34879473}" destId="{D8D502AD-97A3-4AD9-8241-50EFE55548B5}" srcOrd="0" destOrd="0" parTransId="{B71B4A96-9726-4EBF-9D8E-44A6B16B2E01}" sibTransId="{9D1F959E-7224-46FA-8508-A474B8E03E0C}"/>
    <dgm:cxn modelId="{F9511684-E07C-4282-A265-0FE7040F2DB8}" type="presOf" srcId="{9F63603F-1632-4E13-A755-2E4E8CBD6D40}" destId="{0BB7E7CB-6701-4970-B2AE-C6AA979CE14A}" srcOrd="1" destOrd="0" presId="urn:microsoft.com/office/officeart/2005/8/layout/list1"/>
    <dgm:cxn modelId="{E46D7248-4213-4EC7-A446-1054B0032E14}" type="presOf" srcId="{9F63603F-1632-4E13-A755-2E4E8CBD6D40}" destId="{8A5EC62F-8AFE-4CB0-8219-61B4F8303AFD}" srcOrd="0" destOrd="0" presId="urn:microsoft.com/office/officeart/2005/8/layout/list1"/>
    <dgm:cxn modelId="{1D926963-EEB3-4E02-9ECC-49DE2CB969E5}" type="presOf" srcId="{D8D502AD-97A3-4AD9-8241-50EFE55548B5}" destId="{671F3DDA-4ADE-4176-B3E0-4C8F8D2D05E6}" srcOrd="1" destOrd="0" presId="urn:microsoft.com/office/officeart/2005/8/layout/list1"/>
    <dgm:cxn modelId="{CF9BE4A8-E10D-4C73-9F30-20E58CBA7C8C}" srcId="{233A048B-11F5-4CA1-9333-942E34879473}" destId="{9F63603F-1632-4E13-A755-2E4E8CBD6D40}" srcOrd="1" destOrd="0" parTransId="{765EEA3C-E0FC-4820-BCEE-9F955D821105}" sibTransId="{FBA25FB5-F600-4959-B6D3-E778B3FC0467}"/>
    <dgm:cxn modelId="{81B87712-5438-41BD-B4F2-192DD51D1D81}" type="presOf" srcId="{D8D502AD-97A3-4AD9-8241-50EFE55548B5}" destId="{CEF42530-00CE-4443-B0AD-5BBD4D789819}" srcOrd="0" destOrd="0" presId="urn:microsoft.com/office/officeart/2005/8/layout/list1"/>
    <dgm:cxn modelId="{A66A49BD-CA39-4BD2-A160-81FE143C87D3}" type="presOf" srcId="{233A048B-11F5-4CA1-9333-942E34879473}" destId="{794DA0EC-537A-46DD-8194-4E70E18DFF77}" srcOrd="0" destOrd="0" presId="urn:microsoft.com/office/officeart/2005/8/layout/list1"/>
    <dgm:cxn modelId="{8990CCDB-264E-4F7B-9AD4-42837807A5A9}" srcId="{233A048B-11F5-4CA1-9333-942E34879473}" destId="{DA3046FE-070C-4123-9E2A-1556768E4563}" srcOrd="2" destOrd="0" parTransId="{F2A05A62-1810-481F-A117-234763F87F3A}" sibTransId="{4593043F-DA44-4389-8554-3149561412D8}"/>
    <dgm:cxn modelId="{0DA95757-EDC2-4B6D-A7AC-F8BF9D245851}" type="presParOf" srcId="{794DA0EC-537A-46DD-8194-4E70E18DFF77}" destId="{8DFC98BF-F1F3-4A10-89D0-553293C95535}" srcOrd="0" destOrd="0" presId="urn:microsoft.com/office/officeart/2005/8/layout/list1"/>
    <dgm:cxn modelId="{14DFE6B2-AB4C-41A3-A3A7-D43BCA2D0D29}" type="presParOf" srcId="{8DFC98BF-F1F3-4A10-89D0-553293C95535}" destId="{CEF42530-00CE-4443-B0AD-5BBD4D789819}" srcOrd="0" destOrd="0" presId="urn:microsoft.com/office/officeart/2005/8/layout/list1"/>
    <dgm:cxn modelId="{897A53ED-2176-49A9-BFEB-5B9FB20F3692}" type="presParOf" srcId="{8DFC98BF-F1F3-4A10-89D0-553293C95535}" destId="{671F3DDA-4ADE-4176-B3E0-4C8F8D2D05E6}" srcOrd="1" destOrd="0" presId="urn:microsoft.com/office/officeart/2005/8/layout/list1"/>
    <dgm:cxn modelId="{18123171-0B94-40A9-8332-B5DED8302161}" type="presParOf" srcId="{794DA0EC-537A-46DD-8194-4E70E18DFF77}" destId="{B4658FA5-F4D2-4D14-9C43-E56FAD973012}" srcOrd="1" destOrd="0" presId="urn:microsoft.com/office/officeart/2005/8/layout/list1"/>
    <dgm:cxn modelId="{CE5F00A3-5284-4E7F-A522-E754B83F4A9A}" type="presParOf" srcId="{794DA0EC-537A-46DD-8194-4E70E18DFF77}" destId="{672B6333-5E66-4655-A8A8-F89E8A5D0F90}" srcOrd="2" destOrd="0" presId="urn:microsoft.com/office/officeart/2005/8/layout/list1"/>
    <dgm:cxn modelId="{BB0BC7DA-9B49-4CD9-A933-D0A0CBA80BE4}" type="presParOf" srcId="{794DA0EC-537A-46DD-8194-4E70E18DFF77}" destId="{D7CA5913-CF2C-47AD-AC66-1058F4044FF6}" srcOrd="3" destOrd="0" presId="urn:microsoft.com/office/officeart/2005/8/layout/list1"/>
    <dgm:cxn modelId="{BB690FBD-D371-4CA9-932D-5210C2F07961}" type="presParOf" srcId="{794DA0EC-537A-46DD-8194-4E70E18DFF77}" destId="{22F22B68-AD4B-481B-B9DC-87BA31BACBBA}" srcOrd="4" destOrd="0" presId="urn:microsoft.com/office/officeart/2005/8/layout/list1"/>
    <dgm:cxn modelId="{63E77500-FAA8-4086-9D25-5F187339C429}" type="presParOf" srcId="{22F22B68-AD4B-481B-B9DC-87BA31BACBBA}" destId="{8A5EC62F-8AFE-4CB0-8219-61B4F8303AFD}" srcOrd="0" destOrd="0" presId="urn:microsoft.com/office/officeart/2005/8/layout/list1"/>
    <dgm:cxn modelId="{9775286C-82C5-4287-AD3F-A9B208FE4A37}" type="presParOf" srcId="{22F22B68-AD4B-481B-B9DC-87BA31BACBBA}" destId="{0BB7E7CB-6701-4970-B2AE-C6AA979CE14A}" srcOrd="1" destOrd="0" presId="urn:microsoft.com/office/officeart/2005/8/layout/list1"/>
    <dgm:cxn modelId="{BBC4FA1D-6AE6-4CEE-A36A-31EE55587002}" type="presParOf" srcId="{794DA0EC-537A-46DD-8194-4E70E18DFF77}" destId="{60AB5FFC-F131-416E-9A0A-ABBEEB81B6B1}" srcOrd="5" destOrd="0" presId="urn:microsoft.com/office/officeart/2005/8/layout/list1"/>
    <dgm:cxn modelId="{3C8F506A-061A-4BCF-810A-79A4214E8FDE}" type="presParOf" srcId="{794DA0EC-537A-46DD-8194-4E70E18DFF77}" destId="{D80B80BA-C7BD-403E-B2F7-C55BE54D7571}" srcOrd="6" destOrd="0" presId="urn:microsoft.com/office/officeart/2005/8/layout/list1"/>
    <dgm:cxn modelId="{7C9999E7-3D47-4214-AB68-A1CB8CBE29CB}" type="presParOf" srcId="{794DA0EC-537A-46DD-8194-4E70E18DFF77}" destId="{4002D86B-D365-41B9-A654-AE3CC8D6CB9C}" srcOrd="7" destOrd="0" presId="urn:microsoft.com/office/officeart/2005/8/layout/list1"/>
    <dgm:cxn modelId="{D22780ED-B4D9-4A45-BFBB-D9AEACA12934}" type="presParOf" srcId="{794DA0EC-537A-46DD-8194-4E70E18DFF77}" destId="{FE0961E2-2FC4-478C-A449-812DBFAEB9E7}" srcOrd="8" destOrd="0" presId="urn:microsoft.com/office/officeart/2005/8/layout/list1"/>
    <dgm:cxn modelId="{7FFC1DE7-FA9D-4170-8C17-656615B7F708}" type="presParOf" srcId="{FE0961E2-2FC4-478C-A449-812DBFAEB9E7}" destId="{E179C0FB-8664-496E-82BB-2A7C2BE4A729}" srcOrd="0" destOrd="0" presId="urn:microsoft.com/office/officeart/2005/8/layout/list1"/>
    <dgm:cxn modelId="{0C6F7FB9-4E56-459B-820E-D2398F304765}" type="presParOf" srcId="{FE0961E2-2FC4-478C-A449-812DBFAEB9E7}" destId="{54DECD02-650B-482D-A6B9-A3D163559EF1}" srcOrd="1" destOrd="0" presId="urn:microsoft.com/office/officeart/2005/8/layout/list1"/>
    <dgm:cxn modelId="{1A218098-51B0-41DF-A846-522ECAC24DCB}" type="presParOf" srcId="{794DA0EC-537A-46DD-8194-4E70E18DFF77}" destId="{C39AEFDF-F8F6-46CC-BF7E-2011AEE25A82}" srcOrd="9" destOrd="0" presId="urn:microsoft.com/office/officeart/2005/8/layout/list1"/>
    <dgm:cxn modelId="{D58CA5D8-BFC7-4B6D-AAAB-0432C5DC048F}" type="presParOf" srcId="{794DA0EC-537A-46DD-8194-4E70E18DFF77}" destId="{D5C38985-ADD6-4344-9911-07E2EAA8ACB4}"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E0A5AB-B1DA-4495-BA1F-5542FC611A1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4A094395-8D22-4080-B324-F14FA7A20910}">
      <dgm:prSet phldrT="[Text]"/>
      <dgm:spPr/>
      <dgm:t>
        <a:bodyPr/>
        <a:lstStyle/>
        <a:p>
          <a:r>
            <a:rPr lang="en-GB" dirty="0" smtClean="0"/>
            <a:t>Caused by an injury that stimulates pain receptors</a:t>
          </a:r>
          <a:endParaRPr lang="en-GB" dirty="0"/>
        </a:p>
      </dgm:t>
    </dgm:pt>
    <dgm:pt modelId="{0144BA62-A684-4DCA-A4A0-D73120D9A191}" type="parTrans" cxnId="{220DAFDB-7675-4754-B0DC-C097FBA9F11A}">
      <dgm:prSet/>
      <dgm:spPr/>
      <dgm:t>
        <a:bodyPr/>
        <a:lstStyle/>
        <a:p>
          <a:endParaRPr lang="en-GB"/>
        </a:p>
      </dgm:t>
    </dgm:pt>
    <dgm:pt modelId="{E5EC802C-2C06-4C26-BE17-87A05C92E04B}" type="sibTrans" cxnId="{220DAFDB-7675-4754-B0DC-C097FBA9F11A}">
      <dgm:prSet/>
      <dgm:spPr/>
      <dgm:t>
        <a:bodyPr/>
        <a:lstStyle/>
        <a:p>
          <a:endParaRPr lang="en-GB"/>
        </a:p>
      </dgm:t>
    </dgm:pt>
    <dgm:pt modelId="{6E21A7F2-94C2-48DB-9C13-C1B315956E00}">
      <dgm:prSet phldrT="[Text]"/>
      <dgm:spPr/>
      <dgm:t>
        <a:bodyPr/>
        <a:lstStyle/>
        <a:p>
          <a:r>
            <a:rPr lang="en-GB" dirty="0" smtClean="0"/>
            <a:t>Arises from continuing inflammatory damage</a:t>
          </a:r>
          <a:endParaRPr lang="en-GB" dirty="0"/>
        </a:p>
      </dgm:t>
    </dgm:pt>
    <dgm:pt modelId="{C80F768D-728A-4350-A30B-38C17A640312}" type="parTrans" cxnId="{F06A1BAD-FE63-4AD0-8166-326B945F4329}">
      <dgm:prSet/>
      <dgm:spPr/>
      <dgm:t>
        <a:bodyPr/>
        <a:lstStyle/>
        <a:p>
          <a:endParaRPr lang="en-GB"/>
        </a:p>
      </dgm:t>
    </dgm:pt>
    <dgm:pt modelId="{500BF127-6407-4CA0-BC4B-C8F24DE2A480}" type="sibTrans" cxnId="{F06A1BAD-FE63-4AD0-8166-326B945F4329}">
      <dgm:prSet/>
      <dgm:spPr/>
      <dgm:t>
        <a:bodyPr/>
        <a:lstStyle/>
        <a:p>
          <a:endParaRPr lang="en-GB"/>
        </a:p>
      </dgm:t>
    </dgm:pt>
    <dgm:pt modelId="{B5D228A5-4330-4E17-8B4E-3B30B6207E5D}">
      <dgm:prSet phldrT="[Text]"/>
      <dgm:spPr/>
      <dgm:t>
        <a:bodyPr/>
        <a:lstStyle/>
        <a:p>
          <a:r>
            <a:rPr lang="en-GB" dirty="0" smtClean="0"/>
            <a:t>Is pain related to disease, surgery, trauma, arising from body tissue</a:t>
          </a:r>
          <a:endParaRPr lang="en-GB" dirty="0"/>
        </a:p>
      </dgm:t>
    </dgm:pt>
    <dgm:pt modelId="{D97D0EBE-E36D-405C-9C2D-E2484F575B5A}" type="parTrans" cxnId="{ADA97E7D-BE18-4655-BE1A-1FD9F827D92B}">
      <dgm:prSet/>
      <dgm:spPr/>
      <dgm:t>
        <a:bodyPr/>
        <a:lstStyle/>
        <a:p>
          <a:endParaRPr lang="en-GB"/>
        </a:p>
      </dgm:t>
    </dgm:pt>
    <dgm:pt modelId="{9D7EBDCD-BD66-4691-B185-B55EAE0CC37D}" type="sibTrans" cxnId="{ADA97E7D-BE18-4655-BE1A-1FD9F827D92B}">
      <dgm:prSet/>
      <dgm:spPr/>
      <dgm:t>
        <a:bodyPr/>
        <a:lstStyle/>
        <a:p>
          <a:endParaRPr lang="en-GB"/>
        </a:p>
      </dgm:t>
    </dgm:pt>
    <dgm:pt modelId="{2CF0DB72-BA34-4116-96C5-C12E571F2809}" type="pres">
      <dgm:prSet presAssocID="{20E0A5AB-B1DA-4495-BA1F-5542FC611A10}" presName="linear" presStyleCnt="0">
        <dgm:presLayoutVars>
          <dgm:dir/>
          <dgm:animLvl val="lvl"/>
          <dgm:resizeHandles val="exact"/>
        </dgm:presLayoutVars>
      </dgm:prSet>
      <dgm:spPr/>
      <dgm:t>
        <a:bodyPr/>
        <a:lstStyle/>
        <a:p>
          <a:endParaRPr lang="en-GB"/>
        </a:p>
      </dgm:t>
    </dgm:pt>
    <dgm:pt modelId="{54FC0A34-1C2B-46D5-BE5C-EF81BE33107D}" type="pres">
      <dgm:prSet presAssocID="{4A094395-8D22-4080-B324-F14FA7A20910}" presName="parentLin" presStyleCnt="0"/>
      <dgm:spPr/>
    </dgm:pt>
    <dgm:pt modelId="{67ABCA4A-13B8-43D3-9EE5-2743604750F3}" type="pres">
      <dgm:prSet presAssocID="{4A094395-8D22-4080-B324-F14FA7A20910}" presName="parentLeftMargin" presStyleLbl="node1" presStyleIdx="0" presStyleCnt="3"/>
      <dgm:spPr/>
      <dgm:t>
        <a:bodyPr/>
        <a:lstStyle/>
        <a:p>
          <a:endParaRPr lang="en-GB"/>
        </a:p>
      </dgm:t>
    </dgm:pt>
    <dgm:pt modelId="{9021634A-5E99-4090-8FF8-EFC92B800DF3}" type="pres">
      <dgm:prSet presAssocID="{4A094395-8D22-4080-B324-F14FA7A20910}" presName="parentText" presStyleLbl="node1" presStyleIdx="0" presStyleCnt="3" custScaleX="142857" custScaleY="227563">
        <dgm:presLayoutVars>
          <dgm:chMax val="0"/>
          <dgm:bulletEnabled val="1"/>
        </dgm:presLayoutVars>
      </dgm:prSet>
      <dgm:spPr/>
      <dgm:t>
        <a:bodyPr/>
        <a:lstStyle/>
        <a:p>
          <a:endParaRPr lang="en-GB"/>
        </a:p>
      </dgm:t>
    </dgm:pt>
    <dgm:pt modelId="{7A6754F8-C0E9-4096-A228-6D684A98B5ED}" type="pres">
      <dgm:prSet presAssocID="{4A094395-8D22-4080-B324-F14FA7A20910}" presName="negativeSpace" presStyleCnt="0"/>
      <dgm:spPr/>
    </dgm:pt>
    <dgm:pt modelId="{4D98A917-1946-430A-854A-46357E5C4DD5}" type="pres">
      <dgm:prSet presAssocID="{4A094395-8D22-4080-B324-F14FA7A20910}" presName="childText" presStyleLbl="conFgAcc1" presStyleIdx="0" presStyleCnt="3">
        <dgm:presLayoutVars>
          <dgm:bulletEnabled val="1"/>
        </dgm:presLayoutVars>
      </dgm:prSet>
      <dgm:spPr/>
    </dgm:pt>
    <dgm:pt modelId="{E756A449-9A7E-4DF4-9E15-D9C599BEF738}" type="pres">
      <dgm:prSet presAssocID="{E5EC802C-2C06-4C26-BE17-87A05C92E04B}" presName="spaceBetweenRectangles" presStyleCnt="0"/>
      <dgm:spPr/>
    </dgm:pt>
    <dgm:pt modelId="{D568B84A-331D-49AE-8CBC-C0E3548BCABE}" type="pres">
      <dgm:prSet presAssocID="{6E21A7F2-94C2-48DB-9C13-C1B315956E00}" presName="parentLin" presStyleCnt="0"/>
      <dgm:spPr/>
    </dgm:pt>
    <dgm:pt modelId="{E48941A5-4151-4532-A0CC-735AB1858D09}" type="pres">
      <dgm:prSet presAssocID="{6E21A7F2-94C2-48DB-9C13-C1B315956E00}" presName="parentLeftMargin" presStyleLbl="node1" presStyleIdx="0" presStyleCnt="3"/>
      <dgm:spPr/>
      <dgm:t>
        <a:bodyPr/>
        <a:lstStyle/>
        <a:p>
          <a:endParaRPr lang="en-GB"/>
        </a:p>
      </dgm:t>
    </dgm:pt>
    <dgm:pt modelId="{6E54D135-E6BD-4EA0-B805-E131F5F169F4}" type="pres">
      <dgm:prSet presAssocID="{6E21A7F2-94C2-48DB-9C13-C1B315956E00}" presName="parentText" presStyleLbl="node1" presStyleIdx="1" presStyleCnt="3" custScaleX="142857" custScaleY="209416">
        <dgm:presLayoutVars>
          <dgm:chMax val="0"/>
          <dgm:bulletEnabled val="1"/>
        </dgm:presLayoutVars>
      </dgm:prSet>
      <dgm:spPr/>
      <dgm:t>
        <a:bodyPr/>
        <a:lstStyle/>
        <a:p>
          <a:endParaRPr lang="en-GB"/>
        </a:p>
      </dgm:t>
    </dgm:pt>
    <dgm:pt modelId="{59B0AD28-8D66-463C-B80C-0647253F5868}" type="pres">
      <dgm:prSet presAssocID="{6E21A7F2-94C2-48DB-9C13-C1B315956E00}" presName="negativeSpace" presStyleCnt="0"/>
      <dgm:spPr/>
    </dgm:pt>
    <dgm:pt modelId="{1DFD7984-0AEE-4D25-A076-8A62B2B22B34}" type="pres">
      <dgm:prSet presAssocID="{6E21A7F2-94C2-48DB-9C13-C1B315956E00}" presName="childText" presStyleLbl="conFgAcc1" presStyleIdx="1" presStyleCnt="3">
        <dgm:presLayoutVars>
          <dgm:bulletEnabled val="1"/>
        </dgm:presLayoutVars>
      </dgm:prSet>
      <dgm:spPr/>
    </dgm:pt>
    <dgm:pt modelId="{0AC8612F-B814-4314-A4E5-8702CF64B548}" type="pres">
      <dgm:prSet presAssocID="{500BF127-6407-4CA0-BC4B-C8F24DE2A480}" presName="spaceBetweenRectangles" presStyleCnt="0"/>
      <dgm:spPr/>
    </dgm:pt>
    <dgm:pt modelId="{59D8E970-7A95-40F1-9772-1D4602E36381}" type="pres">
      <dgm:prSet presAssocID="{B5D228A5-4330-4E17-8B4E-3B30B6207E5D}" presName="parentLin" presStyleCnt="0"/>
      <dgm:spPr/>
    </dgm:pt>
    <dgm:pt modelId="{89C08B13-FADB-4CF5-B706-2A5B30B2DE84}" type="pres">
      <dgm:prSet presAssocID="{B5D228A5-4330-4E17-8B4E-3B30B6207E5D}" presName="parentLeftMargin" presStyleLbl="node1" presStyleIdx="1" presStyleCnt="3"/>
      <dgm:spPr/>
      <dgm:t>
        <a:bodyPr/>
        <a:lstStyle/>
        <a:p>
          <a:endParaRPr lang="en-GB"/>
        </a:p>
      </dgm:t>
    </dgm:pt>
    <dgm:pt modelId="{102C1A73-7209-4A4A-9462-01E5B3D17C13}" type="pres">
      <dgm:prSet presAssocID="{B5D228A5-4330-4E17-8B4E-3B30B6207E5D}" presName="parentText" presStyleLbl="node1" presStyleIdx="2" presStyleCnt="3" custScaleX="142857" custScaleY="257283">
        <dgm:presLayoutVars>
          <dgm:chMax val="0"/>
          <dgm:bulletEnabled val="1"/>
        </dgm:presLayoutVars>
      </dgm:prSet>
      <dgm:spPr/>
      <dgm:t>
        <a:bodyPr/>
        <a:lstStyle/>
        <a:p>
          <a:endParaRPr lang="en-GB"/>
        </a:p>
      </dgm:t>
    </dgm:pt>
    <dgm:pt modelId="{E462E88B-1C40-42DD-BC68-EFE9C0E4372F}" type="pres">
      <dgm:prSet presAssocID="{B5D228A5-4330-4E17-8B4E-3B30B6207E5D}" presName="negativeSpace" presStyleCnt="0"/>
      <dgm:spPr/>
    </dgm:pt>
    <dgm:pt modelId="{EEC734B6-637A-4F78-8056-ED8DA105F40A}" type="pres">
      <dgm:prSet presAssocID="{B5D228A5-4330-4E17-8B4E-3B30B6207E5D}" presName="childText" presStyleLbl="conFgAcc1" presStyleIdx="2" presStyleCnt="3">
        <dgm:presLayoutVars>
          <dgm:bulletEnabled val="1"/>
        </dgm:presLayoutVars>
      </dgm:prSet>
      <dgm:spPr/>
    </dgm:pt>
  </dgm:ptLst>
  <dgm:cxnLst>
    <dgm:cxn modelId="{220DAFDB-7675-4754-B0DC-C097FBA9F11A}" srcId="{20E0A5AB-B1DA-4495-BA1F-5542FC611A10}" destId="{4A094395-8D22-4080-B324-F14FA7A20910}" srcOrd="0" destOrd="0" parTransId="{0144BA62-A684-4DCA-A4A0-D73120D9A191}" sibTransId="{E5EC802C-2C06-4C26-BE17-87A05C92E04B}"/>
    <dgm:cxn modelId="{F06A1BAD-FE63-4AD0-8166-326B945F4329}" srcId="{20E0A5AB-B1DA-4495-BA1F-5542FC611A10}" destId="{6E21A7F2-94C2-48DB-9C13-C1B315956E00}" srcOrd="1" destOrd="0" parTransId="{C80F768D-728A-4350-A30B-38C17A640312}" sibTransId="{500BF127-6407-4CA0-BC4B-C8F24DE2A480}"/>
    <dgm:cxn modelId="{7BEF5D64-A589-4B79-9DD8-207EAB6B3A5F}" type="presOf" srcId="{B5D228A5-4330-4E17-8B4E-3B30B6207E5D}" destId="{102C1A73-7209-4A4A-9462-01E5B3D17C13}" srcOrd="1" destOrd="0" presId="urn:microsoft.com/office/officeart/2005/8/layout/list1"/>
    <dgm:cxn modelId="{EB24CD1B-DF64-41DF-9291-3B04DEDE5969}" type="presOf" srcId="{20E0A5AB-B1DA-4495-BA1F-5542FC611A10}" destId="{2CF0DB72-BA34-4116-96C5-C12E571F2809}" srcOrd="0" destOrd="0" presId="urn:microsoft.com/office/officeart/2005/8/layout/list1"/>
    <dgm:cxn modelId="{ADA97E7D-BE18-4655-BE1A-1FD9F827D92B}" srcId="{20E0A5AB-B1DA-4495-BA1F-5542FC611A10}" destId="{B5D228A5-4330-4E17-8B4E-3B30B6207E5D}" srcOrd="2" destOrd="0" parTransId="{D97D0EBE-E36D-405C-9C2D-E2484F575B5A}" sibTransId="{9D7EBDCD-BD66-4691-B185-B55EAE0CC37D}"/>
    <dgm:cxn modelId="{622FDC51-019E-4843-83D3-05259C20CF2E}" type="presOf" srcId="{6E21A7F2-94C2-48DB-9C13-C1B315956E00}" destId="{6E54D135-E6BD-4EA0-B805-E131F5F169F4}" srcOrd="1" destOrd="0" presId="urn:microsoft.com/office/officeart/2005/8/layout/list1"/>
    <dgm:cxn modelId="{6B31069C-596F-41BE-8FC4-A0C101C7EEFD}" type="presOf" srcId="{4A094395-8D22-4080-B324-F14FA7A20910}" destId="{67ABCA4A-13B8-43D3-9EE5-2743604750F3}" srcOrd="0" destOrd="0" presId="urn:microsoft.com/office/officeart/2005/8/layout/list1"/>
    <dgm:cxn modelId="{42ED3924-0573-44A0-8B73-1B382F2E3C18}" type="presOf" srcId="{B5D228A5-4330-4E17-8B4E-3B30B6207E5D}" destId="{89C08B13-FADB-4CF5-B706-2A5B30B2DE84}" srcOrd="0" destOrd="0" presId="urn:microsoft.com/office/officeart/2005/8/layout/list1"/>
    <dgm:cxn modelId="{550D5103-E757-4D70-BCA4-CCC97DF5EC0B}" type="presOf" srcId="{6E21A7F2-94C2-48DB-9C13-C1B315956E00}" destId="{E48941A5-4151-4532-A0CC-735AB1858D09}" srcOrd="0" destOrd="0" presId="urn:microsoft.com/office/officeart/2005/8/layout/list1"/>
    <dgm:cxn modelId="{E71DBD9D-37C3-4198-8E26-2026C0498B97}" type="presOf" srcId="{4A094395-8D22-4080-B324-F14FA7A20910}" destId="{9021634A-5E99-4090-8FF8-EFC92B800DF3}" srcOrd="1" destOrd="0" presId="urn:microsoft.com/office/officeart/2005/8/layout/list1"/>
    <dgm:cxn modelId="{295C6AFF-9E6A-4342-AA11-C1DFF37086DB}" type="presParOf" srcId="{2CF0DB72-BA34-4116-96C5-C12E571F2809}" destId="{54FC0A34-1C2B-46D5-BE5C-EF81BE33107D}" srcOrd="0" destOrd="0" presId="urn:microsoft.com/office/officeart/2005/8/layout/list1"/>
    <dgm:cxn modelId="{6D34632D-AF15-4AD6-9E01-24FA016B91B2}" type="presParOf" srcId="{54FC0A34-1C2B-46D5-BE5C-EF81BE33107D}" destId="{67ABCA4A-13B8-43D3-9EE5-2743604750F3}" srcOrd="0" destOrd="0" presId="urn:microsoft.com/office/officeart/2005/8/layout/list1"/>
    <dgm:cxn modelId="{25CD2B06-CF00-403C-AC94-EEB1EFB61BF3}" type="presParOf" srcId="{54FC0A34-1C2B-46D5-BE5C-EF81BE33107D}" destId="{9021634A-5E99-4090-8FF8-EFC92B800DF3}" srcOrd="1" destOrd="0" presId="urn:microsoft.com/office/officeart/2005/8/layout/list1"/>
    <dgm:cxn modelId="{A8EB9421-BE8D-4783-BEB3-658E081084D5}" type="presParOf" srcId="{2CF0DB72-BA34-4116-96C5-C12E571F2809}" destId="{7A6754F8-C0E9-4096-A228-6D684A98B5ED}" srcOrd="1" destOrd="0" presId="urn:microsoft.com/office/officeart/2005/8/layout/list1"/>
    <dgm:cxn modelId="{5D857069-B0B4-49AE-AC53-54403519C032}" type="presParOf" srcId="{2CF0DB72-BA34-4116-96C5-C12E571F2809}" destId="{4D98A917-1946-430A-854A-46357E5C4DD5}" srcOrd="2" destOrd="0" presId="urn:microsoft.com/office/officeart/2005/8/layout/list1"/>
    <dgm:cxn modelId="{70905C68-D5DE-40E0-81E6-270DED79D7F7}" type="presParOf" srcId="{2CF0DB72-BA34-4116-96C5-C12E571F2809}" destId="{E756A449-9A7E-4DF4-9E15-D9C599BEF738}" srcOrd="3" destOrd="0" presId="urn:microsoft.com/office/officeart/2005/8/layout/list1"/>
    <dgm:cxn modelId="{41D78E8F-C7B5-4E0F-B02D-4984FA83C2E9}" type="presParOf" srcId="{2CF0DB72-BA34-4116-96C5-C12E571F2809}" destId="{D568B84A-331D-49AE-8CBC-C0E3548BCABE}" srcOrd="4" destOrd="0" presId="urn:microsoft.com/office/officeart/2005/8/layout/list1"/>
    <dgm:cxn modelId="{AA8A64F2-4A6F-4800-932C-E49B379B63F9}" type="presParOf" srcId="{D568B84A-331D-49AE-8CBC-C0E3548BCABE}" destId="{E48941A5-4151-4532-A0CC-735AB1858D09}" srcOrd="0" destOrd="0" presId="urn:microsoft.com/office/officeart/2005/8/layout/list1"/>
    <dgm:cxn modelId="{F552BDDE-4290-4AF0-AAD4-EF8442FA9B0F}" type="presParOf" srcId="{D568B84A-331D-49AE-8CBC-C0E3548BCABE}" destId="{6E54D135-E6BD-4EA0-B805-E131F5F169F4}" srcOrd="1" destOrd="0" presId="urn:microsoft.com/office/officeart/2005/8/layout/list1"/>
    <dgm:cxn modelId="{368A826C-B2D8-4435-BB2E-5E540BCC1BE4}" type="presParOf" srcId="{2CF0DB72-BA34-4116-96C5-C12E571F2809}" destId="{59B0AD28-8D66-463C-B80C-0647253F5868}" srcOrd="5" destOrd="0" presId="urn:microsoft.com/office/officeart/2005/8/layout/list1"/>
    <dgm:cxn modelId="{0594CB18-4A23-480E-9471-C44AF43E1F98}" type="presParOf" srcId="{2CF0DB72-BA34-4116-96C5-C12E571F2809}" destId="{1DFD7984-0AEE-4D25-A076-8A62B2B22B34}" srcOrd="6" destOrd="0" presId="urn:microsoft.com/office/officeart/2005/8/layout/list1"/>
    <dgm:cxn modelId="{F00ED9E1-C095-4DA0-8D41-F810D9D4A208}" type="presParOf" srcId="{2CF0DB72-BA34-4116-96C5-C12E571F2809}" destId="{0AC8612F-B814-4314-A4E5-8702CF64B548}" srcOrd="7" destOrd="0" presId="urn:microsoft.com/office/officeart/2005/8/layout/list1"/>
    <dgm:cxn modelId="{EAE808E9-E116-4E07-A092-4A3ADF378266}" type="presParOf" srcId="{2CF0DB72-BA34-4116-96C5-C12E571F2809}" destId="{59D8E970-7A95-40F1-9772-1D4602E36381}" srcOrd="8" destOrd="0" presId="urn:microsoft.com/office/officeart/2005/8/layout/list1"/>
    <dgm:cxn modelId="{0F53343D-ABBB-4AFC-9449-5CA9A2A174EE}" type="presParOf" srcId="{59D8E970-7A95-40F1-9772-1D4602E36381}" destId="{89C08B13-FADB-4CF5-B706-2A5B30B2DE84}" srcOrd="0" destOrd="0" presId="urn:microsoft.com/office/officeart/2005/8/layout/list1"/>
    <dgm:cxn modelId="{74325E59-EBCC-46EB-B18F-15833C42AB5D}" type="presParOf" srcId="{59D8E970-7A95-40F1-9772-1D4602E36381}" destId="{102C1A73-7209-4A4A-9462-01E5B3D17C13}" srcOrd="1" destOrd="0" presId="urn:microsoft.com/office/officeart/2005/8/layout/list1"/>
    <dgm:cxn modelId="{44146C12-FA75-42D8-A6D0-BC5E688FBF8C}" type="presParOf" srcId="{2CF0DB72-BA34-4116-96C5-C12E571F2809}" destId="{E462E88B-1C40-42DD-BC68-EFE9C0E4372F}" srcOrd="9" destOrd="0" presId="urn:microsoft.com/office/officeart/2005/8/layout/list1"/>
    <dgm:cxn modelId="{9430E14E-A695-4596-BA78-5A185433847A}" type="presParOf" srcId="{2CF0DB72-BA34-4116-96C5-C12E571F2809}" destId="{EEC734B6-637A-4F78-8056-ED8DA105F40A}"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8B5EC2-49AD-46DB-8529-1AFC4AC6A86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3B6D4F1B-30CF-44AB-9542-67EB008EDFE3}">
      <dgm:prSet phldrT="[Text]"/>
      <dgm:spPr/>
      <dgm:t>
        <a:bodyPr/>
        <a:lstStyle/>
        <a:p>
          <a:r>
            <a:rPr lang="en-GB" dirty="0" smtClean="0"/>
            <a:t>Unlicensed but recommended in NICE guidelines</a:t>
          </a:r>
          <a:endParaRPr lang="en-GB" dirty="0"/>
        </a:p>
      </dgm:t>
    </dgm:pt>
    <dgm:pt modelId="{462D4344-A54B-45AF-A560-067BF28238B4}" type="parTrans" cxnId="{9C67F9BF-F8CF-4A66-8303-FE4A2BF19544}">
      <dgm:prSet/>
      <dgm:spPr/>
      <dgm:t>
        <a:bodyPr/>
        <a:lstStyle/>
        <a:p>
          <a:endParaRPr lang="en-GB"/>
        </a:p>
      </dgm:t>
    </dgm:pt>
    <dgm:pt modelId="{ED24E3CF-A47A-49B9-B34A-0E1EFEF82A9D}" type="sibTrans" cxnId="{9C67F9BF-F8CF-4A66-8303-FE4A2BF19544}">
      <dgm:prSet/>
      <dgm:spPr/>
      <dgm:t>
        <a:bodyPr/>
        <a:lstStyle/>
        <a:p>
          <a:endParaRPr lang="en-GB"/>
        </a:p>
      </dgm:t>
    </dgm:pt>
    <dgm:pt modelId="{58E66F2B-1447-430F-9AF5-54D14AA93DE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dirty="0" smtClean="0"/>
            <a:t>Relieves neuropathic pain - this effect is independent of mood elevation.</a:t>
          </a:r>
          <a:r>
            <a:rPr lang="en-GB" sz="1800" baseline="30000" dirty="0" smtClean="0"/>
            <a:t> </a:t>
          </a:r>
          <a:endParaRPr lang="en-GB" sz="1800" dirty="0" smtClean="0"/>
        </a:p>
        <a:p>
          <a:pPr defTabSz="1600200">
            <a:lnSpc>
              <a:spcPct val="90000"/>
            </a:lnSpc>
            <a:spcBef>
              <a:spcPct val="0"/>
            </a:spcBef>
            <a:spcAft>
              <a:spcPct val="35000"/>
            </a:spcAft>
          </a:pPr>
          <a:endParaRPr lang="en-GB" dirty="0"/>
        </a:p>
      </dgm:t>
    </dgm:pt>
    <dgm:pt modelId="{49B3D73A-EA4F-4A37-8B17-28BF589CFE39}" type="parTrans" cxnId="{4F2C1C34-614E-4005-8237-E71269BBA454}">
      <dgm:prSet/>
      <dgm:spPr/>
      <dgm:t>
        <a:bodyPr/>
        <a:lstStyle/>
        <a:p>
          <a:endParaRPr lang="en-GB"/>
        </a:p>
      </dgm:t>
    </dgm:pt>
    <dgm:pt modelId="{F0257431-DCDE-47C9-B74B-4E4009452B08}" type="sibTrans" cxnId="{4F2C1C34-614E-4005-8237-E71269BBA454}">
      <dgm:prSet/>
      <dgm:spPr/>
      <dgm:t>
        <a:bodyPr/>
        <a:lstStyle/>
        <a:p>
          <a:endParaRPr lang="en-GB"/>
        </a:p>
      </dgm:t>
    </dgm:pt>
    <dgm:pt modelId="{3F833F89-3E26-498A-993A-3D509F8AAE16}">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2000" dirty="0" smtClean="0"/>
            <a:t>Nortriptyline v Amitriptyline</a:t>
          </a:r>
        </a:p>
        <a:p>
          <a:pPr defTabSz="889000">
            <a:lnSpc>
              <a:spcPct val="90000"/>
            </a:lnSpc>
            <a:spcBef>
              <a:spcPct val="0"/>
            </a:spcBef>
            <a:spcAft>
              <a:spcPct val="35000"/>
            </a:spcAft>
          </a:pPr>
          <a:endParaRPr lang="en-GB" sz="2000" dirty="0"/>
        </a:p>
      </dgm:t>
    </dgm:pt>
    <dgm:pt modelId="{FA5809A9-B455-4551-8359-F189CD327192}" type="parTrans" cxnId="{ABC2BBF4-0E8F-4400-BD27-3B8B81E7E6DF}">
      <dgm:prSet/>
      <dgm:spPr/>
      <dgm:t>
        <a:bodyPr/>
        <a:lstStyle/>
        <a:p>
          <a:endParaRPr lang="en-GB"/>
        </a:p>
      </dgm:t>
    </dgm:pt>
    <dgm:pt modelId="{7E87E56A-6312-4C13-8BD2-6CC377F91EA2}" type="sibTrans" cxnId="{ABC2BBF4-0E8F-4400-BD27-3B8B81E7E6DF}">
      <dgm:prSet/>
      <dgm:spPr/>
      <dgm:t>
        <a:bodyPr/>
        <a:lstStyle/>
        <a:p>
          <a:endParaRPr lang="en-GB"/>
        </a:p>
      </dgm:t>
    </dgm:pt>
    <dgm:pt modelId="{80275F35-CCE6-46EF-B237-D0D2ADA91BD1}">
      <dgm:prSet/>
      <dgm:spPr/>
      <dgm:t>
        <a:bodyPr/>
        <a:lstStyle/>
        <a:p>
          <a:pPr defTabSz="844550">
            <a:lnSpc>
              <a:spcPct val="90000"/>
            </a:lnSpc>
            <a:spcBef>
              <a:spcPct val="0"/>
            </a:spcBef>
            <a:spcAft>
              <a:spcPct val="35000"/>
            </a:spcAft>
          </a:pPr>
          <a:r>
            <a:rPr lang="en-GB" dirty="0" smtClean="0"/>
            <a:t>More expensive but less side effects</a:t>
          </a:r>
          <a:endParaRPr lang="en-GB" dirty="0"/>
        </a:p>
      </dgm:t>
    </dgm:pt>
    <dgm:pt modelId="{C5D29E82-F09D-4B61-9AC5-DCC3C7B932F9}" type="parTrans" cxnId="{26C4075B-BE06-4D26-B172-5B2D8414B005}">
      <dgm:prSet/>
      <dgm:spPr/>
      <dgm:t>
        <a:bodyPr/>
        <a:lstStyle/>
        <a:p>
          <a:endParaRPr lang="en-GB"/>
        </a:p>
      </dgm:t>
    </dgm:pt>
    <dgm:pt modelId="{1AF72BF2-1B88-4728-A81B-C525EADA6A69}" type="sibTrans" cxnId="{26C4075B-BE06-4D26-B172-5B2D8414B005}">
      <dgm:prSet/>
      <dgm:spPr/>
      <dgm:t>
        <a:bodyPr/>
        <a:lstStyle/>
        <a:p>
          <a:endParaRPr lang="en-GB"/>
        </a:p>
      </dgm:t>
    </dgm:pt>
    <dgm:pt modelId="{129F444F-282A-49B6-B1F2-1FC4A100F57B}" type="pres">
      <dgm:prSet presAssocID="{898B5EC2-49AD-46DB-8529-1AFC4AC6A867}" presName="linear" presStyleCnt="0">
        <dgm:presLayoutVars>
          <dgm:dir/>
          <dgm:animLvl val="lvl"/>
          <dgm:resizeHandles val="exact"/>
        </dgm:presLayoutVars>
      </dgm:prSet>
      <dgm:spPr/>
      <dgm:t>
        <a:bodyPr/>
        <a:lstStyle/>
        <a:p>
          <a:endParaRPr lang="en-GB"/>
        </a:p>
      </dgm:t>
    </dgm:pt>
    <dgm:pt modelId="{47D4594A-A7A0-4AF8-BDD5-ECADF0AD9842}" type="pres">
      <dgm:prSet presAssocID="{3B6D4F1B-30CF-44AB-9542-67EB008EDFE3}" presName="parentLin" presStyleCnt="0"/>
      <dgm:spPr/>
    </dgm:pt>
    <dgm:pt modelId="{569CE759-32F2-4C68-A5D5-7A19956BDCD5}" type="pres">
      <dgm:prSet presAssocID="{3B6D4F1B-30CF-44AB-9542-67EB008EDFE3}" presName="parentLeftMargin" presStyleLbl="node1" presStyleIdx="0" presStyleCnt="4"/>
      <dgm:spPr/>
      <dgm:t>
        <a:bodyPr/>
        <a:lstStyle/>
        <a:p>
          <a:endParaRPr lang="en-GB"/>
        </a:p>
      </dgm:t>
    </dgm:pt>
    <dgm:pt modelId="{ED9674E1-61CA-4BCB-9F95-FFCF1F4AB3CE}" type="pres">
      <dgm:prSet presAssocID="{3B6D4F1B-30CF-44AB-9542-67EB008EDFE3}" presName="parentText" presStyleLbl="node1" presStyleIdx="0" presStyleCnt="4" custScaleX="142857">
        <dgm:presLayoutVars>
          <dgm:chMax val="0"/>
          <dgm:bulletEnabled val="1"/>
        </dgm:presLayoutVars>
      </dgm:prSet>
      <dgm:spPr/>
      <dgm:t>
        <a:bodyPr/>
        <a:lstStyle/>
        <a:p>
          <a:endParaRPr lang="en-GB"/>
        </a:p>
      </dgm:t>
    </dgm:pt>
    <dgm:pt modelId="{CB5727C6-7FD0-430A-962E-9A459E6A848A}" type="pres">
      <dgm:prSet presAssocID="{3B6D4F1B-30CF-44AB-9542-67EB008EDFE3}" presName="negativeSpace" presStyleCnt="0"/>
      <dgm:spPr/>
    </dgm:pt>
    <dgm:pt modelId="{3AD6DD22-3C9A-46F4-A029-D7EDF19E29BF}" type="pres">
      <dgm:prSet presAssocID="{3B6D4F1B-30CF-44AB-9542-67EB008EDFE3}" presName="childText" presStyleLbl="conFgAcc1" presStyleIdx="0" presStyleCnt="4">
        <dgm:presLayoutVars>
          <dgm:bulletEnabled val="1"/>
        </dgm:presLayoutVars>
      </dgm:prSet>
      <dgm:spPr/>
    </dgm:pt>
    <dgm:pt modelId="{75E1AFE7-8E9C-46AA-867A-277BF8F4A545}" type="pres">
      <dgm:prSet presAssocID="{ED24E3CF-A47A-49B9-B34A-0E1EFEF82A9D}" presName="spaceBetweenRectangles" presStyleCnt="0"/>
      <dgm:spPr/>
    </dgm:pt>
    <dgm:pt modelId="{B90F4E71-E217-43F4-B22D-1B4E1215BB11}" type="pres">
      <dgm:prSet presAssocID="{58E66F2B-1447-430F-9AF5-54D14AA93DE1}" presName="parentLin" presStyleCnt="0"/>
      <dgm:spPr/>
    </dgm:pt>
    <dgm:pt modelId="{61BBA805-86CC-4F07-B33F-4EC8106DB151}" type="pres">
      <dgm:prSet presAssocID="{58E66F2B-1447-430F-9AF5-54D14AA93DE1}" presName="parentLeftMargin" presStyleLbl="node1" presStyleIdx="0" presStyleCnt="4"/>
      <dgm:spPr/>
      <dgm:t>
        <a:bodyPr/>
        <a:lstStyle/>
        <a:p>
          <a:endParaRPr lang="en-GB"/>
        </a:p>
      </dgm:t>
    </dgm:pt>
    <dgm:pt modelId="{A182BAC1-7684-47FA-97E2-4BA5A9F8175D}" type="pres">
      <dgm:prSet presAssocID="{58E66F2B-1447-430F-9AF5-54D14AA93DE1}" presName="parentText" presStyleLbl="node1" presStyleIdx="1" presStyleCnt="4" custScaleX="142857" custScaleY="152082">
        <dgm:presLayoutVars>
          <dgm:chMax val="0"/>
          <dgm:bulletEnabled val="1"/>
        </dgm:presLayoutVars>
      </dgm:prSet>
      <dgm:spPr/>
      <dgm:t>
        <a:bodyPr/>
        <a:lstStyle/>
        <a:p>
          <a:endParaRPr lang="en-GB"/>
        </a:p>
      </dgm:t>
    </dgm:pt>
    <dgm:pt modelId="{89E38843-7857-42A8-834B-63B353C0C26A}" type="pres">
      <dgm:prSet presAssocID="{58E66F2B-1447-430F-9AF5-54D14AA93DE1}" presName="negativeSpace" presStyleCnt="0"/>
      <dgm:spPr/>
    </dgm:pt>
    <dgm:pt modelId="{885AA796-D155-4279-8D4A-42AE190201CF}" type="pres">
      <dgm:prSet presAssocID="{58E66F2B-1447-430F-9AF5-54D14AA93DE1}" presName="childText" presStyleLbl="conFgAcc1" presStyleIdx="1" presStyleCnt="4">
        <dgm:presLayoutVars>
          <dgm:bulletEnabled val="1"/>
        </dgm:presLayoutVars>
      </dgm:prSet>
      <dgm:spPr/>
    </dgm:pt>
    <dgm:pt modelId="{CDF4CAC8-F368-49B8-AE53-25D82A9F9DAE}" type="pres">
      <dgm:prSet presAssocID="{F0257431-DCDE-47C9-B74B-4E4009452B08}" presName="spaceBetweenRectangles" presStyleCnt="0"/>
      <dgm:spPr/>
    </dgm:pt>
    <dgm:pt modelId="{53E068B0-4C01-4958-B57D-0F495165BD1E}" type="pres">
      <dgm:prSet presAssocID="{3F833F89-3E26-498A-993A-3D509F8AAE16}" presName="parentLin" presStyleCnt="0"/>
      <dgm:spPr/>
    </dgm:pt>
    <dgm:pt modelId="{05661EBB-BEB9-4D49-A9B8-1265CBEED295}" type="pres">
      <dgm:prSet presAssocID="{3F833F89-3E26-498A-993A-3D509F8AAE16}" presName="parentLeftMargin" presStyleLbl="node1" presStyleIdx="1" presStyleCnt="4"/>
      <dgm:spPr/>
      <dgm:t>
        <a:bodyPr/>
        <a:lstStyle/>
        <a:p>
          <a:endParaRPr lang="en-GB"/>
        </a:p>
      </dgm:t>
    </dgm:pt>
    <dgm:pt modelId="{F31F6B20-6D8B-4434-B780-802CB5AC1DC5}" type="pres">
      <dgm:prSet presAssocID="{3F833F89-3E26-498A-993A-3D509F8AAE16}" presName="parentText" presStyleLbl="node1" presStyleIdx="2" presStyleCnt="4" custScaleX="142857">
        <dgm:presLayoutVars>
          <dgm:chMax val="0"/>
          <dgm:bulletEnabled val="1"/>
        </dgm:presLayoutVars>
      </dgm:prSet>
      <dgm:spPr/>
      <dgm:t>
        <a:bodyPr/>
        <a:lstStyle/>
        <a:p>
          <a:endParaRPr lang="en-GB"/>
        </a:p>
      </dgm:t>
    </dgm:pt>
    <dgm:pt modelId="{A9B8FBA2-E2B1-491B-97E0-49313AF1300C}" type="pres">
      <dgm:prSet presAssocID="{3F833F89-3E26-498A-993A-3D509F8AAE16}" presName="negativeSpace" presStyleCnt="0"/>
      <dgm:spPr/>
    </dgm:pt>
    <dgm:pt modelId="{F09F0D5A-8E31-4EEA-8E67-426DA441705C}" type="pres">
      <dgm:prSet presAssocID="{3F833F89-3E26-498A-993A-3D509F8AAE16}" presName="childText" presStyleLbl="conFgAcc1" presStyleIdx="2" presStyleCnt="4">
        <dgm:presLayoutVars>
          <dgm:bulletEnabled val="1"/>
        </dgm:presLayoutVars>
      </dgm:prSet>
      <dgm:spPr/>
    </dgm:pt>
    <dgm:pt modelId="{1E6CB3EC-17DB-47DD-9D6E-15B18AE065E4}" type="pres">
      <dgm:prSet presAssocID="{7E87E56A-6312-4C13-8BD2-6CC377F91EA2}" presName="spaceBetweenRectangles" presStyleCnt="0"/>
      <dgm:spPr/>
    </dgm:pt>
    <dgm:pt modelId="{BEC5864C-835E-49C2-A620-8A56EFFE64EE}" type="pres">
      <dgm:prSet presAssocID="{80275F35-CCE6-46EF-B237-D0D2ADA91BD1}" presName="parentLin" presStyleCnt="0"/>
      <dgm:spPr/>
    </dgm:pt>
    <dgm:pt modelId="{7AEFA3F9-5D93-4C8B-99E8-5F70338EDBE6}" type="pres">
      <dgm:prSet presAssocID="{80275F35-CCE6-46EF-B237-D0D2ADA91BD1}" presName="parentLeftMargin" presStyleLbl="node1" presStyleIdx="2" presStyleCnt="4"/>
      <dgm:spPr/>
      <dgm:t>
        <a:bodyPr/>
        <a:lstStyle/>
        <a:p>
          <a:endParaRPr lang="en-GB"/>
        </a:p>
      </dgm:t>
    </dgm:pt>
    <dgm:pt modelId="{36B74A7A-BFF3-4A04-8992-A30CC7942354}" type="pres">
      <dgm:prSet presAssocID="{80275F35-CCE6-46EF-B237-D0D2ADA91BD1}" presName="parentText" presStyleLbl="node1" presStyleIdx="3" presStyleCnt="4" custScaleX="139928" custScaleY="120471">
        <dgm:presLayoutVars>
          <dgm:chMax val="0"/>
          <dgm:bulletEnabled val="1"/>
        </dgm:presLayoutVars>
      </dgm:prSet>
      <dgm:spPr/>
      <dgm:t>
        <a:bodyPr/>
        <a:lstStyle/>
        <a:p>
          <a:endParaRPr lang="en-GB"/>
        </a:p>
      </dgm:t>
    </dgm:pt>
    <dgm:pt modelId="{9DC76F60-C053-4B1B-A469-74F9580CE73C}" type="pres">
      <dgm:prSet presAssocID="{80275F35-CCE6-46EF-B237-D0D2ADA91BD1}" presName="negativeSpace" presStyleCnt="0"/>
      <dgm:spPr/>
    </dgm:pt>
    <dgm:pt modelId="{BC83F0FA-B1FB-4AB1-A436-DA59FBFECB8B}" type="pres">
      <dgm:prSet presAssocID="{80275F35-CCE6-46EF-B237-D0D2ADA91BD1}" presName="childText" presStyleLbl="conFgAcc1" presStyleIdx="3" presStyleCnt="4">
        <dgm:presLayoutVars>
          <dgm:bulletEnabled val="1"/>
        </dgm:presLayoutVars>
      </dgm:prSet>
      <dgm:spPr/>
    </dgm:pt>
  </dgm:ptLst>
  <dgm:cxnLst>
    <dgm:cxn modelId="{B7126462-ACF8-4FFA-AE43-2B65E9642B14}" type="presOf" srcId="{80275F35-CCE6-46EF-B237-D0D2ADA91BD1}" destId="{7AEFA3F9-5D93-4C8B-99E8-5F70338EDBE6}" srcOrd="0" destOrd="0" presId="urn:microsoft.com/office/officeart/2005/8/layout/list1"/>
    <dgm:cxn modelId="{5141C979-AB84-4450-B621-89D3CF7DAB98}" type="presOf" srcId="{3F833F89-3E26-498A-993A-3D509F8AAE16}" destId="{05661EBB-BEB9-4D49-A9B8-1265CBEED295}" srcOrd="0" destOrd="0" presId="urn:microsoft.com/office/officeart/2005/8/layout/list1"/>
    <dgm:cxn modelId="{F89C4811-D3CB-4320-9FAE-BCD086FE39E8}" type="presOf" srcId="{58E66F2B-1447-430F-9AF5-54D14AA93DE1}" destId="{61BBA805-86CC-4F07-B33F-4EC8106DB151}" srcOrd="0" destOrd="0" presId="urn:microsoft.com/office/officeart/2005/8/layout/list1"/>
    <dgm:cxn modelId="{4F2C1C34-614E-4005-8237-E71269BBA454}" srcId="{898B5EC2-49AD-46DB-8529-1AFC4AC6A867}" destId="{58E66F2B-1447-430F-9AF5-54D14AA93DE1}" srcOrd="1" destOrd="0" parTransId="{49B3D73A-EA4F-4A37-8B17-28BF589CFE39}" sibTransId="{F0257431-DCDE-47C9-B74B-4E4009452B08}"/>
    <dgm:cxn modelId="{884EAA6A-9D70-4279-BC18-10410FFB3BE3}" type="presOf" srcId="{58E66F2B-1447-430F-9AF5-54D14AA93DE1}" destId="{A182BAC1-7684-47FA-97E2-4BA5A9F8175D}" srcOrd="1" destOrd="0" presId="urn:microsoft.com/office/officeart/2005/8/layout/list1"/>
    <dgm:cxn modelId="{A4DBC653-E78D-41C6-85E8-2727943A158C}" type="presOf" srcId="{898B5EC2-49AD-46DB-8529-1AFC4AC6A867}" destId="{129F444F-282A-49B6-B1F2-1FC4A100F57B}" srcOrd="0" destOrd="0" presId="urn:microsoft.com/office/officeart/2005/8/layout/list1"/>
    <dgm:cxn modelId="{ABC2BBF4-0E8F-4400-BD27-3B8B81E7E6DF}" srcId="{898B5EC2-49AD-46DB-8529-1AFC4AC6A867}" destId="{3F833F89-3E26-498A-993A-3D509F8AAE16}" srcOrd="2" destOrd="0" parTransId="{FA5809A9-B455-4551-8359-F189CD327192}" sibTransId="{7E87E56A-6312-4C13-8BD2-6CC377F91EA2}"/>
    <dgm:cxn modelId="{9C67F9BF-F8CF-4A66-8303-FE4A2BF19544}" srcId="{898B5EC2-49AD-46DB-8529-1AFC4AC6A867}" destId="{3B6D4F1B-30CF-44AB-9542-67EB008EDFE3}" srcOrd="0" destOrd="0" parTransId="{462D4344-A54B-45AF-A560-067BF28238B4}" sibTransId="{ED24E3CF-A47A-49B9-B34A-0E1EFEF82A9D}"/>
    <dgm:cxn modelId="{64819471-5239-4614-8374-2555A22BAF25}" type="presOf" srcId="{80275F35-CCE6-46EF-B237-D0D2ADA91BD1}" destId="{36B74A7A-BFF3-4A04-8992-A30CC7942354}" srcOrd="1" destOrd="0" presId="urn:microsoft.com/office/officeart/2005/8/layout/list1"/>
    <dgm:cxn modelId="{D2A8A637-2462-437D-93B8-BBFAB66869B2}" type="presOf" srcId="{3B6D4F1B-30CF-44AB-9542-67EB008EDFE3}" destId="{ED9674E1-61CA-4BCB-9F95-FFCF1F4AB3CE}" srcOrd="1" destOrd="0" presId="urn:microsoft.com/office/officeart/2005/8/layout/list1"/>
    <dgm:cxn modelId="{F391C2C6-BCEB-47D9-BF5B-F5BC7362C19A}" type="presOf" srcId="{3B6D4F1B-30CF-44AB-9542-67EB008EDFE3}" destId="{569CE759-32F2-4C68-A5D5-7A19956BDCD5}" srcOrd="0" destOrd="0" presId="urn:microsoft.com/office/officeart/2005/8/layout/list1"/>
    <dgm:cxn modelId="{26C4075B-BE06-4D26-B172-5B2D8414B005}" srcId="{898B5EC2-49AD-46DB-8529-1AFC4AC6A867}" destId="{80275F35-CCE6-46EF-B237-D0D2ADA91BD1}" srcOrd="3" destOrd="0" parTransId="{C5D29E82-F09D-4B61-9AC5-DCC3C7B932F9}" sibTransId="{1AF72BF2-1B88-4728-A81B-C525EADA6A69}"/>
    <dgm:cxn modelId="{142F8313-DAA1-43E7-B3A9-9BF65ADE1386}" type="presOf" srcId="{3F833F89-3E26-498A-993A-3D509F8AAE16}" destId="{F31F6B20-6D8B-4434-B780-802CB5AC1DC5}" srcOrd="1" destOrd="0" presId="urn:microsoft.com/office/officeart/2005/8/layout/list1"/>
    <dgm:cxn modelId="{F211AF78-4845-4FB1-8771-8EBF3B036DF8}" type="presParOf" srcId="{129F444F-282A-49B6-B1F2-1FC4A100F57B}" destId="{47D4594A-A7A0-4AF8-BDD5-ECADF0AD9842}" srcOrd="0" destOrd="0" presId="urn:microsoft.com/office/officeart/2005/8/layout/list1"/>
    <dgm:cxn modelId="{C8769E0F-A44C-42E2-AD9A-234D1BEAE408}" type="presParOf" srcId="{47D4594A-A7A0-4AF8-BDD5-ECADF0AD9842}" destId="{569CE759-32F2-4C68-A5D5-7A19956BDCD5}" srcOrd="0" destOrd="0" presId="urn:microsoft.com/office/officeart/2005/8/layout/list1"/>
    <dgm:cxn modelId="{204DBC4D-C5F2-4EEC-A85E-945C9D731A7D}" type="presParOf" srcId="{47D4594A-A7A0-4AF8-BDD5-ECADF0AD9842}" destId="{ED9674E1-61CA-4BCB-9F95-FFCF1F4AB3CE}" srcOrd="1" destOrd="0" presId="urn:microsoft.com/office/officeart/2005/8/layout/list1"/>
    <dgm:cxn modelId="{A4531A9D-BA17-44ED-A088-DAB53B31073C}" type="presParOf" srcId="{129F444F-282A-49B6-B1F2-1FC4A100F57B}" destId="{CB5727C6-7FD0-430A-962E-9A459E6A848A}" srcOrd="1" destOrd="0" presId="urn:microsoft.com/office/officeart/2005/8/layout/list1"/>
    <dgm:cxn modelId="{8389A63F-1A9B-44E4-B9CD-B577ADA021A3}" type="presParOf" srcId="{129F444F-282A-49B6-B1F2-1FC4A100F57B}" destId="{3AD6DD22-3C9A-46F4-A029-D7EDF19E29BF}" srcOrd="2" destOrd="0" presId="urn:microsoft.com/office/officeart/2005/8/layout/list1"/>
    <dgm:cxn modelId="{350269AB-8007-4A6A-BB01-F5477445055A}" type="presParOf" srcId="{129F444F-282A-49B6-B1F2-1FC4A100F57B}" destId="{75E1AFE7-8E9C-46AA-867A-277BF8F4A545}" srcOrd="3" destOrd="0" presId="urn:microsoft.com/office/officeart/2005/8/layout/list1"/>
    <dgm:cxn modelId="{AE8D8F07-089F-40E5-B2F0-40CD33CDC1DE}" type="presParOf" srcId="{129F444F-282A-49B6-B1F2-1FC4A100F57B}" destId="{B90F4E71-E217-43F4-B22D-1B4E1215BB11}" srcOrd="4" destOrd="0" presId="urn:microsoft.com/office/officeart/2005/8/layout/list1"/>
    <dgm:cxn modelId="{DEBC19A7-F390-4072-8BA7-FEA2E7F97FFD}" type="presParOf" srcId="{B90F4E71-E217-43F4-B22D-1B4E1215BB11}" destId="{61BBA805-86CC-4F07-B33F-4EC8106DB151}" srcOrd="0" destOrd="0" presId="urn:microsoft.com/office/officeart/2005/8/layout/list1"/>
    <dgm:cxn modelId="{FFF8BCD7-EC38-4B20-B2E5-E5A42F531B67}" type="presParOf" srcId="{B90F4E71-E217-43F4-B22D-1B4E1215BB11}" destId="{A182BAC1-7684-47FA-97E2-4BA5A9F8175D}" srcOrd="1" destOrd="0" presId="urn:microsoft.com/office/officeart/2005/8/layout/list1"/>
    <dgm:cxn modelId="{F0575722-D3BD-480E-81E4-C118B8909DDB}" type="presParOf" srcId="{129F444F-282A-49B6-B1F2-1FC4A100F57B}" destId="{89E38843-7857-42A8-834B-63B353C0C26A}" srcOrd="5" destOrd="0" presId="urn:microsoft.com/office/officeart/2005/8/layout/list1"/>
    <dgm:cxn modelId="{EAFB1CBD-2DFF-48A0-9C50-071460DB9D6D}" type="presParOf" srcId="{129F444F-282A-49B6-B1F2-1FC4A100F57B}" destId="{885AA796-D155-4279-8D4A-42AE190201CF}" srcOrd="6" destOrd="0" presId="urn:microsoft.com/office/officeart/2005/8/layout/list1"/>
    <dgm:cxn modelId="{1220FC90-B29F-4266-A0C8-ED54B5674B0C}" type="presParOf" srcId="{129F444F-282A-49B6-B1F2-1FC4A100F57B}" destId="{CDF4CAC8-F368-49B8-AE53-25D82A9F9DAE}" srcOrd="7" destOrd="0" presId="urn:microsoft.com/office/officeart/2005/8/layout/list1"/>
    <dgm:cxn modelId="{20BA8959-F969-4CA7-99B2-FAB4E516AF37}" type="presParOf" srcId="{129F444F-282A-49B6-B1F2-1FC4A100F57B}" destId="{53E068B0-4C01-4958-B57D-0F495165BD1E}" srcOrd="8" destOrd="0" presId="urn:microsoft.com/office/officeart/2005/8/layout/list1"/>
    <dgm:cxn modelId="{07375E6D-FA21-4D24-8266-F1AEBE28C3B7}" type="presParOf" srcId="{53E068B0-4C01-4958-B57D-0F495165BD1E}" destId="{05661EBB-BEB9-4D49-A9B8-1265CBEED295}" srcOrd="0" destOrd="0" presId="urn:microsoft.com/office/officeart/2005/8/layout/list1"/>
    <dgm:cxn modelId="{746CA9C3-08C7-4EFB-BA38-1624E37D7AED}" type="presParOf" srcId="{53E068B0-4C01-4958-B57D-0F495165BD1E}" destId="{F31F6B20-6D8B-4434-B780-802CB5AC1DC5}" srcOrd="1" destOrd="0" presId="urn:microsoft.com/office/officeart/2005/8/layout/list1"/>
    <dgm:cxn modelId="{DA92F440-9EA2-452E-B466-1186937818E4}" type="presParOf" srcId="{129F444F-282A-49B6-B1F2-1FC4A100F57B}" destId="{A9B8FBA2-E2B1-491B-97E0-49313AF1300C}" srcOrd="9" destOrd="0" presId="urn:microsoft.com/office/officeart/2005/8/layout/list1"/>
    <dgm:cxn modelId="{07ABFFCB-A517-4011-9E26-DADDD689C567}" type="presParOf" srcId="{129F444F-282A-49B6-B1F2-1FC4A100F57B}" destId="{F09F0D5A-8E31-4EEA-8E67-426DA441705C}" srcOrd="10" destOrd="0" presId="urn:microsoft.com/office/officeart/2005/8/layout/list1"/>
    <dgm:cxn modelId="{B6FDDC72-14E5-4D47-9BDE-CE8DC1D77454}" type="presParOf" srcId="{129F444F-282A-49B6-B1F2-1FC4A100F57B}" destId="{1E6CB3EC-17DB-47DD-9D6E-15B18AE065E4}" srcOrd="11" destOrd="0" presId="urn:microsoft.com/office/officeart/2005/8/layout/list1"/>
    <dgm:cxn modelId="{CF500BC8-918A-4D16-A6D2-AC76CDC70CAC}" type="presParOf" srcId="{129F444F-282A-49B6-B1F2-1FC4A100F57B}" destId="{BEC5864C-835E-49C2-A620-8A56EFFE64EE}" srcOrd="12" destOrd="0" presId="urn:microsoft.com/office/officeart/2005/8/layout/list1"/>
    <dgm:cxn modelId="{40691CF7-5633-46B6-9CA5-3EEE7500B374}" type="presParOf" srcId="{BEC5864C-835E-49C2-A620-8A56EFFE64EE}" destId="{7AEFA3F9-5D93-4C8B-99E8-5F70338EDBE6}" srcOrd="0" destOrd="0" presId="urn:microsoft.com/office/officeart/2005/8/layout/list1"/>
    <dgm:cxn modelId="{42CF3979-B203-489E-8919-9D5164BD648D}" type="presParOf" srcId="{BEC5864C-835E-49C2-A620-8A56EFFE64EE}" destId="{36B74A7A-BFF3-4A04-8992-A30CC7942354}" srcOrd="1" destOrd="0" presId="urn:microsoft.com/office/officeart/2005/8/layout/list1"/>
    <dgm:cxn modelId="{4C2E0B34-80AB-4373-9D7F-3C01881AA8E3}" type="presParOf" srcId="{129F444F-282A-49B6-B1F2-1FC4A100F57B}" destId="{9DC76F60-C053-4B1B-A469-74F9580CE73C}" srcOrd="13" destOrd="0" presId="urn:microsoft.com/office/officeart/2005/8/layout/list1"/>
    <dgm:cxn modelId="{3C576039-232E-427A-8C8D-FE88C663D1CB}" type="presParOf" srcId="{129F444F-282A-49B6-B1F2-1FC4A100F57B}" destId="{BC83F0FA-B1FB-4AB1-A436-DA59FBFECB8B}"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BC6EC8-F4D6-4AF3-9298-416E74E84A0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AB0C6FF4-0DA0-4F76-A8AA-6698E2082D65}">
      <dgm:prSet phldrT="[Text]"/>
      <dgm:spPr/>
      <dgm:t>
        <a:bodyPr/>
        <a:lstStyle/>
        <a:p>
          <a:r>
            <a:rPr lang="en-GB" dirty="0" smtClean="0"/>
            <a:t>Transdermal Buprenorphine</a:t>
          </a:r>
          <a:endParaRPr lang="en-GB" dirty="0"/>
        </a:p>
      </dgm:t>
    </dgm:pt>
    <dgm:pt modelId="{72868D22-D9E6-4C48-AA8D-F3652CF464C9}" type="parTrans" cxnId="{3ADD982D-8B59-4A55-9CE5-8BC70C4B565D}">
      <dgm:prSet/>
      <dgm:spPr/>
      <dgm:t>
        <a:bodyPr/>
        <a:lstStyle/>
        <a:p>
          <a:endParaRPr lang="en-GB"/>
        </a:p>
      </dgm:t>
    </dgm:pt>
    <dgm:pt modelId="{0D3F1C0A-FA16-4586-BF2E-0B00F69DAB58}" type="sibTrans" cxnId="{3ADD982D-8B59-4A55-9CE5-8BC70C4B565D}">
      <dgm:prSet/>
      <dgm:spPr/>
      <dgm:t>
        <a:bodyPr/>
        <a:lstStyle/>
        <a:p>
          <a:endParaRPr lang="en-GB"/>
        </a:p>
      </dgm:t>
    </dgm:pt>
    <dgm:pt modelId="{68337FBB-8BF0-4088-B665-37A645EB6A52}">
      <dgm:prSet phldrT="[Text]"/>
      <dgm:spPr/>
      <dgm:t>
        <a:bodyPr/>
        <a:lstStyle/>
        <a:p>
          <a:r>
            <a:rPr lang="en-GB" dirty="0" smtClean="0"/>
            <a:t>Good tolerability profile – stepping stone to stronger opiates</a:t>
          </a:r>
          <a:endParaRPr lang="en-GB" dirty="0"/>
        </a:p>
      </dgm:t>
    </dgm:pt>
    <dgm:pt modelId="{CF26C0C2-BDFD-41BC-8D63-01528000EE6D}" type="parTrans" cxnId="{E5EE44BF-7DB7-46BD-ACC8-65C1F247DC61}">
      <dgm:prSet/>
      <dgm:spPr/>
      <dgm:t>
        <a:bodyPr/>
        <a:lstStyle/>
        <a:p>
          <a:endParaRPr lang="en-GB"/>
        </a:p>
      </dgm:t>
    </dgm:pt>
    <dgm:pt modelId="{B49F89C3-D2BE-453F-A11C-E272688A7574}" type="sibTrans" cxnId="{E5EE44BF-7DB7-46BD-ACC8-65C1F247DC61}">
      <dgm:prSet/>
      <dgm:spPr/>
      <dgm:t>
        <a:bodyPr/>
        <a:lstStyle/>
        <a:p>
          <a:endParaRPr lang="en-GB"/>
        </a:p>
      </dgm:t>
    </dgm:pt>
    <dgm:pt modelId="{BA1BA7BE-0089-4E08-A9E3-DC502099310A}">
      <dgm:prSet phldrT="[Text]"/>
      <dgm:spPr/>
      <dgm:t>
        <a:bodyPr/>
        <a:lstStyle/>
        <a:p>
          <a:r>
            <a:rPr lang="en-GB" dirty="0" smtClean="0"/>
            <a:t>Safe in the presence of renal impairment</a:t>
          </a:r>
          <a:endParaRPr lang="en-GB" dirty="0"/>
        </a:p>
      </dgm:t>
    </dgm:pt>
    <dgm:pt modelId="{A88317A6-044F-4C49-A761-276544ADBAFE}" type="parTrans" cxnId="{393C1341-E29E-4E27-8892-82AF0D9F53D8}">
      <dgm:prSet/>
      <dgm:spPr/>
      <dgm:t>
        <a:bodyPr/>
        <a:lstStyle/>
        <a:p>
          <a:endParaRPr lang="en-GB"/>
        </a:p>
      </dgm:t>
    </dgm:pt>
    <dgm:pt modelId="{1C54BBDC-C6A7-4049-B8F7-79F074BDBFFE}" type="sibTrans" cxnId="{393C1341-E29E-4E27-8892-82AF0D9F53D8}">
      <dgm:prSet/>
      <dgm:spPr/>
      <dgm:t>
        <a:bodyPr/>
        <a:lstStyle/>
        <a:p>
          <a:endParaRPr lang="en-GB"/>
        </a:p>
      </dgm:t>
    </dgm:pt>
    <dgm:pt modelId="{1787E9B8-B514-4359-A878-79D00634CA90}">
      <dgm:prSet phldrT="[Text]"/>
      <dgm:spPr/>
      <dgm:t>
        <a:bodyPr/>
        <a:lstStyle/>
        <a:p>
          <a:r>
            <a:rPr lang="en-GB" dirty="0" smtClean="0"/>
            <a:t>Fentanyl</a:t>
          </a:r>
          <a:endParaRPr lang="en-GB" dirty="0"/>
        </a:p>
      </dgm:t>
    </dgm:pt>
    <dgm:pt modelId="{5BE0FEEC-43CD-4253-82CD-2F57A43DF3AA}" type="parTrans" cxnId="{FE98861C-8438-4FA0-A1E6-4B5A4E5DFB5F}">
      <dgm:prSet/>
      <dgm:spPr/>
      <dgm:t>
        <a:bodyPr/>
        <a:lstStyle/>
        <a:p>
          <a:endParaRPr lang="en-GB"/>
        </a:p>
      </dgm:t>
    </dgm:pt>
    <dgm:pt modelId="{58971256-4DD1-49D9-9283-12A49EC2D426}" type="sibTrans" cxnId="{FE98861C-8438-4FA0-A1E6-4B5A4E5DFB5F}">
      <dgm:prSet/>
      <dgm:spPr/>
      <dgm:t>
        <a:bodyPr/>
        <a:lstStyle/>
        <a:p>
          <a:endParaRPr lang="en-GB"/>
        </a:p>
      </dgm:t>
    </dgm:pt>
    <dgm:pt modelId="{78A33E2C-BA73-4D2F-81FB-CE3F97C5BD0A}">
      <dgm:prSet phldrT="[Text]"/>
      <dgm:spPr/>
      <dgm:t>
        <a:bodyPr/>
        <a:lstStyle/>
        <a:p>
          <a:r>
            <a:rPr lang="en-GB" dirty="0" smtClean="0"/>
            <a:t>Useful in renal impairment</a:t>
          </a:r>
          <a:endParaRPr lang="en-GB" dirty="0"/>
        </a:p>
      </dgm:t>
    </dgm:pt>
    <dgm:pt modelId="{6C50D111-9E33-4D6A-A723-2EBB69495010}" type="parTrans" cxnId="{FBE2C662-C772-4C64-AD9A-B1134AB0D648}">
      <dgm:prSet/>
      <dgm:spPr/>
      <dgm:t>
        <a:bodyPr/>
        <a:lstStyle/>
        <a:p>
          <a:endParaRPr lang="en-GB"/>
        </a:p>
      </dgm:t>
    </dgm:pt>
    <dgm:pt modelId="{E9FE87E3-7CF5-4B49-92FA-55D74A1B546E}" type="sibTrans" cxnId="{FBE2C662-C772-4C64-AD9A-B1134AB0D648}">
      <dgm:prSet/>
      <dgm:spPr/>
      <dgm:t>
        <a:bodyPr/>
        <a:lstStyle/>
        <a:p>
          <a:endParaRPr lang="en-GB"/>
        </a:p>
      </dgm:t>
    </dgm:pt>
    <dgm:pt modelId="{415149FF-4FC4-48B4-8BF2-2735F2260525}">
      <dgm:prSet phldrT="[Text]"/>
      <dgm:spPr/>
      <dgm:t>
        <a:bodyPr/>
        <a:lstStyle/>
        <a:p>
          <a:r>
            <a:rPr lang="en-GB" dirty="0" smtClean="0"/>
            <a:t>Widespread lack of appreciation of strength of Fentanyl</a:t>
          </a:r>
          <a:endParaRPr lang="en-GB" dirty="0"/>
        </a:p>
      </dgm:t>
    </dgm:pt>
    <dgm:pt modelId="{2902B97F-01E0-4E59-8FED-E255F8B542EE}" type="parTrans" cxnId="{FABDACA0-BB62-4AB4-80C1-6C7E3469A0B6}">
      <dgm:prSet/>
      <dgm:spPr/>
      <dgm:t>
        <a:bodyPr/>
        <a:lstStyle/>
        <a:p>
          <a:endParaRPr lang="en-GB"/>
        </a:p>
      </dgm:t>
    </dgm:pt>
    <dgm:pt modelId="{A6628F51-2B96-4010-9390-9C6DB6991E6B}" type="sibTrans" cxnId="{FABDACA0-BB62-4AB4-80C1-6C7E3469A0B6}">
      <dgm:prSet/>
      <dgm:spPr/>
      <dgm:t>
        <a:bodyPr/>
        <a:lstStyle/>
        <a:p>
          <a:endParaRPr lang="en-GB"/>
        </a:p>
      </dgm:t>
    </dgm:pt>
    <dgm:pt modelId="{17F77906-6EEB-4403-BC9A-30E62813C7AE}">
      <dgm:prSet phldrT="[Text]"/>
      <dgm:spPr/>
      <dgm:t>
        <a:bodyPr/>
        <a:lstStyle/>
        <a:p>
          <a:r>
            <a:rPr lang="en-GB" dirty="0" smtClean="0"/>
            <a:t>Morphine</a:t>
          </a:r>
          <a:endParaRPr lang="en-GB" dirty="0"/>
        </a:p>
      </dgm:t>
    </dgm:pt>
    <dgm:pt modelId="{9C8A8891-E825-4D43-901A-8EB390609C80}" type="parTrans" cxnId="{3C1D523D-6643-4D84-A535-792734FDA9AE}">
      <dgm:prSet/>
      <dgm:spPr/>
      <dgm:t>
        <a:bodyPr/>
        <a:lstStyle/>
        <a:p>
          <a:endParaRPr lang="en-GB"/>
        </a:p>
      </dgm:t>
    </dgm:pt>
    <dgm:pt modelId="{35E92FFD-A772-40BA-B499-8653C7C3822C}" type="sibTrans" cxnId="{3C1D523D-6643-4D84-A535-792734FDA9AE}">
      <dgm:prSet/>
      <dgm:spPr/>
      <dgm:t>
        <a:bodyPr/>
        <a:lstStyle/>
        <a:p>
          <a:endParaRPr lang="en-GB"/>
        </a:p>
      </dgm:t>
    </dgm:pt>
    <dgm:pt modelId="{BF46117E-31FF-4522-9875-E75DD0B7A31E}">
      <dgm:prSet phldrT="[Text]"/>
      <dgm:spPr/>
      <dgm:t>
        <a:bodyPr/>
        <a:lstStyle/>
        <a:p>
          <a:r>
            <a:rPr lang="en-GB" dirty="0" smtClean="0"/>
            <a:t>Undoubtedly effective, level 1b evidence</a:t>
          </a:r>
          <a:endParaRPr lang="en-GB" dirty="0"/>
        </a:p>
      </dgm:t>
    </dgm:pt>
    <dgm:pt modelId="{6A32620D-9E83-41E1-AB92-3A25BC06C10D}" type="parTrans" cxnId="{818821D4-2D5A-4BED-A349-66A72DCE3542}">
      <dgm:prSet/>
      <dgm:spPr/>
      <dgm:t>
        <a:bodyPr/>
        <a:lstStyle/>
        <a:p>
          <a:endParaRPr lang="en-GB"/>
        </a:p>
      </dgm:t>
    </dgm:pt>
    <dgm:pt modelId="{B8220AFA-71E4-406E-B5C0-01BFB35EF2E9}" type="sibTrans" cxnId="{818821D4-2D5A-4BED-A349-66A72DCE3542}">
      <dgm:prSet/>
      <dgm:spPr/>
      <dgm:t>
        <a:bodyPr/>
        <a:lstStyle/>
        <a:p>
          <a:endParaRPr lang="en-GB"/>
        </a:p>
      </dgm:t>
    </dgm:pt>
    <dgm:pt modelId="{FE33288B-5B96-47D1-A646-84C2D27C3055}">
      <dgm:prSet phldrT="[Text]"/>
      <dgm:spPr/>
      <dgm:t>
        <a:bodyPr/>
        <a:lstStyle/>
        <a:p>
          <a:r>
            <a:rPr lang="en-GB" dirty="0" smtClean="0"/>
            <a:t>Beware in renal impairment, active metabolite quickly accumulates</a:t>
          </a:r>
          <a:endParaRPr lang="en-GB" dirty="0"/>
        </a:p>
      </dgm:t>
    </dgm:pt>
    <dgm:pt modelId="{E182A472-3CF6-40CA-9583-85A36D7C3AFB}" type="parTrans" cxnId="{D34C04F5-4109-4109-A507-CA1B3AC798CB}">
      <dgm:prSet/>
      <dgm:spPr/>
      <dgm:t>
        <a:bodyPr/>
        <a:lstStyle/>
        <a:p>
          <a:endParaRPr lang="en-GB"/>
        </a:p>
      </dgm:t>
    </dgm:pt>
    <dgm:pt modelId="{B400C4A0-2DC5-482E-A9F2-4A949AB1A757}" type="sibTrans" cxnId="{D34C04F5-4109-4109-A507-CA1B3AC798CB}">
      <dgm:prSet/>
      <dgm:spPr/>
      <dgm:t>
        <a:bodyPr/>
        <a:lstStyle/>
        <a:p>
          <a:endParaRPr lang="en-GB"/>
        </a:p>
      </dgm:t>
    </dgm:pt>
    <dgm:pt modelId="{E3342832-9C9A-4E67-A072-162F25BDD6D1}">
      <dgm:prSet phldrT="[Text]"/>
      <dgm:spPr/>
      <dgm:t>
        <a:bodyPr/>
        <a:lstStyle/>
        <a:p>
          <a:r>
            <a:rPr lang="en-GB" dirty="0" smtClean="0"/>
            <a:t>Less constipation</a:t>
          </a:r>
          <a:endParaRPr lang="en-GB" dirty="0"/>
        </a:p>
      </dgm:t>
    </dgm:pt>
    <dgm:pt modelId="{B9B47283-A137-4659-9A7C-055A7990E349}" type="parTrans" cxnId="{C2B9A260-4E68-4B86-B4A9-F7151312739B}">
      <dgm:prSet/>
      <dgm:spPr/>
      <dgm:t>
        <a:bodyPr/>
        <a:lstStyle/>
        <a:p>
          <a:endParaRPr lang="en-GB"/>
        </a:p>
      </dgm:t>
    </dgm:pt>
    <dgm:pt modelId="{CE4BD3D7-1CD5-481C-B0D8-9753535DCECD}" type="sibTrans" cxnId="{C2B9A260-4E68-4B86-B4A9-F7151312739B}">
      <dgm:prSet/>
      <dgm:spPr/>
      <dgm:t>
        <a:bodyPr/>
        <a:lstStyle/>
        <a:p>
          <a:endParaRPr lang="en-GB"/>
        </a:p>
      </dgm:t>
    </dgm:pt>
    <dgm:pt modelId="{45004FE8-67A2-4502-A847-C811F9E3A2E2}">
      <dgm:prSet phldrT="[Text]"/>
      <dgm:spPr/>
      <dgm:t>
        <a:bodyPr/>
        <a:lstStyle/>
        <a:p>
          <a:r>
            <a:rPr lang="en-GB" dirty="0" smtClean="0"/>
            <a:t>Less effect on testosterone</a:t>
          </a:r>
          <a:endParaRPr lang="en-GB" dirty="0"/>
        </a:p>
      </dgm:t>
    </dgm:pt>
    <dgm:pt modelId="{1256770A-0D7B-49B1-9B72-38FCD0E0268E}" type="parTrans" cxnId="{78112279-0213-4F05-805C-F90E6B68D9D4}">
      <dgm:prSet/>
      <dgm:spPr/>
      <dgm:t>
        <a:bodyPr/>
        <a:lstStyle/>
        <a:p>
          <a:endParaRPr lang="en-GB"/>
        </a:p>
      </dgm:t>
    </dgm:pt>
    <dgm:pt modelId="{7B7C7803-019D-4C3C-AE1C-C1BCDB0FFDEE}" type="sibTrans" cxnId="{78112279-0213-4F05-805C-F90E6B68D9D4}">
      <dgm:prSet/>
      <dgm:spPr/>
      <dgm:t>
        <a:bodyPr/>
        <a:lstStyle/>
        <a:p>
          <a:endParaRPr lang="en-GB"/>
        </a:p>
      </dgm:t>
    </dgm:pt>
    <dgm:pt modelId="{F67D9BAD-4018-4B1F-AE52-FEB0800DBB45}">
      <dgm:prSet phldrT="[Text]"/>
      <dgm:spPr/>
      <dgm:t>
        <a:bodyPr/>
        <a:lstStyle/>
        <a:p>
          <a:r>
            <a:rPr lang="en-GB" dirty="0" smtClean="0"/>
            <a:t>Lowest patch strength inappropriate for opiate naive patient</a:t>
          </a:r>
          <a:endParaRPr lang="en-GB" dirty="0"/>
        </a:p>
      </dgm:t>
    </dgm:pt>
    <dgm:pt modelId="{91505C00-74EA-4939-BFE6-95A27F58AF97}" type="parTrans" cxnId="{51375162-0304-4B30-99F2-8CD68BCC9791}">
      <dgm:prSet/>
      <dgm:spPr/>
    </dgm:pt>
    <dgm:pt modelId="{908D4D5F-03D4-4512-A8A1-2C4EFBC24FF2}" type="sibTrans" cxnId="{51375162-0304-4B30-99F2-8CD68BCC9791}">
      <dgm:prSet/>
      <dgm:spPr/>
    </dgm:pt>
    <dgm:pt modelId="{75DF0A65-D4BC-4056-9E44-EEE9A73A0D13}">
      <dgm:prSet phldrT="[Text]"/>
      <dgm:spPr/>
      <dgm:t>
        <a:bodyPr/>
        <a:lstStyle/>
        <a:p>
          <a:r>
            <a:rPr lang="en-GB" dirty="0" smtClean="0"/>
            <a:t>Familiar drug for most physicians enhances its safety</a:t>
          </a:r>
          <a:endParaRPr lang="en-GB" dirty="0"/>
        </a:p>
      </dgm:t>
    </dgm:pt>
    <dgm:pt modelId="{87125850-E81D-49B7-9536-9D87B6F9958C}" type="parTrans" cxnId="{9F36FE57-272A-4047-AC2A-A255C736D8C5}">
      <dgm:prSet/>
      <dgm:spPr/>
    </dgm:pt>
    <dgm:pt modelId="{1F4B08E3-6517-41C4-A467-BDD1E5A85850}" type="sibTrans" cxnId="{9F36FE57-272A-4047-AC2A-A255C736D8C5}">
      <dgm:prSet/>
      <dgm:spPr/>
    </dgm:pt>
    <dgm:pt modelId="{6CC22F69-F4CC-4C12-9328-0B03E1DF99F9}" type="pres">
      <dgm:prSet presAssocID="{42BC6EC8-F4D6-4AF3-9298-416E74E84A0B}" presName="linear" presStyleCnt="0">
        <dgm:presLayoutVars>
          <dgm:dir/>
          <dgm:resizeHandles val="exact"/>
        </dgm:presLayoutVars>
      </dgm:prSet>
      <dgm:spPr/>
      <dgm:t>
        <a:bodyPr/>
        <a:lstStyle/>
        <a:p>
          <a:endParaRPr lang="en-GB"/>
        </a:p>
      </dgm:t>
    </dgm:pt>
    <dgm:pt modelId="{A0D8D180-7A4A-4F50-8F11-7A7B79E17810}" type="pres">
      <dgm:prSet presAssocID="{AB0C6FF4-0DA0-4F76-A8AA-6698E2082D65}" presName="comp" presStyleCnt="0"/>
      <dgm:spPr/>
    </dgm:pt>
    <dgm:pt modelId="{02429491-4337-4ABC-88A4-493FAA7A53B9}" type="pres">
      <dgm:prSet presAssocID="{AB0C6FF4-0DA0-4F76-A8AA-6698E2082D65}" presName="box" presStyleLbl="node1" presStyleIdx="0" presStyleCnt="3"/>
      <dgm:spPr/>
      <dgm:t>
        <a:bodyPr/>
        <a:lstStyle/>
        <a:p>
          <a:endParaRPr lang="en-GB"/>
        </a:p>
      </dgm:t>
    </dgm:pt>
    <dgm:pt modelId="{79A180A0-FE38-4CC3-A01F-06AFF5631F9F}" type="pres">
      <dgm:prSet presAssocID="{AB0C6FF4-0DA0-4F76-A8AA-6698E2082D65}" presName="img" presStyleLbl="fgImgPlace1" presStyleIdx="0" presStyleCnt="3"/>
      <dgm:spPr>
        <a:blipFill rotWithShape="0">
          <a:blip xmlns:r="http://schemas.openxmlformats.org/officeDocument/2006/relationships" r:embed="rId1"/>
          <a:stretch>
            <a:fillRect/>
          </a:stretch>
        </a:blipFill>
      </dgm:spPr>
      <dgm:t>
        <a:bodyPr/>
        <a:lstStyle/>
        <a:p>
          <a:endParaRPr lang="en-GB"/>
        </a:p>
      </dgm:t>
    </dgm:pt>
    <dgm:pt modelId="{F7793604-DCB6-4C3A-8637-EA0A5217253C}" type="pres">
      <dgm:prSet presAssocID="{AB0C6FF4-0DA0-4F76-A8AA-6698E2082D65}" presName="text" presStyleLbl="node1" presStyleIdx="0" presStyleCnt="3">
        <dgm:presLayoutVars>
          <dgm:bulletEnabled val="1"/>
        </dgm:presLayoutVars>
      </dgm:prSet>
      <dgm:spPr/>
      <dgm:t>
        <a:bodyPr/>
        <a:lstStyle/>
        <a:p>
          <a:endParaRPr lang="en-GB"/>
        </a:p>
      </dgm:t>
    </dgm:pt>
    <dgm:pt modelId="{323318F0-4910-49BF-ADDB-5F929DAC1D52}" type="pres">
      <dgm:prSet presAssocID="{0D3F1C0A-FA16-4586-BF2E-0B00F69DAB58}" presName="spacer" presStyleCnt="0"/>
      <dgm:spPr/>
    </dgm:pt>
    <dgm:pt modelId="{9B5703B8-ADC7-4991-ABB2-99A3F2B19346}" type="pres">
      <dgm:prSet presAssocID="{1787E9B8-B514-4359-A878-79D00634CA90}" presName="comp" presStyleCnt="0"/>
      <dgm:spPr/>
    </dgm:pt>
    <dgm:pt modelId="{6A4C5046-E6C8-4536-96A9-E1E619C172B3}" type="pres">
      <dgm:prSet presAssocID="{1787E9B8-B514-4359-A878-79D00634CA90}" presName="box" presStyleLbl="node1" presStyleIdx="1" presStyleCnt="3"/>
      <dgm:spPr/>
      <dgm:t>
        <a:bodyPr/>
        <a:lstStyle/>
        <a:p>
          <a:endParaRPr lang="en-GB"/>
        </a:p>
      </dgm:t>
    </dgm:pt>
    <dgm:pt modelId="{33AA2A3B-2AA9-4B24-A53B-706A0F9366D9}" type="pres">
      <dgm:prSet presAssocID="{1787E9B8-B514-4359-A878-79D00634CA90}" presName="img" presStyleLbl="fgImgPlace1" presStyleIdx="1" presStyleCnt="3"/>
      <dgm:spPr>
        <a:blipFill rotWithShape="0">
          <a:blip xmlns:r="http://schemas.openxmlformats.org/officeDocument/2006/relationships" r:embed="rId2"/>
          <a:stretch>
            <a:fillRect/>
          </a:stretch>
        </a:blipFill>
      </dgm:spPr>
      <dgm:t>
        <a:bodyPr/>
        <a:lstStyle/>
        <a:p>
          <a:endParaRPr lang="en-GB"/>
        </a:p>
      </dgm:t>
    </dgm:pt>
    <dgm:pt modelId="{475EFD83-E4C5-4D86-A9C2-3B7A491CB39A}" type="pres">
      <dgm:prSet presAssocID="{1787E9B8-B514-4359-A878-79D00634CA90}" presName="text" presStyleLbl="node1" presStyleIdx="1" presStyleCnt="3">
        <dgm:presLayoutVars>
          <dgm:bulletEnabled val="1"/>
        </dgm:presLayoutVars>
      </dgm:prSet>
      <dgm:spPr/>
      <dgm:t>
        <a:bodyPr/>
        <a:lstStyle/>
        <a:p>
          <a:endParaRPr lang="en-GB"/>
        </a:p>
      </dgm:t>
    </dgm:pt>
    <dgm:pt modelId="{D8E19D72-39E5-4887-8B30-F2F9CC6690C9}" type="pres">
      <dgm:prSet presAssocID="{58971256-4DD1-49D9-9283-12A49EC2D426}" presName="spacer" presStyleCnt="0"/>
      <dgm:spPr/>
    </dgm:pt>
    <dgm:pt modelId="{43AEE020-E6D3-469A-A57B-5592375F9E03}" type="pres">
      <dgm:prSet presAssocID="{17F77906-6EEB-4403-BC9A-30E62813C7AE}" presName="comp" presStyleCnt="0"/>
      <dgm:spPr/>
    </dgm:pt>
    <dgm:pt modelId="{A00A8BC8-D11F-4493-A391-7A519C4988FA}" type="pres">
      <dgm:prSet presAssocID="{17F77906-6EEB-4403-BC9A-30E62813C7AE}" presName="box" presStyleLbl="node1" presStyleIdx="2" presStyleCnt="3"/>
      <dgm:spPr/>
      <dgm:t>
        <a:bodyPr/>
        <a:lstStyle/>
        <a:p>
          <a:endParaRPr lang="en-GB"/>
        </a:p>
      </dgm:t>
    </dgm:pt>
    <dgm:pt modelId="{D3FCFBAB-D96A-4216-ADF4-5ABEB942879C}" type="pres">
      <dgm:prSet presAssocID="{17F77906-6EEB-4403-BC9A-30E62813C7AE}" presName="img" presStyleLbl="fgImgPlace1" presStyleIdx="2" presStyleCnt="3"/>
      <dgm:spPr>
        <a:blipFill rotWithShape="0">
          <a:blip xmlns:r="http://schemas.openxmlformats.org/officeDocument/2006/relationships" r:embed="rId3"/>
          <a:stretch>
            <a:fillRect/>
          </a:stretch>
        </a:blipFill>
      </dgm:spPr>
      <dgm:t>
        <a:bodyPr/>
        <a:lstStyle/>
        <a:p>
          <a:endParaRPr lang="en-GB"/>
        </a:p>
      </dgm:t>
    </dgm:pt>
    <dgm:pt modelId="{C552FCC8-19E9-4873-9464-A5F0F504D22D}" type="pres">
      <dgm:prSet presAssocID="{17F77906-6EEB-4403-BC9A-30E62813C7AE}" presName="text" presStyleLbl="node1" presStyleIdx="2" presStyleCnt="3">
        <dgm:presLayoutVars>
          <dgm:bulletEnabled val="1"/>
        </dgm:presLayoutVars>
      </dgm:prSet>
      <dgm:spPr/>
      <dgm:t>
        <a:bodyPr/>
        <a:lstStyle/>
        <a:p>
          <a:endParaRPr lang="en-GB"/>
        </a:p>
      </dgm:t>
    </dgm:pt>
  </dgm:ptLst>
  <dgm:cxnLst>
    <dgm:cxn modelId="{70B3631A-C56A-4877-9659-3D6B455009BB}" type="presOf" srcId="{E3342832-9C9A-4E67-A072-162F25BDD6D1}" destId="{F7793604-DCB6-4C3A-8637-EA0A5217253C}" srcOrd="1" destOrd="3" presId="urn:microsoft.com/office/officeart/2005/8/layout/vList4"/>
    <dgm:cxn modelId="{9F36FE57-272A-4047-AC2A-A255C736D8C5}" srcId="{17F77906-6EEB-4403-BC9A-30E62813C7AE}" destId="{75DF0A65-D4BC-4056-9E44-EEE9A73A0D13}" srcOrd="1" destOrd="0" parTransId="{87125850-E81D-49B7-9536-9D87B6F9958C}" sibTransId="{1F4B08E3-6517-41C4-A467-BDD1E5A85850}"/>
    <dgm:cxn modelId="{3ADD982D-8B59-4A55-9CE5-8BC70C4B565D}" srcId="{42BC6EC8-F4D6-4AF3-9298-416E74E84A0B}" destId="{AB0C6FF4-0DA0-4F76-A8AA-6698E2082D65}" srcOrd="0" destOrd="0" parTransId="{72868D22-D9E6-4C48-AA8D-F3652CF464C9}" sibTransId="{0D3F1C0A-FA16-4586-BF2E-0B00F69DAB58}"/>
    <dgm:cxn modelId="{78112279-0213-4F05-805C-F90E6B68D9D4}" srcId="{AB0C6FF4-0DA0-4F76-A8AA-6698E2082D65}" destId="{45004FE8-67A2-4502-A847-C811F9E3A2E2}" srcOrd="3" destOrd="0" parTransId="{1256770A-0D7B-49B1-9B72-38FCD0E0268E}" sibTransId="{7B7C7803-019D-4C3C-AE1C-C1BCDB0FFDEE}"/>
    <dgm:cxn modelId="{D531BAC9-3D0E-473B-A674-8698FA30830A}" type="presOf" srcId="{BA1BA7BE-0089-4E08-A9E3-DC502099310A}" destId="{F7793604-DCB6-4C3A-8637-EA0A5217253C}" srcOrd="1" destOrd="2" presId="urn:microsoft.com/office/officeart/2005/8/layout/vList4"/>
    <dgm:cxn modelId="{3C1D523D-6643-4D84-A535-792734FDA9AE}" srcId="{42BC6EC8-F4D6-4AF3-9298-416E74E84A0B}" destId="{17F77906-6EEB-4403-BC9A-30E62813C7AE}" srcOrd="2" destOrd="0" parTransId="{9C8A8891-E825-4D43-901A-8EB390609C80}" sibTransId="{35E92FFD-A772-40BA-B499-8653C7C3822C}"/>
    <dgm:cxn modelId="{51375162-0304-4B30-99F2-8CD68BCC9791}" srcId="{1787E9B8-B514-4359-A878-79D00634CA90}" destId="{F67D9BAD-4018-4B1F-AE52-FEB0800DBB45}" srcOrd="1" destOrd="0" parTransId="{91505C00-74EA-4939-BFE6-95A27F58AF97}" sibTransId="{908D4D5F-03D4-4512-A8A1-2C4EFBC24FF2}"/>
    <dgm:cxn modelId="{FE98861C-8438-4FA0-A1E6-4B5A4E5DFB5F}" srcId="{42BC6EC8-F4D6-4AF3-9298-416E74E84A0B}" destId="{1787E9B8-B514-4359-A878-79D00634CA90}" srcOrd="1" destOrd="0" parTransId="{5BE0FEEC-43CD-4253-82CD-2F57A43DF3AA}" sibTransId="{58971256-4DD1-49D9-9283-12A49EC2D426}"/>
    <dgm:cxn modelId="{393C1341-E29E-4E27-8892-82AF0D9F53D8}" srcId="{AB0C6FF4-0DA0-4F76-A8AA-6698E2082D65}" destId="{BA1BA7BE-0089-4E08-A9E3-DC502099310A}" srcOrd="1" destOrd="0" parTransId="{A88317A6-044F-4C49-A761-276544ADBAFE}" sibTransId="{1C54BBDC-C6A7-4049-B8F7-79F074BDBFFE}"/>
    <dgm:cxn modelId="{C41211BC-F26D-4A5F-90F7-2C4D5716269E}" type="presOf" srcId="{415149FF-4FC4-48B4-8BF2-2735F2260525}" destId="{475EFD83-E4C5-4D86-A9C2-3B7A491CB39A}" srcOrd="1" destOrd="3" presId="urn:microsoft.com/office/officeart/2005/8/layout/vList4"/>
    <dgm:cxn modelId="{E9E7E6B0-4E57-41C1-9E2D-AE828C94C691}" type="presOf" srcId="{BF46117E-31FF-4522-9875-E75DD0B7A31E}" destId="{A00A8BC8-D11F-4493-A391-7A519C4988FA}" srcOrd="0" destOrd="1" presId="urn:microsoft.com/office/officeart/2005/8/layout/vList4"/>
    <dgm:cxn modelId="{284F1BE2-319A-4BCF-86A0-A16C1585F1A8}" type="presOf" srcId="{75DF0A65-D4BC-4056-9E44-EEE9A73A0D13}" destId="{A00A8BC8-D11F-4493-A391-7A519C4988FA}" srcOrd="0" destOrd="2" presId="urn:microsoft.com/office/officeart/2005/8/layout/vList4"/>
    <dgm:cxn modelId="{4C1356FC-0FE2-41FE-91BA-5629ADAB156A}" type="presOf" srcId="{78A33E2C-BA73-4D2F-81FB-CE3F97C5BD0A}" destId="{6A4C5046-E6C8-4536-96A9-E1E619C172B3}" srcOrd="0" destOrd="1" presId="urn:microsoft.com/office/officeart/2005/8/layout/vList4"/>
    <dgm:cxn modelId="{6E190184-A8C2-47D8-A852-EBDD11BCF0F0}" type="presOf" srcId="{68337FBB-8BF0-4088-B665-37A645EB6A52}" destId="{02429491-4337-4ABC-88A4-493FAA7A53B9}" srcOrd="0" destOrd="1" presId="urn:microsoft.com/office/officeart/2005/8/layout/vList4"/>
    <dgm:cxn modelId="{818821D4-2D5A-4BED-A349-66A72DCE3542}" srcId="{17F77906-6EEB-4403-BC9A-30E62813C7AE}" destId="{BF46117E-31FF-4522-9875-E75DD0B7A31E}" srcOrd="0" destOrd="0" parTransId="{6A32620D-9E83-41E1-AB92-3A25BC06C10D}" sibTransId="{B8220AFA-71E4-406E-B5C0-01BFB35EF2E9}"/>
    <dgm:cxn modelId="{3CDC9DB2-52E6-48CE-B44A-D815D52914A4}" type="presOf" srcId="{1787E9B8-B514-4359-A878-79D00634CA90}" destId="{6A4C5046-E6C8-4536-96A9-E1E619C172B3}" srcOrd="0" destOrd="0" presId="urn:microsoft.com/office/officeart/2005/8/layout/vList4"/>
    <dgm:cxn modelId="{D020F7C7-2456-4ABF-978F-DFF1908A40A5}" type="presOf" srcId="{17F77906-6EEB-4403-BC9A-30E62813C7AE}" destId="{A00A8BC8-D11F-4493-A391-7A519C4988FA}" srcOrd="0" destOrd="0" presId="urn:microsoft.com/office/officeart/2005/8/layout/vList4"/>
    <dgm:cxn modelId="{1CD98CFC-EDCF-458F-ACD4-7A323B708BFB}" type="presOf" srcId="{AB0C6FF4-0DA0-4F76-A8AA-6698E2082D65}" destId="{02429491-4337-4ABC-88A4-493FAA7A53B9}" srcOrd="0" destOrd="0" presId="urn:microsoft.com/office/officeart/2005/8/layout/vList4"/>
    <dgm:cxn modelId="{ECBA9D12-2959-490C-A56E-B6A929515ECC}" type="presOf" srcId="{17F77906-6EEB-4403-BC9A-30E62813C7AE}" destId="{C552FCC8-19E9-4873-9464-A5F0F504D22D}" srcOrd="1" destOrd="0" presId="urn:microsoft.com/office/officeart/2005/8/layout/vList4"/>
    <dgm:cxn modelId="{99238EC7-8ADD-49B1-866A-4C3F07B22ED1}" type="presOf" srcId="{BA1BA7BE-0089-4E08-A9E3-DC502099310A}" destId="{02429491-4337-4ABC-88A4-493FAA7A53B9}" srcOrd="0" destOrd="2" presId="urn:microsoft.com/office/officeart/2005/8/layout/vList4"/>
    <dgm:cxn modelId="{5CB2BC98-D61B-48ED-889E-4008034E0B2B}" type="presOf" srcId="{45004FE8-67A2-4502-A847-C811F9E3A2E2}" destId="{02429491-4337-4ABC-88A4-493FAA7A53B9}" srcOrd="0" destOrd="4" presId="urn:microsoft.com/office/officeart/2005/8/layout/vList4"/>
    <dgm:cxn modelId="{FABDACA0-BB62-4AB4-80C1-6C7E3469A0B6}" srcId="{1787E9B8-B514-4359-A878-79D00634CA90}" destId="{415149FF-4FC4-48B4-8BF2-2735F2260525}" srcOrd="2" destOrd="0" parTransId="{2902B97F-01E0-4E59-8FED-E255F8B542EE}" sibTransId="{A6628F51-2B96-4010-9390-9C6DB6991E6B}"/>
    <dgm:cxn modelId="{E5EE44BF-7DB7-46BD-ACC8-65C1F247DC61}" srcId="{AB0C6FF4-0DA0-4F76-A8AA-6698E2082D65}" destId="{68337FBB-8BF0-4088-B665-37A645EB6A52}" srcOrd="0" destOrd="0" parTransId="{CF26C0C2-BDFD-41BC-8D63-01528000EE6D}" sibTransId="{B49F89C3-D2BE-453F-A11C-E272688A7574}"/>
    <dgm:cxn modelId="{B588F549-0FA7-42CB-9A0B-57ABDD094A08}" type="presOf" srcId="{FE33288B-5B96-47D1-A646-84C2D27C3055}" destId="{C552FCC8-19E9-4873-9464-A5F0F504D22D}" srcOrd="1" destOrd="3" presId="urn:microsoft.com/office/officeart/2005/8/layout/vList4"/>
    <dgm:cxn modelId="{900C9B8C-3207-49B3-B5B8-57E19BFADA6F}" type="presOf" srcId="{BF46117E-31FF-4522-9875-E75DD0B7A31E}" destId="{C552FCC8-19E9-4873-9464-A5F0F504D22D}" srcOrd="1" destOrd="1" presId="urn:microsoft.com/office/officeart/2005/8/layout/vList4"/>
    <dgm:cxn modelId="{198DC3E3-2CAE-46D7-908F-AC99BE6A9002}" type="presOf" srcId="{FE33288B-5B96-47D1-A646-84C2D27C3055}" destId="{A00A8BC8-D11F-4493-A391-7A519C4988FA}" srcOrd="0" destOrd="3" presId="urn:microsoft.com/office/officeart/2005/8/layout/vList4"/>
    <dgm:cxn modelId="{1D99030F-3F2D-46BB-949E-2051FA08C959}" type="presOf" srcId="{68337FBB-8BF0-4088-B665-37A645EB6A52}" destId="{F7793604-DCB6-4C3A-8637-EA0A5217253C}" srcOrd="1" destOrd="1" presId="urn:microsoft.com/office/officeart/2005/8/layout/vList4"/>
    <dgm:cxn modelId="{E7BF12A2-CD4F-4076-9AB1-081485632519}" type="presOf" srcId="{F67D9BAD-4018-4B1F-AE52-FEB0800DBB45}" destId="{6A4C5046-E6C8-4536-96A9-E1E619C172B3}" srcOrd="0" destOrd="2" presId="urn:microsoft.com/office/officeart/2005/8/layout/vList4"/>
    <dgm:cxn modelId="{8AAF4490-DB2F-483F-A018-BE5EFCDCDB6E}" type="presOf" srcId="{42BC6EC8-F4D6-4AF3-9298-416E74E84A0B}" destId="{6CC22F69-F4CC-4C12-9328-0B03E1DF99F9}" srcOrd="0" destOrd="0" presId="urn:microsoft.com/office/officeart/2005/8/layout/vList4"/>
    <dgm:cxn modelId="{9A3594B0-981E-4C36-9D46-68277380E031}" type="presOf" srcId="{F67D9BAD-4018-4B1F-AE52-FEB0800DBB45}" destId="{475EFD83-E4C5-4D86-A9C2-3B7A491CB39A}" srcOrd="1" destOrd="2" presId="urn:microsoft.com/office/officeart/2005/8/layout/vList4"/>
    <dgm:cxn modelId="{74BB046F-00F5-4024-90B2-97203FA4F721}" type="presOf" srcId="{415149FF-4FC4-48B4-8BF2-2735F2260525}" destId="{6A4C5046-E6C8-4536-96A9-E1E619C172B3}" srcOrd="0" destOrd="3" presId="urn:microsoft.com/office/officeart/2005/8/layout/vList4"/>
    <dgm:cxn modelId="{C2B9A260-4E68-4B86-B4A9-F7151312739B}" srcId="{AB0C6FF4-0DA0-4F76-A8AA-6698E2082D65}" destId="{E3342832-9C9A-4E67-A072-162F25BDD6D1}" srcOrd="2" destOrd="0" parTransId="{B9B47283-A137-4659-9A7C-055A7990E349}" sibTransId="{CE4BD3D7-1CD5-481C-B0D8-9753535DCECD}"/>
    <dgm:cxn modelId="{FBE2C662-C772-4C64-AD9A-B1134AB0D648}" srcId="{1787E9B8-B514-4359-A878-79D00634CA90}" destId="{78A33E2C-BA73-4D2F-81FB-CE3F97C5BD0A}" srcOrd="0" destOrd="0" parTransId="{6C50D111-9E33-4D6A-A723-2EBB69495010}" sibTransId="{E9FE87E3-7CF5-4B49-92FA-55D74A1B546E}"/>
    <dgm:cxn modelId="{19425230-FA18-49EA-B33C-85EB314329F8}" type="presOf" srcId="{75DF0A65-D4BC-4056-9E44-EEE9A73A0D13}" destId="{C552FCC8-19E9-4873-9464-A5F0F504D22D}" srcOrd="1" destOrd="2" presId="urn:microsoft.com/office/officeart/2005/8/layout/vList4"/>
    <dgm:cxn modelId="{8B34AB38-634E-43EB-9094-48D8DF77634D}" type="presOf" srcId="{45004FE8-67A2-4502-A847-C811F9E3A2E2}" destId="{F7793604-DCB6-4C3A-8637-EA0A5217253C}" srcOrd="1" destOrd="4" presId="urn:microsoft.com/office/officeart/2005/8/layout/vList4"/>
    <dgm:cxn modelId="{39B5F187-62DB-4508-BA40-610C07E29E6F}" type="presOf" srcId="{E3342832-9C9A-4E67-A072-162F25BDD6D1}" destId="{02429491-4337-4ABC-88A4-493FAA7A53B9}" srcOrd="0" destOrd="3" presId="urn:microsoft.com/office/officeart/2005/8/layout/vList4"/>
    <dgm:cxn modelId="{D34C04F5-4109-4109-A507-CA1B3AC798CB}" srcId="{17F77906-6EEB-4403-BC9A-30E62813C7AE}" destId="{FE33288B-5B96-47D1-A646-84C2D27C3055}" srcOrd="2" destOrd="0" parTransId="{E182A472-3CF6-40CA-9583-85A36D7C3AFB}" sibTransId="{B400C4A0-2DC5-482E-A9F2-4A949AB1A757}"/>
    <dgm:cxn modelId="{E351C33D-7725-45A7-81E1-CA36EF7B3401}" type="presOf" srcId="{1787E9B8-B514-4359-A878-79D00634CA90}" destId="{475EFD83-E4C5-4D86-A9C2-3B7A491CB39A}" srcOrd="1" destOrd="0" presId="urn:microsoft.com/office/officeart/2005/8/layout/vList4"/>
    <dgm:cxn modelId="{403FB3F7-5CEA-407E-915C-64253F896E03}" type="presOf" srcId="{AB0C6FF4-0DA0-4F76-A8AA-6698E2082D65}" destId="{F7793604-DCB6-4C3A-8637-EA0A5217253C}" srcOrd="1" destOrd="0" presId="urn:microsoft.com/office/officeart/2005/8/layout/vList4"/>
    <dgm:cxn modelId="{BF571564-4916-449C-9805-B7097211DED5}" type="presOf" srcId="{78A33E2C-BA73-4D2F-81FB-CE3F97C5BD0A}" destId="{475EFD83-E4C5-4D86-A9C2-3B7A491CB39A}" srcOrd="1" destOrd="1" presId="urn:microsoft.com/office/officeart/2005/8/layout/vList4"/>
    <dgm:cxn modelId="{7667204D-23F7-4DB8-929B-9E00E4D66C73}" type="presParOf" srcId="{6CC22F69-F4CC-4C12-9328-0B03E1DF99F9}" destId="{A0D8D180-7A4A-4F50-8F11-7A7B79E17810}" srcOrd="0" destOrd="0" presId="urn:microsoft.com/office/officeart/2005/8/layout/vList4"/>
    <dgm:cxn modelId="{91E5BDDB-9385-4EAE-800E-4E280A746EA1}" type="presParOf" srcId="{A0D8D180-7A4A-4F50-8F11-7A7B79E17810}" destId="{02429491-4337-4ABC-88A4-493FAA7A53B9}" srcOrd="0" destOrd="0" presId="urn:microsoft.com/office/officeart/2005/8/layout/vList4"/>
    <dgm:cxn modelId="{59C4E153-2DAD-4E88-B24A-920F60B1C111}" type="presParOf" srcId="{A0D8D180-7A4A-4F50-8F11-7A7B79E17810}" destId="{79A180A0-FE38-4CC3-A01F-06AFF5631F9F}" srcOrd="1" destOrd="0" presId="urn:microsoft.com/office/officeart/2005/8/layout/vList4"/>
    <dgm:cxn modelId="{117D8E27-55F3-4805-A2ED-B1842329B2D3}" type="presParOf" srcId="{A0D8D180-7A4A-4F50-8F11-7A7B79E17810}" destId="{F7793604-DCB6-4C3A-8637-EA0A5217253C}" srcOrd="2" destOrd="0" presId="urn:microsoft.com/office/officeart/2005/8/layout/vList4"/>
    <dgm:cxn modelId="{82AC8D40-DC58-48AE-A08D-96E04C35C359}" type="presParOf" srcId="{6CC22F69-F4CC-4C12-9328-0B03E1DF99F9}" destId="{323318F0-4910-49BF-ADDB-5F929DAC1D52}" srcOrd="1" destOrd="0" presId="urn:microsoft.com/office/officeart/2005/8/layout/vList4"/>
    <dgm:cxn modelId="{4707626E-2786-4C16-8F8C-CACC14665285}" type="presParOf" srcId="{6CC22F69-F4CC-4C12-9328-0B03E1DF99F9}" destId="{9B5703B8-ADC7-4991-ABB2-99A3F2B19346}" srcOrd="2" destOrd="0" presId="urn:microsoft.com/office/officeart/2005/8/layout/vList4"/>
    <dgm:cxn modelId="{E0DE8210-0545-40F4-85AA-30BF9BA54C10}" type="presParOf" srcId="{9B5703B8-ADC7-4991-ABB2-99A3F2B19346}" destId="{6A4C5046-E6C8-4536-96A9-E1E619C172B3}" srcOrd="0" destOrd="0" presId="urn:microsoft.com/office/officeart/2005/8/layout/vList4"/>
    <dgm:cxn modelId="{962E2015-0913-479B-89EF-B70381FF60B5}" type="presParOf" srcId="{9B5703B8-ADC7-4991-ABB2-99A3F2B19346}" destId="{33AA2A3B-2AA9-4B24-A53B-706A0F9366D9}" srcOrd="1" destOrd="0" presId="urn:microsoft.com/office/officeart/2005/8/layout/vList4"/>
    <dgm:cxn modelId="{56B31E05-F465-4D4B-A8B4-F4F84B6DB17C}" type="presParOf" srcId="{9B5703B8-ADC7-4991-ABB2-99A3F2B19346}" destId="{475EFD83-E4C5-4D86-A9C2-3B7A491CB39A}" srcOrd="2" destOrd="0" presId="urn:microsoft.com/office/officeart/2005/8/layout/vList4"/>
    <dgm:cxn modelId="{EF144061-4344-4745-BFA7-B3A59452ED52}" type="presParOf" srcId="{6CC22F69-F4CC-4C12-9328-0B03E1DF99F9}" destId="{D8E19D72-39E5-4887-8B30-F2F9CC6690C9}" srcOrd="3" destOrd="0" presId="urn:microsoft.com/office/officeart/2005/8/layout/vList4"/>
    <dgm:cxn modelId="{62A76587-3F23-4A77-A1E6-9F4803C6FC3A}" type="presParOf" srcId="{6CC22F69-F4CC-4C12-9328-0B03E1DF99F9}" destId="{43AEE020-E6D3-469A-A57B-5592375F9E03}" srcOrd="4" destOrd="0" presId="urn:microsoft.com/office/officeart/2005/8/layout/vList4"/>
    <dgm:cxn modelId="{F0E0F661-826B-4F7C-BBCA-CBA070AC2580}" type="presParOf" srcId="{43AEE020-E6D3-469A-A57B-5592375F9E03}" destId="{A00A8BC8-D11F-4493-A391-7A519C4988FA}" srcOrd="0" destOrd="0" presId="urn:microsoft.com/office/officeart/2005/8/layout/vList4"/>
    <dgm:cxn modelId="{0A26EA4E-CB1A-4E76-AD3F-2CE1BA94F89C}" type="presParOf" srcId="{43AEE020-E6D3-469A-A57B-5592375F9E03}" destId="{D3FCFBAB-D96A-4216-ADF4-5ABEB942879C}" srcOrd="1" destOrd="0" presId="urn:microsoft.com/office/officeart/2005/8/layout/vList4"/>
    <dgm:cxn modelId="{40D02D05-6278-4BE2-BDDC-B75ADED28791}" type="presParOf" srcId="{43AEE020-E6D3-469A-A57B-5592375F9E03}" destId="{C552FCC8-19E9-4873-9464-A5F0F504D22D}"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532518-8F9C-413B-8542-24D426C412F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88F0B5F1-EBCE-4EC9-97FA-981F95A2CA27}">
      <dgm:prSet phldrT="[Text]"/>
      <dgm:spPr/>
      <dgm:t>
        <a:bodyPr/>
        <a:lstStyle/>
        <a:p>
          <a:r>
            <a:rPr lang="en-GB" dirty="0" smtClean="0"/>
            <a:t>Oxycodone</a:t>
          </a:r>
          <a:endParaRPr lang="en-GB" dirty="0"/>
        </a:p>
      </dgm:t>
    </dgm:pt>
    <dgm:pt modelId="{BFBE414E-471A-4F19-ABC4-01D68FDB974D}" type="parTrans" cxnId="{D5584DA6-CF2E-402C-AE7C-3193C7847492}">
      <dgm:prSet/>
      <dgm:spPr/>
      <dgm:t>
        <a:bodyPr/>
        <a:lstStyle/>
        <a:p>
          <a:endParaRPr lang="en-GB"/>
        </a:p>
      </dgm:t>
    </dgm:pt>
    <dgm:pt modelId="{CD575FFA-3A2F-4359-B53F-2B88343D2025}" type="sibTrans" cxnId="{D5584DA6-CF2E-402C-AE7C-3193C7847492}">
      <dgm:prSet/>
      <dgm:spPr/>
      <dgm:t>
        <a:bodyPr/>
        <a:lstStyle/>
        <a:p>
          <a:endParaRPr lang="en-GB"/>
        </a:p>
      </dgm:t>
    </dgm:pt>
    <dgm:pt modelId="{D124325A-98A9-4475-AC64-C0B6FB48B300}">
      <dgm:prSet phldrT="[Text]"/>
      <dgm:spPr/>
      <dgm:t>
        <a:bodyPr/>
        <a:lstStyle/>
        <a:p>
          <a:r>
            <a:rPr lang="en-GB" dirty="0" smtClean="0"/>
            <a:t>Well tolerated</a:t>
          </a:r>
          <a:endParaRPr lang="en-GB" dirty="0"/>
        </a:p>
      </dgm:t>
    </dgm:pt>
    <dgm:pt modelId="{7AD9BFC0-A299-44DA-B1EB-AF14E4B1588E}" type="parTrans" cxnId="{4B19AB5B-5FB7-4894-875E-F43D66E06CA1}">
      <dgm:prSet/>
      <dgm:spPr/>
      <dgm:t>
        <a:bodyPr/>
        <a:lstStyle/>
        <a:p>
          <a:endParaRPr lang="en-GB"/>
        </a:p>
      </dgm:t>
    </dgm:pt>
    <dgm:pt modelId="{184FB6DE-CCBF-4E71-BC46-0431F387AEA4}" type="sibTrans" cxnId="{4B19AB5B-5FB7-4894-875E-F43D66E06CA1}">
      <dgm:prSet/>
      <dgm:spPr/>
      <dgm:t>
        <a:bodyPr/>
        <a:lstStyle/>
        <a:p>
          <a:endParaRPr lang="en-GB"/>
        </a:p>
      </dgm:t>
    </dgm:pt>
    <dgm:pt modelId="{B6F76D4D-BBD1-4CE9-9902-04545EE23E3B}">
      <dgm:prSet phldrT="[Text]"/>
      <dgm:spPr/>
      <dgm:t>
        <a:bodyPr/>
        <a:lstStyle/>
        <a:p>
          <a:r>
            <a:rPr lang="en-GB" dirty="0" err="1" smtClean="0"/>
            <a:t>Targinact</a:t>
          </a:r>
          <a:r>
            <a:rPr lang="en-GB" dirty="0" smtClean="0"/>
            <a:t> (</a:t>
          </a:r>
          <a:r>
            <a:rPr lang="en-GB" dirty="0" err="1" smtClean="0"/>
            <a:t>oxycodone</a:t>
          </a:r>
          <a:r>
            <a:rPr lang="en-GB" dirty="0" smtClean="0"/>
            <a:t>/</a:t>
          </a:r>
          <a:r>
            <a:rPr lang="en-GB" dirty="0" err="1" smtClean="0"/>
            <a:t>naloxone</a:t>
          </a:r>
          <a:r>
            <a:rPr lang="en-GB" dirty="0" smtClean="0"/>
            <a:t>) </a:t>
          </a:r>
          <a:endParaRPr lang="en-GB" dirty="0"/>
        </a:p>
      </dgm:t>
    </dgm:pt>
    <dgm:pt modelId="{9EAFCFAD-4C10-43D7-81D1-D8E4A42FC8C3}" type="parTrans" cxnId="{173810FC-3AA2-4403-BC41-0C296163484D}">
      <dgm:prSet/>
      <dgm:spPr/>
      <dgm:t>
        <a:bodyPr/>
        <a:lstStyle/>
        <a:p>
          <a:endParaRPr lang="en-GB"/>
        </a:p>
      </dgm:t>
    </dgm:pt>
    <dgm:pt modelId="{FC3022FA-F6F0-46DF-8ADE-7FEB4BBAFA5B}" type="sibTrans" cxnId="{173810FC-3AA2-4403-BC41-0C296163484D}">
      <dgm:prSet/>
      <dgm:spPr/>
      <dgm:t>
        <a:bodyPr/>
        <a:lstStyle/>
        <a:p>
          <a:endParaRPr lang="en-GB"/>
        </a:p>
      </dgm:t>
    </dgm:pt>
    <dgm:pt modelId="{130F3A80-FF09-46F2-B0F0-2044B8578F76}">
      <dgm:prSet phldrT="[Text]"/>
      <dgm:spPr/>
      <dgm:t>
        <a:bodyPr/>
        <a:lstStyle/>
        <a:p>
          <a:r>
            <a:rPr lang="en-GB" dirty="0" smtClean="0"/>
            <a:t>Methadone</a:t>
          </a:r>
          <a:endParaRPr lang="en-GB" dirty="0"/>
        </a:p>
      </dgm:t>
    </dgm:pt>
    <dgm:pt modelId="{BD594C52-2731-446B-B57C-B27D58FCD6EA}" type="parTrans" cxnId="{19C81B0A-51FD-49B8-BBC8-8CD42F5CB77C}">
      <dgm:prSet/>
      <dgm:spPr/>
      <dgm:t>
        <a:bodyPr/>
        <a:lstStyle/>
        <a:p>
          <a:endParaRPr lang="en-GB"/>
        </a:p>
      </dgm:t>
    </dgm:pt>
    <dgm:pt modelId="{FECDDE08-21A9-42F2-990F-997DE82C32CF}" type="sibTrans" cxnId="{19C81B0A-51FD-49B8-BBC8-8CD42F5CB77C}">
      <dgm:prSet/>
      <dgm:spPr/>
      <dgm:t>
        <a:bodyPr/>
        <a:lstStyle/>
        <a:p>
          <a:endParaRPr lang="en-GB"/>
        </a:p>
      </dgm:t>
    </dgm:pt>
    <dgm:pt modelId="{D2E0C0CF-6AA6-4174-B53D-29B15598C04F}">
      <dgm:prSet phldrT="[Text]"/>
      <dgm:spPr/>
      <dgm:t>
        <a:bodyPr/>
        <a:lstStyle/>
        <a:p>
          <a:r>
            <a:rPr lang="en-GB" dirty="0" smtClean="0"/>
            <a:t>Narrow therapeutic window</a:t>
          </a:r>
          <a:endParaRPr lang="en-GB" dirty="0"/>
        </a:p>
      </dgm:t>
    </dgm:pt>
    <dgm:pt modelId="{F28FB9C4-175E-4422-8D8E-07F6000B2C69}" type="parTrans" cxnId="{524FA78D-AA8C-4BD6-8CC0-6A99AA71BACD}">
      <dgm:prSet/>
      <dgm:spPr/>
      <dgm:t>
        <a:bodyPr/>
        <a:lstStyle/>
        <a:p>
          <a:endParaRPr lang="en-GB"/>
        </a:p>
      </dgm:t>
    </dgm:pt>
    <dgm:pt modelId="{43558146-9214-4829-9847-AC610E9C38F0}" type="sibTrans" cxnId="{524FA78D-AA8C-4BD6-8CC0-6A99AA71BACD}">
      <dgm:prSet/>
      <dgm:spPr/>
      <dgm:t>
        <a:bodyPr/>
        <a:lstStyle/>
        <a:p>
          <a:endParaRPr lang="en-GB"/>
        </a:p>
      </dgm:t>
    </dgm:pt>
    <dgm:pt modelId="{5C0D6790-0B6D-415F-AE39-221A69872135}">
      <dgm:prSet phldrT="[Text]"/>
      <dgm:spPr/>
      <dgm:t>
        <a:bodyPr/>
        <a:lstStyle/>
        <a:p>
          <a:r>
            <a:rPr lang="en-GB" dirty="0" smtClean="0"/>
            <a:t>Difficult to titrate</a:t>
          </a:r>
          <a:endParaRPr lang="en-GB" dirty="0"/>
        </a:p>
      </dgm:t>
    </dgm:pt>
    <dgm:pt modelId="{475329BC-A490-4A71-84F8-5C4D756318ED}" type="parTrans" cxnId="{FBDCB1CD-B483-484E-8EFA-2E169C642DB6}">
      <dgm:prSet/>
      <dgm:spPr/>
      <dgm:t>
        <a:bodyPr/>
        <a:lstStyle/>
        <a:p>
          <a:endParaRPr lang="en-GB"/>
        </a:p>
      </dgm:t>
    </dgm:pt>
    <dgm:pt modelId="{28436557-B50A-466C-A143-BD0DB4FF4405}" type="sibTrans" cxnId="{FBDCB1CD-B483-484E-8EFA-2E169C642DB6}">
      <dgm:prSet/>
      <dgm:spPr/>
      <dgm:t>
        <a:bodyPr/>
        <a:lstStyle/>
        <a:p>
          <a:endParaRPr lang="en-GB"/>
        </a:p>
      </dgm:t>
    </dgm:pt>
    <dgm:pt modelId="{5464C574-101A-4592-BB1A-21FA7EB748E9}">
      <dgm:prSet phldrT="[Text]"/>
      <dgm:spPr/>
      <dgm:t>
        <a:bodyPr/>
        <a:lstStyle/>
        <a:p>
          <a:r>
            <a:rPr lang="en-GB" dirty="0" err="1" smtClean="0"/>
            <a:t>Tapentadol</a:t>
          </a:r>
          <a:endParaRPr lang="en-GB" dirty="0"/>
        </a:p>
      </dgm:t>
    </dgm:pt>
    <dgm:pt modelId="{29BF8EB3-1795-4018-BAD3-F3FFF68A992F}" type="parTrans" cxnId="{F67D43C7-D748-4690-B907-EFE0C66D8E2F}">
      <dgm:prSet/>
      <dgm:spPr/>
      <dgm:t>
        <a:bodyPr/>
        <a:lstStyle/>
        <a:p>
          <a:endParaRPr lang="en-GB"/>
        </a:p>
      </dgm:t>
    </dgm:pt>
    <dgm:pt modelId="{021C0456-1757-4CB5-AA56-E80677CEA98B}" type="sibTrans" cxnId="{F67D43C7-D748-4690-B907-EFE0C66D8E2F}">
      <dgm:prSet/>
      <dgm:spPr/>
      <dgm:t>
        <a:bodyPr/>
        <a:lstStyle/>
        <a:p>
          <a:endParaRPr lang="en-GB"/>
        </a:p>
      </dgm:t>
    </dgm:pt>
    <dgm:pt modelId="{F4FA3DF7-31C5-41ED-8655-D0D04CF8B7F0}">
      <dgm:prSet phldrT="[Text]"/>
      <dgm:spPr/>
      <dgm:t>
        <a:bodyPr/>
        <a:lstStyle/>
        <a:p>
          <a:r>
            <a:rPr lang="en-GB" dirty="0" smtClean="0"/>
            <a:t>Mu opiate uptake inhibitor</a:t>
          </a:r>
          <a:endParaRPr lang="en-GB" dirty="0"/>
        </a:p>
      </dgm:t>
    </dgm:pt>
    <dgm:pt modelId="{35F53E8D-ADE8-4925-882D-8805CCE779FC}" type="parTrans" cxnId="{2423BD39-0164-4F1C-8092-A96FB3BAEBBD}">
      <dgm:prSet/>
      <dgm:spPr/>
      <dgm:t>
        <a:bodyPr/>
        <a:lstStyle/>
        <a:p>
          <a:endParaRPr lang="en-GB"/>
        </a:p>
      </dgm:t>
    </dgm:pt>
    <dgm:pt modelId="{886B99A3-7415-4E2D-8CE0-E30B7CECBE4C}" type="sibTrans" cxnId="{2423BD39-0164-4F1C-8092-A96FB3BAEBBD}">
      <dgm:prSet/>
      <dgm:spPr/>
      <dgm:t>
        <a:bodyPr/>
        <a:lstStyle/>
        <a:p>
          <a:endParaRPr lang="en-GB"/>
        </a:p>
      </dgm:t>
    </dgm:pt>
    <dgm:pt modelId="{EFC65867-266F-49D4-A942-2D3D53CBD685}">
      <dgm:prSet phldrT="[Text]"/>
      <dgm:spPr/>
      <dgm:t>
        <a:bodyPr/>
        <a:lstStyle/>
        <a:p>
          <a:r>
            <a:rPr lang="en-GB" dirty="0" err="1" smtClean="0"/>
            <a:t>Norepinephrine</a:t>
          </a:r>
          <a:r>
            <a:rPr lang="en-GB" dirty="0" smtClean="0"/>
            <a:t> reuptake inhibitor</a:t>
          </a:r>
          <a:endParaRPr lang="en-GB" dirty="0"/>
        </a:p>
      </dgm:t>
    </dgm:pt>
    <dgm:pt modelId="{C9515755-9024-48EA-B0C3-05BF2AEDAE88}" type="parTrans" cxnId="{D4F2BB8C-37D2-4E8D-A7BA-4440BA65EF67}">
      <dgm:prSet/>
      <dgm:spPr/>
      <dgm:t>
        <a:bodyPr/>
        <a:lstStyle/>
        <a:p>
          <a:endParaRPr lang="en-GB"/>
        </a:p>
      </dgm:t>
    </dgm:pt>
    <dgm:pt modelId="{5F12F540-2BD0-460F-973A-C52E846E568B}" type="sibTrans" cxnId="{D4F2BB8C-37D2-4E8D-A7BA-4440BA65EF67}">
      <dgm:prSet/>
      <dgm:spPr/>
      <dgm:t>
        <a:bodyPr/>
        <a:lstStyle/>
        <a:p>
          <a:endParaRPr lang="en-GB"/>
        </a:p>
      </dgm:t>
    </dgm:pt>
    <dgm:pt modelId="{F0FC941A-8A1B-4B97-BEDB-52E501B1FBB4}">
      <dgm:prSet phldrT="[Text]"/>
      <dgm:spPr/>
      <dgm:t>
        <a:bodyPr/>
        <a:lstStyle/>
        <a:p>
          <a:r>
            <a:rPr lang="en-GB" dirty="0" smtClean="0"/>
            <a:t>Effect on NMDA Receptor </a:t>
          </a:r>
          <a:endParaRPr lang="en-GB" dirty="0"/>
        </a:p>
      </dgm:t>
    </dgm:pt>
    <dgm:pt modelId="{AC9C942F-1332-4440-AFAC-6E6929918265}" type="parTrans" cxnId="{C5467F5B-5E5C-4581-9130-7187CDC57777}">
      <dgm:prSet/>
      <dgm:spPr/>
    </dgm:pt>
    <dgm:pt modelId="{7297D529-802C-4B12-A1FA-8D0366891B3F}" type="sibTrans" cxnId="{C5467F5B-5E5C-4581-9130-7187CDC57777}">
      <dgm:prSet/>
      <dgm:spPr/>
    </dgm:pt>
    <dgm:pt modelId="{EB7852E6-530F-4E8A-BA36-2F0E892EADC1}" type="pres">
      <dgm:prSet presAssocID="{C2532518-8F9C-413B-8542-24D426C412FD}" presName="linear" presStyleCnt="0">
        <dgm:presLayoutVars>
          <dgm:dir/>
          <dgm:resizeHandles val="exact"/>
        </dgm:presLayoutVars>
      </dgm:prSet>
      <dgm:spPr/>
      <dgm:t>
        <a:bodyPr/>
        <a:lstStyle/>
        <a:p>
          <a:endParaRPr lang="en-GB"/>
        </a:p>
      </dgm:t>
    </dgm:pt>
    <dgm:pt modelId="{BABA0231-A4BA-4DB0-9348-6C29970DA93F}" type="pres">
      <dgm:prSet presAssocID="{88F0B5F1-EBCE-4EC9-97FA-981F95A2CA27}" presName="comp" presStyleCnt="0"/>
      <dgm:spPr/>
    </dgm:pt>
    <dgm:pt modelId="{68579903-FF1C-4373-8A60-A5C643B38AD9}" type="pres">
      <dgm:prSet presAssocID="{88F0B5F1-EBCE-4EC9-97FA-981F95A2CA27}" presName="box" presStyleLbl="node1" presStyleIdx="0" presStyleCnt="3"/>
      <dgm:spPr/>
      <dgm:t>
        <a:bodyPr/>
        <a:lstStyle/>
        <a:p>
          <a:endParaRPr lang="en-GB"/>
        </a:p>
      </dgm:t>
    </dgm:pt>
    <dgm:pt modelId="{F2F75FC8-D358-47B2-B610-6B538F58EB13}" type="pres">
      <dgm:prSet presAssocID="{88F0B5F1-EBCE-4EC9-97FA-981F95A2CA27}" presName="img" presStyleLbl="fgImgPlace1" presStyleIdx="0" presStyleCnt="3"/>
      <dgm:spPr>
        <a:blipFill rotWithShape="0">
          <a:blip xmlns:r="http://schemas.openxmlformats.org/officeDocument/2006/relationships" r:embed="rId1"/>
          <a:stretch>
            <a:fillRect/>
          </a:stretch>
        </a:blipFill>
      </dgm:spPr>
    </dgm:pt>
    <dgm:pt modelId="{E59B19AD-03A5-4524-9B7D-BF0C7D274E18}" type="pres">
      <dgm:prSet presAssocID="{88F0B5F1-EBCE-4EC9-97FA-981F95A2CA27}" presName="text" presStyleLbl="node1" presStyleIdx="0" presStyleCnt="3">
        <dgm:presLayoutVars>
          <dgm:bulletEnabled val="1"/>
        </dgm:presLayoutVars>
      </dgm:prSet>
      <dgm:spPr/>
      <dgm:t>
        <a:bodyPr/>
        <a:lstStyle/>
        <a:p>
          <a:endParaRPr lang="en-GB"/>
        </a:p>
      </dgm:t>
    </dgm:pt>
    <dgm:pt modelId="{CFBDC798-AAD6-4349-8D78-C7ED682F7CFA}" type="pres">
      <dgm:prSet presAssocID="{CD575FFA-3A2F-4359-B53F-2B88343D2025}" presName="spacer" presStyleCnt="0"/>
      <dgm:spPr/>
    </dgm:pt>
    <dgm:pt modelId="{B22F7659-8E65-4124-86FB-A036B118D94C}" type="pres">
      <dgm:prSet presAssocID="{130F3A80-FF09-46F2-B0F0-2044B8578F76}" presName="comp" presStyleCnt="0"/>
      <dgm:spPr/>
    </dgm:pt>
    <dgm:pt modelId="{F9131840-473E-40AA-8B96-A8823E7CBD3C}" type="pres">
      <dgm:prSet presAssocID="{130F3A80-FF09-46F2-B0F0-2044B8578F76}" presName="box" presStyleLbl="node1" presStyleIdx="1" presStyleCnt="3"/>
      <dgm:spPr/>
      <dgm:t>
        <a:bodyPr/>
        <a:lstStyle/>
        <a:p>
          <a:endParaRPr lang="en-GB"/>
        </a:p>
      </dgm:t>
    </dgm:pt>
    <dgm:pt modelId="{AEAC4131-FF14-4124-9907-16372EDDF2BC}" type="pres">
      <dgm:prSet presAssocID="{130F3A80-FF09-46F2-B0F0-2044B8578F76}" presName="img" presStyleLbl="fgImgPlace1" presStyleIdx="1" presStyleCnt="3"/>
      <dgm:spPr>
        <a:blipFill rotWithShape="0">
          <a:blip xmlns:r="http://schemas.openxmlformats.org/officeDocument/2006/relationships" r:embed="rId2"/>
          <a:stretch>
            <a:fillRect/>
          </a:stretch>
        </a:blipFill>
      </dgm:spPr>
      <dgm:t>
        <a:bodyPr/>
        <a:lstStyle/>
        <a:p>
          <a:endParaRPr lang="en-GB"/>
        </a:p>
      </dgm:t>
    </dgm:pt>
    <dgm:pt modelId="{0BDC8964-5FAA-4104-B388-F612F68120C4}" type="pres">
      <dgm:prSet presAssocID="{130F3A80-FF09-46F2-B0F0-2044B8578F76}" presName="text" presStyleLbl="node1" presStyleIdx="1" presStyleCnt="3">
        <dgm:presLayoutVars>
          <dgm:bulletEnabled val="1"/>
        </dgm:presLayoutVars>
      </dgm:prSet>
      <dgm:spPr/>
      <dgm:t>
        <a:bodyPr/>
        <a:lstStyle/>
        <a:p>
          <a:endParaRPr lang="en-GB"/>
        </a:p>
      </dgm:t>
    </dgm:pt>
    <dgm:pt modelId="{09D7D1C7-CE56-4454-876C-E98CBB6C71D4}" type="pres">
      <dgm:prSet presAssocID="{FECDDE08-21A9-42F2-990F-997DE82C32CF}" presName="spacer" presStyleCnt="0"/>
      <dgm:spPr/>
    </dgm:pt>
    <dgm:pt modelId="{663D26CE-A71C-43C0-8446-8182A4FA176E}" type="pres">
      <dgm:prSet presAssocID="{5464C574-101A-4592-BB1A-21FA7EB748E9}" presName="comp" presStyleCnt="0"/>
      <dgm:spPr/>
    </dgm:pt>
    <dgm:pt modelId="{BE53CB9C-3B98-4A4F-A51A-C5AF09C7A12D}" type="pres">
      <dgm:prSet presAssocID="{5464C574-101A-4592-BB1A-21FA7EB748E9}" presName="box" presStyleLbl="node1" presStyleIdx="2" presStyleCnt="3"/>
      <dgm:spPr/>
      <dgm:t>
        <a:bodyPr/>
        <a:lstStyle/>
        <a:p>
          <a:endParaRPr lang="en-GB"/>
        </a:p>
      </dgm:t>
    </dgm:pt>
    <dgm:pt modelId="{5496D079-A7F1-4CF5-9ED1-7A0B82A5B63D}" type="pres">
      <dgm:prSet presAssocID="{5464C574-101A-4592-BB1A-21FA7EB748E9}" presName="img" presStyleLbl="fgImgPlace1" presStyleIdx="2" presStyleCnt="3"/>
      <dgm:spPr>
        <a:blipFill rotWithShape="0">
          <a:blip xmlns:r="http://schemas.openxmlformats.org/officeDocument/2006/relationships" r:embed="rId3"/>
          <a:stretch>
            <a:fillRect/>
          </a:stretch>
        </a:blipFill>
      </dgm:spPr>
    </dgm:pt>
    <dgm:pt modelId="{0A583CDE-DF1F-46E7-BFAA-A4FFABEDA3CD}" type="pres">
      <dgm:prSet presAssocID="{5464C574-101A-4592-BB1A-21FA7EB748E9}" presName="text" presStyleLbl="node1" presStyleIdx="2" presStyleCnt="3">
        <dgm:presLayoutVars>
          <dgm:bulletEnabled val="1"/>
        </dgm:presLayoutVars>
      </dgm:prSet>
      <dgm:spPr/>
      <dgm:t>
        <a:bodyPr/>
        <a:lstStyle/>
        <a:p>
          <a:endParaRPr lang="en-GB"/>
        </a:p>
      </dgm:t>
    </dgm:pt>
  </dgm:ptLst>
  <dgm:cxnLst>
    <dgm:cxn modelId="{D4F2BB8C-37D2-4E8D-A7BA-4440BA65EF67}" srcId="{5464C574-101A-4592-BB1A-21FA7EB748E9}" destId="{EFC65867-266F-49D4-A942-2D3D53CBD685}" srcOrd="1" destOrd="0" parTransId="{C9515755-9024-48EA-B0C3-05BF2AEDAE88}" sibTransId="{5F12F540-2BD0-460F-973A-C52E846E568B}"/>
    <dgm:cxn modelId="{F67D43C7-D748-4690-B907-EFE0C66D8E2F}" srcId="{C2532518-8F9C-413B-8542-24D426C412FD}" destId="{5464C574-101A-4592-BB1A-21FA7EB748E9}" srcOrd="2" destOrd="0" parTransId="{29BF8EB3-1795-4018-BAD3-F3FFF68A992F}" sibTransId="{021C0456-1757-4CB5-AA56-E80677CEA98B}"/>
    <dgm:cxn modelId="{FD198927-8CD3-4206-849A-F5ECFC984079}" type="presOf" srcId="{5C0D6790-0B6D-415F-AE39-221A69872135}" destId="{0BDC8964-5FAA-4104-B388-F612F68120C4}" srcOrd="1" destOrd="2" presId="urn:microsoft.com/office/officeart/2005/8/layout/vList4"/>
    <dgm:cxn modelId="{59114ECA-52B7-4482-8AD1-20A6DB4156C2}" type="presOf" srcId="{B6F76D4D-BBD1-4CE9-9902-04545EE23E3B}" destId="{68579903-FF1C-4373-8A60-A5C643B38AD9}" srcOrd="0" destOrd="3" presId="urn:microsoft.com/office/officeart/2005/8/layout/vList4"/>
    <dgm:cxn modelId="{6733232A-382D-47C3-B459-E8604AA6C443}" type="presOf" srcId="{5C0D6790-0B6D-415F-AE39-221A69872135}" destId="{F9131840-473E-40AA-8B96-A8823E7CBD3C}" srcOrd="0" destOrd="2" presId="urn:microsoft.com/office/officeart/2005/8/layout/vList4"/>
    <dgm:cxn modelId="{4B19AB5B-5FB7-4894-875E-F43D66E06CA1}" srcId="{88F0B5F1-EBCE-4EC9-97FA-981F95A2CA27}" destId="{D124325A-98A9-4475-AC64-C0B6FB48B300}" srcOrd="0" destOrd="0" parTransId="{7AD9BFC0-A299-44DA-B1EB-AF14E4B1588E}" sibTransId="{184FB6DE-CCBF-4E71-BC46-0431F387AEA4}"/>
    <dgm:cxn modelId="{835B87D4-F9E1-46B5-BF6F-0D6150EF29FA}" type="presOf" srcId="{F0FC941A-8A1B-4B97-BEDB-52E501B1FBB4}" destId="{68579903-FF1C-4373-8A60-A5C643B38AD9}" srcOrd="0" destOrd="2" presId="urn:microsoft.com/office/officeart/2005/8/layout/vList4"/>
    <dgm:cxn modelId="{FBDD42AB-C5A7-4B23-9732-26A199BF4CE4}" type="presOf" srcId="{5464C574-101A-4592-BB1A-21FA7EB748E9}" destId="{BE53CB9C-3B98-4A4F-A51A-C5AF09C7A12D}" srcOrd="0" destOrd="0" presId="urn:microsoft.com/office/officeart/2005/8/layout/vList4"/>
    <dgm:cxn modelId="{20C317E4-ACFE-433E-9314-5E9E64A91E8B}" type="presOf" srcId="{D124325A-98A9-4475-AC64-C0B6FB48B300}" destId="{E59B19AD-03A5-4524-9B7D-BF0C7D274E18}" srcOrd="1" destOrd="1" presId="urn:microsoft.com/office/officeart/2005/8/layout/vList4"/>
    <dgm:cxn modelId="{E9F43537-35AB-4108-B940-E4775F557E75}" type="presOf" srcId="{F0FC941A-8A1B-4B97-BEDB-52E501B1FBB4}" destId="{E59B19AD-03A5-4524-9B7D-BF0C7D274E18}" srcOrd="1" destOrd="2" presId="urn:microsoft.com/office/officeart/2005/8/layout/vList4"/>
    <dgm:cxn modelId="{575CA2E1-5F19-4982-A5A4-C801914D7554}" type="presOf" srcId="{EFC65867-266F-49D4-A942-2D3D53CBD685}" destId="{0A583CDE-DF1F-46E7-BFAA-A4FFABEDA3CD}" srcOrd="1" destOrd="2" presId="urn:microsoft.com/office/officeart/2005/8/layout/vList4"/>
    <dgm:cxn modelId="{3E779287-BADF-4589-B952-6BAF31DBE391}" type="presOf" srcId="{130F3A80-FF09-46F2-B0F0-2044B8578F76}" destId="{F9131840-473E-40AA-8B96-A8823E7CBD3C}" srcOrd="0" destOrd="0" presId="urn:microsoft.com/office/officeart/2005/8/layout/vList4"/>
    <dgm:cxn modelId="{66431FBC-DFDF-4104-96FC-A643DE1CC077}" type="presOf" srcId="{F4FA3DF7-31C5-41ED-8655-D0D04CF8B7F0}" destId="{0A583CDE-DF1F-46E7-BFAA-A4FFABEDA3CD}" srcOrd="1" destOrd="1" presId="urn:microsoft.com/office/officeart/2005/8/layout/vList4"/>
    <dgm:cxn modelId="{19C81B0A-51FD-49B8-BBC8-8CD42F5CB77C}" srcId="{C2532518-8F9C-413B-8542-24D426C412FD}" destId="{130F3A80-FF09-46F2-B0F0-2044B8578F76}" srcOrd="1" destOrd="0" parTransId="{BD594C52-2731-446B-B57C-B27D58FCD6EA}" sibTransId="{FECDDE08-21A9-42F2-990F-997DE82C32CF}"/>
    <dgm:cxn modelId="{42C3C9A6-739C-43D2-B73F-A69B4A293EA9}" type="presOf" srcId="{88F0B5F1-EBCE-4EC9-97FA-981F95A2CA27}" destId="{E59B19AD-03A5-4524-9B7D-BF0C7D274E18}" srcOrd="1" destOrd="0" presId="urn:microsoft.com/office/officeart/2005/8/layout/vList4"/>
    <dgm:cxn modelId="{4CE2CC74-0EC0-44CE-BE04-6F8B23A3B237}" type="presOf" srcId="{D124325A-98A9-4475-AC64-C0B6FB48B300}" destId="{68579903-FF1C-4373-8A60-A5C643B38AD9}" srcOrd="0" destOrd="1" presId="urn:microsoft.com/office/officeart/2005/8/layout/vList4"/>
    <dgm:cxn modelId="{2D11A22A-0507-4CEA-9E2F-5E306BA36ED1}" type="presOf" srcId="{F4FA3DF7-31C5-41ED-8655-D0D04CF8B7F0}" destId="{BE53CB9C-3B98-4A4F-A51A-C5AF09C7A12D}" srcOrd="0" destOrd="1" presId="urn:microsoft.com/office/officeart/2005/8/layout/vList4"/>
    <dgm:cxn modelId="{D5584DA6-CF2E-402C-AE7C-3193C7847492}" srcId="{C2532518-8F9C-413B-8542-24D426C412FD}" destId="{88F0B5F1-EBCE-4EC9-97FA-981F95A2CA27}" srcOrd="0" destOrd="0" parTransId="{BFBE414E-471A-4F19-ABC4-01D68FDB974D}" sibTransId="{CD575FFA-3A2F-4359-B53F-2B88343D2025}"/>
    <dgm:cxn modelId="{AECB316C-F56F-41EF-BD30-EF4E69936931}" type="presOf" srcId="{5464C574-101A-4592-BB1A-21FA7EB748E9}" destId="{0A583CDE-DF1F-46E7-BFAA-A4FFABEDA3CD}" srcOrd="1" destOrd="0" presId="urn:microsoft.com/office/officeart/2005/8/layout/vList4"/>
    <dgm:cxn modelId="{173810FC-3AA2-4403-BC41-0C296163484D}" srcId="{88F0B5F1-EBCE-4EC9-97FA-981F95A2CA27}" destId="{B6F76D4D-BBD1-4CE9-9902-04545EE23E3B}" srcOrd="2" destOrd="0" parTransId="{9EAFCFAD-4C10-43D7-81D1-D8E4A42FC8C3}" sibTransId="{FC3022FA-F6F0-46DF-8ADE-7FEB4BBAFA5B}"/>
    <dgm:cxn modelId="{A5C90C2D-31D8-4D81-BD25-F2DC907A5454}" type="presOf" srcId="{B6F76D4D-BBD1-4CE9-9902-04545EE23E3B}" destId="{E59B19AD-03A5-4524-9B7D-BF0C7D274E18}" srcOrd="1" destOrd="3" presId="urn:microsoft.com/office/officeart/2005/8/layout/vList4"/>
    <dgm:cxn modelId="{FBDCB1CD-B483-484E-8EFA-2E169C642DB6}" srcId="{130F3A80-FF09-46F2-B0F0-2044B8578F76}" destId="{5C0D6790-0B6D-415F-AE39-221A69872135}" srcOrd="1" destOrd="0" parTransId="{475329BC-A490-4A71-84F8-5C4D756318ED}" sibTransId="{28436557-B50A-466C-A143-BD0DB4FF4405}"/>
    <dgm:cxn modelId="{7DFABEF0-5590-49E5-83E9-0A9A6716DC7A}" type="presOf" srcId="{130F3A80-FF09-46F2-B0F0-2044B8578F76}" destId="{0BDC8964-5FAA-4104-B388-F612F68120C4}" srcOrd="1" destOrd="0" presId="urn:microsoft.com/office/officeart/2005/8/layout/vList4"/>
    <dgm:cxn modelId="{C5467F5B-5E5C-4581-9130-7187CDC57777}" srcId="{88F0B5F1-EBCE-4EC9-97FA-981F95A2CA27}" destId="{F0FC941A-8A1B-4B97-BEDB-52E501B1FBB4}" srcOrd="1" destOrd="0" parTransId="{AC9C942F-1332-4440-AFAC-6E6929918265}" sibTransId="{7297D529-802C-4B12-A1FA-8D0366891B3F}"/>
    <dgm:cxn modelId="{428E61D0-A2BC-46E7-8BBA-438BB25677D2}" type="presOf" srcId="{D2E0C0CF-6AA6-4174-B53D-29B15598C04F}" destId="{F9131840-473E-40AA-8B96-A8823E7CBD3C}" srcOrd="0" destOrd="1" presId="urn:microsoft.com/office/officeart/2005/8/layout/vList4"/>
    <dgm:cxn modelId="{524FA78D-AA8C-4BD6-8CC0-6A99AA71BACD}" srcId="{130F3A80-FF09-46F2-B0F0-2044B8578F76}" destId="{D2E0C0CF-6AA6-4174-B53D-29B15598C04F}" srcOrd="0" destOrd="0" parTransId="{F28FB9C4-175E-4422-8D8E-07F6000B2C69}" sibTransId="{43558146-9214-4829-9847-AC610E9C38F0}"/>
    <dgm:cxn modelId="{2C424807-6FC0-4CB7-8FF6-160AA10D0ADA}" type="presOf" srcId="{88F0B5F1-EBCE-4EC9-97FA-981F95A2CA27}" destId="{68579903-FF1C-4373-8A60-A5C643B38AD9}" srcOrd="0" destOrd="0" presId="urn:microsoft.com/office/officeart/2005/8/layout/vList4"/>
    <dgm:cxn modelId="{2423BD39-0164-4F1C-8092-A96FB3BAEBBD}" srcId="{5464C574-101A-4592-BB1A-21FA7EB748E9}" destId="{F4FA3DF7-31C5-41ED-8655-D0D04CF8B7F0}" srcOrd="0" destOrd="0" parTransId="{35F53E8D-ADE8-4925-882D-8805CCE779FC}" sibTransId="{886B99A3-7415-4E2D-8CE0-E30B7CECBE4C}"/>
    <dgm:cxn modelId="{05A9D1C4-C1CA-4424-A6BC-913BBED5A511}" type="presOf" srcId="{EFC65867-266F-49D4-A942-2D3D53CBD685}" destId="{BE53CB9C-3B98-4A4F-A51A-C5AF09C7A12D}" srcOrd="0" destOrd="2" presId="urn:microsoft.com/office/officeart/2005/8/layout/vList4"/>
    <dgm:cxn modelId="{3FBBB2C7-C170-4C9F-81DE-501679B1A64B}" type="presOf" srcId="{C2532518-8F9C-413B-8542-24D426C412FD}" destId="{EB7852E6-530F-4E8A-BA36-2F0E892EADC1}" srcOrd="0" destOrd="0" presId="urn:microsoft.com/office/officeart/2005/8/layout/vList4"/>
    <dgm:cxn modelId="{A25671B6-87BE-4778-8FB9-6201EA02BCE5}" type="presOf" srcId="{D2E0C0CF-6AA6-4174-B53D-29B15598C04F}" destId="{0BDC8964-5FAA-4104-B388-F612F68120C4}" srcOrd="1" destOrd="1" presId="urn:microsoft.com/office/officeart/2005/8/layout/vList4"/>
    <dgm:cxn modelId="{9A4D58F1-FE5C-4505-866E-EB377C361FB7}" type="presParOf" srcId="{EB7852E6-530F-4E8A-BA36-2F0E892EADC1}" destId="{BABA0231-A4BA-4DB0-9348-6C29970DA93F}" srcOrd="0" destOrd="0" presId="urn:microsoft.com/office/officeart/2005/8/layout/vList4"/>
    <dgm:cxn modelId="{F1F51CE6-56BB-41E5-8031-11712A546D4F}" type="presParOf" srcId="{BABA0231-A4BA-4DB0-9348-6C29970DA93F}" destId="{68579903-FF1C-4373-8A60-A5C643B38AD9}" srcOrd="0" destOrd="0" presId="urn:microsoft.com/office/officeart/2005/8/layout/vList4"/>
    <dgm:cxn modelId="{958209A2-6A72-4D3C-9DF9-36FEF61D199A}" type="presParOf" srcId="{BABA0231-A4BA-4DB0-9348-6C29970DA93F}" destId="{F2F75FC8-D358-47B2-B610-6B538F58EB13}" srcOrd="1" destOrd="0" presId="urn:microsoft.com/office/officeart/2005/8/layout/vList4"/>
    <dgm:cxn modelId="{B1C84C35-4CBD-4D01-8382-94B758E1C5C6}" type="presParOf" srcId="{BABA0231-A4BA-4DB0-9348-6C29970DA93F}" destId="{E59B19AD-03A5-4524-9B7D-BF0C7D274E18}" srcOrd="2" destOrd="0" presId="urn:microsoft.com/office/officeart/2005/8/layout/vList4"/>
    <dgm:cxn modelId="{936DCCAB-3BB2-490B-BCCE-D4323AADECD4}" type="presParOf" srcId="{EB7852E6-530F-4E8A-BA36-2F0E892EADC1}" destId="{CFBDC798-AAD6-4349-8D78-C7ED682F7CFA}" srcOrd="1" destOrd="0" presId="urn:microsoft.com/office/officeart/2005/8/layout/vList4"/>
    <dgm:cxn modelId="{427D1E18-8A3D-40C9-82E4-2B1A6B3F16A6}" type="presParOf" srcId="{EB7852E6-530F-4E8A-BA36-2F0E892EADC1}" destId="{B22F7659-8E65-4124-86FB-A036B118D94C}" srcOrd="2" destOrd="0" presId="urn:microsoft.com/office/officeart/2005/8/layout/vList4"/>
    <dgm:cxn modelId="{8EB055B6-77B2-4D7D-BFF4-DB0BC3E01D23}" type="presParOf" srcId="{B22F7659-8E65-4124-86FB-A036B118D94C}" destId="{F9131840-473E-40AA-8B96-A8823E7CBD3C}" srcOrd="0" destOrd="0" presId="urn:microsoft.com/office/officeart/2005/8/layout/vList4"/>
    <dgm:cxn modelId="{4A5D0122-75AE-4C2B-AB75-29582086658C}" type="presParOf" srcId="{B22F7659-8E65-4124-86FB-A036B118D94C}" destId="{AEAC4131-FF14-4124-9907-16372EDDF2BC}" srcOrd="1" destOrd="0" presId="urn:microsoft.com/office/officeart/2005/8/layout/vList4"/>
    <dgm:cxn modelId="{4CF594BD-0A4B-4227-B42C-6063C4B88B9D}" type="presParOf" srcId="{B22F7659-8E65-4124-86FB-A036B118D94C}" destId="{0BDC8964-5FAA-4104-B388-F612F68120C4}" srcOrd="2" destOrd="0" presId="urn:microsoft.com/office/officeart/2005/8/layout/vList4"/>
    <dgm:cxn modelId="{00897723-F562-42B9-A084-D685E3B235BF}" type="presParOf" srcId="{EB7852E6-530F-4E8A-BA36-2F0E892EADC1}" destId="{09D7D1C7-CE56-4454-876C-E98CBB6C71D4}" srcOrd="3" destOrd="0" presId="urn:microsoft.com/office/officeart/2005/8/layout/vList4"/>
    <dgm:cxn modelId="{2841EC8D-BBA4-4805-B503-1E360ACAEC53}" type="presParOf" srcId="{EB7852E6-530F-4E8A-BA36-2F0E892EADC1}" destId="{663D26CE-A71C-43C0-8446-8182A4FA176E}" srcOrd="4" destOrd="0" presId="urn:microsoft.com/office/officeart/2005/8/layout/vList4"/>
    <dgm:cxn modelId="{6C20EBC1-2357-4679-8E36-D5AA158DBDD6}" type="presParOf" srcId="{663D26CE-A71C-43C0-8446-8182A4FA176E}" destId="{BE53CB9C-3B98-4A4F-A51A-C5AF09C7A12D}" srcOrd="0" destOrd="0" presId="urn:microsoft.com/office/officeart/2005/8/layout/vList4"/>
    <dgm:cxn modelId="{564AA09D-24B2-4CC9-8E8C-DCEF823CAC11}" type="presParOf" srcId="{663D26CE-A71C-43C0-8446-8182A4FA176E}" destId="{5496D079-A7F1-4CF5-9ED1-7A0B82A5B63D}" srcOrd="1" destOrd="0" presId="urn:microsoft.com/office/officeart/2005/8/layout/vList4"/>
    <dgm:cxn modelId="{A3707E4F-32E4-4169-B700-95FDC9E68411}" type="presParOf" srcId="{663D26CE-A71C-43C0-8446-8182A4FA176E}" destId="{0A583CDE-DF1F-46E7-BFAA-A4FFABEDA3CD}"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2B6333-5E66-4655-A8A8-F89E8A5D0F90}">
      <dsp:nvSpPr>
        <dsp:cNvPr id="0" name=""/>
        <dsp:cNvSpPr/>
      </dsp:nvSpPr>
      <dsp:spPr>
        <a:xfrm>
          <a:off x="0" y="919412"/>
          <a:ext cx="7467600"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1F3DDA-4ADE-4176-B3E0-4C8F8D2D05E6}">
      <dsp:nvSpPr>
        <dsp:cNvPr id="0" name=""/>
        <dsp:cNvSpPr/>
      </dsp:nvSpPr>
      <dsp:spPr>
        <a:xfrm>
          <a:off x="373380" y="476612"/>
          <a:ext cx="5227320"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1333500">
            <a:lnSpc>
              <a:spcPct val="90000"/>
            </a:lnSpc>
            <a:spcBef>
              <a:spcPct val="0"/>
            </a:spcBef>
            <a:spcAft>
              <a:spcPct val="35000"/>
            </a:spcAft>
          </a:pPr>
          <a:r>
            <a:rPr lang="en-GB" sz="3000" kern="1200" dirty="0" smtClean="0"/>
            <a:t>Hospital Anxiety and Depression Scale or PHQ 9</a:t>
          </a:r>
          <a:endParaRPr lang="en-GB" sz="3000" kern="1200" dirty="0"/>
        </a:p>
      </dsp:txBody>
      <dsp:txXfrm>
        <a:off x="373380" y="476612"/>
        <a:ext cx="5227320" cy="885600"/>
      </dsp:txXfrm>
    </dsp:sp>
    <dsp:sp modelId="{D80B80BA-C7BD-403E-B2F7-C55BE54D7571}">
      <dsp:nvSpPr>
        <dsp:cNvPr id="0" name=""/>
        <dsp:cNvSpPr/>
      </dsp:nvSpPr>
      <dsp:spPr>
        <a:xfrm>
          <a:off x="0" y="2280212"/>
          <a:ext cx="7467600"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B7E7CB-6701-4970-B2AE-C6AA979CE14A}">
      <dsp:nvSpPr>
        <dsp:cNvPr id="0" name=""/>
        <dsp:cNvSpPr/>
      </dsp:nvSpPr>
      <dsp:spPr>
        <a:xfrm>
          <a:off x="373380" y="1837412"/>
          <a:ext cx="5227320"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1333500">
            <a:lnSpc>
              <a:spcPct val="90000"/>
            </a:lnSpc>
            <a:spcBef>
              <a:spcPct val="0"/>
            </a:spcBef>
            <a:spcAft>
              <a:spcPct val="35000"/>
            </a:spcAft>
          </a:pPr>
          <a:r>
            <a:rPr lang="en-GB" sz="3000" kern="1200" dirty="0" smtClean="0"/>
            <a:t>Brief Pain Inventory</a:t>
          </a:r>
          <a:endParaRPr lang="en-GB" sz="3000" kern="1200" dirty="0"/>
        </a:p>
      </dsp:txBody>
      <dsp:txXfrm>
        <a:off x="373380" y="1837412"/>
        <a:ext cx="5227320" cy="885600"/>
      </dsp:txXfrm>
    </dsp:sp>
    <dsp:sp modelId="{D5C38985-ADD6-4344-9911-07E2EAA8ACB4}">
      <dsp:nvSpPr>
        <dsp:cNvPr id="0" name=""/>
        <dsp:cNvSpPr/>
      </dsp:nvSpPr>
      <dsp:spPr>
        <a:xfrm>
          <a:off x="0" y="3641012"/>
          <a:ext cx="7467600"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DECD02-650B-482D-A6B9-A3D163559EF1}">
      <dsp:nvSpPr>
        <dsp:cNvPr id="0" name=""/>
        <dsp:cNvSpPr/>
      </dsp:nvSpPr>
      <dsp:spPr>
        <a:xfrm>
          <a:off x="373380" y="3198212"/>
          <a:ext cx="5227320"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1333500">
            <a:lnSpc>
              <a:spcPct val="90000"/>
            </a:lnSpc>
            <a:spcBef>
              <a:spcPct val="0"/>
            </a:spcBef>
            <a:spcAft>
              <a:spcPct val="35000"/>
            </a:spcAft>
          </a:pPr>
          <a:r>
            <a:rPr lang="en-GB" sz="3000" kern="1200" dirty="0" smtClean="0"/>
            <a:t>SF 36</a:t>
          </a:r>
          <a:endParaRPr lang="en-GB" sz="3000" kern="1200" dirty="0"/>
        </a:p>
      </dsp:txBody>
      <dsp:txXfrm>
        <a:off x="373380" y="3198212"/>
        <a:ext cx="5227320" cy="8856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98A917-1946-430A-854A-46357E5C4DD5}">
      <dsp:nvSpPr>
        <dsp:cNvPr id="0" name=""/>
        <dsp:cNvSpPr/>
      </dsp:nvSpPr>
      <dsp:spPr>
        <a:xfrm>
          <a:off x="0" y="982884"/>
          <a:ext cx="82296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21634A-5E99-4090-8FF8-EFC92B800DF3}">
      <dsp:nvSpPr>
        <dsp:cNvPr id="0" name=""/>
        <dsp:cNvSpPr/>
      </dsp:nvSpPr>
      <dsp:spPr>
        <a:xfrm>
          <a:off x="391790" y="39385"/>
          <a:ext cx="7835792" cy="12091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GB" sz="1800" kern="1200" dirty="0" smtClean="0"/>
            <a:t>Caused by an injury that stimulates pain receptors</a:t>
          </a:r>
          <a:endParaRPr lang="en-GB" sz="1800" kern="1200" dirty="0"/>
        </a:p>
      </dsp:txBody>
      <dsp:txXfrm>
        <a:off x="391790" y="39385"/>
        <a:ext cx="7835792" cy="1209178"/>
      </dsp:txXfrm>
    </dsp:sp>
    <dsp:sp modelId="{1DFD7984-0AEE-4D25-A076-8A62B2B22B34}">
      <dsp:nvSpPr>
        <dsp:cNvPr id="0" name=""/>
        <dsp:cNvSpPr/>
      </dsp:nvSpPr>
      <dsp:spPr>
        <a:xfrm>
          <a:off x="0" y="2380757"/>
          <a:ext cx="82296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54D135-E6BD-4EA0-B805-E131F5F169F4}">
      <dsp:nvSpPr>
        <dsp:cNvPr id="0" name=""/>
        <dsp:cNvSpPr/>
      </dsp:nvSpPr>
      <dsp:spPr>
        <a:xfrm>
          <a:off x="391790" y="1533684"/>
          <a:ext cx="7835792" cy="11127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GB" sz="1800" kern="1200" dirty="0" smtClean="0"/>
            <a:t>Arises from continuing inflammatory damage</a:t>
          </a:r>
          <a:endParaRPr lang="en-GB" sz="1800" kern="1200" dirty="0"/>
        </a:p>
      </dsp:txBody>
      <dsp:txXfrm>
        <a:off x="391790" y="1533684"/>
        <a:ext cx="7835792" cy="1112752"/>
      </dsp:txXfrm>
    </dsp:sp>
    <dsp:sp modelId="{EEC734B6-637A-4F78-8056-ED8DA105F40A}">
      <dsp:nvSpPr>
        <dsp:cNvPr id="0" name=""/>
        <dsp:cNvSpPr/>
      </dsp:nvSpPr>
      <dsp:spPr>
        <a:xfrm>
          <a:off x="0" y="4032976"/>
          <a:ext cx="82296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2C1A73-7209-4A4A-9462-01E5B3D17C13}">
      <dsp:nvSpPr>
        <dsp:cNvPr id="0" name=""/>
        <dsp:cNvSpPr/>
      </dsp:nvSpPr>
      <dsp:spPr>
        <a:xfrm>
          <a:off x="391790" y="2931557"/>
          <a:ext cx="7835792" cy="13670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GB" sz="1800" kern="1200" dirty="0" smtClean="0"/>
            <a:t>Is pain related to disease, surgery, trauma, arising from body tissue</a:t>
          </a:r>
          <a:endParaRPr lang="en-GB" sz="1800" kern="1200" dirty="0"/>
        </a:p>
      </dsp:txBody>
      <dsp:txXfrm>
        <a:off x="391790" y="2931557"/>
        <a:ext cx="7835792" cy="136709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D6DD22-3C9A-46F4-A029-D7EDF19E29BF}">
      <dsp:nvSpPr>
        <dsp:cNvPr id="0" name=""/>
        <dsp:cNvSpPr/>
      </dsp:nvSpPr>
      <dsp:spPr>
        <a:xfrm>
          <a:off x="0" y="422979"/>
          <a:ext cx="82296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9674E1-61CA-4BCB-9F95-FFCF1F4AB3CE}">
      <dsp:nvSpPr>
        <dsp:cNvPr id="0" name=""/>
        <dsp:cNvSpPr/>
      </dsp:nvSpPr>
      <dsp:spPr>
        <a:xfrm>
          <a:off x="391790" y="83499"/>
          <a:ext cx="7835792"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22350">
            <a:lnSpc>
              <a:spcPct val="90000"/>
            </a:lnSpc>
            <a:spcBef>
              <a:spcPct val="0"/>
            </a:spcBef>
            <a:spcAft>
              <a:spcPct val="35000"/>
            </a:spcAft>
          </a:pPr>
          <a:r>
            <a:rPr lang="en-GB" sz="2300" kern="1200" dirty="0" smtClean="0"/>
            <a:t>Unlicensed but recommended in NICE guidelines</a:t>
          </a:r>
          <a:endParaRPr lang="en-GB" sz="2300" kern="1200" dirty="0"/>
        </a:p>
      </dsp:txBody>
      <dsp:txXfrm>
        <a:off x="391790" y="83499"/>
        <a:ext cx="7835792" cy="678960"/>
      </dsp:txXfrm>
    </dsp:sp>
    <dsp:sp modelId="{885AA796-D155-4279-8D4A-42AE190201CF}">
      <dsp:nvSpPr>
        <dsp:cNvPr id="0" name=""/>
        <dsp:cNvSpPr/>
      </dsp:nvSpPr>
      <dsp:spPr>
        <a:xfrm>
          <a:off x="0" y="1819875"/>
          <a:ext cx="82296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82BAC1-7684-47FA-97E2-4BA5A9F8175D}">
      <dsp:nvSpPr>
        <dsp:cNvPr id="0" name=""/>
        <dsp:cNvSpPr/>
      </dsp:nvSpPr>
      <dsp:spPr>
        <a:xfrm>
          <a:off x="391790" y="1126779"/>
          <a:ext cx="7835792" cy="10325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1800" kern="1200" dirty="0" smtClean="0"/>
            <a:t>Relieves neuropathic pain - this effect is independent of mood elevation.</a:t>
          </a:r>
          <a:r>
            <a:rPr lang="en-GB" sz="1800" kern="1200" baseline="30000" dirty="0" smtClean="0"/>
            <a:t> </a:t>
          </a:r>
          <a:endParaRPr lang="en-GB" sz="1800" kern="1200" dirty="0" smtClean="0"/>
        </a:p>
        <a:p>
          <a:pPr lvl="0" algn="l" defTabSz="1600200">
            <a:lnSpc>
              <a:spcPct val="90000"/>
            </a:lnSpc>
            <a:spcBef>
              <a:spcPct val="0"/>
            </a:spcBef>
            <a:spcAft>
              <a:spcPct val="35000"/>
            </a:spcAft>
          </a:pPr>
          <a:endParaRPr lang="en-GB" kern="1200" dirty="0"/>
        </a:p>
      </dsp:txBody>
      <dsp:txXfrm>
        <a:off x="391790" y="1126779"/>
        <a:ext cx="7835792" cy="1032575"/>
      </dsp:txXfrm>
    </dsp:sp>
    <dsp:sp modelId="{F09F0D5A-8E31-4EEA-8E67-426DA441705C}">
      <dsp:nvSpPr>
        <dsp:cNvPr id="0" name=""/>
        <dsp:cNvSpPr/>
      </dsp:nvSpPr>
      <dsp:spPr>
        <a:xfrm>
          <a:off x="0" y="2863155"/>
          <a:ext cx="82296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1F6B20-6D8B-4434-B780-802CB5AC1DC5}">
      <dsp:nvSpPr>
        <dsp:cNvPr id="0" name=""/>
        <dsp:cNvSpPr/>
      </dsp:nvSpPr>
      <dsp:spPr>
        <a:xfrm>
          <a:off x="391790" y="2523675"/>
          <a:ext cx="7835792"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2000" kern="1200" dirty="0" smtClean="0"/>
            <a:t>Nortriptyline v Amitriptyline</a:t>
          </a:r>
        </a:p>
        <a:p>
          <a:pPr lvl="0" algn="l" defTabSz="889000">
            <a:lnSpc>
              <a:spcPct val="90000"/>
            </a:lnSpc>
            <a:spcBef>
              <a:spcPct val="0"/>
            </a:spcBef>
            <a:spcAft>
              <a:spcPct val="35000"/>
            </a:spcAft>
          </a:pPr>
          <a:endParaRPr lang="en-GB" sz="2000" kern="1200" dirty="0"/>
        </a:p>
      </dsp:txBody>
      <dsp:txXfrm>
        <a:off x="391790" y="2523675"/>
        <a:ext cx="7835792" cy="678960"/>
      </dsp:txXfrm>
    </dsp:sp>
    <dsp:sp modelId="{BC83F0FA-B1FB-4AB1-A436-DA59FBFECB8B}">
      <dsp:nvSpPr>
        <dsp:cNvPr id="0" name=""/>
        <dsp:cNvSpPr/>
      </dsp:nvSpPr>
      <dsp:spPr>
        <a:xfrm>
          <a:off x="0" y="4045425"/>
          <a:ext cx="82296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B74A7A-BFF3-4A04-8992-A30CC7942354}">
      <dsp:nvSpPr>
        <dsp:cNvPr id="0" name=""/>
        <dsp:cNvSpPr/>
      </dsp:nvSpPr>
      <dsp:spPr>
        <a:xfrm>
          <a:off x="399424" y="3566955"/>
          <a:ext cx="7824702" cy="8179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GB" sz="2300" kern="1200" dirty="0" smtClean="0"/>
            <a:t>More expensive but less side effects</a:t>
          </a:r>
          <a:endParaRPr lang="en-GB" sz="2300" kern="1200" dirty="0"/>
        </a:p>
      </dsp:txBody>
      <dsp:txXfrm>
        <a:off x="399424" y="3566955"/>
        <a:ext cx="7824702" cy="81794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429491-4337-4ABC-88A4-493FAA7A53B9}">
      <dsp:nvSpPr>
        <dsp:cNvPr id="0" name=""/>
        <dsp:cNvSpPr/>
      </dsp:nvSpPr>
      <dsp:spPr>
        <a:xfrm>
          <a:off x="0" y="0"/>
          <a:ext cx="8153400" cy="14049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smtClean="0"/>
            <a:t>Transdermal Buprenorphine</a:t>
          </a:r>
          <a:endParaRPr lang="en-GB" sz="1900" kern="1200" dirty="0"/>
        </a:p>
        <a:p>
          <a:pPr marL="114300" lvl="1" indent="-114300" algn="l" defTabSz="666750">
            <a:lnSpc>
              <a:spcPct val="90000"/>
            </a:lnSpc>
            <a:spcBef>
              <a:spcPct val="0"/>
            </a:spcBef>
            <a:spcAft>
              <a:spcPct val="15000"/>
            </a:spcAft>
            <a:buChar char="••"/>
          </a:pPr>
          <a:r>
            <a:rPr lang="en-GB" sz="1500" kern="1200" dirty="0" smtClean="0"/>
            <a:t>Good tolerability profile – stepping stone to stronger opiates</a:t>
          </a:r>
          <a:endParaRPr lang="en-GB" sz="1500" kern="1200" dirty="0"/>
        </a:p>
        <a:p>
          <a:pPr marL="114300" lvl="1" indent="-114300" algn="l" defTabSz="666750">
            <a:lnSpc>
              <a:spcPct val="90000"/>
            </a:lnSpc>
            <a:spcBef>
              <a:spcPct val="0"/>
            </a:spcBef>
            <a:spcAft>
              <a:spcPct val="15000"/>
            </a:spcAft>
            <a:buChar char="••"/>
          </a:pPr>
          <a:r>
            <a:rPr lang="en-GB" sz="1500" kern="1200" dirty="0" smtClean="0"/>
            <a:t>Safe in the presence of renal impairment</a:t>
          </a:r>
          <a:endParaRPr lang="en-GB" sz="1500" kern="1200" dirty="0"/>
        </a:p>
        <a:p>
          <a:pPr marL="114300" lvl="1" indent="-114300" algn="l" defTabSz="666750">
            <a:lnSpc>
              <a:spcPct val="90000"/>
            </a:lnSpc>
            <a:spcBef>
              <a:spcPct val="0"/>
            </a:spcBef>
            <a:spcAft>
              <a:spcPct val="15000"/>
            </a:spcAft>
            <a:buChar char="••"/>
          </a:pPr>
          <a:r>
            <a:rPr lang="en-GB" sz="1500" kern="1200" dirty="0" smtClean="0"/>
            <a:t>Less constipation</a:t>
          </a:r>
          <a:endParaRPr lang="en-GB" sz="1500" kern="1200" dirty="0"/>
        </a:p>
        <a:p>
          <a:pPr marL="114300" lvl="1" indent="-114300" algn="l" defTabSz="666750">
            <a:lnSpc>
              <a:spcPct val="90000"/>
            </a:lnSpc>
            <a:spcBef>
              <a:spcPct val="0"/>
            </a:spcBef>
            <a:spcAft>
              <a:spcPct val="15000"/>
            </a:spcAft>
            <a:buChar char="••"/>
          </a:pPr>
          <a:r>
            <a:rPr lang="en-GB" sz="1500" kern="1200" dirty="0" smtClean="0"/>
            <a:t>Less effect on testosterone</a:t>
          </a:r>
          <a:endParaRPr lang="en-GB" sz="1500" kern="1200" dirty="0"/>
        </a:p>
      </dsp:txBody>
      <dsp:txXfrm>
        <a:off x="1771173" y="0"/>
        <a:ext cx="6382226" cy="1404937"/>
      </dsp:txXfrm>
    </dsp:sp>
    <dsp:sp modelId="{79A180A0-FE38-4CC3-A01F-06AFF5631F9F}">
      <dsp:nvSpPr>
        <dsp:cNvPr id="0" name=""/>
        <dsp:cNvSpPr/>
      </dsp:nvSpPr>
      <dsp:spPr>
        <a:xfrm>
          <a:off x="140493" y="140493"/>
          <a:ext cx="1630680" cy="112395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4C5046-E6C8-4536-96A9-E1E619C172B3}">
      <dsp:nvSpPr>
        <dsp:cNvPr id="0" name=""/>
        <dsp:cNvSpPr/>
      </dsp:nvSpPr>
      <dsp:spPr>
        <a:xfrm>
          <a:off x="0" y="1545431"/>
          <a:ext cx="8153400" cy="14049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smtClean="0"/>
            <a:t>Fentanyl</a:t>
          </a:r>
          <a:endParaRPr lang="en-GB" sz="1900" kern="1200" dirty="0"/>
        </a:p>
        <a:p>
          <a:pPr marL="114300" lvl="1" indent="-114300" algn="l" defTabSz="666750">
            <a:lnSpc>
              <a:spcPct val="90000"/>
            </a:lnSpc>
            <a:spcBef>
              <a:spcPct val="0"/>
            </a:spcBef>
            <a:spcAft>
              <a:spcPct val="15000"/>
            </a:spcAft>
            <a:buChar char="••"/>
          </a:pPr>
          <a:r>
            <a:rPr lang="en-GB" sz="1500" kern="1200" dirty="0" smtClean="0"/>
            <a:t>Useful in renal impairment</a:t>
          </a:r>
          <a:endParaRPr lang="en-GB" sz="1500" kern="1200" dirty="0"/>
        </a:p>
        <a:p>
          <a:pPr marL="114300" lvl="1" indent="-114300" algn="l" defTabSz="666750">
            <a:lnSpc>
              <a:spcPct val="90000"/>
            </a:lnSpc>
            <a:spcBef>
              <a:spcPct val="0"/>
            </a:spcBef>
            <a:spcAft>
              <a:spcPct val="15000"/>
            </a:spcAft>
            <a:buChar char="••"/>
          </a:pPr>
          <a:r>
            <a:rPr lang="en-GB" sz="1500" kern="1200" dirty="0" smtClean="0"/>
            <a:t>Lowest patch strength inappropriate for opiate naive patient</a:t>
          </a:r>
          <a:endParaRPr lang="en-GB" sz="1500" kern="1200" dirty="0"/>
        </a:p>
        <a:p>
          <a:pPr marL="114300" lvl="1" indent="-114300" algn="l" defTabSz="666750">
            <a:lnSpc>
              <a:spcPct val="90000"/>
            </a:lnSpc>
            <a:spcBef>
              <a:spcPct val="0"/>
            </a:spcBef>
            <a:spcAft>
              <a:spcPct val="15000"/>
            </a:spcAft>
            <a:buChar char="••"/>
          </a:pPr>
          <a:r>
            <a:rPr lang="en-GB" sz="1500" kern="1200" dirty="0" smtClean="0"/>
            <a:t>Widespread lack of appreciation of strength of Fentanyl</a:t>
          </a:r>
          <a:endParaRPr lang="en-GB" sz="1500" kern="1200" dirty="0"/>
        </a:p>
      </dsp:txBody>
      <dsp:txXfrm>
        <a:off x="1771173" y="1545431"/>
        <a:ext cx="6382226" cy="1404937"/>
      </dsp:txXfrm>
    </dsp:sp>
    <dsp:sp modelId="{33AA2A3B-2AA9-4B24-A53B-706A0F9366D9}">
      <dsp:nvSpPr>
        <dsp:cNvPr id="0" name=""/>
        <dsp:cNvSpPr/>
      </dsp:nvSpPr>
      <dsp:spPr>
        <a:xfrm>
          <a:off x="140493" y="1685924"/>
          <a:ext cx="1630680" cy="112395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0A8BC8-D11F-4493-A391-7A519C4988FA}">
      <dsp:nvSpPr>
        <dsp:cNvPr id="0" name=""/>
        <dsp:cNvSpPr/>
      </dsp:nvSpPr>
      <dsp:spPr>
        <a:xfrm>
          <a:off x="0" y="3090862"/>
          <a:ext cx="8153400" cy="14049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smtClean="0"/>
            <a:t>Morphine</a:t>
          </a:r>
          <a:endParaRPr lang="en-GB" sz="1900" kern="1200" dirty="0"/>
        </a:p>
        <a:p>
          <a:pPr marL="114300" lvl="1" indent="-114300" algn="l" defTabSz="666750">
            <a:lnSpc>
              <a:spcPct val="90000"/>
            </a:lnSpc>
            <a:spcBef>
              <a:spcPct val="0"/>
            </a:spcBef>
            <a:spcAft>
              <a:spcPct val="15000"/>
            </a:spcAft>
            <a:buChar char="••"/>
          </a:pPr>
          <a:r>
            <a:rPr lang="en-GB" sz="1500" kern="1200" dirty="0" smtClean="0"/>
            <a:t>Undoubtedly effective, level 1b evidence</a:t>
          </a:r>
          <a:endParaRPr lang="en-GB" sz="1500" kern="1200" dirty="0"/>
        </a:p>
        <a:p>
          <a:pPr marL="114300" lvl="1" indent="-114300" algn="l" defTabSz="666750">
            <a:lnSpc>
              <a:spcPct val="90000"/>
            </a:lnSpc>
            <a:spcBef>
              <a:spcPct val="0"/>
            </a:spcBef>
            <a:spcAft>
              <a:spcPct val="15000"/>
            </a:spcAft>
            <a:buChar char="••"/>
          </a:pPr>
          <a:r>
            <a:rPr lang="en-GB" sz="1500" kern="1200" dirty="0" smtClean="0"/>
            <a:t>Familiar drug for most physicians enhances its safety</a:t>
          </a:r>
          <a:endParaRPr lang="en-GB" sz="1500" kern="1200" dirty="0"/>
        </a:p>
        <a:p>
          <a:pPr marL="114300" lvl="1" indent="-114300" algn="l" defTabSz="666750">
            <a:lnSpc>
              <a:spcPct val="90000"/>
            </a:lnSpc>
            <a:spcBef>
              <a:spcPct val="0"/>
            </a:spcBef>
            <a:spcAft>
              <a:spcPct val="15000"/>
            </a:spcAft>
            <a:buChar char="••"/>
          </a:pPr>
          <a:r>
            <a:rPr lang="en-GB" sz="1500" kern="1200" dirty="0" smtClean="0"/>
            <a:t>Beware in renal impairment, active metabolite quickly accumulates</a:t>
          </a:r>
          <a:endParaRPr lang="en-GB" sz="1500" kern="1200" dirty="0"/>
        </a:p>
      </dsp:txBody>
      <dsp:txXfrm>
        <a:off x="1771173" y="3090862"/>
        <a:ext cx="6382226" cy="1404937"/>
      </dsp:txXfrm>
    </dsp:sp>
    <dsp:sp modelId="{D3FCFBAB-D96A-4216-ADF4-5ABEB942879C}">
      <dsp:nvSpPr>
        <dsp:cNvPr id="0" name=""/>
        <dsp:cNvSpPr/>
      </dsp:nvSpPr>
      <dsp:spPr>
        <a:xfrm>
          <a:off x="140493" y="3231356"/>
          <a:ext cx="1630680" cy="1123950"/>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579903-FF1C-4373-8A60-A5C643B38AD9}">
      <dsp:nvSpPr>
        <dsp:cNvPr id="0" name=""/>
        <dsp:cNvSpPr/>
      </dsp:nvSpPr>
      <dsp:spPr>
        <a:xfrm>
          <a:off x="0" y="0"/>
          <a:ext cx="8153400" cy="14049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GB" sz="2300" kern="1200" dirty="0" smtClean="0"/>
            <a:t>Oxycodone</a:t>
          </a:r>
          <a:endParaRPr lang="en-GB" sz="2300" kern="1200" dirty="0"/>
        </a:p>
        <a:p>
          <a:pPr marL="171450" lvl="1" indent="-171450" algn="l" defTabSz="800100">
            <a:lnSpc>
              <a:spcPct val="90000"/>
            </a:lnSpc>
            <a:spcBef>
              <a:spcPct val="0"/>
            </a:spcBef>
            <a:spcAft>
              <a:spcPct val="15000"/>
            </a:spcAft>
            <a:buChar char="••"/>
          </a:pPr>
          <a:r>
            <a:rPr lang="en-GB" sz="1800" kern="1200" dirty="0" smtClean="0"/>
            <a:t>Well tolerated</a:t>
          </a:r>
          <a:endParaRPr lang="en-GB" sz="1800" kern="1200" dirty="0"/>
        </a:p>
        <a:p>
          <a:pPr marL="171450" lvl="1" indent="-171450" algn="l" defTabSz="800100">
            <a:lnSpc>
              <a:spcPct val="90000"/>
            </a:lnSpc>
            <a:spcBef>
              <a:spcPct val="0"/>
            </a:spcBef>
            <a:spcAft>
              <a:spcPct val="15000"/>
            </a:spcAft>
            <a:buChar char="••"/>
          </a:pPr>
          <a:r>
            <a:rPr lang="en-GB" sz="1800" kern="1200" dirty="0" smtClean="0"/>
            <a:t>Effect on NMDA Receptor </a:t>
          </a:r>
          <a:endParaRPr lang="en-GB" sz="1800" kern="1200" dirty="0"/>
        </a:p>
        <a:p>
          <a:pPr marL="171450" lvl="1" indent="-171450" algn="l" defTabSz="800100">
            <a:lnSpc>
              <a:spcPct val="90000"/>
            </a:lnSpc>
            <a:spcBef>
              <a:spcPct val="0"/>
            </a:spcBef>
            <a:spcAft>
              <a:spcPct val="15000"/>
            </a:spcAft>
            <a:buChar char="••"/>
          </a:pPr>
          <a:r>
            <a:rPr lang="en-GB" sz="1800" kern="1200" dirty="0" err="1" smtClean="0"/>
            <a:t>Targinact</a:t>
          </a:r>
          <a:r>
            <a:rPr lang="en-GB" sz="1800" kern="1200" dirty="0" smtClean="0"/>
            <a:t> (</a:t>
          </a:r>
          <a:r>
            <a:rPr lang="en-GB" sz="1800" kern="1200" dirty="0" err="1" smtClean="0"/>
            <a:t>oxycodone</a:t>
          </a:r>
          <a:r>
            <a:rPr lang="en-GB" sz="1800" kern="1200" dirty="0" smtClean="0"/>
            <a:t>/</a:t>
          </a:r>
          <a:r>
            <a:rPr lang="en-GB" sz="1800" kern="1200" dirty="0" err="1" smtClean="0"/>
            <a:t>naloxone</a:t>
          </a:r>
          <a:r>
            <a:rPr lang="en-GB" sz="1800" kern="1200" dirty="0" smtClean="0"/>
            <a:t>) </a:t>
          </a:r>
          <a:endParaRPr lang="en-GB" sz="1800" kern="1200" dirty="0"/>
        </a:p>
      </dsp:txBody>
      <dsp:txXfrm>
        <a:off x="1771173" y="0"/>
        <a:ext cx="6382226" cy="1404937"/>
      </dsp:txXfrm>
    </dsp:sp>
    <dsp:sp modelId="{F2F75FC8-D358-47B2-B610-6B538F58EB13}">
      <dsp:nvSpPr>
        <dsp:cNvPr id="0" name=""/>
        <dsp:cNvSpPr/>
      </dsp:nvSpPr>
      <dsp:spPr>
        <a:xfrm>
          <a:off x="140493" y="140493"/>
          <a:ext cx="1630680" cy="112395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131840-473E-40AA-8B96-A8823E7CBD3C}">
      <dsp:nvSpPr>
        <dsp:cNvPr id="0" name=""/>
        <dsp:cNvSpPr/>
      </dsp:nvSpPr>
      <dsp:spPr>
        <a:xfrm>
          <a:off x="0" y="1545431"/>
          <a:ext cx="8153400" cy="14049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GB" sz="2300" kern="1200" dirty="0" smtClean="0"/>
            <a:t>Methadone</a:t>
          </a:r>
          <a:endParaRPr lang="en-GB" sz="2300" kern="1200" dirty="0"/>
        </a:p>
        <a:p>
          <a:pPr marL="171450" lvl="1" indent="-171450" algn="l" defTabSz="800100">
            <a:lnSpc>
              <a:spcPct val="90000"/>
            </a:lnSpc>
            <a:spcBef>
              <a:spcPct val="0"/>
            </a:spcBef>
            <a:spcAft>
              <a:spcPct val="15000"/>
            </a:spcAft>
            <a:buChar char="••"/>
          </a:pPr>
          <a:r>
            <a:rPr lang="en-GB" sz="1800" kern="1200" dirty="0" smtClean="0"/>
            <a:t>Narrow therapeutic window</a:t>
          </a:r>
          <a:endParaRPr lang="en-GB" sz="1800" kern="1200" dirty="0"/>
        </a:p>
        <a:p>
          <a:pPr marL="171450" lvl="1" indent="-171450" algn="l" defTabSz="800100">
            <a:lnSpc>
              <a:spcPct val="90000"/>
            </a:lnSpc>
            <a:spcBef>
              <a:spcPct val="0"/>
            </a:spcBef>
            <a:spcAft>
              <a:spcPct val="15000"/>
            </a:spcAft>
            <a:buChar char="••"/>
          </a:pPr>
          <a:r>
            <a:rPr lang="en-GB" sz="1800" kern="1200" dirty="0" smtClean="0"/>
            <a:t>Difficult to titrate</a:t>
          </a:r>
          <a:endParaRPr lang="en-GB" sz="1800" kern="1200" dirty="0"/>
        </a:p>
      </dsp:txBody>
      <dsp:txXfrm>
        <a:off x="1771173" y="1545431"/>
        <a:ext cx="6382226" cy="1404937"/>
      </dsp:txXfrm>
    </dsp:sp>
    <dsp:sp modelId="{AEAC4131-FF14-4124-9907-16372EDDF2BC}">
      <dsp:nvSpPr>
        <dsp:cNvPr id="0" name=""/>
        <dsp:cNvSpPr/>
      </dsp:nvSpPr>
      <dsp:spPr>
        <a:xfrm>
          <a:off x="140493" y="1685924"/>
          <a:ext cx="1630680" cy="112395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53CB9C-3B98-4A4F-A51A-C5AF09C7A12D}">
      <dsp:nvSpPr>
        <dsp:cNvPr id="0" name=""/>
        <dsp:cNvSpPr/>
      </dsp:nvSpPr>
      <dsp:spPr>
        <a:xfrm>
          <a:off x="0" y="3090862"/>
          <a:ext cx="8153400" cy="14049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GB" sz="2300" kern="1200" dirty="0" err="1" smtClean="0"/>
            <a:t>Tapentadol</a:t>
          </a:r>
          <a:endParaRPr lang="en-GB" sz="2300" kern="1200" dirty="0"/>
        </a:p>
        <a:p>
          <a:pPr marL="171450" lvl="1" indent="-171450" algn="l" defTabSz="800100">
            <a:lnSpc>
              <a:spcPct val="90000"/>
            </a:lnSpc>
            <a:spcBef>
              <a:spcPct val="0"/>
            </a:spcBef>
            <a:spcAft>
              <a:spcPct val="15000"/>
            </a:spcAft>
            <a:buChar char="••"/>
          </a:pPr>
          <a:r>
            <a:rPr lang="en-GB" sz="1800" kern="1200" dirty="0" smtClean="0"/>
            <a:t>Mu opiate uptake inhibitor</a:t>
          </a:r>
          <a:endParaRPr lang="en-GB" sz="1800" kern="1200" dirty="0"/>
        </a:p>
        <a:p>
          <a:pPr marL="171450" lvl="1" indent="-171450" algn="l" defTabSz="800100">
            <a:lnSpc>
              <a:spcPct val="90000"/>
            </a:lnSpc>
            <a:spcBef>
              <a:spcPct val="0"/>
            </a:spcBef>
            <a:spcAft>
              <a:spcPct val="15000"/>
            </a:spcAft>
            <a:buChar char="••"/>
          </a:pPr>
          <a:r>
            <a:rPr lang="en-GB" sz="1800" kern="1200" dirty="0" err="1" smtClean="0"/>
            <a:t>Norepinephrine</a:t>
          </a:r>
          <a:r>
            <a:rPr lang="en-GB" sz="1800" kern="1200" dirty="0" smtClean="0"/>
            <a:t> reuptake inhibitor</a:t>
          </a:r>
          <a:endParaRPr lang="en-GB" sz="1800" kern="1200" dirty="0"/>
        </a:p>
      </dsp:txBody>
      <dsp:txXfrm>
        <a:off x="1771173" y="3090862"/>
        <a:ext cx="6382226" cy="1404937"/>
      </dsp:txXfrm>
    </dsp:sp>
    <dsp:sp modelId="{5496D079-A7F1-4CF5-9ED1-7A0B82A5B63D}">
      <dsp:nvSpPr>
        <dsp:cNvPr id="0" name=""/>
        <dsp:cNvSpPr/>
      </dsp:nvSpPr>
      <dsp:spPr>
        <a:xfrm>
          <a:off x="140493" y="3231356"/>
          <a:ext cx="1630680" cy="1123950"/>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714705-8496-42A7-B5E9-46B54C517A1A}" type="datetimeFigureOut">
              <a:rPr lang="en-GB" smtClean="0"/>
              <a:pPr/>
              <a:t>21/01/2014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8045F9-9449-47BC-BD14-0458ABA9093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F21A79-93C4-4365-A3C4-FB11F8CCCDA6}" type="slidenum">
              <a:rPr lang="en-US"/>
              <a:pPr fontAlgn="base">
                <a:spcBef>
                  <a:spcPct val="0"/>
                </a:spcBef>
                <a:spcAft>
                  <a:spcPct val="0"/>
                </a:spcAft>
              </a:pPr>
              <a:t>2</a:t>
            </a:fld>
            <a:endParaRPr lang="en-US"/>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xfrm>
            <a:off x="914400" y="4343400"/>
            <a:ext cx="5029200" cy="4114800"/>
          </a:xfrm>
          <a:noFill/>
        </p:spPr>
        <p:txBody>
          <a:bodyPr wrap="square" lIns="89657" tIns="44828" rIns="89657" bIns="44828" numCol="1" anchor="t" anchorCtr="0" compatLnSpc="1">
            <a:prstTxWarp prst="textNoShape">
              <a:avLst/>
            </a:prstTxWarp>
          </a:bodyPr>
          <a:lstStyle/>
          <a:p>
            <a:pPr>
              <a:spcBef>
                <a:spcPct val="0"/>
              </a:spcBef>
            </a:pPr>
            <a:r>
              <a:rPr lang="en-US" smtClean="0"/>
              <a:t>There have been many definitions of pain but probably the most commonly used is that of the International Association for the Study of Pain,</a:t>
            </a:r>
            <a:r>
              <a:rPr lang="en-US" baseline="30000" smtClean="0"/>
              <a:t>1 </a:t>
            </a:r>
            <a:r>
              <a:rPr lang="en-US" smtClean="0"/>
              <a:t>which emphasises both sensory (nociceptive) and emotional (suffering) factors and is sufficiently broad to encompass the diverse aspects of the pain experience.</a:t>
            </a:r>
          </a:p>
          <a:p>
            <a:pPr>
              <a:spcBef>
                <a:spcPct val="0"/>
              </a:spcBef>
            </a:pPr>
            <a:endParaRPr lang="en-GB" smtClean="0"/>
          </a:p>
          <a:p>
            <a:pPr>
              <a:spcBef>
                <a:spcPct val="0"/>
              </a:spcBef>
            </a:pPr>
            <a:r>
              <a:rPr lang="en-GB" sz="1000" b="1" smtClean="0">
                <a:cs typeface="Times New Roman" pitchFamily="18" charset="0"/>
              </a:rPr>
              <a:t>1 </a:t>
            </a:r>
            <a:r>
              <a:rPr lang="en-GB" sz="1000" smtClean="0">
                <a:cs typeface="Times New Roman" pitchFamily="18" charset="0"/>
              </a:rPr>
              <a:t>Merskey H. Classification of chronic pain: description of chronic pain syndromes and definition of pain terms. </a:t>
            </a:r>
            <a:r>
              <a:rPr lang="en-GB" sz="1000" i="1" smtClean="0">
                <a:cs typeface="Times New Roman" pitchFamily="18" charset="0"/>
              </a:rPr>
              <a:t>Pain</a:t>
            </a:r>
            <a:r>
              <a:rPr lang="en-GB" sz="1000" smtClean="0">
                <a:cs typeface="Times New Roman" pitchFamily="18" charset="0"/>
              </a:rPr>
              <a:t> 1986; Suppl 3: S1</a:t>
            </a:r>
            <a:r>
              <a:rPr lang="en-GB" sz="1000" smtClean="0">
                <a:latin typeface="Times New Roman" pitchFamily="18" charset="0"/>
                <a:cs typeface="Times New Roman" pitchFamily="18" charset="0"/>
              </a:rPr>
              <a:t>–</a:t>
            </a:r>
            <a:r>
              <a:rPr lang="en-GB" sz="1000" smtClean="0">
                <a:cs typeface="Times New Roman" pitchFamily="18" charset="0"/>
              </a:rPr>
              <a:t>225. </a:t>
            </a:r>
            <a:endParaRPr lang="en-GB" sz="1000" smtClean="0"/>
          </a:p>
          <a:p>
            <a:pPr>
              <a:spcBef>
                <a:spcPct val="0"/>
              </a:spcBef>
            </a:pPr>
            <a:endParaRPr lang="en-US" sz="1000" smtClean="0"/>
          </a:p>
          <a:p>
            <a:pPr>
              <a:spcBef>
                <a:spcPct val="0"/>
              </a:spcBef>
            </a:pPr>
            <a:endParaRPr lang="en-US" smtClean="0"/>
          </a:p>
          <a:p>
            <a:pPr>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8551F5-D154-4D66-A917-33437EE06218}" type="slidenum">
              <a:rPr lang="en-US"/>
              <a:pPr fontAlgn="base">
                <a:spcBef>
                  <a:spcPct val="0"/>
                </a:spcBef>
                <a:spcAft>
                  <a:spcPct val="0"/>
                </a:spcAft>
              </a:pPr>
              <a:t>4</a:t>
            </a:fld>
            <a:endParaRPr lang="en-US"/>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D5F4A7-61E4-4F2B-ABF3-F0648B541473}" type="slidenum">
              <a:rPr lang="en-US"/>
              <a:pPr/>
              <a:t>16</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xfrm>
            <a:off x="914400" y="4343520"/>
            <a:ext cx="5029200" cy="4114246"/>
          </a:xfrm>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B0C83F-848E-4061-A049-9FFF1F4E313E}" type="slidenum">
              <a:rPr lang="en-US"/>
              <a:pPr/>
              <a:t>20</a:t>
            </a:fld>
            <a:endParaRPr lang="en-US"/>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39" name="Rectangle 3"/>
          <p:cNvSpPr>
            <a:spLocks noGrp="1" noChangeArrowheads="1"/>
          </p:cNvSpPr>
          <p:nvPr>
            <p:ph type="body" idx="1"/>
          </p:nvPr>
        </p:nvSpPr>
        <p:spPr bwMode="auto">
          <a:xfrm>
            <a:off x="635000" y="4252913"/>
            <a:ext cx="5481638" cy="4114800"/>
          </a:xfrm>
          <a:noFill/>
        </p:spPr>
        <p:txBody>
          <a:bodyPr wrap="square" numCol="1" anchor="t" anchorCtr="0" compatLnSpc="1">
            <a:prstTxWarp prst="textNoShape">
              <a:avLst/>
            </a:prstTxWarp>
          </a:bodyPr>
          <a:lstStyle/>
          <a:p>
            <a:pPr>
              <a:spcBef>
                <a:spcPct val="20000"/>
              </a:spcBef>
            </a:pPr>
            <a:r>
              <a:rPr lang="de-DE" sz="1000" b="1" dirty="0" smtClean="0"/>
              <a:t>PURPOSE OF THE SLIDE</a:t>
            </a:r>
            <a:r>
              <a:rPr lang="de-DE" sz="1000" dirty="0" smtClean="0"/>
              <a:t>	</a:t>
            </a:r>
          </a:p>
          <a:p>
            <a:pPr marL="360363" lvl="1" indent="-180975">
              <a:spcBef>
                <a:spcPct val="20000"/>
              </a:spcBef>
              <a:buFontTx/>
              <a:buChar char="•"/>
            </a:pPr>
            <a:r>
              <a:rPr lang="de-DE" sz="1000" dirty="0" smtClean="0"/>
              <a:t>To discuss that neuropathic pain can be clinically experienced in a variety of sensations and symptoms.</a:t>
            </a:r>
          </a:p>
          <a:p>
            <a:pPr marL="360363" lvl="1" indent="-180975">
              <a:spcBef>
                <a:spcPct val="20000"/>
              </a:spcBef>
            </a:pPr>
            <a:endParaRPr lang="de-DE" sz="1000" dirty="0" smtClean="0"/>
          </a:p>
          <a:p>
            <a:pPr marL="360363" lvl="1" indent="-180975">
              <a:spcBef>
                <a:spcPct val="20000"/>
              </a:spcBef>
            </a:pPr>
            <a:r>
              <a:rPr lang="de-DE" sz="1000" dirty="0" smtClean="0"/>
              <a:t>Figure: </a:t>
            </a:r>
            <a:r>
              <a:rPr lang="de-DE" sz="1000" u="sng" dirty="0" smtClean="0"/>
              <a:t>http://www.nepknowmore.ca/en/idpain_self_assess_tool</a:t>
            </a:r>
          </a:p>
          <a:p>
            <a:pPr marL="360363" lvl="1" indent="-180975">
              <a:spcBef>
                <a:spcPct val="20000"/>
              </a:spcBef>
            </a:pPr>
            <a:endParaRPr lang="de-DE" sz="1000" dirty="0" smtClean="0"/>
          </a:p>
          <a:p>
            <a:pPr marL="360363" lvl="1" indent="-180975">
              <a:spcBef>
                <a:spcPct val="20000"/>
              </a:spcBef>
            </a:pPr>
            <a:endParaRPr lang="de-DE" sz="1000" u="sng" dirty="0" smtClean="0"/>
          </a:p>
          <a:p>
            <a:pPr marL="360363" lvl="1" indent="-180975">
              <a:spcBef>
                <a:spcPct val="20000"/>
              </a:spcBef>
            </a:pPr>
            <a:endParaRPr lang="de-DE" sz="1000" dirty="0" smtClean="0"/>
          </a:p>
          <a:p>
            <a:pPr marL="360363" lvl="1" indent="-180975">
              <a:spcBef>
                <a:spcPct val="20000"/>
              </a:spcBef>
              <a:buFontTx/>
              <a:buChar char="•"/>
            </a:pPr>
            <a:endParaRPr lang="de-DE" sz="1000" dirty="0" smtClean="0"/>
          </a:p>
        </p:txBody>
      </p:sp>
      <p:sp>
        <p:nvSpPr>
          <p:cNvPr id="75780" name="Date Placeholder 3"/>
          <p:cNvSpPr txBox="1">
            <a:spLocks noGrp="1"/>
          </p:cNvSpPr>
          <p:nvPr/>
        </p:nvSpPr>
        <p:spPr>
          <a:xfrm>
            <a:off x="3884613" y="0"/>
            <a:ext cx="2971800" cy="457200"/>
          </a:xfrm>
          <a:prstGeom prst="rect">
            <a:avLst/>
          </a:prstGeom>
          <a:noFill/>
        </p:spPr>
        <p:txBody>
          <a:bodyPr/>
          <a:lstStyle/>
          <a:p>
            <a:pPr algn="r" fontAlgn="auto">
              <a:spcBef>
                <a:spcPts val="0"/>
              </a:spcBef>
              <a:spcAft>
                <a:spcPts val="0"/>
              </a:spcAft>
              <a:defRPr/>
            </a:pPr>
            <a:fld id="{87EA2372-18B2-4702-B0F0-6BB6749C419D}" type="datetime1">
              <a:rPr lang="en-US" sz="1200">
                <a:latin typeface="+mn-lt"/>
                <a:cs typeface="+mn-cs"/>
              </a:rPr>
              <a:pPr algn="r" fontAlgn="auto">
                <a:spcBef>
                  <a:spcPts val="0"/>
                </a:spcBef>
                <a:spcAft>
                  <a:spcPts val="0"/>
                </a:spcAft>
                <a:defRPr/>
              </a:pPr>
              <a:t>1/21/2014</a:t>
            </a:fld>
            <a:endParaRPr lang="en-US" sz="1200">
              <a:latin typeface="+mn-lt"/>
              <a:cs typeface="+mn-cs"/>
            </a:endParaRPr>
          </a:p>
        </p:txBody>
      </p:sp>
      <p:sp>
        <p:nvSpPr>
          <p:cNvPr id="75781" name="Slide Number Placeholder 4"/>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2841513F-23D9-4533-8B8A-DBFFDC94565F}" type="slidenum">
              <a:rPr lang="en-US" sz="1200">
                <a:latin typeface="+mn-lt"/>
                <a:cs typeface="+mn-cs"/>
              </a:rPr>
              <a:pPr algn="r" fontAlgn="auto">
                <a:spcBef>
                  <a:spcPts val="0"/>
                </a:spcBef>
                <a:spcAft>
                  <a:spcPts val="0"/>
                </a:spcAft>
                <a:defRPr/>
              </a:pPr>
              <a:t>34</a:t>
            </a:fld>
            <a:endParaRPr lang="en-US" sz="1200">
              <a:latin typeface="+mn-lt"/>
              <a:cs typeface="+mn-cs"/>
            </a:endParaRPr>
          </a:p>
        </p:txBody>
      </p:sp>
      <p:sp>
        <p:nvSpPr>
          <p:cNvPr id="75782" name="Footer Placeholder 5"/>
          <p:cNvSpPr txBox="1">
            <a:spLocks noGrp="1"/>
          </p:cNvSpPr>
          <p:nvPr/>
        </p:nvSpPr>
        <p:spPr>
          <a:xfrm>
            <a:off x="0" y="8685213"/>
            <a:ext cx="2971800" cy="457200"/>
          </a:xfrm>
          <a:prstGeom prst="rect">
            <a:avLst/>
          </a:prstGeom>
          <a:noFill/>
        </p:spPr>
        <p:txBody>
          <a:bodyPr anchor="b"/>
          <a:lstStyle/>
          <a:p>
            <a:pPr fontAlgn="auto">
              <a:spcBef>
                <a:spcPts val="0"/>
              </a:spcBef>
              <a:spcAft>
                <a:spcPts val="0"/>
              </a:spcAft>
              <a:defRPr/>
            </a:pPr>
            <a:endParaRPr lang="en-US" sz="1200">
              <a:latin typeface="+mn-lt"/>
              <a:cs typeface="+mn-cs"/>
            </a:endParaRPr>
          </a:p>
        </p:txBody>
      </p:sp>
      <p:sp>
        <p:nvSpPr>
          <p:cNvPr id="75783" name="Header Placeholder 6"/>
          <p:cNvSpPr txBox="1">
            <a:spLocks noGrp="1"/>
          </p:cNvSpPr>
          <p:nvPr/>
        </p:nvSpPr>
        <p:spPr>
          <a:xfrm>
            <a:off x="0" y="0"/>
            <a:ext cx="2971800" cy="457200"/>
          </a:xfrm>
          <a:prstGeom prst="rect">
            <a:avLst/>
          </a:prstGeom>
          <a:noFill/>
        </p:spPr>
        <p:txBody>
          <a:bodyPr/>
          <a:lstStyle/>
          <a:p>
            <a:pPr fontAlgn="auto">
              <a:spcBef>
                <a:spcPts val="0"/>
              </a:spcBef>
              <a:spcAft>
                <a:spcPts val="0"/>
              </a:spcAft>
              <a:defRPr/>
            </a:pPr>
            <a:r>
              <a:rPr lang="en-US" sz="1200">
                <a:latin typeface="+mn-lt"/>
                <a:cs typeface="+mn-cs"/>
              </a:rPr>
              <a:t>Pathophysiology of Pain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7ED164-1803-410C-9D8D-88706429F9EC}" type="slidenum">
              <a:rPr lang="en-US"/>
              <a:pPr/>
              <a:t>78</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GB" dirty="0"/>
              <a:t>Mood, beliefs about pain and coping style affect adjustment to chronic pain.</a:t>
            </a:r>
          </a:p>
          <a:p>
            <a:r>
              <a:rPr lang="en-GB" dirty="0"/>
              <a:t>The initial cause of the pain is physical, but psychological factors play a role in progression to disability and distress.</a:t>
            </a:r>
            <a:endParaRPr lang="en-US" dirty="0"/>
          </a:p>
          <a:p>
            <a:r>
              <a:rPr lang="en-GB" dirty="0"/>
              <a:t>When pain continues over time a person may avoid regular activities due to fear of further injury or increased pain. This includes stopping work, social activities and hobbies.</a:t>
            </a:r>
          </a:p>
          <a:p>
            <a:r>
              <a:rPr lang="en-GB" dirty="0"/>
              <a:t>As the person withdraws and becomes less active, their physical condition declines and their weight may be affected. This contributes to the development of the belief that they are disabled.</a:t>
            </a:r>
          </a:p>
          <a:p>
            <a:r>
              <a:rPr lang="en-GB" dirty="0"/>
              <a:t>As this continues they may develop negative beliefs about their pain e.g. “I can’t do anything”, “This will never get any better” and negative thoughts about themselves “I’m no use to my family because I can’t work”, “My friends won’t want to see me because I am too miserable”.</a:t>
            </a:r>
          </a:p>
          <a:p>
            <a:r>
              <a:rPr lang="en-GB" dirty="0"/>
              <a:t>These thoughts, along with withdrawal from fulfilling and rewarding activities can cause a person to feel withdrawn and depressed. The distress side of the diagram and the cycle continues.</a:t>
            </a:r>
            <a:endParaRPr lang="en-US" dirty="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81104D4-F6BA-43A6-A251-6B42F7B3A658}" type="datetimeFigureOut">
              <a:rPr lang="en-GB" smtClean="0"/>
              <a:pPr/>
              <a:t>21/01/2014</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618F3D5-52A8-4819-AE54-29492FE2ED24}"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1104D4-F6BA-43A6-A251-6B42F7B3A658}" type="datetimeFigureOut">
              <a:rPr lang="en-GB" smtClean="0"/>
              <a:pPr/>
              <a:t>21/01/2014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8F3D5-52A8-4819-AE54-29492FE2ED2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1104D4-F6BA-43A6-A251-6B42F7B3A658}" type="datetimeFigureOut">
              <a:rPr lang="en-GB" smtClean="0"/>
              <a:pPr/>
              <a:t>21/01/2014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8F3D5-52A8-4819-AE54-29492FE2ED24}"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649288"/>
            <a:ext cx="8229600" cy="555625"/>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746250"/>
            <a:ext cx="8229600" cy="4162425"/>
          </a:xfrm>
        </p:spPr>
        <p:txBody>
          <a:bodyPr rtlCol="0">
            <a:normAutofit/>
          </a:bodyPr>
          <a:lstStyle/>
          <a:p>
            <a:pPr lvl="0"/>
            <a:endParaRPr lang="en-GB" noProof="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F468AE0E-3A42-4FBD-A9AD-1FD5EE54B62D}"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719263"/>
            <a:ext cx="4038600" cy="4411662"/>
          </a:xfrm>
        </p:spPr>
        <p:txBody>
          <a:bodyPr/>
          <a:lstStyle/>
          <a:p>
            <a:endParaRPr lang="en-GB"/>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491CE8D3-36A6-49E0-8427-5D542FFFC71C}" type="slidenum">
              <a:rPr lang="en-US" altLang="en-US"/>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600200"/>
            <a:ext cx="4038600" cy="4530725"/>
          </a:xfrm>
        </p:spPr>
        <p:txBody>
          <a:bodyPr>
            <a:normAutofit/>
          </a:bodyPr>
          <a:lstStyle/>
          <a:p>
            <a:pPr lvl="0"/>
            <a:endParaRPr lang="en-GB" noProof="0"/>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D958D642-DA23-4C80-A916-3FEB170C294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93F71D62-18B5-4E16-847C-06BF6FD8DCBE}"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81104D4-F6BA-43A6-A251-6B42F7B3A658}" type="datetimeFigureOut">
              <a:rPr lang="en-GB" smtClean="0"/>
              <a:pPr/>
              <a:t>21/01/2014</a:t>
            </a:fld>
            <a:endParaRPr lang="en-GB"/>
          </a:p>
        </p:txBody>
      </p:sp>
      <p:sp>
        <p:nvSpPr>
          <p:cNvPr id="9" name="Slide Number Placeholder 8"/>
          <p:cNvSpPr>
            <a:spLocks noGrp="1"/>
          </p:cNvSpPr>
          <p:nvPr>
            <p:ph type="sldNum" sz="quarter" idx="15"/>
          </p:nvPr>
        </p:nvSpPr>
        <p:spPr/>
        <p:txBody>
          <a:bodyPr rtlCol="0"/>
          <a:lstStyle/>
          <a:p>
            <a:fld id="{E618F3D5-52A8-4819-AE54-29492FE2ED24}" type="slidenum">
              <a:rPr lang="en-GB" smtClean="0"/>
              <a:pPr/>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81104D4-F6BA-43A6-A251-6B42F7B3A658}" type="datetimeFigureOut">
              <a:rPr lang="en-GB" smtClean="0"/>
              <a:pPr/>
              <a:t>21/01/2014</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618F3D5-52A8-4819-AE54-29492FE2ED24}"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81104D4-F6BA-43A6-A251-6B42F7B3A658}" type="datetimeFigureOut">
              <a:rPr lang="en-GB" smtClean="0"/>
              <a:pPr/>
              <a:t>21/01/2014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8F3D5-52A8-4819-AE54-29492FE2ED24}" type="slidenum">
              <a:rPr lang="en-GB" smtClean="0"/>
              <a:pPr/>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81104D4-F6BA-43A6-A251-6B42F7B3A658}" type="datetimeFigureOut">
              <a:rPr lang="en-GB" smtClean="0"/>
              <a:pPr/>
              <a:t>21/01/2014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18F3D5-52A8-4819-AE54-29492FE2ED24}" type="slidenum">
              <a:rPr lang="en-GB" smtClean="0"/>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81104D4-F6BA-43A6-A251-6B42F7B3A658}" type="datetimeFigureOut">
              <a:rPr lang="en-GB" smtClean="0"/>
              <a:pPr/>
              <a:t>21/01/2014</a:t>
            </a:fld>
            <a:endParaRPr lang="en-GB"/>
          </a:p>
        </p:txBody>
      </p:sp>
      <p:sp>
        <p:nvSpPr>
          <p:cNvPr id="7" name="Slide Number Placeholder 6"/>
          <p:cNvSpPr>
            <a:spLocks noGrp="1"/>
          </p:cNvSpPr>
          <p:nvPr>
            <p:ph type="sldNum" sz="quarter" idx="11"/>
          </p:nvPr>
        </p:nvSpPr>
        <p:spPr/>
        <p:txBody>
          <a:bodyPr rtlCol="0"/>
          <a:lstStyle/>
          <a:p>
            <a:fld id="{E618F3D5-52A8-4819-AE54-29492FE2ED24}" type="slidenum">
              <a:rPr lang="en-GB" smtClean="0"/>
              <a:pPr/>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1104D4-F6BA-43A6-A251-6B42F7B3A658}" type="datetimeFigureOut">
              <a:rPr lang="en-GB" smtClean="0"/>
              <a:pPr/>
              <a:t>21/01/2014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18F3D5-52A8-4819-AE54-29492FE2ED2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81104D4-F6BA-43A6-A251-6B42F7B3A658}" type="datetimeFigureOut">
              <a:rPr lang="en-GB" smtClean="0"/>
              <a:pPr/>
              <a:t>21/01/2014</a:t>
            </a:fld>
            <a:endParaRPr lang="en-GB"/>
          </a:p>
        </p:txBody>
      </p:sp>
      <p:sp>
        <p:nvSpPr>
          <p:cNvPr id="22" name="Slide Number Placeholder 21"/>
          <p:cNvSpPr>
            <a:spLocks noGrp="1"/>
          </p:cNvSpPr>
          <p:nvPr>
            <p:ph type="sldNum" sz="quarter" idx="15"/>
          </p:nvPr>
        </p:nvSpPr>
        <p:spPr/>
        <p:txBody>
          <a:bodyPr rtlCol="0"/>
          <a:lstStyle/>
          <a:p>
            <a:fld id="{E618F3D5-52A8-4819-AE54-29492FE2ED24}" type="slidenum">
              <a:rPr lang="en-GB" smtClean="0"/>
              <a:pPr/>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81104D4-F6BA-43A6-A251-6B42F7B3A658}" type="datetimeFigureOut">
              <a:rPr lang="en-GB" smtClean="0"/>
              <a:pPr/>
              <a:t>21/01/2014</a:t>
            </a:fld>
            <a:endParaRPr lang="en-GB"/>
          </a:p>
        </p:txBody>
      </p:sp>
      <p:sp>
        <p:nvSpPr>
          <p:cNvPr id="18" name="Slide Number Placeholder 17"/>
          <p:cNvSpPr>
            <a:spLocks noGrp="1"/>
          </p:cNvSpPr>
          <p:nvPr>
            <p:ph type="sldNum" sz="quarter" idx="11"/>
          </p:nvPr>
        </p:nvSpPr>
        <p:spPr/>
        <p:txBody>
          <a:bodyPr rtlCol="0"/>
          <a:lstStyle/>
          <a:p>
            <a:fld id="{E618F3D5-52A8-4819-AE54-29492FE2ED24}" type="slidenum">
              <a:rPr lang="en-GB" smtClean="0"/>
              <a:pPr/>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81104D4-F6BA-43A6-A251-6B42F7B3A658}" type="datetimeFigureOut">
              <a:rPr lang="en-GB" smtClean="0"/>
              <a:pPr/>
              <a:t>21/01/2014</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618F3D5-52A8-4819-AE54-29492FE2ED2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8" r:id="rId12"/>
    <p:sldLayoutId id="2147483819" r:id="rId13"/>
    <p:sldLayoutId id="2147483820" r:id="rId14"/>
    <p:sldLayoutId id="2147483821" r:id="rId15"/>
    <p:sldLayoutId id="2147483822" r:id="rId16"/>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uk/imgres?imgurl=http://1.bp.blogspot.com/_vDdYLSKxMAM/RwBYBhWoVKI/AAAAAAAAAW4/5B1hSxzarQw/s320/red_flags.jpg&amp;imgrefurl=http://redstaterusa.blogspot.com/2007_09_01_archive.html&amp;usg=__cvSRbAiBrMi691SAuypukK8C4jU=&amp;h=300&amp;w=250&amp;sz=8&amp;hl=en&amp;start=18&amp;um=1&amp;itbs=1&amp;tbnid=vhuiAUxWTt0fkM:&amp;tbnh=116&amp;tbnw=97&amp;prev=/images?q=red+flags&amp;um=1&amp;hl=en&amp;sa=N&amp;rls=com.microsoft:en-gb:IE-SearchBox&amp;rlz=1I7ADRA_en&amp;tbs=isch: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uk/imgres?imgurl=http://myf1world.files.wordpress.com/2008/04/yellowflag.jpg&amp;imgrefurl=http://myf1world.wordpress.com/2008/04/11/coloured-flags/&amp;usg=__1KfAq50mXzqHXCWXSIrm2DRNx-Y=&amp;h=628&amp;w=319&amp;sz=35&amp;hl=en&amp;start=2&amp;um=1&amp;itbs=1&amp;tbnid=KFmEEkVYGIvwmM:&amp;tbnh=137&amp;tbnw=70&amp;prev=/images?q=yellow+flags&amp;um=1&amp;hl=en&amp;sa=N&amp;rls=com.microsoft:en-gb:IE-SearchBox&amp;rlz=1I7ADRA_en&amp;tbs=isch: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uk/imgres?imgurl=http://static-p4.fotolia.com/jpg/00/14/46/39/400_F_14463922_2V4VEC0MOnlj66WMMG1pCVJJooRaVuJN.jpg&amp;imgrefurl=http://en.fotolia.com/id/14463922&amp;usg=__LiLF2dh6tIei-cGhMsRk-NUYT_M=&amp;h=400&amp;w=400&amp;sz=13&amp;hl=en&amp;start=14&amp;itbs=1&amp;tbnid=1iDzxAVXuo6bLM:&amp;tbnh=124&amp;tbnw=124&amp;prev=/images?q=cartoon+elderly+person&amp;hl=en&amp;gbv=2&amp;tbs=isch:1"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britishpainsociety.org/book_opioid_main.pdf" TargetMode="External"/><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hyperlink" Target="http://www.britishpainsociety.org/book_opioid_patient.pdf" TargetMode="Externa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britishpainsociety.org/pub_patient.htm"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gif"/></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gif"/><Relationship Id="rId1" Type="http://schemas.openxmlformats.org/officeDocument/2006/relationships/slideLayout" Target="../slideLayouts/slideLayout6.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7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hyperlink" Target="https://catalogue.ic.nhs.uk/publications/public-health/surveys/heal-surv-eng-2011/HSE2011-Ch9-Chronic-Pain.pdf"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492896"/>
            <a:ext cx="6534472" cy="1944216"/>
          </a:xfrm>
        </p:spPr>
        <p:txBody>
          <a:bodyPr>
            <a:noAutofit/>
          </a:bodyPr>
          <a:lstStyle/>
          <a:p>
            <a:r>
              <a:rPr lang="en-GB" sz="4000" dirty="0" smtClean="0"/>
              <a:t>Managing chronic non-malignant pain in primary care</a:t>
            </a:r>
            <a:endParaRPr lang="en-GB" sz="4000" dirty="0"/>
          </a:p>
        </p:txBody>
      </p:sp>
      <p:sp>
        <p:nvSpPr>
          <p:cNvPr id="3" name="Subtitle 2"/>
          <p:cNvSpPr>
            <a:spLocks noGrp="1"/>
          </p:cNvSpPr>
          <p:nvPr>
            <p:ph type="subTitle" idx="1"/>
          </p:nvPr>
        </p:nvSpPr>
        <p:spPr/>
        <p:txBody>
          <a:bodyPr>
            <a:normAutofit fontScale="92500" lnSpcReduction="20000"/>
          </a:bodyPr>
          <a:lstStyle/>
          <a:p>
            <a:r>
              <a:rPr lang="en-GB" sz="2800" dirty="0" smtClean="0">
                <a:solidFill>
                  <a:schemeClr val="tx1">
                    <a:lumMod val="95000"/>
                    <a:lumOff val="5000"/>
                  </a:schemeClr>
                </a:solidFill>
              </a:rPr>
              <a:t>Dr Lorraine de Gray</a:t>
            </a:r>
          </a:p>
          <a:p>
            <a:r>
              <a:rPr lang="en-GB" i="1" dirty="0" smtClean="0">
                <a:solidFill>
                  <a:schemeClr val="tx1">
                    <a:lumMod val="95000"/>
                    <a:lumOff val="5000"/>
                  </a:schemeClr>
                </a:solidFill>
              </a:rPr>
              <a:t>Lead Consultant in Pain Medicine, QEH</a:t>
            </a:r>
          </a:p>
          <a:p>
            <a:r>
              <a:rPr lang="en-GB" i="1" smtClean="0">
                <a:solidFill>
                  <a:schemeClr val="tx1">
                    <a:lumMod val="95000"/>
                    <a:lumOff val="5000"/>
                  </a:schemeClr>
                </a:solidFill>
              </a:rPr>
              <a:t>Chair, UK Regional  Advisors </a:t>
            </a:r>
            <a:r>
              <a:rPr lang="en-GB" i="1" dirty="0" smtClean="0">
                <a:solidFill>
                  <a:schemeClr val="tx1">
                    <a:lumMod val="95000"/>
                    <a:lumOff val="5000"/>
                  </a:schemeClr>
                </a:solidFill>
              </a:rPr>
              <a:t>in Pain Medicine, </a:t>
            </a:r>
          </a:p>
          <a:p>
            <a:r>
              <a:rPr lang="en-GB" i="1" dirty="0" smtClean="0">
                <a:solidFill>
                  <a:schemeClr val="tx1">
                    <a:lumMod val="95000"/>
                    <a:lumOff val="5000"/>
                  </a:schemeClr>
                </a:solidFill>
              </a:rPr>
              <a:t>Faculty of Pain medicine, Royal College of Anaesthetists</a:t>
            </a:r>
          </a:p>
          <a:p>
            <a:endParaRPr lang="en-GB" dirty="0"/>
          </a:p>
        </p:txBody>
      </p:sp>
      <p:pic>
        <p:nvPicPr>
          <p:cNvPr id="209922" name="Picture 2" descr="http://i945.photobucket.com/albums/ad293/isaiahtrth/stop-pain.jpg"/>
          <p:cNvPicPr>
            <a:picLocks noChangeAspect="1" noChangeArrowheads="1"/>
          </p:cNvPicPr>
          <p:nvPr/>
        </p:nvPicPr>
        <p:blipFill>
          <a:blip r:embed="rId2" cstate="print"/>
          <a:srcRect/>
          <a:stretch>
            <a:fillRect/>
          </a:stretch>
        </p:blipFill>
        <p:spPr bwMode="auto">
          <a:xfrm>
            <a:off x="6588225" y="0"/>
            <a:ext cx="2555776" cy="262879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0396" t="23873" r="32537" b="4244"/>
          <a:stretch>
            <a:fillRect/>
          </a:stretch>
        </p:blipFill>
        <p:spPr bwMode="auto">
          <a:xfrm>
            <a:off x="251520" y="116632"/>
            <a:ext cx="8568952" cy="6120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24140" t="7162" r="19156" b="24093"/>
          <a:stretch>
            <a:fillRect/>
          </a:stretch>
        </p:blipFill>
        <p:spPr bwMode="auto">
          <a:xfrm>
            <a:off x="395536" y="0"/>
            <a:ext cx="8208911" cy="66693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0229" t="6101" r="31387" b="32837"/>
          <a:stretch>
            <a:fillRect/>
          </a:stretch>
        </p:blipFill>
        <p:spPr bwMode="auto">
          <a:xfrm>
            <a:off x="251520" y="0"/>
            <a:ext cx="849694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9218" t="21751" r="32431" b="36827"/>
          <a:stretch>
            <a:fillRect/>
          </a:stretch>
        </p:blipFill>
        <p:spPr bwMode="auto">
          <a:xfrm>
            <a:off x="179513" y="116632"/>
            <a:ext cx="8640960" cy="6552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24582" t="16446" r="19007" b="14576"/>
          <a:stretch>
            <a:fillRect/>
          </a:stretch>
        </p:blipFill>
        <p:spPr bwMode="auto">
          <a:xfrm>
            <a:off x="611560" y="0"/>
            <a:ext cx="8136904" cy="6597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en-GB" sz="4000" dirty="0"/>
              <a:t>Objectives of </a:t>
            </a:r>
            <a:r>
              <a:rPr lang="en-GB" sz="4000" dirty="0" smtClean="0"/>
              <a:t>Chronic </a:t>
            </a:r>
            <a:r>
              <a:rPr lang="en-GB" sz="4000" dirty="0"/>
              <a:t>Pain </a:t>
            </a:r>
            <a:r>
              <a:rPr lang="en-GB" sz="4000" dirty="0" smtClean="0"/>
              <a:t>Management</a:t>
            </a:r>
            <a:endParaRPr lang="en-US" sz="4000" dirty="0"/>
          </a:p>
        </p:txBody>
      </p:sp>
      <p:sp>
        <p:nvSpPr>
          <p:cNvPr id="73731" name="Rectangle 3"/>
          <p:cNvSpPr>
            <a:spLocks noGrp="1" noChangeArrowheads="1"/>
          </p:cNvSpPr>
          <p:nvPr>
            <p:ph sz="quarter" idx="1"/>
          </p:nvPr>
        </p:nvSpPr>
        <p:spPr>
          <a:xfrm>
            <a:off x="539552" y="1628800"/>
            <a:ext cx="6707088" cy="3196952"/>
          </a:xfrm>
        </p:spPr>
        <p:txBody>
          <a:bodyPr/>
          <a:lstStyle/>
          <a:p>
            <a:pPr>
              <a:lnSpc>
                <a:spcPct val="90000"/>
              </a:lnSpc>
            </a:pPr>
            <a:r>
              <a:rPr lang="en-GB" dirty="0"/>
              <a:t>Alleviate pain</a:t>
            </a:r>
          </a:p>
          <a:p>
            <a:pPr>
              <a:lnSpc>
                <a:spcPct val="90000"/>
              </a:lnSpc>
            </a:pPr>
            <a:r>
              <a:rPr lang="en-GB" dirty="0"/>
              <a:t>Alleviate psychological and behavioural dysfunction</a:t>
            </a:r>
          </a:p>
          <a:p>
            <a:pPr>
              <a:lnSpc>
                <a:spcPct val="90000"/>
              </a:lnSpc>
            </a:pPr>
            <a:r>
              <a:rPr lang="en-GB" dirty="0"/>
              <a:t>Reduce disability and restore function</a:t>
            </a:r>
          </a:p>
          <a:p>
            <a:pPr>
              <a:lnSpc>
                <a:spcPct val="90000"/>
              </a:lnSpc>
            </a:pPr>
            <a:r>
              <a:rPr lang="en-GB" dirty="0"/>
              <a:t>Rationalize usage of medicines</a:t>
            </a:r>
          </a:p>
          <a:p>
            <a:pPr>
              <a:lnSpc>
                <a:spcPct val="90000"/>
              </a:lnSpc>
            </a:pPr>
            <a:r>
              <a:rPr lang="en-GB" dirty="0"/>
              <a:t>Reduction of utilization of health care services</a:t>
            </a:r>
          </a:p>
          <a:p>
            <a:pPr>
              <a:lnSpc>
                <a:spcPct val="90000"/>
              </a:lnSpc>
            </a:pPr>
            <a:r>
              <a:rPr lang="en-GB" dirty="0"/>
              <a:t>Attention to social, family and occupational issues</a:t>
            </a:r>
            <a:endParaRPr lang="en-US" dirty="0"/>
          </a:p>
        </p:txBody>
      </p:sp>
      <p:pic>
        <p:nvPicPr>
          <p:cNvPr id="200706" name="Picture 2" descr="http://www.360oandp.com/Data/Sites/1/BloggerImages/Admin/360-pain-management.jpg"/>
          <p:cNvPicPr>
            <a:picLocks noChangeAspect="1" noChangeArrowheads="1"/>
          </p:cNvPicPr>
          <p:nvPr/>
        </p:nvPicPr>
        <p:blipFill>
          <a:blip r:embed="rId2" cstate="print"/>
          <a:srcRect/>
          <a:stretch>
            <a:fillRect/>
          </a:stretch>
        </p:blipFill>
        <p:spPr bwMode="auto">
          <a:xfrm>
            <a:off x="5436096" y="4540561"/>
            <a:ext cx="3707904" cy="231744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01738" y="0"/>
            <a:ext cx="5780087" cy="6673850"/>
            <a:chOff x="1407" y="-237"/>
            <a:chExt cx="3641" cy="4441"/>
          </a:xfrm>
        </p:grpSpPr>
        <p:sp>
          <p:nvSpPr>
            <p:cNvPr id="135171" name="Rectangle 3" descr="Medium wood"/>
            <p:cNvSpPr>
              <a:spLocks noChangeArrowheads="1"/>
            </p:cNvSpPr>
            <p:nvPr/>
          </p:nvSpPr>
          <p:spPr bwMode="auto">
            <a:xfrm rot="1513722">
              <a:off x="2071" y="-229"/>
              <a:ext cx="216" cy="4433"/>
            </a:xfrm>
            <a:prstGeom prst="rect">
              <a:avLst/>
            </a:prstGeom>
            <a:blipFill dpi="0" rotWithShape="0">
              <a:blip r:embed="rId3" cstate="print"/>
              <a:srcRect/>
              <a:tile tx="0" ty="0" sx="100000" sy="100000" flip="none" algn="tl"/>
            </a:blipFill>
            <a:ln w="9525">
              <a:noFill/>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996633"/>
              </a:extrusionClr>
            </a:sp3d>
          </p:spPr>
          <p:txBody>
            <a:bodyPr wrap="none" anchor="ctr">
              <a:flatTx/>
            </a:bodyPr>
            <a:lstStyle/>
            <a:p>
              <a:endParaRPr lang="en-GB"/>
            </a:p>
          </p:txBody>
        </p:sp>
        <p:sp>
          <p:nvSpPr>
            <p:cNvPr id="135172" name="Rectangle 4" descr="Medium wood"/>
            <p:cNvSpPr>
              <a:spLocks noChangeArrowheads="1"/>
            </p:cNvSpPr>
            <p:nvPr/>
          </p:nvSpPr>
          <p:spPr bwMode="auto">
            <a:xfrm rot="-10155">
              <a:off x="1940" y="2530"/>
              <a:ext cx="2204" cy="71"/>
            </a:xfrm>
            <a:prstGeom prst="rect">
              <a:avLst/>
            </a:prstGeom>
            <a:blipFill dpi="0" rotWithShape="0">
              <a:blip r:embed="rId3" cstate="print"/>
              <a:srcRect/>
              <a:tile tx="0" ty="0" sx="100000" sy="100000" flip="none" algn="tl"/>
            </a:blip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996633"/>
              </a:extrusionClr>
            </a:sp3d>
          </p:spPr>
          <p:txBody>
            <a:bodyPr wrap="none" anchor="ctr">
              <a:flatTx/>
            </a:bodyPr>
            <a:lstStyle/>
            <a:p>
              <a:endParaRPr lang="en-GB"/>
            </a:p>
          </p:txBody>
        </p:sp>
        <p:sp>
          <p:nvSpPr>
            <p:cNvPr id="135173" name="Rectangle 5" descr="Medium wood"/>
            <p:cNvSpPr>
              <a:spLocks noChangeArrowheads="1"/>
            </p:cNvSpPr>
            <p:nvPr/>
          </p:nvSpPr>
          <p:spPr bwMode="auto">
            <a:xfrm rot="-10155">
              <a:off x="1407" y="3832"/>
              <a:ext cx="2204" cy="70"/>
            </a:xfrm>
            <a:prstGeom prst="rect">
              <a:avLst/>
            </a:prstGeom>
            <a:blipFill dpi="0" rotWithShape="0">
              <a:blip r:embed="rId3" cstate="print"/>
              <a:srcRect/>
              <a:tile tx="0" ty="0" sx="100000" sy="100000" flip="none" algn="tl"/>
            </a:blip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996633"/>
              </a:extrusionClr>
            </a:sp3d>
          </p:spPr>
          <p:txBody>
            <a:bodyPr wrap="none" anchor="ctr">
              <a:flatTx/>
            </a:bodyPr>
            <a:lstStyle/>
            <a:p>
              <a:endParaRPr lang="en-GB"/>
            </a:p>
          </p:txBody>
        </p:sp>
        <p:sp>
          <p:nvSpPr>
            <p:cNvPr id="135174" name="Rectangle 6" descr="Medium wood"/>
            <p:cNvSpPr>
              <a:spLocks noChangeArrowheads="1"/>
            </p:cNvSpPr>
            <p:nvPr/>
          </p:nvSpPr>
          <p:spPr bwMode="auto">
            <a:xfrm rot="-10155">
              <a:off x="1607" y="3350"/>
              <a:ext cx="2204" cy="70"/>
            </a:xfrm>
            <a:prstGeom prst="rect">
              <a:avLst/>
            </a:prstGeom>
            <a:blipFill dpi="0" rotWithShape="0">
              <a:blip r:embed="rId3" cstate="print"/>
              <a:srcRect/>
              <a:tile tx="0" ty="0" sx="100000" sy="100000" flip="none" algn="tl"/>
            </a:blip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996633"/>
              </a:extrusionClr>
            </a:sp3d>
          </p:spPr>
          <p:txBody>
            <a:bodyPr wrap="none" anchor="ctr">
              <a:flatTx/>
            </a:bodyPr>
            <a:lstStyle/>
            <a:p>
              <a:endParaRPr lang="en-GB"/>
            </a:p>
          </p:txBody>
        </p:sp>
        <p:sp>
          <p:nvSpPr>
            <p:cNvPr id="135175" name="Rectangle 7" descr="Medium wood"/>
            <p:cNvSpPr>
              <a:spLocks noChangeArrowheads="1"/>
            </p:cNvSpPr>
            <p:nvPr/>
          </p:nvSpPr>
          <p:spPr bwMode="auto">
            <a:xfrm rot="-10155">
              <a:off x="1785" y="2940"/>
              <a:ext cx="2205" cy="71"/>
            </a:xfrm>
            <a:prstGeom prst="rect">
              <a:avLst/>
            </a:prstGeom>
            <a:blipFill dpi="0" rotWithShape="0">
              <a:blip r:embed="rId3" cstate="print"/>
              <a:srcRect/>
              <a:tile tx="0" ty="0" sx="100000" sy="100000" flip="none" algn="tl"/>
            </a:blip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996633"/>
              </a:extrusionClr>
            </a:sp3d>
          </p:spPr>
          <p:txBody>
            <a:bodyPr wrap="none" anchor="ctr">
              <a:flatTx/>
            </a:bodyPr>
            <a:lstStyle/>
            <a:p>
              <a:endParaRPr lang="en-GB"/>
            </a:p>
          </p:txBody>
        </p:sp>
        <p:sp>
          <p:nvSpPr>
            <p:cNvPr id="135176" name="Rectangle 8" descr="Medium wood"/>
            <p:cNvSpPr>
              <a:spLocks noChangeArrowheads="1"/>
            </p:cNvSpPr>
            <p:nvPr/>
          </p:nvSpPr>
          <p:spPr bwMode="auto">
            <a:xfrm rot="-10155">
              <a:off x="2123" y="2122"/>
              <a:ext cx="2204" cy="70"/>
            </a:xfrm>
            <a:prstGeom prst="rect">
              <a:avLst/>
            </a:prstGeom>
            <a:blipFill dpi="0" rotWithShape="0">
              <a:blip r:embed="rId3" cstate="print"/>
              <a:srcRect/>
              <a:tile tx="0" ty="0" sx="100000" sy="100000" flip="none" algn="tl"/>
            </a:blip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996633"/>
              </a:extrusionClr>
            </a:sp3d>
          </p:spPr>
          <p:txBody>
            <a:bodyPr wrap="none" anchor="ctr">
              <a:flatTx/>
            </a:bodyPr>
            <a:lstStyle/>
            <a:p>
              <a:endParaRPr lang="en-GB"/>
            </a:p>
          </p:txBody>
        </p:sp>
        <p:sp>
          <p:nvSpPr>
            <p:cNvPr id="135177" name="Rectangle 9" descr="Medium wood"/>
            <p:cNvSpPr>
              <a:spLocks noChangeArrowheads="1"/>
            </p:cNvSpPr>
            <p:nvPr/>
          </p:nvSpPr>
          <p:spPr bwMode="auto">
            <a:xfrm rot="-10155">
              <a:off x="2488" y="1262"/>
              <a:ext cx="2204" cy="70"/>
            </a:xfrm>
            <a:prstGeom prst="rect">
              <a:avLst/>
            </a:prstGeom>
            <a:blipFill dpi="0" rotWithShape="0">
              <a:blip r:embed="rId3" cstate="print"/>
              <a:srcRect/>
              <a:tile tx="0" ty="0" sx="100000" sy="100000" flip="none" algn="tl"/>
            </a:blip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996633"/>
              </a:extrusionClr>
            </a:sp3d>
          </p:spPr>
          <p:txBody>
            <a:bodyPr wrap="none" anchor="ctr">
              <a:flatTx/>
            </a:bodyPr>
            <a:lstStyle/>
            <a:p>
              <a:endParaRPr lang="en-GB"/>
            </a:p>
          </p:txBody>
        </p:sp>
        <p:sp>
          <p:nvSpPr>
            <p:cNvPr id="135178" name="Rectangle 10" descr="Medium wood"/>
            <p:cNvSpPr>
              <a:spLocks noChangeArrowheads="1"/>
            </p:cNvSpPr>
            <p:nvPr/>
          </p:nvSpPr>
          <p:spPr bwMode="auto">
            <a:xfrm rot="-10155">
              <a:off x="2310" y="1672"/>
              <a:ext cx="2205" cy="70"/>
            </a:xfrm>
            <a:prstGeom prst="rect">
              <a:avLst/>
            </a:prstGeom>
            <a:blipFill dpi="0" rotWithShape="0">
              <a:blip r:embed="rId3" cstate="print"/>
              <a:srcRect/>
              <a:tile tx="0" ty="0" sx="100000" sy="100000" flip="none" algn="tl"/>
            </a:blip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996633"/>
              </a:extrusionClr>
            </a:sp3d>
          </p:spPr>
          <p:txBody>
            <a:bodyPr wrap="none" anchor="ctr">
              <a:flatTx/>
            </a:bodyPr>
            <a:lstStyle/>
            <a:p>
              <a:endParaRPr lang="en-GB"/>
            </a:p>
          </p:txBody>
        </p:sp>
        <p:sp>
          <p:nvSpPr>
            <p:cNvPr id="135179" name="Rectangle 11" descr="Medium wood"/>
            <p:cNvSpPr>
              <a:spLocks noChangeArrowheads="1"/>
            </p:cNvSpPr>
            <p:nvPr/>
          </p:nvSpPr>
          <p:spPr bwMode="auto">
            <a:xfrm rot="-10155">
              <a:off x="2657" y="854"/>
              <a:ext cx="2204" cy="70"/>
            </a:xfrm>
            <a:prstGeom prst="rect">
              <a:avLst/>
            </a:prstGeom>
            <a:blipFill dpi="0" rotWithShape="0">
              <a:blip r:embed="rId3" cstate="print"/>
              <a:srcRect/>
              <a:tile tx="0" ty="0" sx="100000" sy="100000" flip="none" algn="tl"/>
            </a:blip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996633"/>
              </a:extrusionClr>
            </a:sp3d>
          </p:spPr>
          <p:txBody>
            <a:bodyPr wrap="none" anchor="ctr">
              <a:flatTx/>
            </a:bodyPr>
            <a:lstStyle/>
            <a:p>
              <a:endParaRPr lang="en-GB"/>
            </a:p>
          </p:txBody>
        </p:sp>
        <p:sp>
          <p:nvSpPr>
            <p:cNvPr id="135180" name="Rectangle 12" descr="Medium wood"/>
            <p:cNvSpPr>
              <a:spLocks noChangeArrowheads="1"/>
            </p:cNvSpPr>
            <p:nvPr/>
          </p:nvSpPr>
          <p:spPr bwMode="auto">
            <a:xfrm rot="-10155">
              <a:off x="2844" y="432"/>
              <a:ext cx="2204" cy="71"/>
            </a:xfrm>
            <a:prstGeom prst="rect">
              <a:avLst/>
            </a:prstGeom>
            <a:blipFill dpi="0" rotWithShape="0">
              <a:blip r:embed="rId3" cstate="print"/>
              <a:srcRect/>
              <a:tile tx="0" ty="0" sx="100000" sy="100000" flip="none" algn="tl"/>
            </a:blip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996633"/>
              </a:extrusionClr>
            </a:sp3d>
          </p:spPr>
          <p:txBody>
            <a:bodyPr wrap="none" anchor="ctr">
              <a:flatTx/>
            </a:bodyPr>
            <a:lstStyle/>
            <a:p>
              <a:endParaRPr lang="en-GB"/>
            </a:p>
          </p:txBody>
        </p:sp>
        <p:sp>
          <p:nvSpPr>
            <p:cNvPr id="135181" name="Rectangle 13" descr="Medium wood"/>
            <p:cNvSpPr>
              <a:spLocks noChangeArrowheads="1"/>
            </p:cNvSpPr>
            <p:nvPr/>
          </p:nvSpPr>
          <p:spPr bwMode="auto">
            <a:xfrm rot="1453271">
              <a:off x="4254" y="-237"/>
              <a:ext cx="216" cy="4433"/>
            </a:xfrm>
            <a:prstGeom prst="rect">
              <a:avLst/>
            </a:prstGeom>
            <a:blipFill dpi="0" rotWithShape="0">
              <a:blip r:embed="rId3" cstate="print"/>
              <a:srcRect/>
              <a:tile tx="0" ty="0" sx="100000" sy="100000" flip="none" algn="tl"/>
            </a:blipFill>
            <a:ln w="9525">
              <a:noFill/>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996633"/>
              </a:extrusionClr>
            </a:sp3d>
          </p:spPr>
          <p:txBody>
            <a:bodyPr wrap="none" anchor="ctr">
              <a:flatTx/>
            </a:bodyPr>
            <a:lstStyle/>
            <a:p>
              <a:endParaRPr lang="en-GB"/>
            </a:p>
          </p:txBody>
        </p:sp>
      </p:grpSp>
      <p:sp>
        <p:nvSpPr>
          <p:cNvPr id="135182" name="Text Box 14"/>
          <p:cNvSpPr txBox="1">
            <a:spLocks noChangeArrowheads="1"/>
          </p:cNvSpPr>
          <p:nvPr/>
        </p:nvSpPr>
        <p:spPr bwMode="auto">
          <a:xfrm>
            <a:off x="1236663" y="5492750"/>
            <a:ext cx="3443287" cy="519113"/>
          </a:xfrm>
          <a:prstGeom prst="rect">
            <a:avLst/>
          </a:prstGeom>
          <a:noFill/>
          <a:ln w="12700" cap="sq">
            <a:noFill/>
            <a:miter lim="800000"/>
            <a:headEnd type="none" w="sm" len="sm"/>
            <a:tailEnd type="none" w="sm" len="sm"/>
          </a:ln>
          <a:effectLst/>
        </p:spPr>
        <p:txBody>
          <a:bodyPr wrap="none">
            <a:spAutoFit/>
          </a:bodyPr>
          <a:lstStyle/>
          <a:p>
            <a:pPr algn="ctr" eaLnBrk="0" hangingPunct="0"/>
            <a:r>
              <a:rPr lang="en-US" sz="2800" b="1">
                <a:effectLst>
                  <a:outerShdw blurRad="38100" dist="38100" dir="2700000" algn="tl">
                    <a:srgbClr val="000000"/>
                  </a:outerShdw>
                </a:effectLst>
              </a:rPr>
              <a:t>    Uncertainty &amp; fear</a:t>
            </a:r>
            <a:endParaRPr lang="en-US" sz="1700" b="1">
              <a:effectLst>
                <a:outerShdw blurRad="38100" dist="38100" dir="2700000" algn="tl">
                  <a:srgbClr val="000000"/>
                </a:outerShdw>
              </a:effectLst>
            </a:endParaRPr>
          </a:p>
        </p:txBody>
      </p:sp>
      <p:sp>
        <p:nvSpPr>
          <p:cNvPr id="135183" name="Text Box 15"/>
          <p:cNvSpPr txBox="1">
            <a:spLocks noChangeArrowheads="1"/>
          </p:cNvSpPr>
          <p:nvPr/>
        </p:nvSpPr>
        <p:spPr bwMode="auto">
          <a:xfrm>
            <a:off x="1547813" y="4868863"/>
            <a:ext cx="3387725" cy="519112"/>
          </a:xfrm>
          <a:prstGeom prst="rect">
            <a:avLst/>
          </a:prstGeom>
          <a:noFill/>
          <a:ln w="12700" cap="sq">
            <a:noFill/>
            <a:miter lim="800000"/>
            <a:headEnd type="none" w="sm" len="sm"/>
            <a:tailEnd type="none" w="sm" len="sm"/>
          </a:ln>
          <a:effectLst/>
        </p:spPr>
        <p:txBody>
          <a:bodyPr wrap="none">
            <a:spAutoFit/>
          </a:bodyPr>
          <a:lstStyle/>
          <a:p>
            <a:pPr algn="ctr" eaLnBrk="0" hangingPunct="0"/>
            <a:r>
              <a:rPr lang="en-US" sz="2800" b="1">
                <a:effectLst>
                  <a:outerShdw blurRad="38100" dist="38100" dir="2700000" algn="tl">
                    <a:srgbClr val="000000"/>
                  </a:outerShdw>
                </a:effectLst>
              </a:rPr>
              <a:t>     Catastrophising</a:t>
            </a:r>
            <a:endParaRPr lang="en-US" sz="1700" b="1">
              <a:effectLst>
                <a:outerShdw blurRad="38100" dist="38100" dir="2700000" algn="tl">
                  <a:srgbClr val="000000"/>
                </a:outerShdw>
              </a:effectLst>
            </a:endParaRPr>
          </a:p>
        </p:txBody>
      </p:sp>
      <p:sp>
        <p:nvSpPr>
          <p:cNvPr id="135184" name="Text Box 16"/>
          <p:cNvSpPr txBox="1">
            <a:spLocks noChangeArrowheads="1"/>
          </p:cNvSpPr>
          <p:nvPr/>
        </p:nvSpPr>
        <p:spPr bwMode="auto">
          <a:xfrm>
            <a:off x="2336800" y="4221163"/>
            <a:ext cx="2597150" cy="519112"/>
          </a:xfrm>
          <a:prstGeom prst="rect">
            <a:avLst/>
          </a:prstGeom>
          <a:noFill/>
          <a:ln w="12700" cap="sq">
            <a:noFill/>
            <a:miter lim="800000"/>
            <a:headEnd type="none" w="sm" len="sm"/>
            <a:tailEnd type="none" w="sm" len="sm"/>
          </a:ln>
          <a:effectLst/>
        </p:spPr>
        <p:txBody>
          <a:bodyPr wrap="none">
            <a:spAutoFit/>
          </a:bodyPr>
          <a:lstStyle/>
          <a:p>
            <a:pPr algn="ctr" eaLnBrk="0" hangingPunct="0"/>
            <a:r>
              <a:rPr lang="en-US" sz="2800" b="1">
                <a:effectLst>
                  <a:outerShdw blurRad="38100" dist="38100" dir="2700000" algn="tl">
                    <a:srgbClr val="000000"/>
                  </a:outerShdw>
                </a:effectLst>
              </a:rPr>
              <a:t>Anger &amp;blame</a:t>
            </a:r>
            <a:endParaRPr lang="en-US" sz="1700" b="1">
              <a:effectLst>
                <a:outerShdw blurRad="38100" dist="38100" dir="2700000" algn="tl">
                  <a:srgbClr val="000000"/>
                </a:outerShdw>
              </a:effectLst>
            </a:endParaRPr>
          </a:p>
        </p:txBody>
      </p:sp>
      <p:sp>
        <p:nvSpPr>
          <p:cNvPr id="135185" name="Text Box 17"/>
          <p:cNvSpPr txBox="1">
            <a:spLocks noChangeArrowheads="1"/>
          </p:cNvSpPr>
          <p:nvPr/>
        </p:nvSpPr>
        <p:spPr bwMode="auto">
          <a:xfrm>
            <a:off x="2300288" y="3573463"/>
            <a:ext cx="3033712" cy="519112"/>
          </a:xfrm>
          <a:prstGeom prst="rect">
            <a:avLst/>
          </a:prstGeom>
          <a:noFill/>
          <a:ln w="12700" cap="sq">
            <a:noFill/>
            <a:miter lim="800000"/>
            <a:headEnd type="none" w="sm" len="sm"/>
            <a:tailEnd type="none" w="sm" len="sm"/>
          </a:ln>
          <a:effectLst/>
        </p:spPr>
        <p:txBody>
          <a:bodyPr wrap="none">
            <a:spAutoFit/>
          </a:bodyPr>
          <a:lstStyle/>
          <a:p>
            <a:pPr algn="ctr" eaLnBrk="0" hangingPunct="0"/>
            <a:r>
              <a:rPr lang="en-US" sz="2800" b="1">
                <a:effectLst>
                  <a:outerShdw blurRad="38100" dist="38100" dir="2700000" algn="tl">
                    <a:srgbClr val="000000"/>
                  </a:outerShdw>
                </a:effectLst>
              </a:rPr>
              <a:t> Failed treatment</a:t>
            </a:r>
            <a:endParaRPr lang="en-US" sz="1700" b="1">
              <a:effectLst>
                <a:outerShdw blurRad="38100" dist="38100" dir="2700000" algn="tl">
                  <a:srgbClr val="000000"/>
                </a:outerShdw>
              </a:effectLst>
            </a:endParaRPr>
          </a:p>
        </p:txBody>
      </p:sp>
      <p:sp>
        <p:nvSpPr>
          <p:cNvPr id="135186" name="Text Box 18"/>
          <p:cNvSpPr txBox="1">
            <a:spLocks noChangeArrowheads="1"/>
          </p:cNvSpPr>
          <p:nvPr/>
        </p:nvSpPr>
        <p:spPr bwMode="auto">
          <a:xfrm>
            <a:off x="2632075" y="2997200"/>
            <a:ext cx="2855913" cy="519113"/>
          </a:xfrm>
          <a:prstGeom prst="rect">
            <a:avLst/>
          </a:prstGeom>
          <a:noFill/>
          <a:ln w="12700" cap="sq">
            <a:noFill/>
            <a:miter lim="800000"/>
            <a:headEnd type="none" w="sm" len="sm"/>
            <a:tailEnd type="none" w="sm" len="sm"/>
          </a:ln>
          <a:effectLst/>
        </p:spPr>
        <p:txBody>
          <a:bodyPr wrap="none">
            <a:spAutoFit/>
          </a:bodyPr>
          <a:lstStyle/>
          <a:p>
            <a:pPr algn="ctr" eaLnBrk="0" hangingPunct="0"/>
            <a:r>
              <a:rPr lang="en-US" sz="2800" b="1">
                <a:effectLst>
                  <a:outerShdw blurRad="38100" dist="38100" dir="2700000" algn="tl">
                    <a:srgbClr val="000000"/>
                  </a:outerShdw>
                </a:effectLst>
              </a:rPr>
              <a:t>    Helplessness</a:t>
            </a:r>
            <a:endParaRPr lang="en-US" sz="1700" b="1">
              <a:effectLst>
                <a:outerShdw blurRad="38100" dist="38100" dir="2700000" algn="tl">
                  <a:srgbClr val="000000"/>
                </a:outerShdw>
              </a:effectLst>
            </a:endParaRPr>
          </a:p>
        </p:txBody>
      </p:sp>
      <p:sp>
        <p:nvSpPr>
          <p:cNvPr id="135187" name="Text Box 19"/>
          <p:cNvSpPr txBox="1">
            <a:spLocks noChangeArrowheads="1"/>
          </p:cNvSpPr>
          <p:nvPr/>
        </p:nvSpPr>
        <p:spPr bwMode="auto">
          <a:xfrm>
            <a:off x="3362325" y="2349500"/>
            <a:ext cx="2124075" cy="519113"/>
          </a:xfrm>
          <a:prstGeom prst="rect">
            <a:avLst/>
          </a:prstGeom>
          <a:noFill/>
          <a:ln w="12700" cap="sq">
            <a:noFill/>
            <a:miter lim="800000"/>
            <a:headEnd type="none" w="sm" len="sm"/>
            <a:tailEnd type="none" w="sm" len="sm"/>
          </a:ln>
          <a:effectLst/>
        </p:spPr>
        <p:txBody>
          <a:bodyPr wrap="none">
            <a:spAutoFit/>
          </a:bodyPr>
          <a:lstStyle/>
          <a:p>
            <a:pPr algn="ctr" eaLnBrk="0" hangingPunct="0"/>
            <a:r>
              <a:rPr lang="en-US" sz="2800" b="1">
                <a:effectLst>
                  <a:outerShdw blurRad="38100" dist="38100" dir="2700000" algn="tl">
                    <a:srgbClr val="000000"/>
                  </a:outerShdw>
                </a:effectLst>
              </a:rPr>
              <a:t>Depression</a:t>
            </a:r>
            <a:endParaRPr lang="en-US" sz="1700" b="1">
              <a:effectLst>
                <a:outerShdw blurRad="38100" dist="38100" dir="2700000" algn="tl">
                  <a:srgbClr val="000000"/>
                </a:outerShdw>
              </a:effectLst>
            </a:endParaRPr>
          </a:p>
        </p:txBody>
      </p:sp>
      <p:sp>
        <p:nvSpPr>
          <p:cNvPr id="135188" name="Text Box 20"/>
          <p:cNvSpPr txBox="1">
            <a:spLocks noChangeArrowheads="1"/>
          </p:cNvSpPr>
          <p:nvPr/>
        </p:nvSpPr>
        <p:spPr bwMode="auto">
          <a:xfrm>
            <a:off x="3530600" y="1700213"/>
            <a:ext cx="2084388" cy="519112"/>
          </a:xfrm>
          <a:prstGeom prst="rect">
            <a:avLst/>
          </a:prstGeom>
          <a:noFill/>
          <a:ln w="12700" cap="sq">
            <a:noFill/>
            <a:miter lim="800000"/>
            <a:headEnd type="none" w="sm" len="sm"/>
            <a:tailEnd type="none" w="sm" len="sm"/>
          </a:ln>
          <a:effectLst/>
        </p:spPr>
        <p:txBody>
          <a:bodyPr wrap="none">
            <a:spAutoFit/>
          </a:bodyPr>
          <a:lstStyle/>
          <a:p>
            <a:pPr algn="ctr" eaLnBrk="0" hangingPunct="0"/>
            <a:r>
              <a:rPr lang="en-US" sz="2800" b="1">
                <a:effectLst>
                  <a:outerShdw blurRad="38100" dist="38100" dir="2700000" algn="tl">
                    <a:srgbClr val="000000"/>
                  </a:outerShdw>
                </a:effectLst>
              </a:rPr>
              <a:t> Avoidance</a:t>
            </a:r>
            <a:endParaRPr lang="en-US" sz="1700" b="1">
              <a:effectLst>
                <a:outerShdw blurRad="38100" dist="38100" dir="2700000" algn="tl">
                  <a:srgbClr val="000000"/>
                </a:outerShdw>
              </a:effectLst>
            </a:endParaRPr>
          </a:p>
        </p:txBody>
      </p:sp>
      <p:sp>
        <p:nvSpPr>
          <p:cNvPr id="135189" name="Text Box 21"/>
          <p:cNvSpPr txBox="1">
            <a:spLocks noChangeArrowheads="1"/>
          </p:cNvSpPr>
          <p:nvPr/>
        </p:nvSpPr>
        <p:spPr bwMode="auto">
          <a:xfrm>
            <a:off x="3889375" y="1052513"/>
            <a:ext cx="1906588" cy="519112"/>
          </a:xfrm>
          <a:prstGeom prst="rect">
            <a:avLst/>
          </a:prstGeom>
          <a:noFill/>
          <a:ln w="12700" cap="sq">
            <a:noFill/>
            <a:miter lim="800000"/>
            <a:headEnd type="none" w="sm" len="sm"/>
            <a:tailEnd type="none" w="sm" len="sm"/>
          </a:ln>
          <a:effectLst/>
        </p:spPr>
        <p:txBody>
          <a:bodyPr wrap="none">
            <a:spAutoFit/>
          </a:bodyPr>
          <a:lstStyle/>
          <a:p>
            <a:pPr algn="ctr" eaLnBrk="0" hangingPunct="0"/>
            <a:r>
              <a:rPr lang="en-US" sz="2800" b="1">
                <a:effectLst>
                  <a:outerShdw blurRad="38100" dist="38100" dir="2700000" algn="tl">
                    <a:srgbClr val="000000"/>
                  </a:outerShdw>
                </a:effectLst>
              </a:rPr>
              <a:t>Sick leave</a:t>
            </a:r>
            <a:endParaRPr lang="en-US" sz="1700" b="1">
              <a:effectLst>
                <a:outerShdw blurRad="38100" dist="38100" dir="2700000" algn="tl">
                  <a:srgbClr val="000000"/>
                </a:outerShdw>
              </a:effectLst>
            </a:endParaRPr>
          </a:p>
        </p:txBody>
      </p:sp>
      <p:sp>
        <p:nvSpPr>
          <p:cNvPr id="135190" name="Text Box 22"/>
          <p:cNvSpPr txBox="1">
            <a:spLocks noChangeArrowheads="1"/>
          </p:cNvSpPr>
          <p:nvPr/>
        </p:nvSpPr>
        <p:spPr bwMode="auto">
          <a:xfrm>
            <a:off x="4148138" y="404813"/>
            <a:ext cx="2022475" cy="519112"/>
          </a:xfrm>
          <a:prstGeom prst="rect">
            <a:avLst/>
          </a:prstGeom>
          <a:noFill/>
          <a:ln w="12700" cap="sq">
            <a:noFill/>
            <a:miter lim="800000"/>
            <a:headEnd type="none" w="sm" len="sm"/>
            <a:tailEnd type="none" w="sm" len="sm"/>
          </a:ln>
          <a:effectLst/>
        </p:spPr>
        <p:txBody>
          <a:bodyPr wrap="none">
            <a:spAutoFit/>
          </a:bodyPr>
          <a:lstStyle/>
          <a:p>
            <a:pPr algn="ctr" eaLnBrk="0" hangingPunct="0"/>
            <a:r>
              <a:rPr lang="en-US" sz="2800" b="1">
                <a:effectLst>
                  <a:outerShdw blurRad="38100" dist="38100" dir="2700000" algn="tl">
                    <a:srgbClr val="000000"/>
                  </a:outerShdw>
                </a:effectLst>
              </a:rPr>
              <a:t>Invalidism </a:t>
            </a:r>
          </a:p>
        </p:txBody>
      </p:sp>
      <p:grpSp>
        <p:nvGrpSpPr>
          <p:cNvPr id="3" name="Group 23"/>
          <p:cNvGrpSpPr>
            <a:grpSpLocks/>
          </p:cNvGrpSpPr>
          <p:nvPr/>
        </p:nvGrpSpPr>
        <p:grpSpPr bwMode="auto">
          <a:xfrm>
            <a:off x="7342188" y="549275"/>
            <a:ext cx="1801812" cy="5576888"/>
            <a:chOff x="4264" y="160"/>
            <a:chExt cx="1135" cy="4083"/>
          </a:xfrm>
        </p:grpSpPr>
        <p:sp>
          <p:nvSpPr>
            <p:cNvPr id="135192" name="AutoShape 24"/>
            <p:cNvSpPr>
              <a:spLocks noChangeArrowheads="1"/>
            </p:cNvSpPr>
            <p:nvPr/>
          </p:nvSpPr>
          <p:spPr bwMode="auto">
            <a:xfrm>
              <a:off x="4264" y="160"/>
              <a:ext cx="1135" cy="4060"/>
            </a:xfrm>
            <a:prstGeom prst="upArrow">
              <a:avLst>
                <a:gd name="adj1" fmla="val 50000"/>
                <a:gd name="adj2" fmla="val 89427"/>
              </a:avLst>
            </a:prstGeom>
            <a:gradFill rotWithShape="0">
              <a:gsLst>
                <a:gs pos="0">
                  <a:srgbClr val="4D0808"/>
                </a:gs>
                <a:gs pos="30000">
                  <a:srgbClr val="FF0300"/>
                </a:gs>
                <a:gs pos="55000">
                  <a:srgbClr val="FF7A00"/>
                </a:gs>
                <a:gs pos="100000">
                  <a:srgbClr val="FFF200"/>
                </a:gs>
              </a:gsLst>
              <a:lin ang="5400000" scaled="1"/>
            </a:gradFill>
            <a:ln w="9525">
              <a:noFill/>
              <a:miter lim="800000"/>
              <a:headEnd/>
              <a:tailEnd/>
            </a:ln>
            <a:effectLst/>
          </p:spPr>
          <p:txBody>
            <a:bodyPr wrap="none" anchor="ctr"/>
            <a:lstStyle/>
            <a:p>
              <a:endParaRPr lang="en-GB"/>
            </a:p>
          </p:txBody>
        </p:sp>
        <p:sp>
          <p:nvSpPr>
            <p:cNvPr id="135193" name="Text Box 25"/>
            <p:cNvSpPr txBox="1">
              <a:spLocks noChangeArrowheads="1"/>
            </p:cNvSpPr>
            <p:nvPr/>
          </p:nvSpPr>
          <p:spPr bwMode="auto">
            <a:xfrm>
              <a:off x="4506" y="3908"/>
              <a:ext cx="650" cy="335"/>
            </a:xfrm>
            <a:prstGeom prst="rect">
              <a:avLst/>
            </a:prstGeom>
            <a:noFill/>
            <a:ln w="9525">
              <a:noFill/>
              <a:miter lim="800000"/>
              <a:headEnd/>
              <a:tailEnd/>
            </a:ln>
            <a:effectLst/>
          </p:spPr>
          <p:txBody>
            <a:bodyPr anchor="ctr">
              <a:spAutoFit/>
            </a:bodyPr>
            <a:lstStyle/>
            <a:p>
              <a:pPr algn="ctr" eaLnBrk="0" hangingPunct="0"/>
              <a:r>
                <a:rPr lang="en-US" sz="2400" b="1">
                  <a:effectLst>
                    <a:outerShdw blurRad="38100" dist="38100" dir="2700000" algn="tl">
                      <a:srgbClr val="000000"/>
                    </a:outerShdw>
                  </a:effectLst>
                </a:rPr>
                <a:t>Acute</a:t>
              </a:r>
            </a:p>
          </p:txBody>
        </p:sp>
        <p:sp>
          <p:nvSpPr>
            <p:cNvPr id="135194" name="Text Box 26"/>
            <p:cNvSpPr txBox="1">
              <a:spLocks noChangeArrowheads="1"/>
            </p:cNvSpPr>
            <p:nvPr/>
          </p:nvSpPr>
          <p:spPr bwMode="auto">
            <a:xfrm>
              <a:off x="4412" y="778"/>
              <a:ext cx="841" cy="335"/>
            </a:xfrm>
            <a:prstGeom prst="rect">
              <a:avLst/>
            </a:prstGeom>
            <a:noFill/>
            <a:ln w="9525">
              <a:noFill/>
              <a:miter lim="800000"/>
              <a:headEnd/>
              <a:tailEnd/>
            </a:ln>
            <a:effectLst/>
          </p:spPr>
          <p:txBody>
            <a:bodyPr wrap="none" anchor="ctr">
              <a:spAutoFit/>
            </a:bodyPr>
            <a:lstStyle/>
            <a:p>
              <a:pPr algn="ctr" eaLnBrk="0" hangingPunct="0"/>
              <a:r>
                <a:rPr lang="en-US" sz="2400" b="1">
                  <a:solidFill>
                    <a:schemeClr val="bg1"/>
                  </a:solidFill>
                  <a:effectLst>
                    <a:outerShdw blurRad="38100" dist="38100" dir="2700000" algn="tl">
                      <a:srgbClr val="000000"/>
                    </a:outerShdw>
                  </a:effectLst>
                </a:rPr>
                <a:t>Chronic</a:t>
              </a:r>
            </a:p>
          </p:txBody>
        </p:sp>
      </p:grpSp>
      <p:sp>
        <p:nvSpPr>
          <p:cNvPr id="135195" name="Text Box 27"/>
          <p:cNvSpPr txBox="1">
            <a:spLocks noChangeArrowheads="1"/>
          </p:cNvSpPr>
          <p:nvPr/>
        </p:nvSpPr>
        <p:spPr bwMode="auto">
          <a:xfrm rot="-3857765">
            <a:off x="-314324" y="2182812"/>
            <a:ext cx="3746500" cy="701675"/>
          </a:xfrm>
          <a:prstGeom prst="rect">
            <a:avLst/>
          </a:prstGeom>
          <a:noFill/>
          <a:ln w="12700" cap="sq">
            <a:noFill/>
            <a:miter lim="800000"/>
            <a:headEnd type="none" w="sm" len="sm"/>
            <a:tailEnd type="none" w="sm" len="sm"/>
          </a:ln>
          <a:effectLst/>
        </p:spPr>
        <p:txBody>
          <a:bodyPr wrap="none" anchor="ctr">
            <a:spAutoFit/>
          </a:bodyPr>
          <a:lstStyle/>
          <a:p>
            <a:pPr eaLnBrk="0" hangingPunct="0"/>
            <a:r>
              <a:rPr lang="en-US" sz="3800" b="1">
                <a:solidFill>
                  <a:srgbClr val="FF0000"/>
                </a:solidFill>
              </a:rPr>
              <a:t>The</a:t>
            </a:r>
            <a:r>
              <a:rPr lang="en-US" sz="3800">
                <a:solidFill>
                  <a:srgbClr val="FF0000"/>
                </a:solidFill>
                <a:effectLst>
                  <a:outerShdw blurRad="38100" dist="38100" dir="2700000" algn="tl">
                    <a:srgbClr val="000000"/>
                  </a:outerShdw>
                </a:effectLst>
              </a:rPr>
              <a:t> </a:t>
            </a:r>
            <a:r>
              <a:rPr lang="en-US" sz="4000" b="1">
                <a:solidFill>
                  <a:srgbClr val="FF0000"/>
                </a:solidFill>
              </a:rPr>
              <a:t>Pain</a:t>
            </a:r>
            <a:r>
              <a:rPr lang="en-US" sz="3800">
                <a:solidFill>
                  <a:srgbClr val="FF0000"/>
                </a:solidFill>
                <a:effectLst>
                  <a:outerShdw blurRad="38100" dist="38100" dir="2700000" algn="tl">
                    <a:srgbClr val="000000"/>
                  </a:outerShdw>
                </a:effectLst>
              </a:rPr>
              <a:t> </a:t>
            </a:r>
            <a:r>
              <a:rPr lang="en-US" sz="3800" b="1">
                <a:solidFill>
                  <a:srgbClr val="FF0000"/>
                </a:solidFill>
              </a:rPr>
              <a:t>Ladder</a:t>
            </a:r>
            <a:endParaRPr lang="en-US" sz="3800">
              <a:solidFill>
                <a:srgbClr val="FF0000"/>
              </a:solidFill>
              <a:effectLst>
                <a:outerShdw blurRad="38100" dist="38100" dir="2700000" algn="tl">
                  <a:srgbClr val="000000"/>
                </a:outerShdw>
              </a:effectLst>
            </a:endParaRPr>
          </a:p>
        </p:txBody>
      </p:sp>
      <p:sp>
        <p:nvSpPr>
          <p:cNvPr id="135196" name="Text Box 28"/>
          <p:cNvSpPr txBox="1">
            <a:spLocks noChangeArrowheads="1"/>
          </p:cNvSpPr>
          <p:nvPr/>
        </p:nvSpPr>
        <p:spPr bwMode="auto">
          <a:xfrm rot="-3908696">
            <a:off x="404019" y="2870994"/>
            <a:ext cx="2971800" cy="274638"/>
          </a:xfrm>
          <a:prstGeom prst="rect">
            <a:avLst/>
          </a:prstGeom>
          <a:noFill/>
          <a:ln w="9525">
            <a:noFill/>
            <a:miter lim="800000"/>
            <a:headEnd/>
            <a:tailEnd/>
          </a:ln>
          <a:effectLst/>
        </p:spPr>
        <p:txBody>
          <a:bodyPr>
            <a:spAutoFit/>
          </a:bodyPr>
          <a:lstStyle/>
          <a:p>
            <a:pPr algn="ctr" eaLnBrk="0" hangingPunct="0">
              <a:spcBef>
                <a:spcPct val="50000"/>
              </a:spcBef>
            </a:pPr>
            <a:r>
              <a:rPr lang="en-US" sz="1200"/>
              <a:t>Weiser, 1997-1999), Main 2000</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i2.squidoocdn.com/resize/squidoo_images/-1/lens11395801_1275784099chiropractic_cartoon_cmrp"/>
          <p:cNvPicPr>
            <a:picLocks noChangeAspect="1" noChangeArrowheads="1"/>
          </p:cNvPicPr>
          <p:nvPr/>
        </p:nvPicPr>
        <p:blipFill>
          <a:blip r:embed="rId2" cstate="print"/>
          <a:srcRect/>
          <a:stretch>
            <a:fillRect/>
          </a:stretch>
        </p:blipFill>
        <p:spPr bwMode="auto">
          <a:xfrm>
            <a:off x="2411760" y="1556792"/>
            <a:ext cx="4968552" cy="379597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GB" sz="3500"/>
              <a:t>Treatment in the Primary Setting</a:t>
            </a:r>
            <a:endParaRPr lang="en-US" sz="3500"/>
          </a:p>
        </p:txBody>
      </p:sp>
      <p:sp>
        <p:nvSpPr>
          <p:cNvPr id="146435" name="Rectangle 3"/>
          <p:cNvSpPr>
            <a:spLocks noGrp="1" noChangeArrowheads="1"/>
          </p:cNvSpPr>
          <p:nvPr>
            <p:ph sz="quarter" idx="1"/>
          </p:nvPr>
        </p:nvSpPr>
        <p:spPr/>
        <p:txBody>
          <a:bodyPr/>
          <a:lstStyle/>
          <a:p>
            <a:r>
              <a:rPr lang="en-US"/>
              <a:t>Pain can be successfully managed in many patients by the use of simple assessment scales of the pain itself</a:t>
            </a:r>
          </a:p>
          <a:p>
            <a:r>
              <a:rPr lang="en-US"/>
              <a:t>Assessment of both physical and psychological functional impairment </a:t>
            </a:r>
          </a:p>
          <a:p>
            <a:r>
              <a:rPr lang="en-US"/>
              <a:t>Medication and non-medication treatments coupled with an idea of the patient’s goals for the end of treatment.</a:t>
            </a:r>
          </a:p>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2667000" y="1824038"/>
            <a:ext cx="3810000" cy="3209925"/>
          </a:xfrm>
          <a:prstGeom prst="rect">
            <a:avLst/>
          </a:prstGeom>
          <a:noFill/>
          <a:ln w="9525">
            <a:noFill/>
            <a:miter lim="800000"/>
            <a:headEnd/>
            <a:tailEnd/>
          </a:ln>
        </p:spPr>
      </p:pic>
      <p:sp>
        <p:nvSpPr>
          <p:cNvPr id="3" name="Title 2"/>
          <p:cNvSpPr>
            <a:spLocks noGrp="1"/>
          </p:cNvSpPr>
          <p:nvPr>
            <p:ph type="title"/>
          </p:nvPr>
        </p:nvSpPr>
        <p:spPr/>
        <p:txBody>
          <a:bodyPr/>
          <a:lstStyle/>
          <a:p>
            <a:pPr algn="ctr"/>
            <a:r>
              <a:rPr lang="en-GB" dirty="0" smtClean="0"/>
              <a:t>Best tool</a:t>
            </a:r>
            <a:br>
              <a:rPr lang="en-GB" dirty="0" smtClean="0"/>
            </a:b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fontAlgn="auto">
              <a:spcAft>
                <a:spcPts val="0"/>
              </a:spcAft>
              <a:defRPr/>
            </a:pPr>
            <a:r>
              <a:rPr lang="en-US"/>
              <a:t>What is pain?</a:t>
            </a:r>
            <a:endParaRPr lang="en-GB"/>
          </a:p>
        </p:txBody>
      </p:sp>
      <p:sp>
        <p:nvSpPr>
          <p:cNvPr id="33795" name="Rectangle 3"/>
          <p:cNvSpPr>
            <a:spLocks noGrp="1" noChangeArrowheads="1"/>
          </p:cNvSpPr>
          <p:nvPr>
            <p:ph type="body" sz="half" idx="1"/>
          </p:nvPr>
        </p:nvSpPr>
        <p:spPr>
          <a:xfrm>
            <a:off x="4826000" y="1268413"/>
            <a:ext cx="3657600" cy="5256212"/>
          </a:xfrm>
        </p:spPr>
        <p:txBody>
          <a:bodyPr>
            <a:normAutofit lnSpcReduction="10000"/>
          </a:bodyPr>
          <a:lstStyle/>
          <a:p>
            <a:pPr marL="0" indent="0" fontAlgn="auto">
              <a:spcAft>
                <a:spcPts val="0"/>
              </a:spcAft>
              <a:buFont typeface="Wingdings" pitchFamily="2" charset="2"/>
              <a:buNone/>
              <a:defRPr/>
            </a:pPr>
            <a:r>
              <a:rPr lang="en-US" sz="2400"/>
              <a:t>‘An unpleasant sensory and emotional experience associated with actual or potential tissue damage and expressed in terms of such damage’      </a:t>
            </a:r>
            <a:br>
              <a:rPr lang="en-US" sz="2400"/>
            </a:br>
            <a:r>
              <a:rPr lang="en-US" sz="2400"/>
              <a:t>                  </a:t>
            </a:r>
            <a:r>
              <a:rPr lang="en-US" sz="2400" i="1"/>
              <a:t>IASP 2001</a:t>
            </a:r>
          </a:p>
          <a:p>
            <a:pPr marL="0" indent="0" fontAlgn="auto">
              <a:spcAft>
                <a:spcPts val="0"/>
              </a:spcAft>
              <a:buFont typeface="Wingdings" pitchFamily="2" charset="2"/>
              <a:buNone/>
              <a:defRPr/>
            </a:pPr>
            <a:endParaRPr lang="en-GB" sz="2400" i="1"/>
          </a:p>
          <a:p>
            <a:pPr marL="0" indent="0" fontAlgn="auto">
              <a:spcAft>
                <a:spcPts val="0"/>
              </a:spcAft>
              <a:buFont typeface="Wingdings" pitchFamily="2" charset="2"/>
              <a:buNone/>
              <a:defRPr/>
            </a:pPr>
            <a:r>
              <a:rPr lang="en-GB" sz="2400" i="1"/>
              <a:t>‘Pain is inherently subjective……a patient’s self-report is the gold standard for assessment’ Portenoy 1999</a:t>
            </a:r>
          </a:p>
        </p:txBody>
      </p:sp>
      <p:pic>
        <p:nvPicPr>
          <p:cNvPr id="16388" name="Picture 4" descr="V3011034DRESSING GOWN - BOUGHT"/>
          <p:cNvPicPr>
            <a:picLocks noChangeAspect="1" noChangeArrowheads="1"/>
          </p:cNvPicPr>
          <p:nvPr/>
        </p:nvPicPr>
        <p:blipFill>
          <a:blip r:embed="rId3" cstate="print"/>
          <a:srcRect/>
          <a:stretch>
            <a:fillRect/>
          </a:stretch>
        </p:blipFill>
        <p:spPr bwMode="auto">
          <a:xfrm>
            <a:off x="862013" y="1598613"/>
            <a:ext cx="3019425" cy="381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p:cNvPicPr>
            <a:picLocks noGrp="1" noChangeAspect="1" noChangeArrowheads="1"/>
          </p:cNvPicPr>
          <p:nvPr>
            <p:ph/>
          </p:nvPr>
        </p:nvPicPr>
        <p:blipFill>
          <a:blip r:embed="rId3" cstate="print"/>
          <a:stretch>
            <a:fillRect/>
          </a:stretch>
        </p:blipFill>
        <p:spPr>
          <a:xfrm>
            <a:off x="4067944" y="2420888"/>
            <a:ext cx="3073400" cy="3810000"/>
          </a:xfrm>
        </p:spPr>
      </p:pic>
      <p:sp>
        <p:nvSpPr>
          <p:cNvPr id="178179" name="Text Box 3"/>
          <p:cNvSpPr txBox="1">
            <a:spLocks noChangeArrowheads="1"/>
          </p:cNvSpPr>
          <p:nvPr/>
        </p:nvSpPr>
        <p:spPr bwMode="auto">
          <a:xfrm>
            <a:off x="827584" y="692696"/>
            <a:ext cx="2514600" cy="2289175"/>
          </a:xfrm>
          <a:prstGeom prst="rect">
            <a:avLst/>
          </a:prstGeom>
          <a:noFill/>
          <a:ln w="12700">
            <a:noFill/>
            <a:miter lim="800000"/>
            <a:headEnd/>
            <a:tailEnd/>
          </a:ln>
          <a:effectLst/>
        </p:spPr>
        <p:txBody>
          <a:bodyPr>
            <a:spAutoFit/>
          </a:bodyPr>
          <a:lstStyle/>
          <a:p>
            <a:pPr algn="ctr" eaLnBrk="0" hangingPunct="0"/>
            <a:r>
              <a:rPr lang="en-US" sz="3600" dirty="0">
                <a:latin typeface="Helvetica" pitchFamily="34" charset="0"/>
              </a:rPr>
              <a:t>Why Does </a:t>
            </a:r>
          </a:p>
          <a:p>
            <a:pPr algn="ctr" eaLnBrk="0" hangingPunct="0"/>
            <a:r>
              <a:rPr lang="en-US" sz="3600" dirty="0">
                <a:latin typeface="Helvetica" pitchFamily="34" charset="0"/>
              </a:rPr>
              <a:t>The Patient</a:t>
            </a:r>
          </a:p>
          <a:p>
            <a:pPr algn="ctr" eaLnBrk="0" hangingPunct="0"/>
            <a:r>
              <a:rPr lang="en-US" sz="3600" dirty="0">
                <a:latin typeface="Helvetica" pitchFamily="34" charset="0"/>
              </a:rPr>
              <a:t>Hurt?</a:t>
            </a:r>
            <a:endParaRPr lang="en-US" sz="2400" dirty="0">
              <a:latin typeface="Helvetic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Assessing the Patient Who Has Pain"/>
          <p:cNvPicPr>
            <a:picLocks noChangeAspect="1" noChangeArrowheads="1"/>
          </p:cNvPicPr>
          <p:nvPr/>
        </p:nvPicPr>
        <p:blipFill>
          <a:blip r:embed="rId2" cstate="print"/>
          <a:srcRect/>
          <a:stretch>
            <a:fillRect/>
          </a:stretch>
        </p:blipFill>
        <p:spPr bwMode="auto">
          <a:xfrm>
            <a:off x="755576" y="908720"/>
            <a:ext cx="7286014" cy="547260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fontAlgn="auto">
              <a:spcAft>
                <a:spcPts val="0"/>
              </a:spcAft>
              <a:defRPr/>
            </a:pPr>
            <a:r>
              <a:rPr lang="en-GB"/>
              <a:t>RED FLAGS</a:t>
            </a:r>
            <a:endParaRPr lang="en-US"/>
          </a:p>
        </p:txBody>
      </p:sp>
      <p:sp>
        <p:nvSpPr>
          <p:cNvPr id="35843" name="Rectangle 3"/>
          <p:cNvSpPr>
            <a:spLocks noGrp="1" noChangeArrowheads="1"/>
          </p:cNvSpPr>
          <p:nvPr>
            <p:ph sz="quarter" idx="1"/>
          </p:nvPr>
        </p:nvSpPr>
        <p:spPr>
          <a:xfrm>
            <a:off x="457200" y="1481138"/>
            <a:ext cx="4900613" cy="4233862"/>
          </a:xfrm>
        </p:spPr>
        <p:txBody>
          <a:bodyPr>
            <a:normAutofit lnSpcReduction="10000"/>
          </a:bodyPr>
          <a:lstStyle/>
          <a:p>
            <a:pPr>
              <a:lnSpc>
                <a:spcPct val="80000"/>
              </a:lnSpc>
              <a:buFont typeface="Wingdings" pitchFamily="2" charset="2"/>
              <a:buNone/>
            </a:pPr>
            <a:endParaRPr lang="en-US" sz="1900" dirty="0" smtClean="0"/>
          </a:p>
          <a:p>
            <a:pPr>
              <a:lnSpc>
                <a:spcPct val="80000"/>
              </a:lnSpc>
            </a:pPr>
            <a:r>
              <a:rPr lang="en-US" sz="1900" dirty="0" smtClean="0"/>
              <a:t>Gross neurology </a:t>
            </a:r>
          </a:p>
          <a:p>
            <a:pPr>
              <a:lnSpc>
                <a:spcPct val="80000"/>
              </a:lnSpc>
            </a:pPr>
            <a:r>
              <a:rPr lang="en-US" sz="1900" dirty="0" smtClean="0"/>
              <a:t>Sphincter disturbance </a:t>
            </a:r>
          </a:p>
          <a:p>
            <a:pPr>
              <a:lnSpc>
                <a:spcPct val="80000"/>
              </a:lnSpc>
            </a:pPr>
            <a:r>
              <a:rPr lang="en-US" sz="1900" dirty="0" smtClean="0"/>
              <a:t>Saddle anaesthesia </a:t>
            </a:r>
          </a:p>
          <a:p>
            <a:pPr>
              <a:lnSpc>
                <a:spcPct val="80000"/>
              </a:lnSpc>
            </a:pPr>
            <a:r>
              <a:rPr lang="en-US" sz="1900" dirty="0" smtClean="0"/>
              <a:t>Up going planters </a:t>
            </a:r>
          </a:p>
          <a:p>
            <a:pPr>
              <a:lnSpc>
                <a:spcPct val="80000"/>
              </a:lnSpc>
            </a:pPr>
            <a:r>
              <a:rPr lang="en-US" sz="1900" dirty="0" smtClean="0"/>
              <a:t>Weight loss </a:t>
            </a:r>
          </a:p>
          <a:p>
            <a:pPr>
              <a:lnSpc>
                <a:spcPct val="80000"/>
              </a:lnSpc>
            </a:pPr>
            <a:r>
              <a:rPr lang="en-US" sz="1900" dirty="0" smtClean="0"/>
              <a:t>History of malignancy </a:t>
            </a:r>
          </a:p>
          <a:p>
            <a:pPr>
              <a:lnSpc>
                <a:spcPct val="80000"/>
              </a:lnSpc>
            </a:pPr>
            <a:r>
              <a:rPr lang="en-US" sz="1900" dirty="0" smtClean="0"/>
              <a:t>Recent significant trauma </a:t>
            </a:r>
          </a:p>
          <a:p>
            <a:pPr>
              <a:lnSpc>
                <a:spcPct val="80000"/>
              </a:lnSpc>
            </a:pPr>
            <a:r>
              <a:rPr lang="en-US" sz="1900" dirty="0" smtClean="0"/>
              <a:t>Severe thoracic back pain </a:t>
            </a:r>
          </a:p>
          <a:p>
            <a:pPr>
              <a:lnSpc>
                <a:spcPct val="80000"/>
              </a:lnSpc>
            </a:pPr>
            <a:r>
              <a:rPr lang="en-US" sz="1900" dirty="0" smtClean="0"/>
              <a:t>Severe bilateral leg pain </a:t>
            </a:r>
          </a:p>
          <a:p>
            <a:pPr>
              <a:lnSpc>
                <a:spcPct val="80000"/>
              </a:lnSpc>
            </a:pPr>
            <a:r>
              <a:rPr lang="en-US" sz="1900" dirty="0" smtClean="0"/>
              <a:t>Spinal deformity </a:t>
            </a:r>
          </a:p>
          <a:p>
            <a:pPr>
              <a:lnSpc>
                <a:spcPct val="80000"/>
              </a:lnSpc>
            </a:pPr>
            <a:r>
              <a:rPr lang="en-US" sz="1900" dirty="0" smtClean="0"/>
              <a:t>Severe constant night pain </a:t>
            </a:r>
          </a:p>
          <a:p>
            <a:pPr>
              <a:lnSpc>
                <a:spcPct val="80000"/>
              </a:lnSpc>
            </a:pPr>
            <a:r>
              <a:rPr lang="en-US" sz="1900" dirty="0" smtClean="0"/>
              <a:t>Gait disturbance </a:t>
            </a:r>
          </a:p>
          <a:p>
            <a:pPr>
              <a:lnSpc>
                <a:spcPct val="80000"/>
              </a:lnSpc>
            </a:pPr>
            <a:r>
              <a:rPr lang="en-US" sz="1900" dirty="0" smtClean="0"/>
              <a:t>Fever or night sweats</a:t>
            </a:r>
          </a:p>
          <a:p>
            <a:pPr>
              <a:lnSpc>
                <a:spcPct val="80000"/>
              </a:lnSpc>
            </a:pPr>
            <a:endParaRPr lang="en-US" sz="1900" dirty="0" smtClean="0"/>
          </a:p>
        </p:txBody>
      </p:sp>
      <p:pic>
        <p:nvPicPr>
          <p:cNvPr id="35844" name="Picture 2" descr="http://t2.gstatic.com/images?q=tbn:vhuiAUxWTt0fkM:http://1.bp.blogspot.com/_vDdYLSKxMAM/RwBYBhWoVKI/AAAAAAAAAW4/5B1hSxzarQw/s320/red_flags.jpg">
            <a:hlinkClick r:id="rId2"/>
          </p:cNvPr>
          <p:cNvPicPr>
            <a:picLocks noChangeAspect="1" noChangeArrowheads="1"/>
          </p:cNvPicPr>
          <p:nvPr/>
        </p:nvPicPr>
        <p:blipFill>
          <a:blip r:embed="rId3" cstate="print"/>
          <a:srcRect/>
          <a:stretch>
            <a:fillRect/>
          </a:stretch>
        </p:blipFill>
        <p:spPr bwMode="auto">
          <a:xfrm>
            <a:off x="6429375" y="642938"/>
            <a:ext cx="2417763" cy="28908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t>YELLOW FLAGS</a:t>
            </a:r>
            <a:endParaRPr lang="en-US"/>
          </a:p>
        </p:txBody>
      </p:sp>
      <p:sp>
        <p:nvSpPr>
          <p:cNvPr id="36867" name="Rectangle 3"/>
          <p:cNvSpPr>
            <a:spLocks noGrp="1" noChangeArrowheads="1"/>
          </p:cNvSpPr>
          <p:nvPr>
            <p:ph sz="quarter" idx="1"/>
          </p:nvPr>
        </p:nvSpPr>
        <p:spPr/>
        <p:txBody>
          <a:bodyPr>
            <a:normAutofit/>
          </a:bodyPr>
          <a:lstStyle/>
          <a:p>
            <a:pPr>
              <a:lnSpc>
                <a:spcPct val="80000"/>
              </a:lnSpc>
              <a:buFont typeface="Wingdings" pitchFamily="2" charset="2"/>
              <a:buNone/>
            </a:pPr>
            <a:r>
              <a:rPr lang="en-US" sz="2000" dirty="0">
                <a:solidFill>
                  <a:schemeClr val="bg1">
                    <a:lumMod val="95000"/>
                    <a:lumOff val="5000"/>
                  </a:schemeClr>
                </a:solidFill>
              </a:rPr>
              <a:t/>
            </a:r>
            <a:br>
              <a:rPr lang="en-US" sz="2000" dirty="0">
                <a:solidFill>
                  <a:schemeClr val="bg1">
                    <a:lumMod val="95000"/>
                    <a:lumOff val="5000"/>
                  </a:schemeClr>
                </a:solidFill>
              </a:rPr>
            </a:br>
            <a:r>
              <a:rPr lang="en-US" sz="2000" b="1" dirty="0">
                <a:solidFill>
                  <a:schemeClr val="bg1">
                    <a:lumMod val="95000"/>
                    <a:lumOff val="5000"/>
                  </a:schemeClr>
                </a:solidFill>
              </a:rPr>
              <a:t>Personal </a:t>
            </a:r>
            <a:endParaRPr lang="en-US" sz="2000" dirty="0">
              <a:solidFill>
                <a:schemeClr val="bg1">
                  <a:lumMod val="95000"/>
                  <a:lumOff val="5000"/>
                </a:schemeClr>
              </a:solidFill>
            </a:endParaRPr>
          </a:p>
          <a:p>
            <a:pPr>
              <a:lnSpc>
                <a:spcPct val="80000"/>
              </a:lnSpc>
            </a:pPr>
            <a:r>
              <a:rPr lang="en-US" sz="2000" dirty="0"/>
              <a:t>Fear avoidance </a:t>
            </a:r>
          </a:p>
          <a:p>
            <a:pPr>
              <a:lnSpc>
                <a:spcPct val="80000"/>
              </a:lnSpc>
            </a:pPr>
            <a:r>
              <a:rPr lang="en-US" sz="2000" dirty="0"/>
              <a:t>Pessimism depression, expressed stress, anger and sometimes sleeplessness </a:t>
            </a:r>
          </a:p>
          <a:p>
            <a:pPr>
              <a:lnSpc>
                <a:spcPct val="80000"/>
              </a:lnSpc>
            </a:pPr>
            <a:r>
              <a:rPr lang="en-US" sz="2000" dirty="0"/>
              <a:t>Illness behaviour and adoption of the sick role </a:t>
            </a:r>
          </a:p>
          <a:p>
            <a:pPr>
              <a:lnSpc>
                <a:spcPct val="80000"/>
              </a:lnSpc>
            </a:pPr>
            <a:r>
              <a:rPr lang="en-US" sz="2000" dirty="0"/>
              <a:t>Passivity (external locus of control) </a:t>
            </a:r>
          </a:p>
          <a:p>
            <a:pPr>
              <a:lnSpc>
                <a:spcPct val="80000"/>
              </a:lnSpc>
            </a:pPr>
            <a:r>
              <a:rPr lang="en-US" sz="2000" dirty="0"/>
              <a:t>Helplessness </a:t>
            </a:r>
          </a:p>
          <a:p>
            <a:pPr>
              <a:lnSpc>
                <a:spcPct val="80000"/>
              </a:lnSpc>
            </a:pPr>
            <a:r>
              <a:rPr lang="en-US" sz="2000" dirty="0"/>
              <a:t>Tendency to see pain in a catastrophic </a:t>
            </a:r>
            <a:r>
              <a:rPr lang="en-US" sz="2000" dirty="0" smtClean="0"/>
              <a:t>light</a:t>
            </a:r>
            <a:endParaRPr lang="en-US" sz="2000" dirty="0"/>
          </a:p>
          <a:p>
            <a:pPr>
              <a:lnSpc>
                <a:spcPct val="80000"/>
              </a:lnSpc>
            </a:pPr>
            <a:r>
              <a:rPr lang="en-US" sz="2000" dirty="0" smtClean="0"/>
              <a:t>Family</a:t>
            </a:r>
            <a:r>
              <a:rPr lang="en-US" sz="2000" dirty="0"/>
              <a:t>: beliefs, expectations, reinforcement </a:t>
            </a:r>
          </a:p>
          <a:p>
            <a:pPr>
              <a:lnSpc>
                <a:spcPct val="80000"/>
              </a:lnSpc>
            </a:pPr>
            <a:r>
              <a:rPr lang="en-US" sz="2000" dirty="0"/>
              <a:t>Work: job satisfaction, difficulty working with pain, flexibility of employer, work options </a:t>
            </a:r>
          </a:p>
          <a:p>
            <a:pPr>
              <a:lnSpc>
                <a:spcPct val="80000"/>
              </a:lnSpc>
            </a:pPr>
            <a:r>
              <a:rPr lang="en-US" sz="2000" dirty="0"/>
              <a:t>Non-health problems (financial, marriage?) </a:t>
            </a:r>
          </a:p>
          <a:p>
            <a:pPr>
              <a:lnSpc>
                <a:spcPct val="80000"/>
              </a:lnSpc>
            </a:pPr>
            <a:r>
              <a:rPr lang="en-US" sz="2000" dirty="0"/>
              <a:t>Mobility and function </a:t>
            </a:r>
          </a:p>
          <a:p>
            <a:pPr>
              <a:lnSpc>
                <a:spcPct val="80000"/>
              </a:lnSpc>
            </a:pPr>
            <a:r>
              <a:rPr lang="en-US" sz="2000" dirty="0"/>
              <a:t>Hobbies and pleasures. Restrictions</a:t>
            </a:r>
          </a:p>
          <a:p>
            <a:pPr>
              <a:lnSpc>
                <a:spcPct val="80000"/>
              </a:lnSpc>
            </a:pPr>
            <a:endParaRPr lang="en-US" sz="1700" dirty="0"/>
          </a:p>
        </p:txBody>
      </p:sp>
      <p:pic>
        <p:nvPicPr>
          <p:cNvPr id="4" name="Picture 2" descr="http://t0.gstatic.com/images?q=tbn:KFmEEkVYGIvwmM:http://myf1world.files.wordpress.com/2008/04/yellowflag.jpg">
            <a:hlinkClick r:id="rId2"/>
          </p:cNvPr>
          <p:cNvPicPr>
            <a:picLocks noChangeAspect="1" noChangeArrowheads="1"/>
          </p:cNvPicPr>
          <p:nvPr/>
        </p:nvPicPr>
        <p:blipFill>
          <a:blip r:embed="rId3" cstate="print"/>
          <a:srcRect/>
          <a:stretch>
            <a:fillRect/>
          </a:stretch>
        </p:blipFill>
        <p:spPr bwMode="auto">
          <a:xfrm>
            <a:off x="7858148" y="428604"/>
            <a:ext cx="666750" cy="1304926"/>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smtClean="0">
                <a:solidFill>
                  <a:schemeClr val="accent2">
                    <a:lumMod val="75000"/>
                  </a:schemeClr>
                </a:solidFill>
              </a:rPr>
              <a:t>Basic investigations</a:t>
            </a:r>
            <a:endParaRPr lang="en-GB" sz="4400" b="1" dirty="0">
              <a:solidFill>
                <a:schemeClr val="accent2">
                  <a:lumMod val="75000"/>
                </a:schemeClr>
              </a:solidFill>
            </a:endParaRPr>
          </a:p>
        </p:txBody>
      </p:sp>
      <p:sp>
        <p:nvSpPr>
          <p:cNvPr id="3" name="Content Placeholder 2"/>
          <p:cNvSpPr>
            <a:spLocks noGrp="1"/>
          </p:cNvSpPr>
          <p:nvPr>
            <p:ph sz="quarter" idx="1"/>
          </p:nvPr>
        </p:nvSpPr>
        <p:spPr/>
        <p:txBody>
          <a:bodyPr>
            <a:normAutofit lnSpcReduction="10000"/>
          </a:bodyPr>
          <a:lstStyle/>
          <a:p>
            <a:r>
              <a:rPr lang="en-GB" dirty="0" smtClean="0"/>
              <a:t>Full blood count, ESR, CRP, Bone profile, PSA</a:t>
            </a:r>
          </a:p>
          <a:p>
            <a:endParaRPr lang="en-GB" dirty="0" smtClean="0"/>
          </a:p>
          <a:p>
            <a:r>
              <a:rPr lang="en-GB" dirty="0" smtClean="0"/>
              <a:t>OA vs Autoimmune/inflammatory arthritis: Rheumatoid Factor, Uric acid, dsDNA, antiCCP antibodies, ESR, CRP</a:t>
            </a:r>
          </a:p>
          <a:p>
            <a:endParaRPr lang="en-GB" dirty="0" smtClean="0"/>
          </a:p>
          <a:p>
            <a:r>
              <a:rPr lang="en-GB" dirty="0" smtClean="0"/>
              <a:t>Neuropathy: Thyroid function test, Vitamin B12, Folic Acid, Liver function including gamma GT, FBC, Blood Glucose, consider nerve conduction studies</a:t>
            </a:r>
          </a:p>
          <a:p>
            <a:endParaRPr lang="en-GB" dirty="0" smtClean="0"/>
          </a:p>
          <a:p>
            <a:r>
              <a:rPr lang="en-GB" dirty="0" smtClean="0"/>
              <a:t>X-Rays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74638"/>
            <a:ext cx="7467600" cy="1143000"/>
          </a:xfrm>
        </p:spPr>
        <p:txBody>
          <a:bodyPr/>
          <a:lstStyle/>
          <a:p>
            <a:r>
              <a:rPr lang="en-GB" dirty="0" smtClean="0"/>
              <a:t>   </a:t>
            </a:r>
            <a:r>
              <a:rPr lang="en-GB" b="1" dirty="0" smtClean="0">
                <a:solidFill>
                  <a:srgbClr val="FF0000"/>
                </a:solidFill>
              </a:rPr>
              <a:t>remember</a:t>
            </a:r>
            <a:endParaRPr lang="en-GB" b="1" dirty="0">
              <a:solidFill>
                <a:srgbClr val="FF0000"/>
              </a:solidFill>
            </a:endParaRPr>
          </a:p>
        </p:txBody>
      </p:sp>
      <p:sp>
        <p:nvSpPr>
          <p:cNvPr id="5" name="Content Placeholder 4"/>
          <p:cNvSpPr>
            <a:spLocks noGrp="1"/>
          </p:cNvSpPr>
          <p:nvPr>
            <p:ph sz="quarter" idx="4294967295"/>
          </p:nvPr>
        </p:nvSpPr>
        <p:spPr>
          <a:xfrm>
            <a:off x="0" y="1600200"/>
            <a:ext cx="5483225" cy="1108075"/>
          </a:xfrm>
        </p:spPr>
        <p:txBody>
          <a:bodyPr>
            <a:normAutofit lnSpcReduction="10000"/>
          </a:bodyPr>
          <a:lstStyle/>
          <a:p>
            <a:pPr>
              <a:buNone/>
            </a:pPr>
            <a:r>
              <a:rPr lang="en-GB" dirty="0" smtClean="0"/>
              <a:t>	</a:t>
            </a:r>
            <a:r>
              <a:rPr lang="en-GB" dirty="0" smtClean="0">
                <a:latin typeface="Aharoni" pitchFamily="2" charset="-79"/>
                <a:cs typeface="Aharoni" pitchFamily="2" charset="-79"/>
              </a:rPr>
              <a:t>“If you can’t explain why the patient has pain it does not mean the pain is not real”</a:t>
            </a:r>
          </a:p>
          <a:p>
            <a:pPr>
              <a:buNone/>
            </a:pPr>
            <a:endParaRPr lang="en-GB" dirty="0" smtClean="0"/>
          </a:p>
          <a:p>
            <a:pPr>
              <a:buNone/>
            </a:pPr>
            <a:endParaRPr lang="en-GB" dirty="0"/>
          </a:p>
        </p:txBody>
      </p:sp>
      <p:pic>
        <p:nvPicPr>
          <p:cNvPr id="118786" name="Picture 2" descr="http://www.onlinecancerguide.com/blog/wp-content/uploads/2009/12/pain-management.jpg"/>
          <p:cNvPicPr>
            <a:picLocks noChangeAspect="1" noChangeArrowheads="1"/>
          </p:cNvPicPr>
          <p:nvPr/>
        </p:nvPicPr>
        <p:blipFill>
          <a:blip r:embed="rId2" cstate="print"/>
          <a:srcRect/>
          <a:stretch>
            <a:fillRect/>
          </a:stretch>
        </p:blipFill>
        <p:spPr bwMode="auto">
          <a:xfrm>
            <a:off x="4139952" y="2604383"/>
            <a:ext cx="3600400" cy="271056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for0100h"/>
          <p:cNvPicPr>
            <a:picLocks noChangeAspect="1" noChangeArrowheads="1"/>
          </p:cNvPicPr>
          <p:nvPr/>
        </p:nvPicPr>
        <p:blipFill>
          <a:blip r:embed="rId2" cstate="print"/>
          <a:srcRect/>
          <a:stretch>
            <a:fillRect/>
          </a:stretch>
        </p:blipFill>
        <p:spPr bwMode="auto">
          <a:xfrm>
            <a:off x="683568" y="1124744"/>
            <a:ext cx="7315200" cy="5100637"/>
          </a:xfrm>
          <a:prstGeom prst="rect">
            <a:avLst/>
          </a:prstGeom>
          <a:noFill/>
          <a:ln w="9525">
            <a:noFill/>
            <a:miter lim="800000"/>
            <a:headEnd/>
            <a:tailEnd/>
          </a:ln>
          <a:effectLst/>
        </p:spPr>
      </p:pic>
      <p:sp>
        <p:nvSpPr>
          <p:cNvPr id="103427" name="Rectangle 3"/>
          <p:cNvSpPr>
            <a:spLocks noGrp="1" noChangeArrowheads="1"/>
          </p:cNvSpPr>
          <p:nvPr>
            <p:ph type="title"/>
          </p:nvPr>
        </p:nvSpPr>
        <p:spPr/>
        <p:txBody>
          <a:bodyPr/>
          <a:lstStyle/>
          <a:p>
            <a:r>
              <a:rPr lang="en-GB" sz="2600" dirty="0" smtClean="0"/>
              <a:t>“How </a:t>
            </a:r>
            <a:r>
              <a:rPr lang="en-GB" sz="2600" dirty="0"/>
              <a:t>do you spot the malingerer</a:t>
            </a:r>
            <a:r>
              <a:rPr lang="en-GB" sz="2600" dirty="0" smtClean="0"/>
              <a:t>?”</a:t>
            </a:r>
            <a:endParaRPr lang="en-US" sz="2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GB"/>
              <a:t>HOLISTIC APPROACH</a:t>
            </a:r>
            <a:endParaRPr lang="en-US"/>
          </a:p>
        </p:txBody>
      </p:sp>
      <p:sp>
        <p:nvSpPr>
          <p:cNvPr id="92163" name="Rectangle 3"/>
          <p:cNvSpPr>
            <a:spLocks noGrp="1" noChangeArrowheads="1"/>
          </p:cNvSpPr>
          <p:nvPr>
            <p:ph sz="quarter" idx="1"/>
          </p:nvPr>
        </p:nvSpPr>
        <p:spPr/>
        <p:txBody>
          <a:bodyPr/>
          <a:lstStyle/>
          <a:p>
            <a:r>
              <a:rPr lang="en-GB" dirty="0" smtClean="0"/>
              <a:t>Listen, explain, educate, motivate</a:t>
            </a:r>
          </a:p>
          <a:p>
            <a:r>
              <a:rPr lang="en-GB" dirty="0" smtClean="0"/>
              <a:t>Medication</a:t>
            </a:r>
            <a:endParaRPr lang="en-GB" dirty="0"/>
          </a:p>
          <a:p>
            <a:r>
              <a:rPr lang="en-GB" dirty="0" smtClean="0"/>
              <a:t>Physiotherapy</a:t>
            </a:r>
          </a:p>
          <a:p>
            <a:r>
              <a:rPr lang="en-GB" dirty="0" smtClean="0"/>
              <a:t>Occupational Therapy</a:t>
            </a:r>
            <a:endParaRPr lang="en-GB" dirty="0"/>
          </a:p>
          <a:p>
            <a:r>
              <a:rPr lang="en-GB" dirty="0"/>
              <a:t>TENS</a:t>
            </a:r>
          </a:p>
          <a:p>
            <a:r>
              <a:rPr lang="en-GB" dirty="0"/>
              <a:t>Acupuncture, osteopathy, and other alternative </a:t>
            </a:r>
            <a:r>
              <a:rPr lang="en-GB" dirty="0" smtClean="0"/>
              <a:t>therapies</a:t>
            </a:r>
          </a:p>
          <a:p>
            <a:r>
              <a:rPr lang="en-GB" dirty="0" smtClean="0"/>
              <a:t>Supporting Services</a:t>
            </a:r>
            <a:endParaRPr lang="en-GB" dirty="0"/>
          </a:p>
          <a:p>
            <a:r>
              <a:rPr lang="en-GB" dirty="0" smtClean="0"/>
              <a:t>Psychology</a:t>
            </a:r>
          </a:p>
          <a:p>
            <a:r>
              <a:rPr lang="en-GB" dirty="0" smtClean="0"/>
              <a:t>Mental Health Services</a:t>
            </a:r>
          </a:p>
          <a:p>
            <a:r>
              <a:rPr lang="en-GB" dirty="0" smtClean="0"/>
              <a:t>Intervention therapy</a:t>
            </a:r>
          </a:p>
          <a:p>
            <a:endParaRPr lang="en-US" dirty="0"/>
          </a:p>
        </p:txBody>
      </p:sp>
      <p:pic>
        <p:nvPicPr>
          <p:cNvPr id="4" name="Picture 3" descr="http://www.clipartguide.com/_named_clipart_images/0511-0908-1722-5908_Black_and_White_Cartoon_of_a_Little_Girl_Helping_an_Old_Man_Cross_the_Street_clipart_image.jpg"/>
          <p:cNvPicPr>
            <a:picLocks noChangeAspect="1" noChangeArrowheads="1"/>
          </p:cNvPicPr>
          <p:nvPr/>
        </p:nvPicPr>
        <p:blipFill>
          <a:blip r:embed="rId2" cstate="print"/>
          <a:srcRect/>
          <a:stretch>
            <a:fillRect/>
          </a:stretch>
        </p:blipFill>
        <p:spPr bwMode="auto">
          <a:xfrm>
            <a:off x="7215206" y="0"/>
            <a:ext cx="1714512" cy="210554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soE0055"/>
          <p:cNvPicPr>
            <a:picLocks noChangeAspect="1" noChangeArrowheads="1"/>
          </p:cNvPicPr>
          <p:nvPr/>
        </p:nvPicPr>
        <p:blipFill>
          <a:blip r:embed="rId2" cstate="print"/>
          <a:srcRect l="2655" r="4425"/>
          <a:stretch>
            <a:fillRect/>
          </a:stretch>
        </p:blipFill>
        <p:spPr bwMode="auto">
          <a:xfrm>
            <a:off x="0" y="2016125"/>
            <a:ext cx="9144000" cy="4638675"/>
          </a:xfrm>
          <a:prstGeom prst="rect">
            <a:avLst/>
          </a:prstGeom>
          <a:noFill/>
        </p:spPr>
      </p:pic>
      <p:sp>
        <p:nvSpPr>
          <p:cNvPr id="3" name="Title 2"/>
          <p:cNvSpPr>
            <a:spLocks noGrp="1"/>
          </p:cNvSpPr>
          <p:nvPr>
            <p:ph type="title"/>
          </p:nvPr>
        </p:nvSpPr>
        <p:spPr/>
        <p:txBody>
          <a:bodyPr/>
          <a:lstStyle/>
          <a:p>
            <a:pPr algn="ctr"/>
            <a:r>
              <a:rPr lang="en-GB" dirty="0" smtClean="0"/>
              <a:t>How do we measure pain?</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z.about.com/d/ergonomics/1/0/C/-/-/-/painscale.jpg"/>
          <p:cNvPicPr>
            <a:picLocks noChangeAspect="1" noChangeArrowheads="1"/>
          </p:cNvPicPr>
          <p:nvPr/>
        </p:nvPicPr>
        <p:blipFill>
          <a:blip r:embed="rId2" cstate="print"/>
          <a:srcRect/>
          <a:stretch>
            <a:fillRect/>
          </a:stretch>
        </p:blipFill>
        <p:spPr bwMode="auto">
          <a:xfrm>
            <a:off x="1285875" y="0"/>
            <a:ext cx="6772275" cy="625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642919"/>
            <a:ext cx="6215090" cy="2154436"/>
          </a:xfrm>
          <a:prstGeom prst="rect">
            <a:avLst/>
          </a:prstGeom>
        </p:spPr>
        <p:txBody>
          <a:bodyPr wrap="square">
            <a:spAutoFit/>
          </a:bodyPr>
          <a:lstStyle/>
          <a:p>
            <a:r>
              <a:rPr lang="en-GB" dirty="0" smtClean="0"/>
              <a:t>Put more simply:</a:t>
            </a:r>
          </a:p>
          <a:p>
            <a:endParaRPr lang="en-GB" dirty="0" smtClean="0"/>
          </a:p>
          <a:p>
            <a:endParaRPr lang="en-GB" dirty="0" smtClean="0"/>
          </a:p>
          <a:p>
            <a:r>
              <a:rPr lang="en-GB" sz="4000" dirty="0" smtClean="0">
                <a:solidFill>
                  <a:srgbClr val="FF0000"/>
                </a:solidFill>
              </a:rPr>
              <a:t>“</a:t>
            </a:r>
            <a:r>
              <a:rPr lang="en-GB" dirty="0" smtClean="0">
                <a:solidFill>
                  <a:srgbClr val="FF0000"/>
                </a:solidFill>
              </a:rPr>
              <a:t> </a:t>
            </a:r>
            <a:r>
              <a:rPr lang="en-GB" sz="4000" i="1" dirty="0" smtClean="0">
                <a:solidFill>
                  <a:srgbClr val="FF0000"/>
                </a:solidFill>
              </a:rPr>
              <a:t>Pain is what the person feeling it says it is”</a:t>
            </a:r>
            <a:r>
              <a:rPr lang="en-GB" dirty="0" smtClean="0">
                <a:solidFill>
                  <a:srgbClr val="FF0000"/>
                </a:solidFill>
              </a:rPr>
              <a:t>.</a:t>
            </a:r>
            <a:endParaRPr lang="en-GB" dirty="0">
              <a:solidFill>
                <a:srgbClr val="FF0000"/>
              </a:solidFill>
            </a:endParaRPr>
          </a:p>
        </p:txBody>
      </p:sp>
      <p:pic>
        <p:nvPicPr>
          <p:cNvPr id="100354" name="Picture 2" descr="http://t3.gstatic.com/images?q=tbn:1iDzxAVXuo6bLM:http://static-p4.fotolia.com/jpg/00/14/46/39/400_F_14463922_2V4VEC0MOnlj66WMMG1pCVJJooRaVuJN.jpg">
            <a:hlinkClick r:id="rId2"/>
          </p:cNvPr>
          <p:cNvPicPr>
            <a:picLocks noChangeAspect="1" noChangeArrowheads="1"/>
          </p:cNvPicPr>
          <p:nvPr/>
        </p:nvPicPr>
        <p:blipFill>
          <a:blip r:embed="rId3" cstate="print"/>
          <a:srcRect/>
          <a:stretch>
            <a:fillRect/>
          </a:stretch>
        </p:blipFill>
        <p:spPr bwMode="auto">
          <a:xfrm>
            <a:off x="4427984" y="3068960"/>
            <a:ext cx="3177373" cy="317737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measures</a:t>
            </a:r>
            <a:endParaRPr lang="en-GB" dirty="0"/>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Picture 2" descr="http://img.medscape.com/fullsize/migrated/585/568/pmn585568.fig1.jpg"/>
          <p:cNvPicPr>
            <a:picLocks noChangeAspect="1" noChangeArrowheads="1"/>
          </p:cNvPicPr>
          <p:nvPr/>
        </p:nvPicPr>
        <p:blipFill>
          <a:blip r:embed="rId2" cstate="print"/>
          <a:srcRect/>
          <a:stretch>
            <a:fillRect/>
          </a:stretch>
        </p:blipFill>
        <p:spPr bwMode="auto">
          <a:xfrm>
            <a:off x="1763688" y="0"/>
            <a:ext cx="6048672" cy="701145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dirty="0" smtClean="0"/>
              <a:t>Nociceptive pain</a:t>
            </a:r>
            <a:endParaRPr lang="en-GB" dirty="0"/>
          </a:p>
        </p:txBody>
      </p:sp>
      <p:graphicFrame>
        <p:nvGraphicFramePr>
          <p:cNvPr id="4" name="Content Placeholder 3"/>
          <p:cNvGraphicFramePr>
            <a:graphicFrameLocks noGrp="1"/>
          </p:cNvGraphicFramePr>
          <p:nvPr>
            <p:ph sz="quarter"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fontAlgn="auto">
              <a:spcAft>
                <a:spcPts val="0"/>
              </a:spcAft>
              <a:defRPr/>
            </a:pPr>
            <a:r>
              <a:rPr lang="en-GB" dirty="0" smtClean="0"/>
              <a:t>What is neuropathic pain?</a:t>
            </a:r>
            <a:endParaRPr lang="en-GB" dirty="0"/>
          </a:p>
        </p:txBody>
      </p:sp>
      <p:sp>
        <p:nvSpPr>
          <p:cNvPr id="48131" name="Content Placeholder 6"/>
          <p:cNvSpPr>
            <a:spLocks noGrp="1"/>
          </p:cNvSpPr>
          <p:nvPr>
            <p:ph sz="quarter" idx="1"/>
          </p:nvPr>
        </p:nvSpPr>
        <p:spPr/>
        <p:txBody>
          <a:bodyPr/>
          <a:lstStyle/>
          <a:p>
            <a:pPr>
              <a:buFont typeface="Arial" charset="0"/>
              <a:buChar char="•"/>
            </a:pPr>
            <a:endParaRPr lang="en-GB" dirty="0" smtClean="0"/>
          </a:p>
          <a:p>
            <a:pPr>
              <a:buFont typeface="Arial" charset="0"/>
              <a:buChar char="•"/>
            </a:pPr>
            <a:r>
              <a:rPr lang="en-GB" dirty="0" smtClean="0"/>
              <a:t>Neuropathic pain develops as a result of damage to, or dysfunction of, the system that normally signals pain. </a:t>
            </a:r>
          </a:p>
          <a:p>
            <a:pPr>
              <a:buFont typeface="Arial" charset="0"/>
              <a:buChar char="•"/>
            </a:pPr>
            <a:endParaRPr lang="en-GB" dirty="0" smtClean="0"/>
          </a:p>
          <a:p>
            <a:pPr>
              <a:buFont typeface="Arial" charset="0"/>
              <a:buChar char="•"/>
            </a:pPr>
            <a:endParaRPr lang="en-GB" dirty="0" smtClean="0"/>
          </a:p>
          <a:p>
            <a:pPr>
              <a:buFont typeface="Arial" charset="0"/>
              <a:buChar char="•"/>
            </a:pPr>
            <a:r>
              <a:rPr lang="en-GB" dirty="0" smtClean="0"/>
              <a:t>It may arise from a heterogeneous group of disorders that affect the peripheral and central nervous systems. </a:t>
            </a:r>
          </a:p>
          <a:p>
            <a:endParaRPr lang="en-GB" dirty="0" smtClean="0"/>
          </a:p>
        </p:txBody>
      </p:sp>
      <p:pic>
        <p:nvPicPr>
          <p:cNvPr id="48132" name="Picture 7" descr="STOP PAIN.png"/>
          <p:cNvPicPr>
            <a:picLocks noChangeAspect="1"/>
          </p:cNvPicPr>
          <p:nvPr/>
        </p:nvPicPr>
        <p:blipFill>
          <a:blip r:embed="rId2" cstate="print"/>
          <a:srcRect r="92308" b="87389"/>
          <a:stretch>
            <a:fillRect/>
          </a:stretch>
        </p:blipFill>
        <p:spPr bwMode="auto">
          <a:xfrm>
            <a:off x="7948613" y="0"/>
            <a:ext cx="1195387"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00063" y="214313"/>
            <a:ext cx="8229600" cy="555625"/>
          </a:xfrm>
        </p:spPr>
        <p:txBody>
          <a:bodyPr>
            <a:normAutofit/>
          </a:bodyPr>
          <a:lstStyle/>
          <a:p>
            <a:pPr algn="ctr"/>
            <a:r>
              <a:rPr lang="de-DE" b="0" smtClean="0">
                <a:solidFill>
                  <a:srgbClr val="FFFF00"/>
                </a:solidFill>
              </a:rPr>
              <a:t>Symptoms of Neuropathic Pain </a:t>
            </a:r>
            <a:endParaRPr lang="en-US" b="0" smtClean="0">
              <a:solidFill>
                <a:srgbClr val="FFFF00"/>
              </a:solidFill>
            </a:endParaRPr>
          </a:p>
        </p:txBody>
      </p:sp>
      <p:sp>
        <p:nvSpPr>
          <p:cNvPr id="64515" name="Footer Placeholder 2"/>
          <p:cNvSpPr txBox="1">
            <a:spLocks noGrp="1"/>
          </p:cNvSpPr>
          <p:nvPr/>
        </p:nvSpPr>
        <p:spPr bwMode="auto">
          <a:xfrm>
            <a:off x="442913" y="6135688"/>
            <a:ext cx="8318500" cy="723900"/>
          </a:xfrm>
          <a:prstGeom prst="rect">
            <a:avLst/>
          </a:prstGeom>
          <a:noFill/>
          <a:ln w="9525">
            <a:noFill/>
            <a:miter lim="800000"/>
            <a:headEnd/>
            <a:tailEnd/>
          </a:ln>
        </p:spPr>
        <p:txBody>
          <a:bodyPr tIns="46800" bIns="0"/>
          <a:lstStyle/>
          <a:p>
            <a:pPr>
              <a:lnSpc>
                <a:spcPts val="1500"/>
              </a:lnSpc>
            </a:pPr>
            <a:endParaRPr lang="en-GB" sz="1400">
              <a:solidFill>
                <a:schemeClr val="bg1"/>
              </a:solidFill>
            </a:endParaRPr>
          </a:p>
        </p:txBody>
      </p:sp>
      <p:grpSp>
        <p:nvGrpSpPr>
          <p:cNvPr id="2" name="Group 13"/>
          <p:cNvGrpSpPr>
            <a:grpSpLocks/>
          </p:cNvGrpSpPr>
          <p:nvPr/>
        </p:nvGrpSpPr>
        <p:grpSpPr bwMode="auto">
          <a:xfrm>
            <a:off x="2111375" y="1279525"/>
            <a:ext cx="4997450" cy="4743450"/>
            <a:chOff x="2099643" y="1057275"/>
            <a:chExt cx="4998730" cy="4743450"/>
          </a:xfrm>
        </p:grpSpPr>
        <p:pic>
          <p:nvPicPr>
            <p:cNvPr id="64517" name="Picture 4" descr="PainType1.jpg"/>
            <p:cNvPicPr>
              <a:picLocks noChangeAspect="1"/>
            </p:cNvPicPr>
            <p:nvPr/>
          </p:nvPicPr>
          <p:blipFill>
            <a:blip r:embed="rId3" cstate="print"/>
            <a:srcRect/>
            <a:stretch>
              <a:fillRect/>
            </a:stretch>
          </p:blipFill>
          <p:spPr bwMode="auto">
            <a:xfrm>
              <a:off x="2108200" y="1057275"/>
              <a:ext cx="4924425" cy="4743450"/>
            </a:xfrm>
            <a:prstGeom prst="rect">
              <a:avLst/>
            </a:prstGeom>
            <a:noFill/>
            <a:ln w="9525">
              <a:noFill/>
              <a:miter lim="800000"/>
              <a:headEnd/>
              <a:tailEnd/>
            </a:ln>
          </p:spPr>
        </p:pic>
        <p:sp>
          <p:nvSpPr>
            <p:cNvPr id="64518" name="TextBox 6"/>
            <p:cNvSpPr txBox="1">
              <a:spLocks noChangeArrowheads="1"/>
            </p:cNvSpPr>
            <p:nvPr/>
          </p:nvSpPr>
          <p:spPr bwMode="auto">
            <a:xfrm>
              <a:off x="2668114" y="4040188"/>
              <a:ext cx="1213160" cy="498475"/>
            </a:xfrm>
            <a:prstGeom prst="rect">
              <a:avLst/>
            </a:prstGeom>
            <a:noFill/>
            <a:ln w="9525">
              <a:noFill/>
              <a:miter lim="800000"/>
              <a:headEnd/>
              <a:tailEnd/>
            </a:ln>
          </p:spPr>
          <p:txBody>
            <a:bodyPr wrap="none">
              <a:spAutoFit/>
            </a:bodyPr>
            <a:lstStyle/>
            <a:p>
              <a:pPr>
                <a:lnSpc>
                  <a:spcPts val="1600"/>
                </a:lnSpc>
              </a:pPr>
              <a:r>
                <a:rPr lang="en-GB"/>
                <a:t>Throbbing</a:t>
              </a:r>
            </a:p>
            <a:p>
              <a:pPr>
                <a:lnSpc>
                  <a:spcPts val="1600"/>
                </a:lnSpc>
              </a:pPr>
              <a:r>
                <a:rPr lang="en-GB"/>
                <a:t>sensation</a:t>
              </a:r>
            </a:p>
          </p:txBody>
        </p:sp>
        <p:sp>
          <p:nvSpPr>
            <p:cNvPr id="64519" name="TextBox 7"/>
            <p:cNvSpPr txBox="1">
              <a:spLocks noChangeArrowheads="1"/>
            </p:cNvSpPr>
            <p:nvPr/>
          </p:nvSpPr>
          <p:spPr bwMode="auto">
            <a:xfrm>
              <a:off x="2099643" y="1958975"/>
              <a:ext cx="1162347" cy="701675"/>
            </a:xfrm>
            <a:prstGeom prst="rect">
              <a:avLst/>
            </a:prstGeom>
            <a:noFill/>
            <a:ln w="9525">
              <a:noFill/>
              <a:miter lim="800000"/>
              <a:headEnd/>
              <a:tailEnd/>
            </a:ln>
          </p:spPr>
          <p:txBody>
            <a:bodyPr wrap="none">
              <a:spAutoFit/>
            </a:bodyPr>
            <a:lstStyle/>
            <a:p>
              <a:pPr>
                <a:lnSpc>
                  <a:spcPts val="1600"/>
                </a:lnSpc>
              </a:pPr>
              <a:r>
                <a:rPr lang="en-GB"/>
                <a:t>Pins and</a:t>
              </a:r>
            </a:p>
            <a:p>
              <a:pPr>
                <a:lnSpc>
                  <a:spcPts val="1600"/>
                </a:lnSpc>
              </a:pPr>
              <a:r>
                <a:rPr lang="en-GB"/>
                <a:t>needles</a:t>
              </a:r>
            </a:p>
            <a:p>
              <a:pPr>
                <a:lnSpc>
                  <a:spcPts val="1600"/>
                </a:lnSpc>
              </a:pPr>
              <a:r>
                <a:rPr lang="en-GB"/>
                <a:t>sensation</a:t>
              </a:r>
            </a:p>
          </p:txBody>
        </p:sp>
        <p:sp>
          <p:nvSpPr>
            <p:cNvPr id="64520" name="TextBox 8"/>
            <p:cNvSpPr txBox="1">
              <a:spLocks noChangeArrowheads="1"/>
            </p:cNvSpPr>
            <p:nvPr/>
          </p:nvSpPr>
          <p:spPr bwMode="auto">
            <a:xfrm>
              <a:off x="2766564" y="1169988"/>
              <a:ext cx="1162347" cy="498475"/>
            </a:xfrm>
            <a:prstGeom prst="rect">
              <a:avLst/>
            </a:prstGeom>
            <a:noFill/>
            <a:ln w="9525">
              <a:noFill/>
              <a:miter lim="800000"/>
              <a:headEnd/>
              <a:tailEnd/>
            </a:ln>
          </p:spPr>
          <p:txBody>
            <a:bodyPr wrap="none">
              <a:spAutoFit/>
            </a:bodyPr>
            <a:lstStyle/>
            <a:p>
              <a:pPr>
                <a:lnSpc>
                  <a:spcPts val="1600"/>
                </a:lnSpc>
              </a:pPr>
              <a:r>
                <a:rPr lang="en-GB"/>
                <a:t>Stabbing</a:t>
              </a:r>
            </a:p>
            <a:p>
              <a:pPr>
                <a:lnSpc>
                  <a:spcPts val="1600"/>
                </a:lnSpc>
              </a:pPr>
              <a:r>
                <a:rPr lang="en-GB"/>
                <a:t>sensation</a:t>
              </a:r>
            </a:p>
          </p:txBody>
        </p:sp>
        <p:sp>
          <p:nvSpPr>
            <p:cNvPr id="64521" name="TextBox 9"/>
            <p:cNvSpPr txBox="1">
              <a:spLocks noChangeArrowheads="1"/>
            </p:cNvSpPr>
            <p:nvPr/>
          </p:nvSpPr>
          <p:spPr bwMode="auto">
            <a:xfrm>
              <a:off x="5526345" y="1454150"/>
              <a:ext cx="1505336" cy="701675"/>
            </a:xfrm>
            <a:prstGeom prst="rect">
              <a:avLst/>
            </a:prstGeom>
            <a:noFill/>
            <a:ln w="9525">
              <a:noFill/>
              <a:miter lim="800000"/>
              <a:headEnd/>
              <a:tailEnd/>
            </a:ln>
          </p:spPr>
          <p:txBody>
            <a:bodyPr wrap="none">
              <a:spAutoFit/>
            </a:bodyPr>
            <a:lstStyle/>
            <a:p>
              <a:pPr>
                <a:lnSpc>
                  <a:spcPts val="1600"/>
                </a:lnSpc>
              </a:pPr>
              <a:r>
                <a:rPr lang="en-GB"/>
                <a:t>Electric         </a:t>
              </a:r>
            </a:p>
            <a:p>
              <a:pPr>
                <a:lnSpc>
                  <a:spcPts val="1600"/>
                </a:lnSpc>
              </a:pPr>
              <a:r>
                <a:rPr lang="en-GB"/>
                <a:t>shock-like</a:t>
              </a:r>
            </a:p>
            <a:p>
              <a:pPr>
                <a:lnSpc>
                  <a:spcPts val="1600"/>
                </a:lnSpc>
              </a:pPr>
              <a:r>
                <a:rPr lang="en-GB"/>
                <a:t>sensation</a:t>
              </a:r>
            </a:p>
          </p:txBody>
        </p:sp>
        <p:sp>
          <p:nvSpPr>
            <p:cNvPr id="64522" name="TextBox 10"/>
            <p:cNvSpPr txBox="1">
              <a:spLocks noChangeArrowheads="1"/>
            </p:cNvSpPr>
            <p:nvPr/>
          </p:nvSpPr>
          <p:spPr bwMode="auto">
            <a:xfrm>
              <a:off x="5936025" y="2622550"/>
              <a:ext cx="1162348" cy="498475"/>
            </a:xfrm>
            <a:prstGeom prst="rect">
              <a:avLst/>
            </a:prstGeom>
            <a:noFill/>
            <a:ln w="9525">
              <a:noFill/>
              <a:miter lim="800000"/>
              <a:headEnd/>
              <a:tailEnd/>
            </a:ln>
          </p:spPr>
          <p:txBody>
            <a:bodyPr wrap="none">
              <a:spAutoFit/>
            </a:bodyPr>
            <a:lstStyle/>
            <a:p>
              <a:pPr>
                <a:lnSpc>
                  <a:spcPts val="1600"/>
                </a:lnSpc>
              </a:pPr>
              <a:r>
                <a:rPr lang="en-GB"/>
                <a:t>Numb</a:t>
              </a:r>
            </a:p>
            <a:p>
              <a:pPr>
                <a:lnSpc>
                  <a:spcPts val="1600"/>
                </a:lnSpc>
              </a:pPr>
              <a:r>
                <a:rPr lang="en-GB"/>
                <a:t>sensation</a:t>
              </a:r>
            </a:p>
          </p:txBody>
        </p:sp>
        <p:sp>
          <p:nvSpPr>
            <p:cNvPr id="64523" name="TextBox 11"/>
            <p:cNvSpPr txBox="1">
              <a:spLocks noChangeArrowheads="1"/>
            </p:cNvSpPr>
            <p:nvPr/>
          </p:nvSpPr>
          <p:spPr bwMode="auto">
            <a:xfrm>
              <a:off x="5747064" y="4160838"/>
              <a:ext cx="1162348" cy="498475"/>
            </a:xfrm>
            <a:prstGeom prst="rect">
              <a:avLst/>
            </a:prstGeom>
            <a:noFill/>
            <a:ln w="9525">
              <a:noFill/>
              <a:miter lim="800000"/>
              <a:headEnd/>
              <a:tailEnd/>
            </a:ln>
          </p:spPr>
          <p:txBody>
            <a:bodyPr wrap="none">
              <a:spAutoFit/>
            </a:bodyPr>
            <a:lstStyle/>
            <a:p>
              <a:pPr>
                <a:lnSpc>
                  <a:spcPts val="1600"/>
                </a:lnSpc>
              </a:pPr>
              <a:r>
                <a:rPr lang="en-GB"/>
                <a:t>Shooting</a:t>
              </a:r>
            </a:p>
            <a:p>
              <a:pPr>
                <a:lnSpc>
                  <a:spcPts val="1600"/>
                </a:lnSpc>
              </a:pPr>
              <a:r>
                <a:rPr lang="en-GB"/>
                <a:t>sensation</a:t>
              </a:r>
            </a:p>
          </p:txBody>
        </p:sp>
        <p:sp>
          <p:nvSpPr>
            <p:cNvPr id="64524" name="TextBox 12"/>
            <p:cNvSpPr txBox="1">
              <a:spLocks noChangeArrowheads="1"/>
            </p:cNvSpPr>
            <p:nvPr/>
          </p:nvSpPr>
          <p:spPr bwMode="auto">
            <a:xfrm>
              <a:off x="2688756" y="4718050"/>
              <a:ext cx="1162348" cy="498475"/>
            </a:xfrm>
            <a:prstGeom prst="rect">
              <a:avLst/>
            </a:prstGeom>
            <a:noFill/>
            <a:ln w="9525">
              <a:noFill/>
              <a:miter lim="800000"/>
              <a:headEnd/>
              <a:tailEnd/>
            </a:ln>
          </p:spPr>
          <p:txBody>
            <a:bodyPr wrap="none">
              <a:spAutoFit/>
            </a:bodyPr>
            <a:lstStyle/>
            <a:p>
              <a:pPr>
                <a:lnSpc>
                  <a:spcPts val="1600"/>
                </a:lnSpc>
              </a:pPr>
              <a:r>
                <a:rPr lang="en-GB"/>
                <a:t>Burning</a:t>
              </a:r>
            </a:p>
            <a:p>
              <a:pPr>
                <a:lnSpc>
                  <a:spcPts val="1600"/>
                </a:lnSpc>
              </a:pPr>
              <a:r>
                <a:rPr lang="en-GB"/>
                <a:t>sensation</a:t>
              </a:r>
            </a:p>
          </p:txBody>
        </p:sp>
      </p:grpSp>
      <p:grpSp>
        <p:nvGrpSpPr>
          <p:cNvPr id="3" name="Group 13"/>
          <p:cNvGrpSpPr>
            <a:grpSpLocks/>
          </p:cNvGrpSpPr>
          <p:nvPr/>
        </p:nvGrpSpPr>
        <p:grpSpPr bwMode="auto">
          <a:xfrm>
            <a:off x="2123728" y="1268760"/>
            <a:ext cx="5137497" cy="4743450"/>
            <a:chOff x="1959560" y="894110"/>
            <a:chExt cx="5138813" cy="4743450"/>
          </a:xfrm>
        </p:grpSpPr>
        <p:pic>
          <p:nvPicPr>
            <p:cNvPr id="23" name="Picture 4" descr="PainType1.jpg"/>
            <p:cNvPicPr>
              <a:picLocks noChangeAspect="1"/>
            </p:cNvPicPr>
            <p:nvPr/>
          </p:nvPicPr>
          <p:blipFill>
            <a:blip r:embed="rId3" cstate="print"/>
            <a:srcRect/>
            <a:stretch>
              <a:fillRect/>
            </a:stretch>
          </p:blipFill>
          <p:spPr bwMode="auto">
            <a:xfrm>
              <a:off x="1959560" y="894110"/>
              <a:ext cx="4924425" cy="4743450"/>
            </a:xfrm>
            <a:prstGeom prst="rect">
              <a:avLst/>
            </a:prstGeom>
            <a:noFill/>
            <a:ln w="9525">
              <a:noFill/>
              <a:miter lim="800000"/>
              <a:headEnd/>
              <a:tailEnd/>
            </a:ln>
          </p:spPr>
        </p:pic>
        <p:sp>
          <p:nvSpPr>
            <p:cNvPr id="24" name="TextBox 6"/>
            <p:cNvSpPr txBox="1">
              <a:spLocks noChangeArrowheads="1"/>
            </p:cNvSpPr>
            <p:nvPr/>
          </p:nvSpPr>
          <p:spPr bwMode="auto">
            <a:xfrm>
              <a:off x="2668114" y="4040188"/>
              <a:ext cx="1213160" cy="498475"/>
            </a:xfrm>
            <a:prstGeom prst="rect">
              <a:avLst/>
            </a:prstGeom>
            <a:noFill/>
            <a:ln w="9525">
              <a:noFill/>
              <a:miter lim="800000"/>
              <a:headEnd/>
              <a:tailEnd/>
            </a:ln>
          </p:spPr>
          <p:txBody>
            <a:bodyPr wrap="none">
              <a:spAutoFit/>
            </a:bodyPr>
            <a:lstStyle/>
            <a:p>
              <a:pPr marL="0" marR="0" lvl="0" indent="0" defTabSz="914400" eaLnBrk="1" fontAlgn="auto" latinLnBrk="0" hangingPunct="1">
                <a:lnSpc>
                  <a:spcPts val="16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Throbbing</a:t>
              </a:r>
            </a:p>
            <a:p>
              <a:pPr marL="0" marR="0" lvl="0" indent="0" defTabSz="914400" eaLnBrk="1" fontAlgn="auto" latinLnBrk="0" hangingPunct="1">
                <a:lnSpc>
                  <a:spcPts val="16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sensation</a:t>
              </a:r>
            </a:p>
          </p:txBody>
        </p:sp>
        <p:sp>
          <p:nvSpPr>
            <p:cNvPr id="25" name="TextBox 7"/>
            <p:cNvSpPr txBox="1">
              <a:spLocks noChangeArrowheads="1"/>
            </p:cNvSpPr>
            <p:nvPr/>
          </p:nvSpPr>
          <p:spPr bwMode="auto">
            <a:xfrm>
              <a:off x="2099643" y="1958975"/>
              <a:ext cx="1162347" cy="701675"/>
            </a:xfrm>
            <a:prstGeom prst="rect">
              <a:avLst/>
            </a:prstGeom>
            <a:noFill/>
            <a:ln w="9525">
              <a:noFill/>
              <a:miter lim="800000"/>
              <a:headEnd/>
              <a:tailEnd/>
            </a:ln>
          </p:spPr>
          <p:txBody>
            <a:bodyPr wrap="none">
              <a:spAutoFit/>
            </a:bodyPr>
            <a:lstStyle/>
            <a:p>
              <a:pPr marL="0" marR="0" lvl="0" indent="0" defTabSz="914400" eaLnBrk="1" fontAlgn="auto" latinLnBrk="0" hangingPunct="1">
                <a:lnSpc>
                  <a:spcPts val="16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Pins and</a:t>
              </a:r>
            </a:p>
            <a:p>
              <a:pPr marL="0" marR="0" lvl="0" indent="0" defTabSz="914400" eaLnBrk="1" fontAlgn="auto" latinLnBrk="0" hangingPunct="1">
                <a:lnSpc>
                  <a:spcPts val="16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needles</a:t>
              </a:r>
            </a:p>
            <a:p>
              <a:pPr marL="0" marR="0" lvl="0" indent="0" defTabSz="914400" eaLnBrk="1" fontAlgn="auto" latinLnBrk="0" hangingPunct="1">
                <a:lnSpc>
                  <a:spcPts val="16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sensation</a:t>
              </a:r>
            </a:p>
          </p:txBody>
        </p:sp>
        <p:sp>
          <p:nvSpPr>
            <p:cNvPr id="26" name="TextBox 8"/>
            <p:cNvSpPr txBox="1">
              <a:spLocks noChangeArrowheads="1"/>
            </p:cNvSpPr>
            <p:nvPr/>
          </p:nvSpPr>
          <p:spPr bwMode="auto">
            <a:xfrm>
              <a:off x="2766564" y="1169988"/>
              <a:ext cx="1162347" cy="498475"/>
            </a:xfrm>
            <a:prstGeom prst="rect">
              <a:avLst/>
            </a:prstGeom>
            <a:noFill/>
            <a:ln w="9525">
              <a:noFill/>
              <a:miter lim="800000"/>
              <a:headEnd/>
              <a:tailEnd/>
            </a:ln>
          </p:spPr>
          <p:txBody>
            <a:bodyPr wrap="none">
              <a:spAutoFit/>
            </a:bodyPr>
            <a:lstStyle/>
            <a:p>
              <a:pPr marL="0" marR="0" lvl="0" indent="0" defTabSz="914400" eaLnBrk="1" fontAlgn="auto" latinLnBrk="0" hangingPunct="1">
                <a:lnSpc>
                  <a:spcPts val="16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Stabbing</a:t>
              </a:r>
            </a:p>
            <a:p>
              <a:pPr marL="0" marR="0" lvl="0" indent="0" defTabSz="914400" eaLnBrk="1" fontAlgn="auto" latinLnBrk="0" hangingPunct="1">
                <a:lnSpc>
                  <a:spcPts val="16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sensation</a:t>
              </a:r>
            </a:p>
          </p:txBody>
        </p:sp>
        <p:sp>
          <p:nvSpPr>
            <p:cNvPr id="27" name="TextBox 9"/>
            <p:cNvSpPr txBox="1">
              <a:spLocks noChangeArrowheads="1"/>
            </p:cNvSpPr>
            <p:nvPr/>
          </p:nvSpPr>
          <p:spPr bwMode="auto">
            <a:xfrm>
              <a:off x="5526345" y="1454150"/>
              <a:ext cx="1505336" cy="701675"/>
            </a:xfrm>
            <a:prstGeom prst="rect">
              <a:avLst/>
            </a:prstGeom>
            <a:noFill/>
            <a:ln w="9525">
              <a:noFill/>
              <a:miter lim="800000"/>
              <a:headEnd/>
              <a:tailEnd/>
            </a:ln>
          </p:spPr>
          <p:txBody>
            <a:bodyPr wrap="none">
              <a:spAutoFit/>
            </a:bodyPr>
            <a:lstStyle/>
            <a:p>
              <a:pPr marL="0" marR="0" lvl="0" indent="0" defTabSz="914400" eaLnBrk="1" fontAlgn="auto" latinLnBrk="0" hangingPunct="1">
                <a:lnSpc>
                  <a:spcPts val="16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Electric         </a:t>
              </a:r>
            </a:p>
            <a:p>
              <a:pPr marL="0" marR="0" lvl="0" indent="0" defTabSz="914400" eaLnBrk="1" fontAlgn="auto" latinLnBrk="0" hangingPunct="1">
                <a:lnSpc>
                  <a:spcPts val="16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shock-like</a:t>
              </a:r>
            </a:p>
            <a:p>
              <a:pPr marL="0" marR="0" lvl="0" indent="0" defTabSz="914400" eaLnBrk="1" fontAlgn="auto" latinLnBrk="0" hangingPunct="1">
                <a:lnSpc>
                  <a:spcPts val="16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sensation</a:t>
              </a:r>
            </a:p>
          </p:txBody>
        </p:sp>
        <p:sp>
          <p:nvSpPr>
            <p:cNvPr id="28" name="TextBox 10"/>
            <p:cNvSpPr txBox="1">
              <a:spLocks noChangeArrowheads="1"/>
            </p:cNvSpPr>
            <p:nvPr/>
          </p:nvSpPr>
          <p:spPr bwMode="auto">
            <a:xfrm>
              <a:off x="5936025" y="2622550"/>
              <a:ext cx="1162348" cy="498475"/>
            </a:xfrm>
            <a:prstGeom prst="rect">
              <a:avLst/>
            </a:prstGeom>
            <a:noFill/>
            <a:ln w="9525">
              <a:noFill/>
              <a:miter lim="800000"/>
              <a:headEnd/>
              <a:tailEnd/>
            </a:ln>
          </p:spPr>
          <p:txBody>
            <a:bodyPr wrap="none">
              <a:spAutoFit/>
            </a:bodyPr>
            <a:lstStyle/>
            <a:p>
              <a:pPr marL="0" marR="0" lvl="0" indent="0" defTabSz="914400" eaLnBrk="1" fontAlgn="auto" latinLnBrk="0" hangingPunct="1">
                <a:lnSpc>
                  <a:spcPts val="16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Numb</a:t>
              </a:r>
            </a:p>
            <a:p>
              <a:pPr marL="0" marR="0" lvl="0" indent="0" defTabSz="914400" eaLnBrk="1" fontAlgn="auto" latinLnBrk="0" hangingPunct="1">
                <a:lnSpc>
                  <a:spcPts val="16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sensation</a:t>
              </a:r>
            </a:p>
          </p:txBody>
        </p:sp>
        <p:sp>
          <p:nvSpPr>
            <p:cNvPr id="29" name="TextBox 11"/>
            <p:cNvSpPr txBox="1">
              <a:spLocks noChangeArrowheads="1"/>
            </p:cNvSpPr>
            <p:nvPr/>
          </p:nvSpPr>
          <p:spPr bwMode="auto">
            <a:xfrm>
              <a:off x="5747064" y="4160838"/>
              <a:ext cx="1162348" cy="498475"/>
            </a:xfrm>
            <a:prstGeom prst="rect">
              <a:avLst/>
            </a:prstGeom>
            <a:noFill/>
            <a:ln w="9525">
              <a:noFill/>
              <a:miter lim="800000"/>
              <a:headEnd/>
              <a:tailEnd/>
            </a:ln>
          </p:spPr>
          <p:txBody>
            <a:bodyPr wrap="none">
              <a:spAutoFit/>
            </a:bodyPr>
            <a:lstStyle/>
            <a:p>
              <a:pPr marL="0" marR="0" lvl="0" indent="0" defTabSz="914400" eaLnBrk="1" fontAlgn="auto" latinLnBrk="0" hangingPunct="1">
                <a:lnSpc>
                  <a:spcPts val="16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Shooting</a:t>
              </a:r>
            </a:p>
            <a:p>
              <a:pPr marL="0" marR="0" lvl="0" indent="0" defTabSz="914400" eaLnBrk="1" fontAlgn="auto" latinLnBrk="0" hangingPunct="1">
                <a:lnSpc>
                  <a:spcPts val="16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sensation</a:t>
              </a:r>
            </a:p>
          </p:txBody>
        </p:sp>
        <p:sp>
          <p:nvSpPr>
            <p:cNvPr id="30" name="TextBox 12"/>
            <p:cNvSpPr txBox="1">
              <a:spLocks noChangeArrowheads="1"/>
            </p:cNvSpPr>
            <p:nvPr/>
          </p:nvSpPr>
          <p:spPr bwMode="auto">
            <a:xfrm>
              <a:off x="2688756" y="4718050"/>
              <a:ext cx="1162348" cy="498475"/>
            </a:xfrm>
            <a:prstGeom prst="rect">
              <a:avLst/>
            </a:prstGeom>
            <a:noFill/>
            <a:ln w="9525">
              <a:noFill/>
              <a:miter lim="800000"/>
              <a:headEnd/>
              <a:tailEnd/>
            </a:ln>
          </p:spPr>
          <p:txBody>
            <a:bodyPr wrap="none">
              <a:spAutoFit/>
            </a:bodyPr>
            <a:lstStyle/>
            <a:p>
              <a:pPr marL="0" marR="0" lvl="0" indent="0" defTabSz="914400" eaLnBrk="1" fontAlgn="auto" latinLnBrk="0" hangingPunct="1">
                <a:lnSpc>
                  <a:spcPts val="16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Burning</a:t>
              </a:r>
            </a:p>
            <a:p>
              <a:pPr marL="0" marR="0" lvl="0" indent="0" defTabSz="914400" eaLnBrk="1" fontAlgn="auto" latinLnBrk="0" hangingPunct="1">
                <a:lnSpc>
                  <a:spcPts val="16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sensation</a:t>
              </a:r>
            </a:p>
          </p:txBody>
        </p:sp>
      </p:gr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slide"/>
          <p:cNvPicPr>
            <a:picLocks noChangeAspect="1" noChangeArrowheads="1"/>
          </p:cNvPicPr>
          <p:nvPr/>
        </p:nvPicPr>
        <p:blipFill>
          <a:blip r:embed="rId2" cstate="print"/>
          <a:srcRect/>
          <a:stretch>
            <a:fillRect/>
          </a:stretch>
        </p:blipFill>
        <p:spPr bwMode="auto">
          <a:xfrm>
            <a:off x="251520" y="188640"/>
            <a:ext cx="8649126" cy="6497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_Dm4sFu73cJo/Sku_lGWnCuI/AAAAAAAASp0/EiYofJk3HYQ/s400/pills.jpg"/>
          <p:cNvPicPr>
            <a:picLocks noChangeAspect="1" noChangeArrowheads="1"/>
          </p:cNvPicPr>
          <p:nvPr/>
        </p:nvPicPr>
        <p:blipFill>
          <a:blip r:embed="rId2" cstate="print"/>
          <a:srcRect/>
          <a:stretch>
            <a:fillRect/>
          </a:stretch>
        </p:blipFill>
        <p:spPr bwMode="auto">
          <a:xfrm>
            <a:off x="2857488" y="2285992"/>
            <a:ext cx="4018768" cy="4018768"/>
          </a:xfrm>
          <a:prstGeom prst="rect">
            <a:avLst/>
          </a:prstGeom>
          <a:noFill/>
        </p:spPr>
      </p:pic>
      <p:sp>
        <p:nvSpPr>
          <p:cNvPr id="3" name="Title 2"/>
          <p:cNvSpPr>
            <a:spLocks noGrp="1"/>
          </p:cNvSpPr>
          <p:nvPr>
            <p:ph type="title"/>
          </p:nvPr>
        </p:nvSpPr>
        <p:spPr/>
        <p:txBody>
          <a:bodyPr/>
          <a:lstStyle/>
          <a:p>
            <a:r>
              <a:rPr lang="en-GB" dirty="0" smtClean="0"/>
              <a:t>“Thou shall not fill me up with tablets”</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0" y="1443841"/>
            <a:ext cx="7500990" cy="4247317"/>
          </a:xfrm>
          <a:prstGeom prst="rect">
            <a:avLst/>
          </a:prstGeom>
        </p:spPr>
        <p:txBody>
          <a:bodyPr wrap="square">
            <a:spAutoFit/>
          </a:bodyPr>
          <a:lstStyle/>
          <a:p>
            <a:r>
              <a:rPr lang="en-GB" b="1" dirty="0" smtClean="0">
                <a:solidFill>
                  <a:srgbClr val="C00000"/>
                </a:solidFill>
              </a:rPr>
              <a:t>When selecting pharmacological treatments, take into account</a:t>
            </a:r>
            <a:r>
              <a:rPr lang="en-GB" dirty="0" smtClean="0">
                <a:solidFill>
                  <a:srgbClr val="C00000"/>
                </a:solidFill>
              </a:rPr>
              <a:t>:</a:t>
            </a:r>
          </a:p>
          <a:p>
            <a:r>
              <a:rPr lang="en-GB" dirty="0" smtClean="0"/>
              <a:t> </a:t>
            </a:r>
          </a:p>
          <a:p>
            <a:r>
              <a:rPr lang="en-GB" dirty="0" smtClean="0"/>
              <a:t>• the person’s vulnerability to specific adverse effects because of co-morbidities or age (for example, vulnerability to falls)</a:t>
            </a:r>
          </a:p>
          <a:p>
            <a:r>
              <a:rPr lang="en-GB" dirty="0" smtClean="0"/>
              <a:t> </a:t>
            </a:r>
          </a:p>
          <a:p>
            <a:r>
              <a:rPr lang="en-GB" dirty="0" smtClean="0"/>
              <a:t>• safety considerations and contraindications </a:t>
            </a:r>
          </a:p>
          <a:p>
            <a:endParaRPr lang="en-GB" dirty="0" smtClean="0"/>
          </a:p>
          <a:p>
            <a:r>
              <a:rPr lang="en-GB" dirty="0" smtClean="0"/>
              <a:t>• patient preference </a:t>
            </a:r>
          </a:p>
          <a:p>
            <a:endParaRPr lang="en-GB" dirty="0" smtClean="0"/>
          </a:p>
          <a:p>
            <a:r>
              <a:rPr lang="en-GB" dirty="0" smtClean="0"/>
              <a:t>• lifestyle factors (such as occupation) </a:t>
            </a:r>
          </a:p>
          <a:p>
            <a:endParaRPr lang="en-GB" dirty="0" smtClean="0"/>
          </a:p>
          <a:p>
            <a:r>
              <a:rPr lang="en-GB" dirty="0" smtClean="0"/>
              <a:t>• any mental health problems (such as depression and/or anxiety) </a:t>
            </a:r>
          </a:p>
          <a:p>
            <a:endParaRPr lang="en-GB" dirty="0" smtClean="0"/>
          </a:p>
          <a:p>
            <a:r>
              <a:rPr lang="en-GB" dirty="0" smtClean="0"/>
              <a:t>• any other medication the person is taking. </a:t>
            </a:r>
          </a:p>
        </p:txBody>
      </p:sp>
      <p:pic>
        <p:nvPicPr>
          <p:cNvPr id="3" name="Picture 2" descr="STOP PAIN.png"/>
          <p:cNvPicPr>
            <a:picLocks noChangeAspect="1"/>
          </p:cNvPicPr>
          <p:nvPr/>
        </p:nvPicPr>
        <p:blipFill>
          <a:blip r:embed="rId2" cstate="print"/>
          <a:srcRect r="92308" b="87389"/>
          <a:stretch>
            <a:fillRect/>
          </a:stretch>
        </p:blipFill>
        <p:spPr>
          <a:xfrm>
            <a:off x="7948313" y="0"/>
            <a:ext cx="1195687" cy="128586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fontAlgn="auto">
              <a:spcAft>
                <a:spcPts val="0"/>
              </a:spcAft>
              <a:defRPr/>
            </a:pPr>
            <a:r>
              <a:rPr lang="en-GB" dirty="0" smtClean="0"/>
              <a:t>Medication for nociceptive pain</a:t>
            </a:r>
            <a:endParaRPr lang="en-US" dirty="0"/>
          </a:p>
        </p:txBody>
      </p:sp>
      <p:pic>
        <p:nvPicPr>
          <p:cNvPr id="53252" name="Picture 2" descr="http://www.pharmacytimes.com/files/ArticleFiles/JULYPHT_88_f1.gif"/>
          <p:cNvPicPr>
            <a:picLocks noChangeAspect="1" noChangeArrowheads="1"/>
          </p:cNvPicPr>
          <p:nvPr/>
        </p:nvPicPr>
        <p:blipFill>
          <a:blip r:embed="rId2" cstate="print"/>
          <a:srcRect/>
          <a:stretch>
            <a:fillRect/>
          </a:stretch>
        </p:blipFill>
        <p:spPr bwMode="auto">
          <a:xfrm>
            <a:off x="1763688" y="1529582"/>
            <a:ext cx="5112568" cy="53284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2238" t="25512" r="36528" b="11654"/>
          <a:stretch>
            <a:fillRect/>
          </a:stretch>
        </p:blipFill>
        <p:spPr bwMode="auto">
          <a:xfrm>
            <a:off x="395536" y="404664"/>
            <a:ext cx="8496944"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114300"/>
            <a:ext cx="8281988" cy="1143000"/>
          </a:xfrm>
        </p:spPr>
        <p:txBody>
          <a:bodyPr>
            <a:normAutofit/>
          </a:bodyPr>
          <a:lstStyle/>
          <a:p>
            <a:pPr fontAlgn="auto">
              <a:spcAft>
                <a:spcPts val="0"/>
              </a:spcAft>
              <a:defRPr/>
            </a:pPr>
            <a:r>
              <a:rPr lang="en-US"/>
              <a:t>Influences on the pain experience</a:t>
            </a:r>
            <a:endParaRPr lang="en-GB"/>
          </a:p>
        </p:txBody>
      </p:sp>
      <p:sp>
        <p:nvSpPr>
          <p:cNvPr id="36867" name="Text Box 3"/>
          <p:cNvSpPr txBox="1">
            <a:spLocks noChangeArrowheads="1"/>
          </p:cNvSpPr>
          <p:nvPr/>
        </p:nvSpPr>
        <p:spPr bwMode="auto">
          <a:xfrm>
            <a:off x="4189413" y="3211513"/>
            <a:ext cx="1185862" cy="641350"/>
          </a:xfrm>
          <a:prstGeom prst="rect">
            <a:avLst/>
          </a:prstGeom>
          <a:solidFill>
            <a:srgbClr val="A50021"/>
          </a:solidFill>
          <a:ln w="9525">
            <a:noFill/>
            <a:miter lim="800000"/>
            <a:headEnd/>
            <a:tailEnd/>
          </a:ln>
          <a:effectLst>
            <a:outerShdw dist="107763" dir="8100000" algn="ctr" rotWithShape="0">
              <a:srgbClr val="333399"/>
            </a:outerShdw>
          </a:effectLst>
        </p:spPr>
        <p:txBody>
          <a:bodyPr>
            <a:spAutoFit/>
          </a:bodyPr>
          <a:lstStyle/>
          <a:p>
            <a:pPr fontAlgn="auto">
              <a:spcBef>
                <a:spcPct val="50000"/>
              </a:spcBef>
              <a:spcAft>
                <a:spcPts val="0"/>
              </a:spcAft>
              <a:defRPr/>
            </a:pPr>
            <a:r>
              <a:rPr lang="en-GB" sz="3600" b="1">
                <a:latin typeface="+mn-lt"/>
                <a:cs typeface="+mn-cs"/>
              </a:rPr>
              <a:t>Pain</a:t>
            </a:r>
          </a:p>
        </p:txBody>
      </p:sp>
      <p:sp>
        <p:nvSpPr>
          <p:cNvPr id="36868" name="Text Box 4"/>
          <p:cNvSpPr txBox="1">
            <a:spLocks noChangeArrowheads="1"/>
          </p:cNvSpPr>
          <p:nvPr/>
        </p:nvSpPr>
        <p:spPr bwMode="auto">
          <a:xfrm>
            <a:off x="4429125" y="1768475"/>
            <a:ext cx="784225" cy="457200"/>
          </a:xfrm>
          <a:prstGeom prst="rect">
            <a:avLst/>
          </a:prstGeom>
          <a:solidFill>
            <a:srgbClr val="333399"/>
          </a:solidFill>
          <a:ln w="9525">
            <a:noFill/>
            <a:miter lim="800000"/>
            <a:headEnd/>
            <a:tailEnd/>
          </a:ln>
          <a:effectLst>
            <a:outerShdw dist="107763" dir="8100000" algn="ctr" rotWithShape="0">
              <a:srgbClr val="A50021"/>
            </a:outerShdw>
          </a:effectLst>
        </p:spPr>
        <p:txBody>
          <a:bodyPr>
            <a:spAutoFit/>
          </a:bodyPr>
          <a:lstStyle/>
          <a:p>
            <a:pPr fontAlgn="auto">
              <a:spcBef>
                <a:spcPct val="50000"/>
              </a:spcBef>
              <a:spcAft>
                <a:spcPts val="0"/>
              </a:spcAft>
              <a:defRPr/>
            </a:pPr>
            <a:r>
              <a:rPr lang="en-GB" sz="2400" b="1">
                <a:latin typeface="+mn-lt"/>
                <a:cs typeface="+mn-cs"/>
              </a:rPr>
              <a:t>Age</a:t>
            </a:r>
          </a:p>
        </p:txBody>
      </p:sp>
      <p:sp>
        <p:nvSpPr>
          <p:cNvPr id="36869" name="Text Box 5"/>
          <p:cNvSpPr txBox="1">
            <a:spLocks noChangeArrowheads="1"/>
          </p:cNvSpPr>
          <p:nvPr/>
        </p:nvSpPr>
        <p:spPr bwMode="auto">
          <a:xfrm>
            <a:off x="6426200" y="2432050"/>
            <a:ext cx="1279525" cy="457200"/>
          </a:xfrm>
          <a:prstGeom prst="rect">
            <a:avLst/>
          </a:prstGeom>
          <a:solidFill>
            <a:srgbClr val="333399"/>
          </a:solidFill>
          <a:ln w="9525">
            <a:noFill/>
            <a:miter lim="800000"/>
            <a:headEnd/>
            <a:tailEnd/>
          </a:ln>
          <a:effectLst>
            <a:outerShdw dist="107763" dir="8100000" algn="ctr" rotWithShape="0">
              <a:srgbClr val="A50021"/>
            </a:outerShdw>
          </a:effectLst>
        </p:spPr>
        <p:txBody>
          <a:bodyPr>
            <a:spAutoFit/>
          </a:bodyPr>
          <a:lstStyle/>
          <a:p>
            <a:pPr fontAlgn="auto">
              <a:spcBef>
                <a:spcPct val="50000"/>
              </a:spcBef>
              <a:spcAft>
                <a:spcPts val="0"/>
              </a:spcAft>
              <a:defRPr/>
            </a:pPr>
            <a:r>
              <a:rPr lang="en-GB" sz="2400" b="1">
                <a:latin typeface="+mn-lt"/>
                <a:cs typeface="+mn-cs"/>
              </a:rPr>
              <a:t>Gender</a:t>
            </a:r>
          </a:p>
        </p:txBody>
      </p:sp>
      <p:sp>
        <p:nvSpPr>
          <p:cNvPr id="36870" name="Text Box 6"/>
          <p:cNvSpPr txBox="1">
            <a:spLocks noChangeArrowheads="1"/>
          </p:cNvSpPr>
          <p:nvPr/>
        </p:nvSpPr>
        <p:spPr bwMode="auto">
          <a:xfrm>
            <a:off x="6426200" y="4035425"/>
            <a:ext cx="1431925" cy="461963"/>
          </a:xfrm>
          <a:prstGeom prst="rect">
            <a:avLst/>
          </a:prstGeom>
          <a:solidFill>
            <a:srgbClr val="333399"/>
          </a:solidFill>
          <a:ln w="9525">
            <a:noFill/>
            <a:miter lim="800000"/>
            <a:headEnd/>
            <a:tailEnd/>
          </a:ln>
          <a:effectLst>
            <a:outerShdw dist="107763" dir="8100000" algn="ctr" rotWithShape="0">
              <a:srgbClr val="A50021"/>
            </a:outerShdw>
          </a:effectLst>
        </p:spPr>
        <p:txBody>
          <a:bodyPr>
            <a:spAutoFit/>
          </a:bodyPr>
          <a:lstStyle/>
          <a:p>
            <a:pPr fontAlgn="auto">
              <a:spcBef>
                <a:spcPct val="50000"/>
              </a:spcBef>
              <a:spcAft>
                <a:spcPts val="0"/>
              </a:spcAft>
              <a:defRPr/>
            </a:pPr>
            <a:r>
              <a:rPr lang="en-GB" sz="2400" b="1" dirty="0">
                <a:latin typeface="+mn-lt"/>
                <a:cs typeface="+mn-cs"/>
              </a:rPr>
              <a:t>Culture</a:t>
            </a:r>
          </a:p>
        </p:txBody>
      </p:sp>
      <p:sp>
        <p:nvSpPr>
          <p:cNvPr id="36871" name="Text Box 7"/>
          <p:cNvSpPr txBox="1">
            <a:spLocks noChangeArrowheads="1"/>
          </p:cNvSpPr>
          <p:nvPr/>
        </p:nvSpPr>
        <p:spPr bwMode="auto">
          <a:xfrm>
            <a:off x="3713163" y="4887913"/>
            <a:ext cx="2208212" cy="1187450"/>
          </a:xfrm>
          <a:prstGeom prst="rect">
            <a:avLst/>
          </a:prstGeom>
          <a:solidFill>
            <a:srgbClr val="333399"/>
          </a:solidFill>
          <a:ln w="9525">
            <a:noFill/>
            <a:miter lim="800000"/>
            <a:headEnd/>
            <a:tailEnd/>
          </a:ln>
          <a:effectLst>
            <a:outerShdw dist="107763" dir="8100000" algn="ctr" rotWithShape="0">
              <a:srgbClr val="A50021"/>
            </a:outerShdw>
          </a:effectLst>
        </p:spPr>
        <p:txBody>
          <a:bodyPr>
            <a:spAutoFit/>
          </a:bodyPr>
          <a:lstStyle/>
          <a:p>
            <a:pPr fontAlgn="auto">
              <a:spcBef>
                <a:spcPct val="50000"/>
              </a:spcBef>
              <a:spcAft>
                <a:spcPts val="0"/>
              </a:spcAft>
              <a:defRPr/>
            </a:pPr>
            <a:r>
              <a:rPr lang="en-GB" sz="2400" b="1">
                <a:latin typeface="+mn-lt"/>
                <a:cs typeface="+mn-cs"/>
              </a:rPr>
              <a:t>Previous pain experience (self/family)</a:t>
            </a:r>
          </a:p>
        </p:txBody>
      </p:sp>
      <p:sp>
        <p:nvSpPr>
          <p:cNvPr id="36872" name="Text Box 8"/>
          <p:cNvSpPr txBox="1">
            <a:spLocks noChangeArrowheads="1"/>
          </p:cNvSpPr>
          <p:nvPr/>
        </p:nvSpPr>
        <p:spPr bwMode="auto">
          <a:xfrm>
            <a:off x="814388" y="4035425"/>
            <a:ext cx="2471737" cy="830263"/>
          </a:xfrm>
          <a:prstGeom prst="rect">
            <a:avLst/>
          </a:prstGeom>
          <a:solidFill>
            <a:srgbClr val="333399"/>
          </a:solidFill>
          <a:ln w="9525">
            <a:noFill/>
            <a:miter lim="800000"/>
            <a:headEnd/>
            <a:tailEnd/>
          </a:ln>
          <a:effectLst>
            <a:outerShdw dist="107763" dir="8100000" algn="ctr" rotWithShape="0">
              <a:srgbClr val="A50021"/>
            </a:outerShdw>
          </a:effectLst>
        </p:spPr>
        <p:txBody>
          <a:bodyPr>
            <a:spAutoFit/>
          </a:bodyPr>
          <a:lstStyle/>
          <a:p>
            <a:pPr fontAlgn="auto">
              <a:spcBef>
                <a:spcPct val="50000"/>
              </a:spcBef>
              <a:spcAft>
                <a:spcPts val="0"/>
              </a:spcAft>
              <a:defRPr/>
            </a:pPr>
            <a:r>
              <a:rPr lang="en-GB" sz="2400" b="1" dirty="0">
                <a:latin typeface="+mn-lt"/>
                <a:cs typeface="+mn-cs"/>
              </a:rPr>
              <a:t>Education and understanding</a:t>
            </a:r>
          </a:p>
        </p:txBody>
      </p:sp>
      <p:sp>
        <p:nvSpPr>
          <p:cNvPr id="36873" name="Text Box 9"/>
          <p:cNvSpPr txBox="1">
            <a:spLocks noChangeArrowheads="1"/>
          </p:cNvSpPr>
          <p:nvPr/>
        </p:nvSpPr>
        <p:spPr bwMode="auto">
          <a:xfrm>
            <a:off x="2130425" y="2432050"/>
            <a:ext cx="998538" cy="457200"/>
          </a:xfrm>
          <a:prstGeom prst="rect">
            <a:avLst/>
          </a:prstGeom>
          <a:solidFill>
            <a:srgbClr val="333399"/>
          </a:solidFill>
          <a:ln w="9525">
            <a:noFill/>
            <a:miter lim="800000"/>
            <a:headEnd/>
            <a:tailEnd/>
          </a:ln>
          <a:effectLst>
            <a:outerShdw dist="107763" dir="8100000" algn="ctr" rotWithShape="0">
              <a:srgbClr val="A50021"/>
            </a:outerShdw>
          </a:effectLst>
        </p:spPr>
        <p:txBody>
          <a:bodyPr>
            <a:spAutoFit/>
          </a:bodyPr>
          <a:lstStyle/>
          <a:p>
            <a:pPr fontAlgn="auto">
              <a:spcBef>
                <a:spcPct val="50000"/>
              </a:spcBef>
              <a:spcAft>
                <a:spcPts val="0"/>
              </a:spcAft>
              <a:defRPr/>
            </a:pPr>
            <a:r>
              <a:rPr lang="en-GB" sz="2400" b="1">
                <a:latin typeface="+mn-lt"/>
                <a:cs typeface="+mn-cs"/>
              </a:rPr>
              <a:t>Fears</a:t>
            </a:r>
          </a:p>
        </p:txBody>
      </p:sp>
      <p:sp>
        <p:nvSpPr>
          <p:cNvPr id="21514" name="Line 10"/>
          <p:cNvSpPr>
            <a:spLocks noChangeShapeType="1"/>
          </p:cNvSpPr>
          <p:nvPr/>
        </p:nvSpPr>
        <p:spPr bwMode="auto">
          <a:xfrm>
            <a:off x="3230563" y="2865438"/>
            <a:ext cx="774700" cy="350837"/>
          </a:xfrm>
          <a:prstGeom prst="line">
            <a:avLst/>
          </a:prstGeom>
          <a:noFill/>
          <a:ln w="38100">
            <a:solidFill>
              <a:srgbClr val="A50021"/>
            </a:solidFill>
            <a:round/>
            <a:headEnd/>
            <a:tailEnd type="triangle" w="med" len="med"/>
          </a:ln>
        </p:spPr>
        <p:txBody>
          <a:bodyPr/>
          <a:lstStyle/>
          <a:p>
            <a:endParaRPr lang="en-GB"/>
          </a:p>
        </p:txBody>
      </p:sp>
      <p:sp>
        <p:nvSpPr>
          <p:cNvPr id="21515" name="Line 11"/>
          <p:cNvSpPr>
            <a:spLocks noChangeShapeType="1"/>
          </p:cNvSpPr>
          <p:nvPr/>
        </p:nvSpPr>
        <p:spPr bwMode="auto">
          <a:xfrm flipH="1">
            <a:off x="5508625" y="2873375"/>
            <a:ext cx="774700" cy="350838"/>
          </a:xfrm>
          <a:prstGeom prst="line">
            <a:avLst/>
          </a:prstGeom>
          <a:noFill/>
          <a:ln w="38100">
            <a:solidFill>
              <a:srgbClr val="A50021"/>
            </a:solidFill>
            <a:round/>
            <a:headEnd/>
            <a:tailEnd type="triangle" w="med" len="med"/>
          </a:ln>
        </p:spPr>
        <p:txBody>
          <a:bodyPr/>
          <a:lstStyle/>
          <a:p>
            <a:endParaRPr lang="en-GB"/>
          </a:p>
        </p:txBody>
      </p:sp>
      <p:sp>
        <p:nvSpPr>
          <p:cNvPr id="21516" name="Line 12"/>
          <p:cNvSpPr>
            <a:spLocks noChangeShapeType="1"/>
          </p:cNvSpPr>
          <p:nvPr/>
        </p:nvSpPr>
        <p:spPr bwMode="auto">
          <a:xfrm flipH="1">
            <a:off x="4797425" y="2338388"/>
            <a:ext cx="7938" cy="776287"/>
          </a:xfrm>
          <a:prstGeom prst="line">
            <a:avLst/>
          </a:prstGeom>
          <a:noFill/>
          <a:ln w="38100">
            <a:solidFill>
              <a:srgbClr val="A50021"/>
            </a:solidFill>
            <a:round/>
            <a:headEnd/>
            <a:tailEnd type="triangle" w="med" len="med"/>
          </a:ln>
        </p:spPr>
        <p:txBody>
          <a:bodyPr/>
          <a:lstStyle/>
          <a:p>
            <a:endParaRPr lang="en-GB"/>
          </a:p>
        </p:txBody>
      </p:sp>
      <p:sp>
        <p:nvSpPr>
          <p:cNvPr id="21517" name="Line 13"/>
          <p:cNvSpPr>
            <a:spLocks noChangeShapeType="1"/>
          </p:cNvSpPr>
          <p:nvPr/>
        </p:nvSpPr>
        <p:spPr bwMode="auto">
          <a:xfrm flipV="1">
            <a:off x="3238500" y="3698875"/>
            <a:ext cx="774700" cy="350838"/>
          </a:xfrm>
          <a:prstGeom prst="line">
            <a:avLst/>
          </a:prstGeom>
          <a:noFill/>
          <a:ln w="38100">
            <a:solidFill>
              <a:srgbClr val="A50021"/>
            </a:solidFill>
            <a:round/>
            <a:headEnd/>
            <a:tailEnd type="triangle" w="med" len="med"/>
          </a:ln>
        </p:spPr>
        <p:txBody>
          <a:bodyPr/>
          <a:lstStyle/>
          <a:p>
            <a:endParaRPr lang="en-GB"/>
          </a:p>
        </p:txBody>
      </p:sp>
      <p:sp>
        <p:nvSpPr>
          <p:cNvPr id="21518" name="Line 14"/>
          <p:cNvSpPr>
            <a:spLocks noChangeShapeType="1"/>
          </p:cNvSpPr>
          <p:nvPr/>
        </p:nvSpPr>
        <p:spPr bwMode="auto">
          <a:xfrm flipH="1" flipV="1">
            <a:off x="5537200" y="3702050"/>
            <a:ext cx="774700" cy="350838"/>
          </a:xfrm>
          <a:prstGeom prst="line">
            <a:avLst/>
          </a:prstGeom>
          <a:noFill/>
          <a:ln w="38100">
            <a:solidFill>
              <a:srgbClr val="A50021"/>
            </a:solidFill>
            <a:round/>
            <a:headEnd/>
            <a:tailEnd type="triangle" w="med" len="med"/>
          </a:ln>
        </p:spPr>
        <p:txBody>
          <a:bodyPr/>
          <a:lstStyle/>
          <a:p>
            <a:endParaRPr lang="en-GB"/>
          </a:p>
        </p:txBody>
      </p:sp>
      <p:sp>
        <p:nvSpPr>
          <p:cNvPr id="21519" name="Line 15"/>
          <p:cNvSpPr>
            <a:spLocks noChangeShapeType="1"/>
          </p:cNvSpPr>
          <p:nvPr/>
        </p:nvSpPr>
        <p:spPr bwMode="auto">
          <a:xfrm flipH="1" flipV="1">
            <a:off x="4835525" y="3990975"/>
            <a:ext cx="3175" cy="776288"/>
          </a:xfrm>
          <a:prstGeom prst="line">
            <a:avLst/>
          </a:prstGeom>
          <a:noFill/>
          <a:ln w="38100">
            <a:solidFill>
              <a:srgbClr val="A50021"/>
            </a:solidFill>
            <a:round/>
            <a:headEnd/>
            <a:tailEnd type="triangle" w="med" len="med"/>
          </a:ln>
        </p:spPr>
        <p:txBody>
          <a:bodyPr/>
          <a:lstStyle/>
          <a:p>
            <a:endParaRPr lang="en-GB"/>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l="2251" t="25738" r="27588" b="18361"/>
          <a:stretch>
            <a:fillRect/>
          </a:stretch>
        </p:blipFill>
        <p:spPr bwMode="auto">
          <a:xfrm>
            <a:off x="323528" y="332656"/>
            <a:ext cx="8208912"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0" y="-315416"/>
            <a:ext cx="8964488" cy="9876748"/>
          </a:xfrm>
          <a:prstGeom prst="rect">
            <a:avLst/>
          </a:prstGeom>
          <a:noFill/>
          <a:ln w="1">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http://www.eguidelines.co.uk/eguidelinesmain/guidelines/media/images/neuropathic-pain-algo.jpg"/>
          <p:cNvPicPr>
            <a:picLocks noChangeAspect="1" noChangeArrowheads="1"/>
          </p:cNvPicPr>
          <p:nvPr/>
        </p:nvPicPr>
        <p:blipFill>
          <a:blip r:embed="rId2" cstate="print"/>
          <a:srcRect/>
          <a:stretch>
            <a:fillRect/>
          </a:stretch>
        </p:blipFill>
        <p:spPr bwMode="auto">
          <a:xfrm>
            <a:off x="2411760" y="0"/>
            <a:ext cx="4814900" cy="6933456"/>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Topical treatments for localised neuropathic pain</a:t>
            </a:r>
            <a:endParaRPr lang="en-GB" dirty="0"/>
          </a:p>
        </p:txBody>
      </p:sp>
      <p:sp>
        <p:nvSpPr>
          <p:cNvPr id="3" name="Content Placeholder 2"/>
          <p:cNvSpPr>
            <a:spLocks noGrp="1"/>
          </p:cNvSpPr>
          <p:nvPr>
            <p:ph sz="quarter" idx="1"/>
          </p:nvPr>
        </p:nvSpPr>
        <p:spPr/>
        <p:txBody>
          <a:bodyPr/>
          <a:lstStyle/>
          <a:p>
            <a:r>
              <a:rPr lang="en-GB" dirty="0" smtClean="0"/>
              <a:t>Capsaicin 0.025% or 0.075% cream</a:t>
            </a:r>
          </a:p>
          <a:p>
            <a:r>
              <a:rPr lang="en-GB" dirty="0" smtClean="0"/>
              <a:t>Dimethylsulphoxide DMSO 50% cream</a:t>
            </a:r>
          </a:p>
          <a:p>
            <a:r>
              <a:rPr lang="en-GB" dirty="0" smtClean="0"/>
              <a:t>Lidocaine 5% plasters (</a:t>
            </a:r>
            <a:r>
              <a:rPr lang="en-GB" dirty="0" err="1" smtClean="0"/>
              <a:t>Versatis</a:t>
            </a:r>
            <a:r>
              <a:rPr lang="en-GB" dirty="0" smtClean="0"/>
              <a:t>)</a:t>
            </a:r>
          </a:p>
          <a:p>
            <a:r>
              <a:rPr lang="en-GB" dirty="0" smtClean="0"/>
              <a:t>Aspirin in Chloroform</a:t>
            </a:r>
          </a:p>
          <a:p>
            <a:r>
              <a:rPr lang="en-GB" dirty="0" smtClean="0"/>
              <a:t>Capsaicin 8% patch (Qutenza)</a:t>
            </a:r>
          </a:p>
          <a:p>
            <a:endParaRPr lang="en-GB" dirty="0"/>
          </a:p>
        </p:txBody>
      </p:sp>
      <p:pic>
        <p:nvPicPr>
          <p:cNvPr id="126980" name="Picture 4" descr="http://www.rash-pictures.com/images/4/347.jpg"/>
          <p:cNvPicPr>
            <a:picLocks noChangeAspect="1" noChangeArrowheads="1"/>
          </p:cNvPicPr>
          <p:nvPr/>
        </p:nvPicPr>
        <p:blipFill>
          <a:blip r:embed="rId2" cstate="print"/>
          <a:srcRect/>
          <a:stretch>
            <a:fillRect/>
          </a:stretch>
        </p:blipFill>
        <p:spPr bwMode="auto">
          <a:xfrm>
            <a:off x="4932040" y="3717032"/>
            <a:ext cx="3464074" cy="2601323"/>
          </a:xfrm>
          <a:prstGeom prst="rect">
            <a:avLst/>
          </a:prstGeom>
          <a:noFill/>
        </p:spPr>
      </p:pic>
      <p:pic>
        <p:nvPicPr>
          <p:cNvPr id="6" name="Picture 2" descr="http://kiters.homestead.com/files/ecrickthoroc.jpg"/>
          <p:cNvPicPr>
            <a:picLocks noChangeAspect="1" noChangeArrowheads="1"/>
          </p:cNvPicPr>
          <p:nvPr/>
        </p:nvPicPr>
        <p:blipFill>
          <a:blip r:embed="rId3" cstate="print"/>
          <a:srcRect/>
          <a:stretch>
            <a:fillRect/>
          </a:stretch>
        </p:blipFill>
        <p:spPr bwMode="auto">
          <a:xfrm>
            <a:off x="1187624" y="3933056"/>
            <a:ext cx="2890292" cy="254345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Tricyclic antidepressants</a:t>
            </a:r>
            <a:endParaRPr lang="en-GB" dirty="0"/>
          </a:p>
        </p:txBody>
      </p:sp>
      <p:graphicFrame>
        <p:nvGraphicFramePr>
          <p:cNvPr id="4" name="Content Placeholder 3"/>
          <p:cNvGraphicFramePr>
            <a:graphicFrameLocks noGrp="1"/>
          </p:cNvGraphicFramePr>
          <p:nvPr>
            <p:ph sz="quarter" idx="1"/>
          </p:nvPr>
        </p:nvGraphicFramePr>
        <p:xfrm>
          <a:off x="395536" y="1484784"/>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Tricyclic Antidepressants: Adverse Effects"/>
          <p:cNvPicPr>
            <a:picLocks noChangeAspect="1" noChangeArrowheads="1"/>
          </p:cNvPicPr>
          <p:nvPr/>
        </p:nvPicPr>
        <p:blipFill>
          <a:blip r:embed="rId2" cstate="print"/>
          <a:srcRect/>
          <a:stretch>
            <a:fillRect/>
          </a:stretch>
        </p:blipFill>
        <p:spPr bwMode="auto">
          <a:xfrm>
            <a:off x="0" y="-10162"/>
            <a:ext cx="9144000" cy="6868162"/>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NORTRIPTYLINE</a:t>
            </a:r>
            <a:endParaRPr lang="en-GB" dirty="0"/>
          </a:p>
        </p:txBody>
      </p:sp>
      <p:sp>
        <p:nvSpPr>
          <p:cNvPr id="3" name="Content Placeholder 2"/>
          <p:cNvSpPr>
            <a:spLocks noGrp="1"/>
          </p:cNvSpPr>
          <p:nvPr>
            <p:ph sz="quarter" idx="1"/>
          </p:nvPr>
        </p:nvSpPr>
        <p:spPr/>
        <p:txBody>
          <a:bodyPr/>
          <a:lstStyle/>
          <a:p>
            <a:pPr>
              <a:buNone/>
            </a:pPr>
            <a:r>
              <a:rPr lang="en-GB" dirty="0" smtClean="0"/>
              <a:t>Once daily at around 7pm:</a:t>
            </a:r>
          </a:p>
          <a:p>
            <a:endParaRPr lang="en-GB" dirty="0" smtClean="0"/>
          </a:p>
          <a:p>
            <a:r>
              <a:rPr lang="en-GB" sz="3200" dirty="0" smtClean="0"/>
              <a:t>Week 1 – 2:  10mg</a:t>
            </a:r>
          </a:p>
          <a:p>
            <a:r>
              <a:rPr lang="en-GB" sz="3200" dirty="0" smtClean="0"/>
              <a:t>Week 3 – 4:   20mg</a:t>
            </a:r>
          </a:p>
          <a:p>
            <a:r>
              <a:rPr lang="en-GB" sz="3200" dirty="0" smtClean="0"/>
              <a:t>Week 5 – 6:   30mg</a:t>
            </a:r>
          </a:p>
          <a:p>
            <a:endParaRPr lang="en-GB" sz="3200" dirty="0" smtClean="0"/>
          </a:p>
          <a:p>
            <a:r>
              <a:rPr lang="en-GB" sz="3200" dirty="0" smtClean="0"/>
              <a:t>If better continue</a:t>
            </a:r>
          </a:p>
          <a:p>
            <a:r>
              <a:rPr lang="en-GB" sz="3200" dirty="0" smtClean="0"/>
              <a:t>If not tail off over one week.</a:t>
            </a:r>
          </a:p>
          <a:p>
            <a:endParaRPr lang="en-GB" sz="3200" dirty="0" smtClean="0"/>
          </a:p>
          <a:p>
            <a:endParaRPr lang="en-GB" sz="3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DULOXETINE</a:t>
            </a:r>
            <a:endParaRPr lang="en-GB" dirty="0"/>
          </a:p>
        </p:txBody>
      </p:sp>
      <p:sp>
        <p:nvSpPr>
          <p:cNvPr id="3" name="Content Placeholder 2"/>
          <p:cNvSpPr>
            <a:spLocks noGrp="1"/>
          </p:cNvSpPr>
          <p:nvPr>
            <p:ph sz="quarter" idx="1"/>
          </p:nvPr>
        </p:nvSpPr>
        <p:spPr/>
        <p:txBody>
          <a:bodyPr/>
          <a:lstStyle/>
          <a:p>
            <a:r>
              <a:rPr lang="en-GB" dirty="0" smtClean="0"/>
              <a:t>30mg once daily in the morning for two weeks</a:t>
            </a:r>
          </a:p>
          <a:p>
            <a:r>
              <a:rPr lang="en-GB" dirty="0" smtClean="0"/>
              <a:t>Increase to 60mg once daily</a:t>
            </a:r>
          </a:p>
          <a:p>
            <a:pPr>
              <a:buNone/>
            </a:pPr>
            <a:endParaRPr lang="en-GB" dirty="0" smtClean="0"/>
          </a:p>
          <a:p>
            <a:pPr>
              <a:buNone/>
            </a:pPr>
            <a:r>
              <a:rPr lang="en-GB" dirty="0" smtClean="0"/>
              <a:t>Reassess after 6 – 8 weeks for response. If none, or could improve further:</a:t>
            </a:r>
          </a:p>
          <a:p>
            <a:r>
              <a:rPr lang="en-GB" dirty="0" smtClean="0"/>
              <a:t>Increase to 60mg bd in two incremental steps</a:t>
            </a:r>
          </a:p>
          <a:p>
            <a:endParaRPr lang="en-GB" dirty="0" smtClean="0"/>
          </a:p>
          <a:p>
            <a:endParaRPr lang="en-GB" dirty="0"/>
          </a:p>
        </p:txBody>
      </p:sp>
      <p:pic>
        <p:nvPicPr>
          <p:cNvPr id="4" name="Picture 2" descr="http://t0.gstatic.com/images?q=tbn:ANd9GcQ-oER1lEnuNvvR91BgnNa6HffgonolcloRiMCbyOBSQsu1Iz5b"/>
          <p:cNvPicPr>
            <a:picLocks noChangeAspect="1" noChangeArrowheads="1"/>
          </p:cNvPicPr>
          <p:nvPr/>
        </p:nvPicPr>
        <p:blipFill>
          <a:blip r:embed="rId2" cstate="print"/>
          <a:srcRect/>
          <a:stretch>
            <a:fillRect/>
          </a:stretch>
        </p:blipFill>
        <p:spPr bwMode="auto">
          <a:xfrm>
            <a:off x="1547664" y="4653136"/>
            <a:ext cx="1524000" cy="1295401"/>
          </a:xfrm>
          <a:prstGeom prst="rect">
            <a:avLst/>
          </a:prstGeom>
          <a:noFill/>
        </p:spPr>
      </p:pic>
      <p:pic>
        <p:nvPicPr>
          <p:cNvPr id="5" name="Picture 4" descr="http://www.inkontinenz-selbsthilfe.com/assets/images/Yentreve.gif"/>
          <p:cNvPicPr>
            <a:picLocks noChangeAspect="1" noChangeArrowheads="1"/>
          </p:cNvPicPr>
          <p:nvPr/>
        </p:nvPicPr>
        <p:blipFill>
          <a:blip r:embed="rId3" cstate="print"/>
          <a:srcRect/>
          <a:stretch>
            <a:fillRect/>
          </a:stretch>
        </p:blipFill>
        <p:spPr bwMode="auto">
          <a:xfrm>
            <a:off x="5004048" y="4797152"/>
            <a:ext cx="1428750" cy="904876"/>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Anticonvulsant drugs</a:t>
            </a:r>
            <a:endParaRPr lang="en-GB" dirty="0"/>
          </a:p>
        </p:txBody>
      </p:sp>
      <p:sp>
        <p:nvSpPr>
          <p:cNvPr id="3" name="Content Placeholder 2"/>
          <p:cNvSpPr>
            <a:spLocks noGrp="1"/>
          </p:cNvSpPr>
          <p:nvPr>
            <p:ph sz="quarter" idx="1"/>
          </p:nvPr>
        </p:nvSpPr>
        <p:spPr/>
        <p:txBody>
          <a:bodyPr/>
          <a:lstStyle/>
          <a:p>
            <a:r>
              <a:rPr lang="en-GB" dirty="0" smtClean="0"/>
              <a:t>Gabapentin – structurally related to Gamma Amino butyric acid (GABA) – binds on the presynaptic neurone, reducing calcium flux</a:t>
            </a:r>
          </a:p>
          <a:p>
            <a:r>
              <a:rPr lang="en-GB" dirty="0" smtClean="0"/>
              <a:t>Pregabalin -  higher potency and cost effectiveness than Gabapentin</a:t>
            </a:r>
          </a:p>
          <a:p>
            <a:r>
              <a:rPr lang="en-GB" dirty="0" smtClean="0"/>
              <a:t>Topiramate – potentiates GABA, modulates Sodium gated channels</a:t>
            </a:r>
          </a:p>
          <a:p>
            <a:r>
              <a:rPr lang="en-GB" dirty="0" smtClean="0"/>
              <a:t>Lamotrigine and Oxcarbazepine inconsistent effectiveness</a:t>
            </a:r>
          </a:p>
          <a:p>
            <a:r>
              <a:rPr lang="en-GB" dirty="0" smtClean="0"/>
              <a:t>Carbamazepine worth considering for trigeminal neuralgia</a:t>
            </a: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Gabapentin</a:t>
            </a:r>
            <a:endParaRPr lang="en-GB" dirty="0"/>
          </a:p>
        </p:txBody>
      </p:sp>
      <p:graphicFrame>
        <p:nvGraphicFramePr>
          <p:cNvPr id="4" name="Content Placeholder 3"/>
          <p:cNvGraphicFramePr>
            <a:graphicFrameLocks noGrp="1"/>
          </p:cNvGraphicFramePr>
          <p:nvPr>
            <p:ph idx="4294967295"/>
          </p:nvPr>
        </p:nvGraphicFramePr>
        <p:xfrm>
          <a:off x="0" y="1412875"/>
          <a:ext cx="8100392" cy="4373661"/>
        </p:xfrm>
        <a:graphic>
          <a:graphicData uri="http://schemas.openxmlformats.org/drawingml/2006/table">
            <a:tbl>
              <a:tblPr/>
              <a:tblGrid>
                <a:gridCol w="2411760"/>
                <a:gridCol w="1638436"/>
                <a:gridCol w="2025098"/>
                <a:gridCol w="2025098"/>
              </a:tblGrid>
              <a:tr h="493142">
                <a:tc>
                  <a:txBody>
                    <a:bodyPr/>
                    <a:lstStyle/>
                    <a:p>
                      <a:pPr marR="228600" algn="ctr">
                        <a:lnSpc>
                          <a:spcPct val="115000"/>
                        </a:lnSpc>
                        <a:spcAft>
                          <a:spcPts val="0"/>
                        </a:spcAft>
                        <a:tabLst>
                          <a:tab pos="1967230" algn="l"/>
                        </a:tabLst>
                      </a:pP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a:lnSpc>
                          <a:spcPct val="115000"/>
                        </a:lnSpc>
                        <a:spcAft>
                          <a:spcPts val="0"/>
                        </a:spcAft>
                        <a:tabLst>
                          <a:tab pos="1967230" algn="l"/>
                        </a:tabLst>
                      </a:pPr>
                      <a:r>
                        <a:rPr lang="en-GB" sz="1600" b="1">
                          <a:latin typeface="Times New Roman"/>
                          <a:ea typeface="Times New Roman"/>
                          <a:cs typeface="Times New Roman"/>
                        </a:rPr>
                        <a:t>MORNING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a:lnSpc>
                          <a:spcPct val="115000"/>
                        </a:lnSpc>
                        <a:spcAft>
                          <a:spcPts val="0"/>
                        </a:spcAft>
                        <a:tabLst>
                          <a:tab pos="1967230" algn="l"/>
                        </a:tabLst>
                      </a:pPr>
                      <a:r>
                        <a:rPr lang="en-GB" sz="1600" b="1">
                          <a:latin typeface="Times New Roman"/>
                          <a:ea typeface="Times New Roman"/>
                          <a:cs typeface="Times New Roman"/>
                        </a:rPr>
                        <a:t>MID-DAY</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a:lnSpc>
                          <a:spcPct val="115000"/>
                        </a:lnSpc>
                        <a:spcAft>
                          <a:spcPts val="0"/>
                        </a:spcAft>
                        <a:tabLst>
                          <a:tab pos="1967230" algn="l"/>
                        </a:tabLst>
                      </a:pPr>
                      <a:r>
                        <a:rPr lang="en-GB" sz="1600" b="1">
                          <a:latin typeface="Times New Roman"/>
                          <a:ea typeface="Times New Roman"/>
                          <a:cs typeface="Times New Roman"/>
                        </a:rPr>
                        <a:t>EVENING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376">
                <a:tc>
                  <a:txBody>
                    <a:bodyPr/>
                    <a:lstStyle/>
                    <a:p>
                      <a:pPr marR="228600" algn="ctr">
                        <a:lnSpc>
                          <a:spcPct val="115000"/>
                        </a:lnSpc>
                        <a:spcAft>
                          <a:spcPts val="0"/>
                        </a:spcAft>
                        <a:tabLst>
                          <a:tab pos="1967230" algn="l"/>
                        </a:tabLst>
                      </a:pPr>
                      <a:r>
                        <a:rPr lang="en-GB" sz="1600" b="1" dirty="0">
                          <a:latin typeface="Times New Roman"/>
                          <a:ea typeface="Times New Roman"/>
                          <a:cs typeface="Times New Roman"/>
                        </a:rPr>
                        <a:t>Day 1 - 6</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a:lnSpc>
                          <a:spcPct val="115000"/>
                        </a:lnSpc>
                        <a:spcAft>
                          <a:spcPts val="0"/>
                        </a:spcAft>
                        <a:tabLst>
                          <a:tab pos="1967230" algn="l"/>
                        </a:tabLst>
                      </a:pPr>
                      <a:r>
                        <a:rPr lang="en-GB" sz="1600">
                          <a:latin typeface="Times New Roman"/>
                          <a:ea typeface="Times New Roman"/>
                          <a:cs typeface="Times New Roman"/>
                        </a:rPr>
                        <a:t>0</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a:lnSpc>
                          <a:spcPct val="115000"/>
                        </a:lnSpc>
                        <a:spcAft>
                          <a:spcPts val="0"/>
                        </a:spcAft>
                        <a:tabLst>
                          <a:tab pos="1967230" algn="l"/>
                        </a:tabLst>
                      </a:pPr>
                      <a:r>
                        <a:rPr lang="en-GB" sz="1600">
                          <a:latin typeface="Times New Roman"/>
                          <a:ea typeface="Times New Roman"/>
                          <a:cs typeface="Times New Roman"/>
                        </a:rPr>
                        <a:t>0</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a:lnSpc>
                          <a:spcPct val="115000"/>
                        </a:lnSpc>
                        <a:spcAft>
                          <a:spcPts val="0"/>
                        </a:spcAft>
                        <a:tabLst>
                          <a:tab pos="1967230" algn="l"/>
                        </a:tabLst>
                      </a:pPr>
                      <a:r>
                        <a:rPr lang="en-GB" sz="1600" dirty="0">
                          <a:latin typeface="Times New Roman"/>
                          <a:ea typeface="Times New Roman"/>
                          <a:cs typeface="Times New Roman"/>
                        </a:rPr>
                        <a:t>300mg</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142">
                <a:tc>
                  <a:txBody>
                    <a:bodyPr/>
                    <a:lstStyle/>
                    <a:p>
                      <a:pPr marR="228600" algn="ctr">
                        <a:lnSpc>
                          <a:spcPct val="115000"/>
                        </a:lnSpc>
                        <a:spcAft>
                          <a:spcPts val="0"/>
                        </a:spcAft>
                        <a:tabLst>
                          <a:tab pos="1967230" algn="l"/>
                        </a:tabLst>
                      </a:pPr>
                      <a:r>
                        <a:rPr lang="en-GB" sz="1600" b="1" dirty="0">
                          <a:latin typeface="Times New Roman"/>
                          <a:ea typeface="Times New Roman"/>
                          <a:cs typeface="Times New Roman"/>
                        </a:rPr>
                        <a:t>Day 7 - 13</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a:lnSpc>
                          <a:spcPct val="115000"/>
                        </a:lnSpc>
                        <a:spcAft>
                          <a:spcPts val="0"/>
                        </a:spcAft>
                        <a:tabLst>
                          <a:tab pos="1967230" algn="l"/>
                        </a:tabLst>
                      </a:pPr>
                      <a:r>
                        <a:rPr lang="en-GB" sz="1600">
                          <a:latin typeface="Times New Roman"/>
                          <a:ea typeface="Times New Roman"/>
                          <a:cs typeface="Times New Roman"/>
                        </a:rPr>
                        <a:t>300mg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a:lnSpc>
                          <a:spcPct val="115000"/>
                        </a:lnSpc>
                        <a:spcAft>
                          <a:spcPts val="0"/>
                        </a:spcAft>
                        <a:tabLst>
                          <a:tab pos="1967230" algn="l"/>
                        </a:tabLst>
                      </a:pPr>
                      <a:r>
                        <a:rPr lang="en-GB" sz="1600">
                          <a:latin typeface="Times New Roman"/>
                          <a:ea typeface="Times New Roman"/>
                          <a:cs typeface="Times New Roman"/>
                        </a:rPr>
                        <a:t>0</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a:lnSpc>
                          <a:spcPct val="115000"/>
                        </a:lnSpc>
                        <a:spcAft>
                          <a:spcPts val="0"/>
                        </a:spcAft>
                        <a:tabLst>
                          <a:tab pos="1967230" algn="l"/>
                        </a:tabLst>
                      </a:pPr>
                      <a:r>
                        <a:rPr lang="en-GB" sz="1600">
                          <a:latin typeface="Times New Roman"/>
                          <a:ea typeface="Times New Roman"/>
                          <a:cs typeface="Times New Roman"/>
                        </a:rPr>
                        <a:t>300mg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376">
                <a:tc>
                  <a:txBody>
                    <a:bodyPr/>
                    <a:lstStyle/>
                    <a:p>
                      <a:pPr marR="228600" algn="ctr">
                        <a:lnSpc>
                          <a:spcPct val="115000"/>
                        </a:lnSpc>
                        <a:spcAft>
                          <a:spcPts val="0"/>
                        </a:spcAft>
                        <a:tabLst>
                          <a:tab pos="1967230" algn="l"/>
                        </a:tabLst>
                      </a:pPr>
                      <a:r>
                        <a:rPr lang="en-GB" sz="1600" b="1" dirty="0">
                          <a:latin typeface="Times New Roman"/>
                          <a:ea typeface="Times New Roman"/>
                          <a:cs typeface="Times New Roman"/>
                        </a:rPr>
                        <a:t>Day 14 </a:t>
                      </a:r>
                      <a:r>
                        <a:rPr lang="en-GB" sz="1600" b="1" dirty="0" smtClean="0">
                          <a:latin typeface="Times New Roman"/>
                          <a:ea typeface="Times New Roman"/>
                          <a:cs typeface="Times New Roman"/>
                        </a:rPr>
                        <a:t>– </a:t>
                      </a:r>
                      <a:r>
                        <a:rPr lang="en-GB" sz="1600" b="1" dirty="0">
                          <a:latin typeface="Times New Roman"/>
                          <a:ea typeface="Times New Roman"/>
                          <a:cs typeface="Times New Roman"/>
                        </a:rPr>
                        <a:t>20</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a:lnSpc>
                          <a:spcPct val="115000"/>
                        </a:lnSpc>
                        <a:spcAft>
                          <a:spcPts val="0"/>
                        </a:spcAft>
                        <a:tabLst>
                          <a:tab pos="1967230" algn="l"/>
                        </a:tabLst>
                      </a:pPr>
                      <a:r>
                        <a:rPr lang="en-GB" sz="1600" dirty="0">
                          <a:latin typeface="Times New Roman"/>
                          <a:ea typeface="Times New Roman"/>
                          <a:cs typeface="Times New Roman"/>
                        </a:rPr>
                        <a:t>300mg</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a:lnSpc>
                          <a:spcPct val="115000"/>
                        </a:lnSpc>
                        <a:spcAft>
                          <a:spcPts val="0"/>
                        </a:spcAft>
                        <a:tabLst>
                          <a:tab pos="1967230" algn="l"/>
                        </a:tabLst>
                      </a:pPr>
                      <a:r>
                        <a:rPr lang="en-GB" sz="1600">
                          <a:latin typeface="Times New Roman"/>
                          <a:ea typeface="Times New Roman"/>
                          <a:cs typeface="Times New Roman"/>
                        </a:rPr>
                        <a:t>300mg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a:lnSpc>
                          <a:spcPct val="115000"/>
                        </a:lnSpc>
                        <a:spcAft>
                          <a:spcPts val="0"/>
                        </a:spcAft>
                        <a:tabLst>
                          <a:tab pos="1967230" algn="l"/>
                        </a:tabLst>
                      </a:pPr>
                      <a:r>
                        <a:rPr lang="en-GB" sz="1600">
                          <a:latin typeface="Times New Roman"/>
                          <a:ea typeface="Times New Roman"/>
                          <a:cs typeface="Times New Roman"/>
                        </a:rPr>
                        <a:t>300mg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142">
                <a:tc>
                  <a:txBody>
                    <a:bodyPr/>
                    <a:lstStyle/>
                    <a:p>
                      <a:pPr marR="228600" algn="ctr">
                        <a:lnSpc>
                          <a:spcPct val="115000"/>
                        </a:lnSpc>
                        <a:spcAft>
                          <a:spcPts val="0"/>
                        </a:spcAft>
                        <a:tabLst>
                          <a:tab pos="1967230" algn="l"/>
                        </a:tabLst>
                      </a:pPr>
                      <a:r>
                        <a:rPr lang="en-GB" sz="1600" b="1" dirty="0">
                          <a:latin typeface="Times New Roman"/>
                          <a:ea typeface="Times New Roman"/>
                          <a:cs typeface="Times New Roman"/>
                        </a:rPr>
                        <a:t>Day 21 </a:t>
                      </a:r>
                      <a:r>
                        <a:rPr lang="en-GB" sz="1600" b="1" dirty="0" smtClean="0">
                          <a:latin typeface="Times New Roman"/>
                          <a:ea typeface="Times New Roman"/>
                          <a:cs typeface="Times New Roman"/>
                        </a:rPr>
                        <a:t>– </a:t>
                      </a:r>
                      <a:r>
                        <a:rPr lang="en-GB" sz="1600" b="1" dirty="0">
                          <a:latin typeface="Times New Roman"/>
                          <a:ea typeface="Times New Roman"/>
                          <a:cs typeface="Times New Roman"/>
                        </a:rPr>
                        <a:t>27</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a:lnSpc>
                          <a:spcPct val="115000"/>
                        </a:lnSpc>
                        <a:spcAft>
                          <a:spcPts val="0"/>
                        </a:spcAft>
                        <a:tabLst>
                          <a:tab pos="1967230" algn="l"/>
                        </a:tabLst>
                      </a:pPr>
                      <a:r>
                        <a:rPr lang="en-GB" sz="1600">
                          <a:latin typeface="Times New Roman"/>
                          <a:ea typeface="Times New Roman"/>
                          <a:cs typeface="Times New Roman"/>
                        </a:rPr>
                        <a:t>300mg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a:lnSpc>
                          <a:spcPct val="115000"/>
                        </a:lnSpc>
                        <a:spcAft>
                          <a:spcPts val="0"/>
                        </a:spcAft>
                        <a:tabLst>
                          <a:tab pos="1967230" algn="l"/>
                        </a:tabLst>
                      </a:pPr>
                      <a:r>
                        <a:rPr lang="en-GB" sz="1600">
                          <a:latin typeface="Times New Roman"/>
                          <a:ea typeface="Times New Roman"/>
                          <a:cs typeface="Times New Roman"/>
                        </a:rPr>
                        <a:t>300mg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a:lnSpc>
                          <a:spcPct val="115000"/>
                        </a:lnSpc>
                        <a:spcAft>
                          <a:spcPts val="0"/>
                        </a:spcAft>
                        <a:tabLst>
                          <a:tab pos="1967230" algn="l"/>
                        </a:tabLst>
                      </a:pPr>
                      <a:r>
                        <a:rPr lang="en-GB" sz="1600">
                          <a:latin typeface="Times New Roman"/>
                          <a:ea typeface="Times New Roman"/>
                          <a:cs typeface="Times New Roman"/>
                        </a:rPr>
                        <a:t>600mg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376">
                <a:tc>
                  <a:txBody>
                    <a:bodyPr/>
                    <a:lstStyle/>
                    <a:p>
                      <a:pPr marR="228600" algn="ctr">
                        <a:lnSpc>
                          <a:spcPct val="115000"/>
                        </a:lnSpc>
                        <a:spcAft>
                          <a:spcPts val="0"/>
                        </a:spcAft>
                        <a:tabLst>
                          <a:tab pos="1967230" algn="l"/>
                        </a:tabLst>
                      </a:pPr>
                      <a:r>
                        <a:rPr lang="en-GB" sz="1600" b="1" dirty="0" smtClean="0">
                          <a:latin typeface="Times New Roman"/>
                          <a:ea typeface="Times New Roman"/>
                          <a:cs typeface="Times New Roman"/>
                        </a:rPr>
                        <a:t> Day </a:t>
                      </a:r>
                      <a:r>
                        <a:rPr lang="en-GB" sz="1600" b="1" dirty="0">
                          <a:latin typeface="Times New Roman"/>
                          <a:ea typeface="Times New Roman"/>
                          <a:cs typeface="Times New Roman"/>
                        </a:rPr>
                        <a:t>28 </a:t>
                      </a:r>
                      <a:r>
                        <a:rPr lang="en-GB" sz="1600" b="1" dirty="0" smtClean="0">
                          <a:latin typeface="Times New Roman"/>
                          <a:ea typeface="Times New Roman"/>
                          <a:cs typeface="Times New Roman"/>
                        </a:rPr>
                        <a:t>– </a:t>
                      </a:r>
                      <a:r>
                        <a:rPr lang="en-GB" sz="1600" b="1" dirty="0">
                          <a:latin typeface="Times New Roman"/>
                          <a:ea typeface="Times New Roman"/>
                          <a:cs typeface="Times New Roman"/>
                        </a:rPr>
                        <a:t>34</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a:lnSpc>
                          <a:spcPct val="115000"/>
                        </a:lnSpc>
                        <a:spcAft>
                          <a:spcPts val="0"/>
                        </a:spcAft>
                        <a:tabLst>
                          <a:tab pos="1967230" algn="l"/>
                        </a:tabLst>
                      </a:pPr>
                      <a:r>
                        <a:rPr lang="en-GB" sz="1600">
                          <a:latin typeface="Times New Roman"/>
                          <a:ea typeface="Times New Roman"/>
                          <a:cs typeface="Times New Roman"/>
                        </a:rPr>
                        <a:t>600mg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a:lnSpc>
                          <a:spcPct val="115000"/>
                        </a:lnSpc>
                        <a:spcAft>
                          <a:spcPts val="0"/>
                        </a:spcAft>
                        <a:tabLst>
                          <a:tab pos="1967230" algn="l"/>
                        </a:tabLst>
                      </a:pPr>
                      <a:r>
                        <a:rPr lang="en-GB" sz="1600">
                          <a:latin typeface="Times New Roman"/>
                          <a:ea typeface="Times New Roman"/>
                          <a:cs typeface="Times New Roman"/>
                        </a:rPr>
                        <a:t>300mg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a:lnSpc>
                          <a:spcPct val="115000"/>
                        </a:lnSpc>
                        <a:spcAft>
                          <a:spcPts val="0"/>
                        </a:spcAft>
                        <a:tabLst>
                          <a:tab pos="1967230" algn="l"/>
                        </a:tabLst>
                      </a:pPr>
                      <a:r>
                        <a:rPr lang="en-GB" sz="1600">
                          <a:latin typeface="Times New Roman"/>
                          <a:ea typeface="Times New Roman"/>
                          <a:cs typeface="Times New Roman"/>
                        </a:rPr>
                        <a:t>600mg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6965">
                <a:tc>
                  <a:txBody>
                    <a:bodyPr/>
                    <a:lstStyle/>
                    <a:p>
                      <a:pPr marR="228600" algn="ctr">
                        <a:lnSpc>
                          <a:spcPct val="115000"/>
                        </a:lnSpc>
                        <a:spcAft>
                          <a:spcPts val="0"/>
                        </a:spcAft>
                        <a:tabLst>
                          <a:tab pos="1967230" algn="l"/>
                        </a:tabLst>
                      </a:pPr>
                      <a:r>
                        <a:rPr lang="en-GB" sz="1600" b="1" dirty="0" smtClean="0">
                          <a:latin typeface="Times New Roman"/>
                          <a:ea typeface="Times New Roman"/>
                          <a:cs typeface="Times New Roman"/>
                        </a:rPr>
                        <a:t>          Day </a:t>
                      </a:r>
                      <a:r>
                        <a:rPr lang="en-GB" sz="1600" b="1" dirty="0">
                          <a:latin typeface="Times New Roman"/>
                          <a:ea typeface="Times New Roman"/>
                          <a:cs typeface="Times New Roman"/>
                        </a:rPr>
                        <a:t>35 onwards</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a:lnSpc>
                          <a:spcPct val="115000"/>
                        </a:lnSpc>
                        <a:spcAft>
                          <a:spcPts val="0"/>
                        </a:spcAft>
                        <a:tabLst>
                          <a:tab pos="1967230" algn="l"/>
                        </a:tabLst>
                      </a:pPr>
                      <a:r>
                        <a:rPr lang="en-GB" sz="1600">
                          <a:latin typeface="Times New Roman"/>
                          <a:ea typeface="Times New Roman"/>
                          <a:cs typeface="Times New Roman"/>
                        </a:rPr>
                        <a:t>600mg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a:lnSpc>
                          <a:spcPct val="115000"/>
                        </a:lnSpc>
                        <a:spcAft>
                          <a:spcPts val="0"/>
                        </a:spcAft>
                        <a:tabLst>
                          <a:tab pos="1967230" algn="l"/>
                        </a:tabLst>
                      </a:pPr>
                      <a:r>
                        <a:rPr lang="en-GB" sz="1600">
                          <a:latin typeface="Times New Roman"/>
                          <a:ea typeface="Times New Roman"/>
                          <a:cs typeface="Times New Roman"/>
                        </a:rPr>
                        <a:t>600mg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a:lnSpc>
                          <a:spcPct val="115000"/>
                        </a:lnSpc>
                        <a:spcAft>
                          <a:spcPts val="0"/>
                        </a:spcAft>
                        <a:tabLst>
                          <a:tab pos="1967230" algn="l"/>
                        </a:tabLst>
                      </a:pPr>
                      <a:r>
                        <a:rPr lang="en-GB" sz="1600">
                          <a:latin typeface="Times New Roman"/>
                          <a:ea typeface="Times New Roman"/>
                          <a:cs typeface="Times New Roman"/>
                        </a:rPr>
                        <a:t>600mg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142">
                <a:tc>
                  <a:txBody>
                    <a:bodyPr/>
                    <a:lstStyle/>
                    <a:p>
                      <a:pPr marR="228600" algn="ctr">
                        <a:lnSpc>
                          <a:spcPct val="115000"/>
                        </a:lnSpc>
                        <a:spcAft>
                          <a:spcPts val="0"/>
                        </a:spcAft>
                        <a:tabLst>
                          <a:tab pos="1967230" algn="l"/>
                        </a:tabLst>
                      </a:pP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a:lnSpc>
                          <a:spcPct val="115000"/>
                        </a:lnSpc>
                        <a:spcAft>
                          <a:spcPts val="0"/>
                        </a:spcAft>
                        <a:tabLst>
                          <a:tab pos="1967230" algn="l"/>
                        </a:tabLst>
                      </a:pPr>
                      <a:r>
                        <a:rPr lang="en-GB" sz="1600" b="1">
                          <a:latin typeface="Times New Roman"/>
                          <a:ea typeface="Times New Roman"/>
                          <a:cs typeface="Times New Roman"/>
                        </a:rPr>
                        <a:t>Stay on </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a:lnSpc>
                          <a:spcPct val="115000"/>
                        </a:lnSpc>
                        <a:spcAft>
                          <a:spcPts val="0"/>
                        </a:spcAft>
                        <a:tabLst>
                          <a:tab pos="1967230" algn="l"/>
                        </a:tabLst>
                      </a:pPr>
                      <a:r>
                        <a:rPr lang="en-GB" sz="1600" b="1">
                          <a:latin typeface="Times New Roman"/>
                          <a:ea typeface="Times New Roman"/>
                          <a:cs typeface="Times New Roman"/>
                        </a:rPr>
                        <a:t>this</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a:lnSpc>
                          <a:spcPct val="115000"/>
                        </a:lnSpc>
                        <a:spcAft>
                          <a:spcPts val="0"/>
                        </a:spcAft>
                        <a:tabLst>
                          <a:tab pos="1967230" algn="l"/>
                        </a:tabLst>
                      </a:pPr>
                      <a:r>
                        <a:rPr lang="en-GB" sz="1600" b="1" dirty="0">
                          <a:latin typeface="Times New Roman"/>
                          <a:ea typeface="Times New Roman"/>
                          <a:cs typeface="Times New Roman"/>
                        </a:rPr>
                        <a:t>dose</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GB"/>
              <a:t>Incidence</a:t>
            </a:r>
            <a:endParaRPr lang="en-US"/>
          </a:p>
        </p:txBody>
      </p:sp>
      <p:sp>
        <p:nvSpPr>
          <p:cNvPr id="137219" name="Rectangle 3"/>
          <p:cNvSpPr>
            <a:spLocks noGrp="1" noChangeArrowheads="1"/>
          </p:cNvSpPr>
          <p:nvPr>
            <p:ph sz="quarter" idx="1"/>
          </p:nvPr>
        </p:nvSpPr>
        <p:spPr>
          <a:xfrm>
            <a:off x="467544" y="1340768"/>
            <a:ext cx="7467600" cy="4873752"/>
          </a:xfrm>
        </p:spPr>
        <p:txBody>
          <a:bodyPr>
            <a:normAutofit/>
          </a:bodyPr>
          <a:lstStyle/>
          <a:p>
            <a:pPr>
              <a:buFont typeface="Wingdings" pitchFamily="2" charset="2"/>
              <a:buNone/>
            </a:pPr>
            <a:endParaRPr lang="en-US" sz="2600" dirty="0"/>
          </a:p>
          <a:p>
            <a:r>
              <a:rPr lang="en-US" sz="2600" dirty="0">
                <a:latin typeface="Arabic Typesetting" pitchFamily="66" charset="-78"/>
                <a:cs typeface="Arabic Typesetting" pitchFamily="66" charset="-78"/>
              </a:rPr>
              <a:t>Nearly one in seven people suffer from chronic pain and 20% have suffered for more than 20 years.</a:t>
            </a:r>
          </a:p>
          <a:p>
            <a:r>
              <a:rPr lang="en-US" sz="2600" dirty="0">
                <a:latin typeface="Arabic Typesetting" pitchFamily="66" charset="-78"/>
                <a:cs typeface="Arabic Typesetting" pitchFamily="66" charset="-78"/>
              </a:rPr>
              <a:t>It is hardly surprising that people suffering from chronic pain consult their doctor up to five times more frequently than others. This results in nearly 5 million GP appointments a </a:t>
            </a:r>
            <a:r>
              <a:rPr lang="en-US" sz="2600" dirty="0" smtClean="0">
                <a:latin typeface="Arabic Typesetting" pitchFamily="66" charset="-78"/>
                <a:cs typeface="Arabic Typesetting" pitchFamily="66" charset="-78"/>
              </a:rPr>
              <a:t>year.</a:t>
            </a:r>
          </a:p>
          <a:p>
            <a:endParaRPr lang="en-US" sz="2600" dirty="0"/>
          </a:p>
        </p:txBody>
      </p:sp>
      <p:pic>
        <p:nvPicPr>
          <p:cNvPr id="4" name="Picture 3" descr="http://www.clipartguide.com/_named_clipart_images/0511-0908-1722-5908_Black_and_White_Cartoon_of_a_Little_Girl_Helping_an_Old_Man_Cross_the_Street_clipart_image.jpg"/>
          <p:cNvPicPr>
            <a:picLocks noChangeAspect="1" noChangeArrowheads="1"/>
          </p:cNvPicPr>
          <p:nvPr/>
        </p:nvPicPr>
        <p:blipFill>
          <a:blip r:embed="rId2" cstate="print"/>
          <a:srcRect/>
          <a:stretch>
            <a:fillRect/>
          </a:stretch>
        </p:blipFill>
        <p:spPr bwMode="auto">
          <a:xfrm>
            <a:off x="6660232" y="3789040"/>
            <a:ext cx="1714512" cy="2105541"/>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Pregabalin</a:t>
            </a:r>
            <a:endParaRPr lang="en-GB" dirty="0"/>
          </a:p>
        </p:txBody>
      </p:sp>
      <p:graphicFrame>
        <p:nvGraphicFramePr>
          <p:cNvPr id="3" name="Table 2"/>
          <p:cNvGraphicFramePr>
            <a:graphicFrameLocks noGrp="1"/>
          </p:cNvGraphicFramePr>
          <p:nvPr/>
        </p:nvGraphicFramePr>
        <p:xfrm>
          <a:off x="1331640" y="1412776"/>
          <a:ext cx="5944870" cy="2633980"/>
        </p:xfrm>
        <a:graphic>
          <a:graphicData uri="http://schemas.openxmlformats.org/drawingml/2006/table">
            <a:tbl>
              <a:tblPr/>
              <a:tblGrid>
                <a:gridCol w="1981200"/>
                <a:gridCol w="1981835"/>
                <a:gridCol w="1981835"/>
              </a:tblGrid>
              <a:tr h="453390">
                <a:tc>
                  <a:txBody>
                    <a:bodyPr/>
                    <a:lstStyle/>
                    <a:p>
                      <a:pPr>
                        <a:spcAft>
                          <a:spcPts val="0"/>
                        </a:spcAft>
                      </a:pPr>
                      <a:endParaRPr lang="en-GB" sz="11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Times New Roman"/>
                          <a:ea typeface="Times New Roman"/>
                          <a:cs typeface="Times New Roman"/>
                        </a:rPr>
                        <a:t>MORNING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Times New Roman"/>
                          <a:ea typeface="Times New Roman"/>
                          <a:cs typeface="Times New Roman"/>
                        </a:rPr>
                        <a:t>EVENING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030">
                <a:tc>
                  <a:txBody>
                    <a:bodyPr/>
                    <a:lstStyle/>
                    <a:p>
                      <a:pPr>
                        <a:spcAft>
                          <a:spcPts val="0"/>
                        </a:spcAft>
                      </a:pPr>
                      <a:r>
                        <a:rPr lang="en-GB" sz="1100">
                          <a:latin typeface="Times New Roman"/>
                          <a:ea typeface="Times New Roman"/>
                          <a:cs typeface="Times New Roman"/>
                        </a:rPr>
                        <a:t>DAY 1 TO 3</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latin typeface="Times New Roman"/>
                          <a:ea typeface="Times New Roman"/>
                          <a:cs typeface="Times New Roman"/>
                        </a:rPr>
                        <a:t>NIL</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latin typeface="Times New Roman"/>
                          <a:ea typeface="Times New Roman"/>
                          <a:cs typeface="Times New Roman"/>
                        </a:rPr>
                        <a:t>50MG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030">
                <a:tc>
                  <a:txBody>
                    <a:bodyPr/>
                    <a:lstStyle/>
                    <a:p>
                      <a:pPr>
                        <a:spcAft>
                          <a:spcPts val="0"/>
                        </a:spcAft>
                      </a:pPr>
                      <a:r>
                        <a:rPr lang="en-GB" sz="1100">
                          <a:latin typeface="Times New Roman"/>
                          <a:ea typeface="Times New Roman"/>
                          <a:cs typeface="Times New Roman"/>
                        </a:rPr>
                        <a:t>DAY 4 TO 6</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latin typeface="Times New Roman"/>
                          <a:ea typeface="Times New Roman"/>
                          <a:cs typeface="Times New Roman"/>
                        </a:rPr>
                        <a:t>50MG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latin typeface="Times New Roman"/>
                          <a:ea typeface="Times New Roman"/>
                          <a:cs typeface="Times New Roman"/>
                        </a:rPr>
                        <a:t>50MG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030">
                <a:tc>
                  <a:txBody>
                    <a:bodyPr/>
                    <a:lstStyle/>
                    <a:p>
                      <a:pPr>
                        <a:spcAft>
                          <a:spcPts val="0"/>
                        </a:spcAft>
                      </a:pPr>
                      <a:r>
                        <a:rPr lang="en-GB" sz="1100">
                          <a:latin typeface="Times New Roman"/>
                          <a:ea typeface="Times New Roman"/>
                          <a:cs typeface="Times New Roman"/>
                        </a:rPr>
                        <a:t>WEEK 2</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latin typeface="Times New Roman"/>
                          <a:ea typeface="Times New Roman"/>
                          <a:cs typeface="Times New Roman"/>
                        </a:rPr>
                        <a:t>50MG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latin typeface="Times New Roman"/>
                          <a:ea typeface="Times New Roman"/>
                          <a:cs typeface="Times New Roman"/>
                        </a:rPr>
                        <a:t>100MG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440">
                <a:tc>
                  <a:txBody>
                    <a:bodyPr/>
                    <a:lstStyle/>
                    <a:p>
                      <a:pPr>
                        <a:spcAft>
                          <a:spcPts val="0"/>
                        </a:spcAft>
                      </a:pPr>
                      <a:r>
                        <a:rPr lang="en-GB" sz="1100">
                          <a:latin typeface="Times New Roman"/>
                          <a:ea typeface="Times New Roman"/>
                          <a:cs typeface="Times New Roman"/>
                        </a:rPr>
                        <a:t>WEEK 3</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latin typeface="Times New Roman"/>
                          <a:ea typeface="Times New Roman"/>
                          <a:cs typeface="Times New Roman"/>
                        </a:rPr>
                        <a:t>100MG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latin typeface="Times New Roman"/>
                          <a:ea typeface="Times New Roman"/>
                          <a:cs typeface="Times New Roman"/>
                        </a:rPr>
                        <a:t>100MG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440">
                <a:tc>
                  <a:txBody>
                    <a:bodyPr/>
                    <a:lstStyle/>
                    <a:p>
                      <a:pPr>
                        <a:spcAft>
                          <a:spcPts val="0"/>
                        </a:spcAft>
                      </a:pPr>
                      <a:r>
                        <a:rPr lang="en-GB" sz="1100">
                          <a:latin typeface="Times New Roman"/>
                          <a:ea typeface="Times New Roman"/>
                          <a:cs typeface="Times New Roman"/>
                        </a:rPr>
                        <a:t>WEEK 4</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latin typeface="Times New Roman"/>
                          <a:ea typeface="Times New Roman"/>
                          <a:cs typeface="Times New Roman"/>
                        </a:rPr>
                        <a:t>100MG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latin typeface="Times New Roman"/>
                          <a:ea typeface="Times New Roman"/>
                          <a:cs typeface="Times New Roman"/>
                        </a:rPr>
                        <a:t>150MG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620">
                <a:tc>
                  <a:txBody>
                    <a:bodyPr/>
                    <a:lstStyle/>
                    <a:p>
                      <a:pPr>
                        <a:spcAft>
                          <a:spcPts val="0"/>
                        </a:spcAft>
                      </a:pPr>
                      <a:r>
                        <a:rPr lang="en-GB" sz="1100">
                          <a:latin typeface="Times New Roman"/>
                          <a:ea typeface="Times New Roman"/>
                          <a:cs typeface="Times New Roman"/>
                        </a:rPr>
                        <a:t>WEEK 5</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latin typeface="Times New Roman"/>
                          <a:ea typeface="Times New Roman"/>
                          <a:cs typeface="Times New Roman"/>
                        </a:rPr>
                        <a:t>150MG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latin typeface="Times New Roman"/>
                          <a:ea typeface="Times New Roman"/>
                          <a:cs typeface="Times New Roman"/>
                        </a:rPr>
                        <a:t>150MG</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1073" name="Rectangle 1"/>
          <p:cNvSpPr>
            <a:spLocks noChangeArrowheads="1"/>
          </p:cNvSpPr>
          <p:nvPr/>
        </p:nvSpPr>
        <p:spPr bwMode="auto">
          <a:xfrm>
            <a:off x="4458026" y="90100"/>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966913" algn="l"/>
              </a:tabLst>
            </a:pPr>
            <a:r>
              <a:rPr kumimoji="0" lang="en-GB"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566862" y="4149080"/>
            <a:ext cx="6389514" cy="1415772"/>
          </a:xfrm>
          <a:prstGeom prst="rect">
            <a:avLst/>
          </a:prstGeom>
        </p:spPr>
        <p:txBody>
          <a:bodyPr wrap="square">
            <a:spAutoFit/>
          </a:bodyPr>
          <a:lstStyle/>
          <a:p>
            <a:pPr lvl="0" algn="just" fontAlgn="base">
              <a:spcBef>
                <a:spcPct val="0"/>
              </a:spcBef>
              <a:spcAft>
                <a:spcPct val="0"/>
              </a:spcAft>
              <a:tabLst>
                <a:tab pos="1966913" algn="l"/>
              </a:tabLst>
            </a:pPr>
            <a:endParaRPr lang="en-GB" sz="700" dirty="0" smtClean="0">
              <a:solidFill>
                <a:prstClr val="black"/>
              </a:solidFill>
              <a:latin typeface="Arial" pitchFamily="34" charset="0"/>
              <a:cs typeface="Arial" pitchFamily="34" charset="0"/>
            </a:endParaRPr>
          </a:p>
          <a:p>
            <a:pPr lvl="0" algn="just" eaLnBrk="0" fontAlgn="base" hangingPunct="0">
              <a:spcBef>
                <a:spcPct val="0"/>
              </a:spcBef>
              <a:spcAft>
                <a:spcPct val="0"/>
              </a:spcAft>
              <a:tabLst>
                <a:tab pos="1966913" algn="l"/>
              </a:tabLst>
            </a:pPr>
            <a:endParaRPr lang="en-GB" sz="700" dirty="0" smtClean="0">
              <a:solidFill>
                <a:prstClr val="black"/>
              </a:solidFill>
              <a:latin typeface="Arial" pitchFamily="34" charset="0"/>
              <a:cs typeface="Arial" pitchFamily="34" charset="0"/>
            </a:endParaRPr>
          </a:p>
          <a:p>
            <a:pPr lvl="0" algn="just" eaLnBrk="0" fontAlgn="base" hangingPunct="0">
              <a:spcBef>
                <a:spcPct val="0"/>
              </a:spcBef>
              <a:spcAft>
                <a:spcPct val="0"/>
              </a:spcAft>
              <a:tabLst>
                <a:tab pos="1966913" algn="l"/>
              </a:tabLst>
            </a:pPr>
            <a:r>
              <a:rPr lang="en-GB" sz="1200" b="1" i="1" dirty="0" smtClean="0">
                <a:solidFill>
                  <a:prstClr val="black"/>
                </a:solidFill>
                <a:latin typeface="Arial" pitchFamily="34" charset="0"/>
                <a:ea typeface="Times New Roman" pitchFamily="18" charset="0"/>
                <a:cs typeface="Arial" pitchFamily="34" charset="0"/>
              </a:rPr>
              <a:t>This table is simply a guide.  If you find that you are very sensitive to the sedative side effects, that is the drugs makes you very sleepy by day, you may increase the dose at an even slower rate.   Note that Pregabalin comes in different size tablets (including 25mg, 50mg, 75mg, 100mg and 150mg).  Although 150mg twice a day is a commonly used dose, the drug can sometimes be prescribed in even larger doses.  However do NOT increase the dose any further without seeking medical advice first.</a:t>
            </a:r>
            <a:endParaRPr lang="en-GB" sz="7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Problems with long term opiates</a:t>
            </a:r>
            <a:endParaRPr lang="en-GB" dirty="0"/>
          </a:p>
        </p:txBody>
      </p:sp>
      <p:pic>
        <p:nvPicPr>
          <p:cNvPr id="84994" name="Picture 2" descr="http://www.britishpainsociety.org/book_thumb_opioid_main.jpg">
            <a:hlinkClick r:id="rId2"/>
          </p:cNvPr>
          <p:cNvPicPr>
            <a:picLocks noChangeAspect="1" noChangeArrowheads="1"/>
          </p:cNvPicPr>
          <p:nvPr/>
        </p:nvPicPr>
        <p:blipFill>
          <a:blip r:embed="rId3" cstate="print"/>
          <a:srcRect/>
          <a:stretch>
            <a:fillRect/>
          </a:stretch>
        </p:blipFill>
        <p:spPr bwMode="auto">
          <a:xfrm>
            <a:off x="1043608" y="1628799"/>
            <a:ext cx="2952328" cy="4192307"/>
          </a:xfrm>
          <a:prstGeom prst="rect">
            <a:avLst/>
          </a:prstGeom>
          <a:noFill/>
        </p:spPr>
      </p:pic>
      <p:pic>
        <p:nvPicPr>
          <p:cNvPr id="84996" name="Picture 4" descr="http://www.britishpainsociety.org/book_thumb_opioid_patient.jpg">
            <a:hlinkClick r:id="rId4"/>
          </p:cNvPr>
          <p:cNvPicPr>
            <a:picLocks noChangeAspect="1" noChangeArrowheads="1"/>
          </p:cNvPicPr>
          <p:nvPr/>
        </p:nvPicPr>
        <p:blipFill>
          <a:blip r:embed="rId5" cstate="print"/>
          <a:srcRect/>
          <a:stretch>
            <a:fillRect/>
          </a:stretch>
        </p:blipFill>
        <p:spPr bwMode="auto">
          <a:xfrm>
            <a:off x="5292080" y="1700808"/>
            <a:ext cx="2867135" cy="4071334"/>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opiate to choose?</a:t>
            </a:r>
            <a:endParaRPr lang="en-GB" dirty="0"/>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opiate to choose?</a:t>
            </a:r>
            <a:endParaRPr lang="en-GB" dirty="0"/>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1143000"/>
          </a:xfrm>
        </p:spPr>
        <p:txBody>
          <a:bodyPr/>
          <a:lstStyle/>
          <a:p>
            <a:pPr algn="r"/>
            <a:r>
              <a:rPr lang="en-GB" dirty="0" smtClean="0"/>
              <a:t>                   </a:t>
            </a:r>
            <a:br>
              <a:rPr lang="en-GB" dirty="0" smtClean="0"/>
            </a:br>
            <a:r>
              <a:rPr lang="en-GB" dirty="0" smtClean="0"/>
              <a:t>Fentanyl morphine equivalent</a:t>
            </a:r>
            <a:endParaRPr lang="en-GB" dirty="0"/>
          </a:p>
        </p:txBody>
      </p:sp>
      <p:pic>
        <p:nvPicPr>
          <p:cNvPr id="99330" name="Picture 2" descr="http://www.blizzardlaw.com/images/fentanyl2.jpg"/>
          <p:cNvPicPr>
            <a:picLocks noChangeAspect="1" noChangeArrowheads="1"/>
          </p:cNvPicPr>
          <p:nvPr/>
        </p:nvPicPr>
        <p:blipFill>
          <a:blip r:embed="rId2" cstate="print"/>
          <a:srcRect/>
          <a:stretch>
            <a:fillRect/>
          </a:stretch>
        </p:blipFill>
        <p:spPr bwMode="auto">
          <a:xfrm>
            <a:off x="0" y="-1"/>
            <a:ext cx="3275856" cy="2544249"/>
          </a:xfrm>
          <a:prstGeom prst="rect">
            <a:avLst/>
          </a:prstGeom>
          <a:noFill/>
        </p:spPr>
      </p:pic>
      <p:sp>
        <p:nvSpPr>
          <p:cNvPr id="4" name="Rectangle 3"/>
          <p:cNvSpPr/>
          <p:nvPr/>
        </p:nvSpPr>
        <p:spPr>
          <a:xfrm>
            <a:off x="2286000" y="2690336"/>
            <a:ext cx="5526360" cy="2776401"/>
          </a:xfrm>
          <a:prstGeom prst="rect">
            <a:avLst/>
          </a:prstGeom>
        </p:spPr>
        <p:txBody>
          <a:bodyPr wrap="square">
            <a:spAutoFit/>
          </a:bodyPr>
          <a:lstStyle/>
          <a:p>
            <a:pPr>
              <a:lnSpc>
                <a:spcPct val="200000"/>
              </a:lnSpc>
            </a:pPr>
            <a:r>
              <a:rPr lang="en-GB" dirty="0" smtClean="0"/>
              <a:t>Fentanyl 12 =  Morphine 45mg per day</a:t>
            </a:r>
          </a:p>
          <a:p>
            <a:pPr>
              <a:lnSpc>
                <a:spcPct val="200000"/>
              </a:lnSpc>
            </a:pPr>
            <a:r>
              <a:rPr lang="en-GB" dirty="0" smtClean="0"/>
              <a:t>Fentanyl 25 =  Morphine 90mg per day</a:t>
            </a:r>
          </a:p>
          <a:p>
            <a:pPr>
              <a:lnSpc>
                <a:spcPct val="200000"/>
              </a:lnSpc>
            </a:pPr>
            <a:r>
              <a:rPr lang="en-GB" dirty="0" smtClean="0"/>
              <a:t>Fentanyl 50 =  Morphine 180mg per day</a:t>
            </a:r>
          </a:p>
          <a:p>
            <a:pPr>
              <a:lnSpc>
                <a:spcPct val="200000"/>
              </a:lnSpc>
            </a:pPr>
            <a:r>
              <a:rPr lang="en-GB" dirty="0" smtClean="0"/>
              <a:t>Fentanyl 75  =  Morphine 270mg per day</a:t>
            </a:r>
          </a:p>
          <a:p>
            <a:pPr>
              <a:lnSpc>
                <a:spcPct val="200000"/>
              </a:lnSpc>
            </a:pPr>
            <a:r>
              <a:rPr lang="en-GB" dirty="0" smtClean="0"/>
              <a:t>Fentanyl 100  =  Morphine 360mg per day</a:t>
            </a:r>
            <a:endParaRPr lang="en-GB"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When is it appropriate to prescribe opiates?</a:t>
            </a:r>
          </a:p>
          <a:p>
            <a:r>
              <a:rPr lang="en-GB" dirty="0" smtClean="0"/>
              <a:t>What should we be telling patients before we prescribe them?</a:t>
            </a:r>
          </a:p>
          <a:p>
            <a:r>
              <a:rPr lang="en-GB" dirty="0" smtClean="0"/>
              <a:t>“Informed consent”</a:t>
            </a:r>
          </a:p>
          <a:p>
            <a:r>
              <a:rPr lang="en-GB" dirty="0" smtClean="0"/>
              <a:t>Patient contract</a:t>
            </a:r>
          </a:p>
          <a:p>
            <a:r>
              <a:rPr lang="en-GB" dirty="0" smtClean="0"/>
              <a:t>Is it a one way road?</a:t>
            </a:r>
          </a:p>
          <a:p>
            <a:r>
              <a:rPr lang="en-GB" dirty="0" smtClean="0"/>
              <a:t>Alarm bells</a:t>
            </a:r>
          </a:p>
          <a:p>
            <a:endParaRPr lang="en-GB" dirty="0"/>
          </a:p>
        </p:txBody>
      </p:sp>
      <p:pic>
        <p:nvPicPr>
          <p:cNvPr id="4" name="Picture 3" descr="Points To Ponder"/>
          <p:cNvPicPr/>
          <p:nvPr/>
        </p:nvPicPr>
        <p:blipFill>
          <a:blip r:embed="rId2" cstate="print"/>
          <a:srcRect/>
          <a:stretch>
            <a:fillRect/>
          </a:stretch>
        </p:blipFill>
        <p:spPr bwMode="auto">
          <a:xfrm>
            <a:off x="539552" y="404664"/>
            <a:ext cx="4857115" cy="9512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When is it appropriate to prescribe opiates?</a:t>
            </a:r>
            <a:endParaRPr lang="en-GB" dirty="0"/>
          </a:p>
        </p:txBody>
      </p:sp>
      <p:sp>
        <p:nvSpPr>
          <p:cNvPr id="3" name="Content Placeholder 2"/>
          <p:cNvSpPr>
            <a:spLocks noGrp="1"/>
          </p:cNvSpPr>
          <p:nvPr>
            <p:ph idx="1"/>
          </p:nvPr>
        </p:nvSpPr>
        <p:spPr/>
        <p:txBody>
          <a:bodyPr/>
          <a:lstStyle/>
          <a:p>
            <a:r>
              <a:rPr lang="en-GB" dirty="0" smtClean="0"/>
              <a:t>Patient has pain that is uncontrolled by alternative treatments</a:t>
            </a:r>
          </a:p>
          <a:p>
            <a:r>
              <a:rPr lang="en-GB" dirty="0" smtClean="0"/>
              <a:t>Malignant pain</a:t>
            </a:r>
          </a:p>
          <a:p>
            <a:r>
              <a:rPr lang="en-GB" dirty="0" smtClean="0"/>
              <a:t>Pain associated with life limiting disorders</a:t>
            </a:r>
          </a:p>
          <a:p>
            <a:r>
              <a:rPr lang="en-GB" dirty="0" smtClean="0"/>
              <a:t>Acute non-malignant pain</a:t>
            </a:r>
          </a:p>
          <a:p>
            <a:r>
              <a:rPr lang="en-GB" dirty="0" smtClean="0"/>
              <a:t>Chronic non-malignant pain</a:t>
            </a:r>
            <a:endParaRPr lang="en-GB" dirty="0"/>
          </a:p>
        </p:txBody>
      </p:sp>
      <p:pic>
        <p:nvPicPr>
          <p:cNvPr id="4" name="Picture 3" descr="http://www.abc.net.au/radionational/image/4821056-3x2-700x467.jpg"/>
          <p:cNvPicPr/>
          <p:nvPr/>
        </p:nvPicPr>
        <p:blipFill>
          <a:blip r:embed="rId2" cstate="print"/>
          <a:srcRect/>
          <a:stretch>
            <a:fillRect/>
          </a:stretch>
        </p:blipFill>
        <p:spPr bwMode="auto">
          <a:xfrm>
            <a:off x="5868144" y="4365104"/>
            <a:ext cx="2457214" cy="17341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should we be telling patients before we prescribe opiates?</a:t>
            </a:r>
            <a:endParaRPr lang="en-GB" dirty="0"/>
          </a:p>
        </p:txBody>
      </p:sp>
      <p:pic>
        <p:nvPicPr>
          <p:cNvPr id="4" name="Content Placeholder 3" descr="http://www.britishpainsociety.org/book_thumb_opioid_patient.jpg"/>
          <p:cNvPicPr>
            <a:picLocks noGrp="1"/>
          </p:cNvPicPr>
          <p:nvPr>
            <p:ph idx="1"/>
          </p:nvPr>
        </p:nvPicPr>
        <p:blipFill>
          <a:blip r:embed="rId2" cstate="print"/>
          <a:srcRect/>
          <a:stretch>
            <a:fillRect/>
          </a:stretch>
        </p:blipFill>
        <p:spPr bwMode="auto">
          <a:xfrm>
            <a:off x="2915816" y="1844824"/>
            <a:ext cx="3168352" cy="3672408"/>
          </a:xfrm>
          <a:prstGeom prst="rect">
            <a:avLst/>
          </a:prstGeom>
          <a:noFill/>
          <a:ln w="9525">
            <a:noFill/>
            <a:miter lim="800000"/>
            <a:headEnd/>
            <a:tailEnd/>
          </a:ln>
        </p:spPr>
      </p:pic>
      <p:sp>
        <p:nvSpPr>
          <p:cNvPr id="5" name="Rectangle 4"/>
          <p:cNvSpPr/>
          <p:nvPr/>
        </p:nvSpPr>
        <p:spPr>
          <a:xfrm>
            <a:off x="1403648" y="5805264"/>
            <a:ext cx="5436096" cy="369332"/>
          </a:xfrm>
          <a:prstGeom prst="rect">
            <a:avLst/>
          </a:prstGeom>
        </p:spPr>
        <p:txBody>
          <a:bodyPr wrap="square">
            <a:spAutoFit/>
          </a:bodyPr>
          <a:lstStyle/>
          <a:p>
            <a:r>
              <a:rPr lang="en-GB" dirty="0" smtClean="0">
                <a:hlinkClick r:id="rId3"/>
              </a:rPr>
              <a:t>http://www.britishpainsociety.org/pub_patient.htm</a:t>
            </a:r>
            <a:endParaRPr lang="en-GB"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Alarm bells</a:t>
            </a:r>
            <a:endParaRPr lang="en-GB" dirty="0"/>
          </a:p>
        </p:txBody>
      </p:sp>
      <p:sp>
        <p:nvSpPr>
          <p:cNvPr id="3" name="Content Placeholder 2"/>
          <p:cNvSpPr>
            <a:spLocks noGrp="1"/>
          </p:cNvSpPr>
          <p:nvPr>
            <p:ph idx="1"/>
          </p:nvPr>
        </p:nvSpPr>
        <p:spPr/>
        <p:txBody>
          <a:bodyPr/>
          <a:lstStyle/>
          <a:p>
            <a:r>
              <a:rPr lang="en-GB" dirty="0" smtClean="0"/>
              <a:t>Past history of alcohol or drug misuse</a:t>
            </a:r>
          </a:p>
          <a:p>
            <a:r>
              <a:rPr lang="en-GB" dirty="0" smtClean="0"/>
              <a:t>History of depression and anxiety</a:t>
            </a:r>
          </a:p>
          <a:p>
            <a:r>
              <a:rPr lang="en-GB" dirty="0" smtClean="0"/>
              <a:t>Challenging psychosocial background</a:t>
            </a:r>
          </a:p>
          <a:p>
            <a:r>
              <a:rPr lang="en-GB" dirty="0" smtClean="0"/>
              <a:t>Prescriptions run out before they should</a:t>
            </a:r>
          </a:p>
          <a:p>
            <a:r>
              <a:rPr lang="en-GB" dirty="0" smtClean="0"/>
              <a:t>Lost tablets, dropped my bottle, threw it by mistake in the recycling bin</a:t>
            </a:r>
          </a:p>
          <a:p>
            <a:endParaRPr lang="en-GB" dirty="0"/>
          </a:p>
        </p:txBody>
      </p:sp>
      <p:pic>
        <p:nvPicPr>
          <p:cNvPr id="4" name="Picture 3" descr="A drawing of an alarm bell on black background"/>
          <p:cNvPicPr/>
          <p:nvPr/>
        </p:nvPicPr>
        <p:blipFill>
          <a:blip r:embed="rId2" cstate="print"/>
          <a:srcRect/>
          <a:stretch>
            <a:fillRect/>
          </a:stretch>
        </p:blipFill>
        <p:spPr bwMode="auto">
          <a:xfrm>
            <a:off x="6444208" y="4385462"/>
            <a:ext cx="2472538" cy="2472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smtClean="0">
                <a:solidFill>
                  <a:srgbClr val="C00000"/>
                </a:solidFill>
              </a:rPr>
              <a:t>Common side effects</a:t>
            </a:r>
            <a:endParaRPr lang="en-GB" sz="4400" b="1" dirty="0">
              <a:solidFill>
                <a:srgbClr val="C00000"/>
              </a:solidFill>
            </a:endParaRPr>
          </a:p>
        </p:txBody>
      </p:sp>
      <p:sp>
        <p:nvSpPr>
          <p:cNvPr id="3" name="Content Placeholder 2"/>
          <p:cNvSpPr>
            <a:spLocks noGrp="1"/>
          </p:cNvSpPr>
          <p:nvPr>
            <p:ph idx="1"/>
          </p:nvPr>
        </p:nvSpPr>
        <p:spPr>
          <a:xfrm>
            <a:off x="457200" y="1196752"/>
            <a:ext cx="8229600" cy="4929411"/>
          </a:xfrm>
        </p:spPr>
        <p:txBody>
          <a:bodyPr>
            <a:noAutofit/>
          </a:bodyPr>
          <a:lstStyle/>
          <a:p>
            <a:endParaRPr lang="en-GB" sz="3200" dirty="0" smtClean="0"/>
          </a:p>
          <a:p>
            <a:pPr>
              <a:buNone/>
            </a:pPr>
            <a:endParaRPr lang="en-GB" sz="3200" dirty="0" smtClean="0"/>
          </a:p>
          <a:p>
            <a:r>
              <a:rPr lang="en-GB" sz="3200" dirty="0" smtClean="0"/>
              <a:t>Nausea, vomiting, constipation</a:t>
            </a:r>
          </a:p>
          <a:p>
            <a:r>
              <a:rPr lang="en-GB" sz="3200" dirty="0" smtClean="0"/>
              <a:t>Sedation, cognitive impairment</a:t>
            </a:r>
          </a:p>
          <a:p>
            <a:r>
              <a:rPr lang="en-GB" sz="3200" dirty="0" smtClean="0"/>
              <a:t>Sweating, anti-cholinergic side effects</a:t>
            </a:r>
          </a:p>
          <a:p>
            <a:r>
              <a:rPr lang="en-GB" sz="3200" dirty="0" smtClean="0"/>
              <a:t>Dependence, tolerance </a:t>
            </a:r>
          </a:p>
          <a:p>
            <a:r>
              <a:rPr lang="en-GB" sz="3200" dirty="0" smtClean="0"/>
              <a:t>Muscle rigidity and hyper- locomotion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404664"/>
            <a:ext cx="7056784" cy="3816429"/>
          </a:xfrm>
          <a:prstGeom prst="rect">
            <a:avLst/>
          </a:prstGeom>
        </p:spPr>
        <p:txBody>
          <a:bodyPr wrap="square">
            <a:spAutoFit/>
          </a:bodyPr>
          <a:lstStyle/>
          <a:p>
            <a:endParaRPr lang="en-GB" dirty="0"/>
          </a:p>
          <a:p>
            <a:pPr algn="just"/>
            <a:r>
              <a:rPr lang="en-GB" dirty="0"/>
              <a:t> </a:t>
            </a:r>
            <a:r>
              <a:rPr lang="en-GB" sz="3200" dirty="0" smtClean="0"/>
              <a:t>Of </a:t>
            </a:r>
            <a:r>
              <a:rPr lang="en-GB" sz="3200" dirty="0"/>
              <a:t>all people consulting in primary care over a one year period approximately 30% of people attend for help with pain, half of these contacts </a:t>
            </a:r>
            <a:r>
              <a:rPr lang="en-GB" sz="3200" dirty="0" smtClean="0"/>
              <a:t>are </a:t>
            </a:r>
            <a:r>
              <a:rPr lang="en-GB" sz="3200" dirty="0"/>
              <a:t>about chronic or recurring pain and two thirds </a:t>
            </a:r>
            <a:r>
              <a:rPr lang="en-GB" sz="3200" dirty="0" smtClean="0"/>
              <a:t>are </a:t>
            </a:r>
            <a:r>
              <a:rPr lang="en-GB" sz="3200" dirty="0"/>
              <a:t>about musculoskeletal conditions. </a:t>
            </a:r>
            <a:r>
              <a:rPr lang="en-GB" dirty="0"/>
              <a:t>	</a:t>
            </a:r>
          </a:p>
        </p:txBody>
      </p:sp>
      <p:sp>
        <p:nvSpPr>
          <p:cNvPr id="82946" name="AutoShape 2" descr="data:image/jpeg;base64,/9j/4AAQSkZJRgABAQAAAQABAAD/2wCEAAkGBhQQEBAQEBQVFBUUFBYVGBcUFRQUFBQYFRcVGBQVFBQXHCYfFxkjGRQYHy8gIycpLCwsFR4xNTAqNSYrLCkBCQoKDgwOGg8PGiwkHyQsKi8sKSwsLDIsKiosLCwqNCwsLiwpLCwsLCksLCwsLCwsLCwsLCwsLCksKSwsKSwsLP/AABEIAPsAyQMBIgACEQEDEQH/xAAbAAACAwEBAQAAAAAAAAAAAAAAAQQFBgMCB//EAEQQAAEDAgMEBwUGBAUCBwAAAAEAAhEDBBIhMQVBUWEGEyJxgZGhMkJSscEjcpKi0fAUYrLhM4LC0vEHQyQ0NWNzs8P/xAAaAQEAAwEBAQAAAAAAAAAAAAAAAwQFAQIG/8QAMBEAAgIBAgMGBQQDAQAAAAAAAAECAxEEIRIxQRMiI2FxgTJRkbHRBTPB8CSh4RT/2gAMAwEAAhEDEQA/APh6E0KQ4JCaEAkJoQCQmhAJCa7Wlm+s8U6TS9x0a0Sf+OaBvG7OCFpaPQKufbqUKZ4PqEnxwNcPVeLvoHdsBc1jaoGf2L21D+D2vRSumxLLiyutTS3jiRnUL0WxkdR6JKIsCQmhAJCaEAkJoQCQmhAJCaEAkJoQAhNCASE0IBITQgEhNCA72Fg+vVZRpDE95gD5kncAJJO4Areut6djT6mhm4j7Sp71Q744MB0b4nNV3QWh1dKtc+849Uw8AIdUI75aPA8V5v6xkytCiHBDj6sytRY7LOz6L/b/AOHGpeEnVTrK+cCCCfNUePNXNi0EKJ3yTJ1p4tE/aOy6d83twytHZq8TuFX4hz1HPRfPrq1dSe6nUGFzSWkHcQvoNI4Sqrp1ZBzKN0Bn/hPPGBNMnnAcP8oSxKyPH1OVN1TUOj5eRjkJoVQviQmhAJCaEAkJoQCQmhAJCaEAITQunBITQgEhNCASE0ID6BspmCytwMuwXyNe05xJHOMvAKnuqkl8GQHEA/y6t15FW9u7DY2jjvZHk5yqtoN7b45H8QDvqtSXwR9F9jFh8cvV/cqXvzVjY3uFVFY5rvZuJyCznzNVcjR079rjqunSHtWFXk6m780f6lTUaZDhKsNt3EWVVvE0x+bF/pVmHwP0ZUt+OPqvuYtCaFTNASE0IBITQgEhNCASE0IBITQgBEJoXQKEJoQChCaEAkJoQGs2LWdUs2MJJwVXtE+6CGugcpJPiudN322B3vAtHeB2flC59CK81jbnSpm377Qfm2fILldVcN0w8KjT+YK8peHF+xlyh4so+Wf77kWpb9oqVb28ZwO+FYPse1VePZFQsB5if34qbZ2oNMgaidwIVa2Li8luqamiuNuZa46Zb8vBc+krh/DUo96qfyNy/rU+6s4DS2IkiN4Osx4+hULpJQi1pu4Vo82O/wBvorEV4TZXk/GivP8AgyqE0KkaIkJoQCRCaEAoQmhAJCaEAkJohANJNC6cBCEIASTQgBCEIDvY3jqNWnVZ7THNcO9pmFp9obOFWv17Dhouw1A4/wA3awtG927lvVZsLo4aw62qSyiDr71QjVtP6u0HMq4uqrTDGjCxohrRoB+8/FXKa3w97kZ+osXGuHnyf9+Z5ur7GcLRhaCSBrm4ySTvJVtsO2xGNxbpOEkj4T3KntraXDD+/DetKLYUi0ioWjCIwMcHAxqQSDnmotTPYk00F0ONazxNqtmS04gMMkZwQSPZ110yRd7FZc2b6Iq021MTXsxHLE2RBO6Q4ieasdksf1hNMl2UOBOAzkW4zJMEbpWZvbHCXGk/Fm44dcgdGO9+Mk02og04SOarTT4ozi90ZjaHRu4oDFVpODfibD2fjYSB4qsW0stuvYey4jxUt1va3X+NTDHH/uUuw6eJb7LvEeIUr0yfwP6nhauUf3I+6/BgUK62/wBFalpD5FSi4w2q0GJ+F49x3I5HcSqVVJRcXhl6E4zXFF5QJJoXD0CEIQAhCEAIQhANCaF0CQmhAJCanbK2LVunFtFsx7TiQ1jBxe85D5ncCupN7I5KSissgLQ7C6OhzRcXAinq1mhq8+TOe/dxVhbdGregQa1QV3j3WAikDzJ7T/IDvXXaW0i/P99wG4K3XSo96z6GfbqXPu1fX8HHaW0i4xkABAAyDQNABuCqjWJK6EkmTA8UVaXZxDUHP6H98V4subex7qoSW5O2ZWeXDq6eOOPs+uXnK1Jtnjq3upigXAQR9pSdOhGKQO4rEWzajndkkDcS7C0LYWFncNoYnVWVKRgvYH9umZyJadZ471UteVzLdawzsy+aKVbEHdbmGhrmhrjORdggBuhIzyCy1491NwLrjtb2tBy5arY2bHllenaU8WRDXubmHEZEMnUfMZLE3OyadOCXPc4O7Wbc+e86zqqtMsZyWbVnGDncUsTpb7Rz+HFx7JjPuRa1jMbwNFzq1abnDtkRlmJHmP0UqzpEvbmHDLMOBjhlqFfhY4opWVqTNDsXbDYNOoA5jxhc12bXA6ghU3SDoA9pNWyBrUjngBmrT5Rq8cxnxG8zH0QHdloPjBVnQunU2gzG6J/RXVKFySlz+ZmuFmnk5Vv1R8xqUi0lrgWkagggjvB0XlfQ9rXbaxw3DRUG4u9ts/C8Zj5LI7a2L1Ba5hx03+y6Mwd7H7pjOd/mBXtocN1ui9RqlZs1hlUhNCrlsSE0IBITQgHCIQhdOAhCcICbsrZvXOJccLGZudv5Nb/MfoSre52oGtFOmMDG6NGnMnieJK83DeppMojcJdze6MXl7Pc1U7iXFWM9mvMpY7Z5fLp+SzZfCF4PaXm12eXNJlSqFMBRSnlE0YJM8iiGpYvXLzXu4cuBKhT3JnyPVhUcMnvwDjIny3haa12ZSLW1hetfUwgdXEGPhmTKzDKbWvmq5uGZAwY3Ed2WXitdsZlhVp5CpRqA+3gdg1ykaQRulebHhbHYLL3LbZNxWfUdTt4pNLQHHFLiYIkOgYR3Z81jNo21G3qPovYagY5zXOa4sGIZH7Q6kHvW12G976wYxzchrHtAE68pI8uaynSQG2rFj+qc5hzLnNdGI/DqdQY4KpDKk0WZYwmZnrqU5McOYfPlIU/Z9CnjbUZUMtIlr2wTyDhkSoNa4ZuDXdzQ0eELtbVaTyAXOpuBkDVpI3RuVzLwVdsmnbUhx716qUHOdM5blFe7tTxzUht7BA4fVWNNLcq6qGURdt2zmYZ4JbODazXUKnsvETwPuuHMHNXXSO1L6PW7m057olZfY1XtAq/nvLPUz1vB46Gbr0Cx7mOyc1xae9pIPqF4Vv0spxeVo94td+JjXH5qohZ0lhtGzXLiipfNAhCF5PQQlCaaAEJoXQKFL2VRx16LToXtnuBk+gUVS9lVQyvRcdBUbPcTB9CvUeaPE88LwWO1Xy5x4kqtoHteitdqUoc4HcSqqiO2O8KS5bleh91F1bvLGmRoFHp3cTj46jnyVxcMDrak8fdPe2R8oKpDDZJyzAGUwc845LzOCUcna7G5YZ1rlcguLKL2lxJxDXKXTzC9sqAqsiyzu62cXhxqYBAg5k6CYAzWp2HsihVb9rc1g+YZ1hLGExkcJaZ14hYupXe58MJ3AYeQjcr3YnRirVc19V0RmGzjeeZEw3x8ksW27wIPfkbXZALKwpNwl4DmhzTkd8Axy1Wa6UbNp0Liq6qxjDUe53bOI5mTDjmdVe7Goutnh1TWm7OYBEgw2BMgg6hVfTqza80qtwXl76YcSSQxhdngpACMI55kqmsKZaeeExt1WphzoFMicsDTEajN2vDwXm2vabZ7JafiaAT5HRc7i2pAkMqSPAr1Rt2+6A4/zHLyH1VzCwVt8l/TqBzGOGfZHoo9vWxOBIgkkfUeO5RWdaWYHCBMl2URwELvSqyRGeGIPH9VNTHDIbnsaXpJeEbKdHvupsPdixH+mPFZXYg7TVf9J/8A0xo4XLPIsq/2VL0cA6xhOgMnuGZ9AriebEZ+MVSfmV3Sp83lfkQ38LWj6KpXW5rmo99Q6vcXHvcST81zVSTy2zThHhio/JCQmheT2JCaEA0JoXQJCaIQ4ai6+2pMrj3hDo3PGTx559zgqECHjvHzVh0Zuu2aDvZq5Dk8ewfH2fEKNe0sNTxHzU83xR4inBcE3D6Gn2S0PtqjDq0ioO72XfNqpXtAcQ6Iy14zkrDY11gdSB0fipn/ADjL80LjdWwLy06HKeB1BRLipPD7l/qVNzQq03FwJIPvN0PDLcu1Ku+CarhG+WtJ84RfTSAaAY3EzHh+i8N2s5zOrbTaJ4ST6qnhl7KOrbt7uzRaRzjP9Fc7K2TUpHF2qlVw3Pc2nTB96o/eeAVZRrvBAcS525jMgPvEbld7Q2/1DaTcIeSMTmlzgyMwJAPH5b1yeWsRR2OFuy92bs6oC2q7t08QOP3XCRrPEHI8tyidOL5t7DTLWtcYw55CQCctOSmjbda4pspvodWGjtAMIbBgieGXHio/SqjSDmi3MRDSMWGTExzPdwVPdSWWWua5Hz2rs1gMCpPh9EMbTpwSHE85Xq7s8Rc7E7IkHGDIjdJXm3GH2qgjgM5/RW1v1Kz2JVttV2KGtBB3Zz5q2ptY4HDDXCCQND+5Vba3LDLfYJ98D5hT7e0NPXMnSMwRvP74q1Su8ire+6y16QuB2aWxn1lN0/dD5VF0eIxtDtDke45H0Kutsf8AlaTPje4fkP8AuWX2XWghWG8XP2KsYuWn+pXX1maNWpSdqxxb3xofEZ+K4K56VuDrkuG+nTJ78DR8gD4qnVaccSaNCuXFBSfVCQmheSQSE0QgGkmhdOCTQhAWHR9k3VH+V2P8ALv9Pquu0ndvxT6L53LW/E17R3lpj5JbUZDyDxUyXh+5Uk/G9juXwym7g+fJXO1qQx42+y7MHk4SD5FU72/Zt+/9FpKdqalkxx1pks726tPgSR5L3p1mLRBq3wyjIz9OtUYSxwDmjXFoByKhG/a15IYNfdgCOCsa9UNADwXCDlMRnkoFYUZGFjzxEgd2fCVVnDD3RcrnlbMmWlTrqb/+2J1Hme8qXbhlKLquMRkClSMSQ333TwGcHeVBpXmBvagDc1o9Oa9U+0evuMx7lMavjdyYN5+q8JZPb2N+3pPTqUW0rek5heXF2OS92LUl2+dZVd0x2cbdlN1L7XG0TizJdBc4+h8l62HtljqJL6M1HEy8GeQDBHZgRpwXHpfbvt6TapeHzgMGdSMoAOUCf2VScWp4LalmOTGNvOua4P1Az7uXcolOwkjC4QeK69c1zg72H/EPZP3huXS4oBrhBwk58WlWksPYge63O1Kmykd7ncxAH6qys6hcM/ikcuMLlY1WuAbWwkHTOY7uCsqFnhqBg0ER48ecq7Rhyx1KGpeINnTbTezbNG6X+ZDR8ist1WCq5vBx8tR6K/21XP8AERuADR3Aa+Jk+Kq9t0oqtcPeHqP7Qu2tK3J506fY4I3SahD6TxpUpNPiwlp9A1Uyu9vn7O2ng/5tVKvFq77LOn/bQkJoUZOJCaEA0JohdOCQmhAStk1cFxQdwqsP5grrpNTHXuj4vqs2DGY1GnfuWp26zFWY8aPDHjueA76qaPwNFW1eJF+p4o0Zpj7/ANCrqrtMUKBfEhgDcPxYnAEeU+QVWwxTPJ49QVw6QP8A/DM51c/Bro+ZUtT4a20Vbo9pbFPkSbyg12/suhzXATk4SMuYhVFxDMh/ytE1gFvbA6iiw+k/Iqju7XA4ufHITM8PBeLo9STTy5r5HGoRFNzxoPZHvEnf4QpWybR1zVxPOFjc3uOTWtG7+36qC2kXnG/Ibp/eisHXLcLKeYpgyQMnPPE8Bw81QnPh5Gzp9M7WbKwvbZ7KhayM/s8j7oa0EkaExKrtusqU2NrVwXB8YWgzuJaYOg7MrpsmmG0zDDDgIEk889OMzmvXSwfZUf4hpwAANwvwuBLTBMgjcfNZfbpzPoH+m8MPMxO07QOHXU/ZJzHwu5jcD+9y87PvAB1VYYmH8TDxaV6bc4HkCSDlDo7QO50ZeK7OsQ4F9F0gZlp9tvLnC065Z5nz19Lg3gkDZL2kYO0w5hwykc+BV7bVOra557Rps8zuHmQqXZlc4XMOYOnJ24hXd5fstaFPrAT1jiMg0wGgEmCR8QWlUmk5PoYl7UmoR6lTd3jKvVESC1rW8dBGa8bXeMDJ1xCPLP6JuvKDpLKrWzuexzCPESPVebumxzQQ+mTlnjbkBuAJVeUZSmn/ACWYSjCDj/By29UDrWhxbUcPBzQT6tCzqn7SugQym0yGYiTuLnRMcoaAoK9WPMsklEeGGPUSE0QoyYSITRCAEJoXQJCaEAlr9pXLSLflRp//AFhZFXVIirRpcafZdxieye6Mu8KSD2aK18cuL+TJ1A4muHET4tz/AFVnsU06n2Fdgex+UHVp3OadWkcVEsrcANcHDXQ6xvCsbLIve8Q5jHEEaGeyP6l7obTw1sV9SouOU9yq23dAPwsya0BreQaIHoFT1auKB+807+oS4lRW1O03w+i822ZZLp6sJHScydzdPkFZbJazEDWxGQTDYmd2ug5qpB7Lu8fVXOxXsFYdY0uBZAAMZ7iVj6qWEz639PWMM3mz7IFrYnFoR3+Gu7yUfpbTAY2ncyGicGGCQYyJ4jce9W/R+oCKcDMiCPHWd8qD05qMPZuAQY7JYZjNfJV3T/8ARwmi9RJzaPmF3SALmgzh0OkhFNuYPH6ar3Vb2z90/Je6Qho7z9F9lpnyMb9QisNllYUg05rx03fP8LwwPPjiH6Bc6VXPyS6WGWWp5VB6t/VbUnmtnyUFjUL3+xnEJoVM1BITQgEhNCASITQgGhCF0AhCEALrbXLqbg9hg+YI3gg5EclyQhx4fM0Nr0gpu/xWmmeLBib+GZHqrynds/hqrmVA8HC3KQW7yCCARuWChbG5sxb21Oj7w7T/AL7tR4CG/wCVWa5OWcmdqK4Qxw9WUVwGnTLv0USoyIK7TJISpmMjodyozeGaFfI806gBzmHd2X/BV5sW4ogYajHGqD2HYgGDeJAAJ81UPo4RM9k+OEq+6PXlNtRkU5hhBfimJyLm5ZHOIKp6iGYm5+n6hKWGbSyuiKga0STEZYQMpjXcfkqrpretc9ouBgeGy0tkyMR1HDXmvVpfN6wGmHFxJIDo4HeNyjdKa4qGk26AY4hxa9jS7DES1zeeSxK9LFWZN6yVa723uY5+U5ySe7Lu5pF0kNG79lc7h4a52E4szBiMtxjj8lY7OsMLMdTs4tBq8jkN3eV9BUuBZPmNZd2jwjjRdmvfSZ32ds3f9ofAlgH9JUtty09im0AHUnNx8VX9KhFWk3hSb6uef0Wnl9m8o+fSXbrHmUqEIUBfBCEIAQhCAEIQgGhCEOAhCEAIQhAWnRe06y7og6NPWHupjF8wB4qy27ckvceJR0Hpdq4qfDSDR/mcP9qj7VzcVZisVmda+K/HyRAtzLnTw+oTLUMpxJ5L1SpYp5LPnuzRhsjrbkQWkBwyMH+3etBswUGtLmDC4loLSTMTq128clmbK67URrlrpGf0WhfVDadICO0TuEkjQBQ2Rb2Jq54eUWt7dMonrKJAIB1gkT+96qduV61wxjaxiIeCWtbkQeAz3K42JQyc5zWuGWbhMQq2rH21RzmuBkhwMjMkDuOihUUpE8r5SjuzPWtq1rsU4o4iB4BS72u4txHVxjw5LnaU8Tg3T9Au+1xDWDn9FZgnKSyVbJYi8BsynJCjdMGRcxu6unH4RPrKl2G5V/Sl03LhwZTH5Gn5krUs/b9zKo3v9vwVKEIVU0gQhCAEIQgBCEIBoQhdAIQhACEIQGw6IU4ta7/iqAeDGj6vKibSoZlWewGYLKn/ADF7vzYR/Sol5mVaa8NGTnN0n5lE+qGzPcvdk7XmFy2kNErR/wAis+SNSL2ONoe23vWktng9U0ie06Dw7Of75Km2XTwzVcMmjIcSrHYt1LoOW7ln8oXJLPIJ45l/UqtpUXFxIaWEOjXQAxzzWY2pWDKAY2YdAE6wM8/IK92zXDXRuNMGInV06dyxtzcOq1M8twHBR8GJkilmBdWGoPwt+a93TxUaY3H5KO6phpuI1OX0XmxG9TVx6kVki12TaklveqbpU2L24B3PjwDWwtfsCmNeBWc6e22C9e7dUax4/DhPq0q/YvDRn6eXjteRnkIQqppghCEAIQhACEIQAhCEAIQhACEIQG9t8ra3b/7LPVoJ9Sq28U+mfsLb/wCGn/SFBuVel8JiR2m/Uo78yOYK5WR3KRfty8VBYs+UehqxlsTK9WYaNBr3qfsiiC8T84zVbSC0OwmDrGd4U9Va5Fe+1rc89KrsMuGhujGhrswQchO7UfRVT6TZxiO9d+kBmtUn4iqhlQjKVDbWuLYmosfAskmodB4qXaDIcVBYrC0GQ71JGOEeJyyanZOTWjxVR/1GbL7Z/Fjm+Tgf9Stdl6+SrP8AqF7Nt31f/wA1bs/aM+h/5K9/sY1CEKibYIQhACEIQAhCE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426170"/>
          </a:xfrm>
        </p:spPr>
        <p:txBody>
          <a:bodyPr>
            <a:noAutofit/>
          </a:bodyPr>
          <a:lstStyle/>
          <a:p>
            <a:r>
              <a:rPr lang="en-GB" sz="4400" b="1" dirty="0" smtClean="0">
                <a:solidFill>
                  <a:srgbClr val="C00000"/>
                </a:solidFill>
              </a:rPr>
              <a:t>Less well known (but still common) side effects</a:t>
            </a:r>
            <a:endParaRPr lang="en-GB" sz="4400" b="1" dirty="0">
              <a:solidFill>
                <a:srgbClr val="C00000"/>
              </a:solidFill>
            </a:endParaRPr>
          </a:p>
        </p:txBody>
      </p:sp>
      <p:sp>
        <p:nvSpPr>
          <p:cNvPr id="3" name="Content Placeholder 2"/>
          <p:cNvSpPr>
            <a:spLocks noGrp="1"/>
          </p:cNvSpPr>
          <p:nvPr>
            <p:ph idx="1"/>
          </p:nvPr>
        </p:nvSpPr>
        <p:spPr/>
        <p:txBody>
          <a:bodyPr>
            <a:normAutofit/>
          </a:bodyPr>
          <a:lstStyle/>
          <a:p>
            <a:endParaRPr lang="en-GB" sz="4800" dirty="0" smtClean="0"/>
          </a:p>
          <a:p>
            <a:r>
              <a:rPr lang="en-GB" sz="4000" dirty="0" smtClean="0"/>
              <a:t>Opioid induced hyperalgesia</a:t>
            </a:r>
          </a:p>
          <a:p>
            <a:r>
              <a:rPr lang="en-GB" sz="4000" dirty="0" smtClean="0"/>
              <a:t>Effect on the immune system</a:t>
            </a:r>
          </a:p>
          <a:p>
            <a:r>
              <a:rPr lang="en-GB" sz="4000" dirty="0" smtClean="0"/>
              <a:t>Hormonal side effects</a:t>
            </a:r>
            <a:endParaRPr lang="en-GB" sz="40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Effect on the immune system</a:t>
            </a:r>
            <a:endParaRPr lang="en-GB" b="1" dirty="0"/>
          </a:p>
        </p:txBody>
      </p:sp>
      <p:sp>
        <p:nvSpPr>
          <p:cNvPr id="3" name="Content Placeholder 2"/>
          <p:cNvSpPr>
            <a:spLocks noGrp="1"/>
          </p:cNvSpPr>
          <p:nvPr>
            <p:ph idx="1"/>
          </p:nvPr>
        </p:nvSpPr>
        <p:spPr/>
        <p:txBody>
          <a:bodyPr>
            <a:normAutofit/>
          </a:bodyPr>
          <a:lstStyle/>
          <a:p>
            <a:pPr algn="just"/>
            <a:r>
              <a:rPr lang="en-GB" dirty="0" smtClean="0"/>
              <a:t>Morphine can decrease the effectiveness of several functions of both natural and adaptive immunity, and significantly reduces cellular immunity. </a:t>
            </a:r>
          </a:p>
          <a:p>
            <a:pPr algn="just"/>
            <a:r>
              <a:rPr lang="en-GB" dirty="0" smtClean="0"/>
              <a:t>Morphine is consistently associated with increased morbidity and mortality due to infection and worsening of cancer.</a:t>
            </a:r>
          </a:p>
          <a:p>
            <a:pPr algn="just"/>
            <a:r>
              <a:rPr lang="en-GB" dirty="0" smtClean="0"/>
              <a:t>Not all opiates have the same effect.  Buprenorphine is the most devoid of immunosuppressant activity.</a:t>
            </a:r>
            <a:endParaRPr lang="en-GB"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r>
              <a:rPr lang="en-GB" sz="2700" dirty="0" smtClean="0"/>
              <a:t>Palliative Medicine 2006; 20: s9/s15</a:t>
            </a:r>
            <a:br>
              <a:rPr lang="en-GB" sz="2700" dirty="0" smtClean="0"/>
            </a:br>
            <a:r>
              <a:rPr lang="en-GB" sz="2700" dirty="0" smtClean="0"/>
              <a:t>Opioids and the immune system, </a:t>
            </a:r>
            <a:br>
              <a:rPr lang="en-GB" sz="2700" dirty="0" smtClean="0"/>
            </a:br>
            <a:r>
              <a:rPr lang="en-GB" sz="2700" dirty="0" smtClean="0"/>
              <a:t>Paolo Sacerdoti</a:t>
            </a:r>
            <a:r>
              <a:rPr lang="en-GB" dirty="0" smtClean="0"/>
              <a:t/>
            </a:r>
            <a:br>
              <a:rPr lang="en-GB" dirty="0" smtClean="0"/>
            </a:br>
            <a:endParaRPr lang="en-GB" dirty="0"/>
          </a:p>
        </p:txBody>
      </p:sp>
      <p:sp>
        <p:nvSpPr>
          <p:cNvPr id="3" name="Content Placeholder 2"/>
          <p:cNvSpPr>
            <a:spLocks noGrp="1"/>
          </p:cNvSpPr>
          <p:nvPr>
            <p:ph idx="1"/>
          </p:nvPr>
        </p:nvSpPr>
        <p:spPr/>
        <p:txBody>
          <a:bodyPr>
            <a:normAutofit/>
          </a:bodyPr>
          <a:lstStyle/>
          <a:p>
            <a:pPr>
              <a:buNone/>
            </a:pPr>
            <a:r>
              <a:rPr lang="en-GB" b="1" dirty="0" smtClean="0"/>
              <a:t>Opioids can be divided into</a:t>
            </a:r>
          </a:p>
          <a:p>
            <a:r>
              <a:rPr lang="en-GB" dirty="0" smtClean="0"/>
              <a:t>those that are immunosuppressive, such as codeine, methadone, morphine and remifentanil, </a:t>
            </a:r>
            <a:r>
              <a:rPr lang="en-GB" dirty="0" err="1" smtClean="0"/>
              <a:t>fentanyl</a:t>
            </a:r>
            <a:r>
              <a:rPr lang="en-GB" dirty="0" smtClean="0"/>
              <a:t> and </a:t>
            </a:r>
          </a:p>
          <a:p>
            <a:r>
              <a:rPr lang="en-GB" dirty="0" smtClean="0"/>
              <a:t>those that are less immunosuppressive, including buprenorphine, hydromorphone, oxycodone and tramadol.</a:t>
            </a:r>
            <a:endParaRPr lang="en-GB"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 on the HPA</a:t>
            </a:r>
            <a:endParaRPr lang="en-GB" dirty="0"/>
          </a:p>
        </p:txBody>
      </p:sp>
      <p:sp>
        <p:nvSpPr>
          <p:cNvPr id="3" name="Content Placeholder 2"/>
          <p:cNvSpPr>
            <a:spLocks noGrp="1"/>
          </p:cNvSpPr>
          <p:nvPr>
            <p:ph idx="1"/>
          </p:nvPr>
        </p:nvSpPr>
        <p:spPr/>
        <p:txBody>
          <a:bodyPr/>
          <a:lstStyle/>
          <a:p>
            <a:r>
              <a:rPr lang="en-GB" dirty="0" smtClean="0"/>
              <a:t>Morphine increases Serum Prolactin and Growth Hormone</a:t>
            </a:r>
          </a:p>
          <a:p>
            <a:r>
              <a:rPr lang="en-GB" dirty="0" smtClean="0"/>
              <a:t>It significantly decreases LH and TSH</a:t>
            </a:r>
          </a:p>
          <a:p>
            <a:r>
              <a:rPr lang="en-GB" dirty="0" smtClean="0"/>
              <a:t>This leads to low Testosterone levels in men associated with erectile dysfunction, loss of libido and osteoporosis</a:t>
            </a:r>
          </a:p>
          <a:p>
            <a:r>
              <a:rPr lang="en-GB" dirty="0" smtClean="0"/>
              <a:t>In women this can lead to abnormal menstruation, low fertility</a:t>
            </a:r>
          </a:p>
          <a:p>
            <a:endParaRPr lang="en-GB"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Opioid induced hyperalgesia</a:t>
            </a:r>
            <a:endParaRPr lang="en-GB" dirty="0"/>
          </a:p>
        </p:txBody>
      </p:sp>
      <p:sp>
        <p:nvSpPr>
          <p:cNvPr id="3" name="Rectangle 2"/>
          <p:cNvSpPr/>
          <p:nvPr/>
        </p:nvSpPr>
        <p:spPr>
          <a:xfrm rot="10800000" flipV="1">
            <a:off x="755576" y="1915092"/>
            <a:ext cx="7704856" cy="1477328"/>
          </a:xfrm>
          <a:prstGeom prst="rect">
            <a:avLst/>
          </a:prstGeom>
        </p:spPr>
        <p:txBody>
          <a:bodyPr wrap="square">
            <a:spAutoFit/>
          </a:bodyPr>
          <a:lstStyle/>
          <a:p>
            <a:r>
              <a:rPr lang="en-GB" dirty="0" smtClean="0">
                <a:latin typeface="Bookman Old Style" pitchFamily="18" charset="0"/>
              </a:rPr>
              <a:t>Patients receiving </a:t>
            </a:r>
            <a:r>
              <a:rPr lang="en-GB" dirty="0">
                <a:latin typeface="Bookman Old Style" pitchFamily="18" charset="0"/>
              </a:rPr>
              <a:t>opioids to control their pain </a:t>
            </a:r>
            <a:r>
              <a:rPr lang="en-GB" dirty="0" smtClean="0">
                <a:latin typeface="Bookman Old Style" pitchFamily="18" charset="0"/>
              </a:rPr>
              <a:t>somewhat paradoxically </a:t>
            </a:r>
            <a:r>
              <a:rPr lang="en-GB" dirty="0">
                <a:latin typeface="Bookman Old Style" pitchFamily="18" charset="0"/>
              </a:rPr>
              <a:t>may become more sensitive to pain as a</a:t>
            </a:r>
          </a:p>
          <a:p>
            <a:r>
              <a:rPr lang="en-GB" dirty="0">
                <a:latin typeface="Bookman Old Style" pitchFamily="18" charset="0"/>
              </a:rPr>
              <a:t>direct result of opioid therapy</a:t>
            </a:r>
            <a:r>
              <a:rPr lang="en-GB" dirty="0" smtClean="0">
                <a:latin typeface="Bookman Old Style" pitchFamily="18" charset="0"/>
              </a:rPr>
              <a:t>.</a:t>
            </a:r>
          </a:p>
          <a:p>
            <a:endParaRPr lang="en-GB" dirty="0">
              <a:latin typeface="Bookman Old Style" pitchFamily="18" charset="0"/>
            </a:endParaRPr>
          </a:p>
          <a:p>
            <a:endParaRPr lang="en-GB" dirty="0">
              <a:latin typeface="Bookman Old Style" pitchFamily="18" charset="0"/>
            </a:endParaRPr>
          </a:p>
        </p:txBody>
      </p:sp>
      <p:sp>
        <p:nvSpPr>
          <p:cNvPr id="18434" name="AutoShape 2" descr="data:image/jpeg;base64,/9j/4AAQSkZJRgABAQAAAQABAAD/2wCEAAkGBhQSERUUEhQWFRQVFhYVFhUVFxYXFhUUFRUVFxQXFBcXHCYeFxkkGRQUHy8gIycpLCwsFR4xNTAqNSYrLCkBCQoKDgwOGg8PGiwkHx0qKSksKSwsLCwsLCwsLCwsKSkpLCwpLCwsLCksKSkpKSksKSwsLCwsKSwpKSkpLCwpLP/AABEIASgAqgMBIgACEQEDEQH/xAAcAAACAgMBAQAAAAAAAAAAAAADBAIFAAEGBwj/xABJEAACAQIDBAYHAwgJAwUBAAABAgMAEQQSIQUxQVEGEyJhcYEHFDJCkaGxI1LBFWJygpLR4fAWJDNDU2OistI0c/F0k5Sz4ib/xAAZAQADAQEBAAAAAAAAAAAAAAAAAQIDBAX/xAAnEQACAgICAQQDAAMBAAAAAAAAAQIRITEDEkEEIlFhEzJxI4HRBf/aAAwDAQACEQMRAD8A8x2rst3a8YuLZbAg3yXTMp4glD3g6cReoERBsRY8joa6HH7cEcjoyZr3ViS4zLnLdrtg66Xv4HdVZPtCJzfqgthYBSwUcdAXJ38zWcJSrKLkl4Ymq1MJR1xUP+Gf2j/yqYxMf+Gfif8AlW6l9EUKFahkpsyx/cPxP/KomVPuH4//AKpN/QUARa3lovXR/cPxP/KpCVPun4/xpp/QULMldP0N6MessWc5IkPaYDMxNr5UHE23k6C45gGhaVfun4/xrvtiYy2zEENwc0pe3e6qfPKy+Vq5/UcjhHHk24ONTmos6wdFsCUAysB97rAX3HfcZfKwrzTpp0YOFkBHaie+R7W14qw4Nax773FdMemE2TIcpXLly5RltYa6bqX6TYzNs77UNfrEMd/u5VtYnfo0h8zWEedqaSd2d3qvQ/hjbPOSKhanFKn3T/PnW2C/dP8APnXfR5dCVq2oo5K/dP8APnW1dPuN8f41N14CjIxaigC1bEyfcPx/jUlxMXFD8T/yq+/0FCjrUBESbAXPIU8cTD/ht+0f+VTw+0IkNxFcEWKsWIO46gOOIqHJ/A0l8hdlbKZXu4C6WsxAsHGTMeQBb+bGriYLmOViVuct/VSct9LlnzE24nXnSmzNtZ5UQLk3Kti/ZXOrWHbJsLGwHM231bYbapCKBLiQMo0Ec1hpuH2lcsnK8m8Yxo4naX9p5D50sBTW0h2/1V+lLqK6Y6Od7CRpTAjoUYpiIVtFCIZaE60yRQStNoAYWt3rZHKthakDQFWGw9vHDsVa7RsQSveCp3cjlF/CkRvrGUE+e6o5IKUcji2ng9CibCJGszs+TNnA6pjmTNdVtYJfQqddLXud1cjtrpA+KKrciOMAIG3mwtmbvt8K7/EbED7LL3uANxkUrpyX3Tru5GvMljtXH6TjUpNvaOz1PJJ0m7NLW3atVjJXpHEDbWoAVMrpWuFSBEitEUQLprQ2pARrVqw1lIBrZLWlB5An4WqwO2JvcxShfdBElwvAHsHW3ear9m+3+q30NKdWKycO0jRSpBdoe3+qtBvRsYO35D6UMaVUdEPYSI8KcjS1JxnWrPC9qujjVksFkqJip8qL0GRa2lChWKmGo5KbAoLCs3ELBtHpQQnaHeRTBNRwoJkWxsb7/EEfjWXJiLLjlnoUW0H9WKiI9UC5J1IAKjslQ24M3+m9jqBwQX5Ej516HJhYvVRIA1yWYtn0LlI0yZOB+0iF7n2WNufAanMb37RueZ51wf8Any7Skb86pIXRdaka2F1ovV16qRy2KsKgxphkoUkdS0VYuWqJFTMRqBNZsCNq0BUq1UgNbOHb8m+hoQFTwXteR+lDApLY/BDFN2vIfSh3omKHb8hQqiOgewiVZYGSq+JKscFBrXTxJ2iWMMahfnRWFByFjZRcngLk/KuibrZKNE1EimhseT3sq9zMAfgLmoTbPYDgbfdN/jyrn/NBurNPxySug2DwAKBmzEuxWNEALNbeddwFxQpsB1cse+2YbwNOYJ3VJMU4juv+GY1PFbt27d+tK7IhtKg1sWU279bH+NcknOXZ3g29saR6TPsu2yY5LHSVpNCbXZkU7uFuHC1cJs7B5s5YnKCbBQMzHkL6Dzr3HHbMU7NEQ1KqT4tYN/uZa8ExWGBJBOgJt+/5VzejhO5KLK5JqlYWeBd63FjZlb2gfLT4Uu8lqdbBsIutc+4NTxYmyA8yRc+AoH5HlYAkBQdRnOW/gN/yru4+ZKL7PRlOFy9qFg4qDGmG2RIN1m/ROvwOppTUEg6EcK1XIpaZDi1skhoEyUcGgyGmyULk1lbkNQArIYzhva8j9KFRMLv8j9KwR0JZH4BYn2vIVoLUsV7XkKiDUx0D2HhFWuFTT91VCGuiwWNRMOB2gxIByBc7FmPE+6FU6DeSK0/L+JXVjjHsaXBlmCjefgOZPgNfKnMRiUw9ooVzyta+tvatlMjDUXuLICNCLmodaYgztYsq3y6eQa2gJOQkcid17VWYaQxo87dqQmy317bXu5+Z8RWPLyfnf0vHyzSMfx/0O7S2zSz9WDqEiAzW8FsAPE1KCZ82RRM7cCwBYeIAvY8iTVxsLqpoUaURSSKGzXDZ0VL7wLZuyA3aOpawAyk1dbI2rHic5EckaLYhgEWOQXUSAgAAMA17XtXFLkUbXXRtGLebOYi2FPmvkyo9sysQuRtRnUNv4i3EaeEMN0akDhiUVA3tM4CkgAkKeOhBv3jjXa4raECJnXKI+1Zjdi9stzmGmhGhJI8b0tsfbHrQeSIqDFGVKtlbOxLZSDcZL3YXFwCb3t7OK9RyNOlgqcIjk+PlaHqutGazM491onKgN1mUILmPLZbEFD324mLo0/WAuUMZexdHuvPKTbs6fwrpHKlSBE2XIIlhKAFZE+1zbwVHbJzX94k9m1rDFzZGbO8fWTIr2ACKuv2nvHNYlQL79TbQVMeWfH+vkmlLZyeIw8nWdYyXSPN1MQ7QL6ASOF0HDTgABpaq7aW1iXMYMwI9pkCh3NgWJuMxA10FgBXcJjIrrmHZY5VYAhb3OgZtLm+45dwIpTbW0YoTGj4dnVhcswBRWLEBEuCNFIJ8ud6fHytvMTWUMYZwsbynWKUy/mOLt+y178PZNHjnTEAqwyyL+G/KTqbW1U3I1362vdswQYeJ3UIs5KiHIWzWK5i9jewAK6jiwFuNcrO5e0g0e+pH3hrceJ18/j2cfvXZKvhmEva6Zp4Suh3/AF8KC0VXey5wWz6AkWsACy3tmKqdCR2rUDF4oSq1g3ZJPbtnFiBYkb73FdK5s9WjJ8aSuynkhoQSmZWoF62aMg2Hi18j9K2KzDya+R+lCz0sWPwW+F2EslnfMxbRI09pso7TMT7Ki9q1PsRCDkJUj89ZFv8AdJXcfGo4vFMIWAIUFQt92ma7AeNh8e+ltiRxDMWlAzDKFvbW97se61xa9cXu3Z0PrqhDUGxqwwozLbipv5HcfIlv2hSU+JQyMQRlLEjw4UfDzWYMp3eYIO8Gute5GCdMdVbIVG4kH6fuHwrfq7PGANyk6czc338bEHzphI1btL7J3g70bgG7juvu3btwTYOjHISp95TYi45g0V2Xt3dla2WWwpvVJlklUKjKyNpnAzAhS631BuwI32JI1q/23LH6qkcbKkcs6gohY3S4MpbXT3RyN9L7xx0sbygdY97blAAA77AAXpYxFQVNynLl4fuNc0/STb7vZceZL2o6T0i4sSYlUCqsUahEVWGpXQm3A7hu3AeNH6KzxRwTrmXMZ4bXIOojm1Go3Zj/AAvSvQrHSPigjtmRcNi7KVFrrh55FZr73DG9zroOVS6F495JZFmYMFwOLYEqpYEQtIp72U9ocRepfD/jXGT2zY4u2xlWK9vtmkD5t5MSqO/RhfTW/I0v00kRo8L39fusNWdL877uFKdFJUCY09YWIwUzqGjtaQPHlcEk2a7EXH3jU9o4ZYcLg2ScIJYi7SdW0jGXO2eMOL5AgCjILX9o3vUQ9OoyUrG+TFDHQdetixEUwJw5RhmOUqj5Sd/ja3I+NX2wkjbAYeXEmNlzNHml0Csra3JNycmVrW1HIjXhpdtsAIxP1qupEhWMoxUsCEckXb2dDwDHXhQ8THJIoW5WNSSqE6AneSBpc/w4U36WXJJ15HHlUUWvSLFpicQ8kIMi6KrHs5iLBnVNLAm9hwFqXbZZjhLNYXO7vNgAeRsGa3AAX31XwRSRi6NYcQQCD5GmkWSRlDEu25F3AX5AaCuqHDONR1FEucZZ8sC2HBiF+L6eQa/4fGmMRH1cQTc0hDHmEB/Eqo/UNOzRomVn1jjFkXjNIbZiP8sEAZvzdL3qtnmLMXY9ptfAaAAcgAAKcI9/5d/8FL2iToSbDUk2HidB87Vcv0fSNRnu7HQnOsaZhvVb6sRcAnxqpWbKynkRry76Y21hcwV2kU2FgMwJ3knKBfTUm9Lnb7KKdDhSVtG5dnqputxvDI3tKeGvEVWhavEwDLh1aQnNlGh4Bj9mPG2Y25CqVRoKjik3Y+RJBJsfJFIGibKVIdTYGzAWBFweBr1DC9JJRsBsXaI4gHKJDBCb/wBYVLkZLHsn5A15bjN58P3V6BEP/wCVY85T8sZH++m1hGb2c3g/SNtAt7cTg+6+Hw+U+ICA16ZhOhce08JnOGTCYoDsvEMsTn85FsMpsQeIve5rxrZ5ykG26vdvR/6QEl6rDnQ2f/SuarlHqrEeVY2I4ZmSUBJBcEEX3aG/YAtv40X8hzuiyyiLDow7MmIkWEOv5quS7eKgivS8Zs/D4rbM7OquuCXOyEXDSZMy5uBtlY2525V45jsVJjpXxOIYu8hJ1Oir7qqOAA0tU8UPdcdlym2qZfYDou8zWgxGDmfeI45wHPgrhc3lSOK2e8UrR4iN43XUoRZivMXOo76oZ9n5dVNiNQRvBHEEbq9VwuIO1Oj8ss2uJwBcLN71o1V9T3obHvUGt5z5IrrZnHrdnF7E2XPPiCMHJHDPYp1bugkIKktluN2Q2NuF776qVSbDTypHMmYBkkaLI6EH20VgLFTexA0Nrbq7bH4L8m7FhaK4xG0mAeXUOMOVz5Qd4upUn9M8hbj9g4cZ1HNCfkK5m6T+i0rZbdF+h+LxCO2CxGHYGMCZQ8WZUbtFJFZeylxqu669wqpiwMkUhw6YzDZW7bBpEeDMtx2iymPPysOWtekei3DrHiMZlAAOCUm3MyyCvJzgB1Ya392Gv39WD9TVRyrJeHR1OM6BYqARy4mTCIjD7MmaCONswBuuWwbQg35U0/RPEHDtOghmiQEs2HlWbQanRLm9qufSFsyTE7O2NFEpdvVw2Ub7DDYfX50HogJNhQ4jEYtGBmRFihVSwYqxOeRlBSMagam+p053HklDMWKk9nO9H9k+uG0LxNISVWFpEWRrAG6qxBYW5cj5S2rs98AwSYwiUsquDKjOoYE6xo9whFr35gcaS9GiW2tgmNtZeH6Dmn/SBhA+2cZcX+0Xv/uo6JduR9W9lJ9cpCr41SfdZrcSBf8ARJX5ZtKVGJmeQRQxGSRjYRhWL9+ik3HfS+IjVFPgflXo0+zJ8BsWH1KKRsZjgpmljVmkjjZM+UEewACqjd7x32tEuBceLsp8smcjP0dkU5cU+Dw7cUlxEecfpRoGZT42o2A6FTkGXDR4bEBe0TBPFIVtxKsSV+Fc23Q7G31weJuf8qQ/hVrsLortGCTrYsLKpKSxkvG4AWWNo2PA6BifEcalwQuzKqbbT4hxmNlGYhQSdSNWYnVmPM/Kkw1WeP6MTYQr1qkXUkX8KpxWsIqOEDbeWExR7XlXoiKf6KG3+M1//lR/urzjEjXyrpsJ6Rpo8KMJ6thnw4GsbrIwY5sxZj1lyxbtXvv3WqHdIXk56KQBd9dx6PMOuEWTaeJukSqY4QdGmdva6u/6JUH84n3TVHhelAF2i2dgEZQWzGOWS1uIWSQrfypTG7SxONlVsRIXbRUWwCJewsiKAqjwHCqbcsCo7L0TdKQdpYj1qwONuw5GS7fZ+ayMB3qvOuX2xsifZ+IeBtVU9gkXSSIk9W4PEEW8DcbxWtoYWLLZdArZQw1kllG/IPdUG+tdBhdobX6oRzYVcVHvUYqK8mvEOpVyTzuSe+s4yTf0XKLicvLMjqSujcU/Fe76eFdacd+TtgvDJpiNoM7rHuKwMqxh3G8AqrEX35xyNVsmKxqSBI9nQYeVrlfsnd9LXKLO7C4uD7OlJT9E9oyO0s0GIkkc9p3RyxPi1aX2xZDOt6UzevbBwU0RzNhCiyqN6KI+pYkcgyob8mBridhTASKDwVh9NPKj4SXaGzHLIjxB9GSWO8cgtbtI4sdLi41rUnSoObnZ2Fzn3lbEKP2RLu7qlrDQ1KnZ3no9lLTYsqCR6pGhYbgetlaxPOwNeWHF/ZZRvKIPIIpI+It5Gux2DtTasV5IMPH1ci5RGYisSgG/YGYBidxYliQBrXPbe2dikIkkwSwIoFxGsixsL63LOTexy6HdSh7cA85Or9I9n2dsnNu6oL+zhoNfl8qh6H8VMuMaKNmbDtC5kjY5o9CtiFPZvdrcjmNVX9N8RihFF6hhpVi7MKZZiEGUJYWlF+yBvvupjFY3axieGDCjDpJo6YWEh3GujN2pCNTpfieZuXimKgGxmiG31XDgCIYyQR2NwFs4Cr3XJtbhaoekScja2MKsV7abuP2MdV3RmHFYXECSLCNLNHqI3ilLRkggPkUg3tmAvpvPCrnaE+OnlMkuxo3kcjMxgxd2sANwlAOgHwp6eRnNoJsQGUWbJHJKzHTLHGuZyT4aW4kgca9QOPm2lsOI4GV0xWECB44XZJHCJkZbKQSSAHXnqN968/x23Z4Vlg9SgwhljMcmWGRJDGSCRmkckagVT4GWWFw0MjRsdMyEjfw04X4d1FXlBlvLCt0lxuobF4q4NiDNLcEb7jNpXa4H0uSx4QQNdmuO2zFmPcSTciufxHTmWQWxWEwmJcadbLGwlP6TxuubxOtLr0vlX/p8PhcM334os0n6rylyp71se+mv4If6S9NZMcy5wBlBGncK5nLU8MlvgfpWwtarYeAE/teVbWtS76nhYnkYLGrOx3KilmPgAKmLpAMYe4Djmn4iiwSFSDutTidGcdH22wWJCjQ3hktY776UkHHaXxFiLEeIOtVGm2vkbdJM7To1siaPZpxeGi6zGSyNHFISn9WiDMrsgcgCQlW7WpGYW3Vzkvo/xzks8RdzqWaRCSe8ljfzvT2wtqYeTBPs7Gv1IzmTDYgglEc65ZANct768pG3aVUydBZx7EYlHB4ZI5Y2HMFTceYBrBLq6YPOSPSfDY2GLDwYsMoQSPDmbMxV8l7do2UFRbdvNX/pOUS42EFjb1SK2p35pb+dcntHZMiFVchpGsixiRZJFC2CghCco1Cgb+6u89IWy5JMbG8EZkj9XiUmOzAOpfMpKnQ6386arsrF4KzobtyTDTLh5WM2DxF43gku6aqcrID7JzAbuB52Is8H0fTBttPEG0jYE5cOrgMM7suV3B0YqJIhrfW54C1Ts9o8LMk+LK3hu0WGVleaWTKQmcLcRILk3bXkDROjPS5QcZBj7rDtC7NIAT1MhvYkb8u7nbIN+tPkrs+mgWjouj3o4GOjTE42SSaSXOWLOfd3Act+6uF23iHwU2Mw0Dt6u94SuZiuUMjXAvbNdbX5EivQ9ibdmw8Cw5fWEQOEnwxEqOG3EqpzxnmGGlUGyRHh8FjRjlh1jKYUSpF6wSVkFwoHWDUx6nke81mn8jGdpdH8Rh8BhocCoz4mMS4qZWjWQ3tkhDMwKoLnQb7a3ua49+guLBGWBs19/WQ3J0tbt773q7xW1cPtTBQQTSLh8ZhV6uNpdIp0sAFZ7HI3ZXfpe/PTn/6HYgEfYEEH20eNk/NIcNlHjemvsC22PLify3ghigRNHLhomBa7AJZRmOY9ogEnXeTSPTOLrdo4t1Jt6w9rHzFE6K4Vk2phQSrsJ0lcrIslgCS2d1OW4AuTc7+dO7U2diExU7rC5DuWVwbLYqB7QIHjrwobp4KST2XHQFGxQl2bjSXjaBpomkJL4d1sAyE6oO0Dbdpu1rhcDGXKjvA046102zdvLgEmlLI+MmiaCOONg6wK5Bd5XBIZyQLKCd2tuFRsSPqozM3Dsxj70h/Ab6qLaTYUm8CeLj+0e27Mw+BNCZbUctahO1dXWkZ3bslGuvkaGDW4Dr5H6UOovI/ADEnXTfp8a9D6azPsrDYfCYQ9U0qM+InQ2klIIUjONQubNoLaBe+/nmIXW43gCvUsbt3Zm1cJGMVK0OIjF9LKysVVZAnWWSRCUDWzBtdK5neCvo8zw21cRG3WJPKrg3zCR7/XWrnpL0nGKmilc529WiSRgLHrVLFib+0e1arT+gWDc2i2pHfgJoJF/aZCwHjVPtnoTiMNiIoXCt6wVEMsbZ45AzBbq3dmBI7xwNO1sFeg+z+jy4qBpmxCRRxgGR3ilyoxtaMOB25DfQLyrnZkjyAICWF8zHdpyBHH5fOu69KKLFNh9nxDJBhoUbKD7UslyzsfeYi2veaoOj3R0YrFYfDgkda9myjVY1BaQgnjlU2+dPa7MX0SwvRWI4ZsQcSixiwBeKZc0lrmOI5e2w420G+qbD4KNmAkcQqVvmKu+umnZ1891dh6SGD7ROGQBIMKqRRxr7K9lWY95u2/fpXNTEIpR1IIuA3x0Yd3MeHfUp2OsHQbU9HseFw8WIkxkIjmy9WVjnZjmTOLrluOzrVJgcYpZVkGYdoLobtvUDLvN7iwruOn0A/I+yTr2lj0P/phupf0bbLVYcbtB1zNhI2EAI0EgjLs/wClbIB4mmpexti0yg2j0YiiC+sGLCG18kjO85B3EwxA9X4MQaSw+wcG72THorE6CWCVEv8ApAtavTfRj0IjnRMTiB1ksod2Z+1rcW31wfS3YgO0cVGigATyKo0AAB+WlOCb09A9gNudEMRho1Lwq6Pe2IRusifkFItlNuDAGkOj/RhMVIsXXxxTOxVUkSWxsLg51BUX1+Fe6eimONsC2HchwN6tqMp/kVwmJ2ake3MKqWsMQE08G+elT4H5OS230Oiw0hhmx0AkXeqRYh7XtvIS26swnQLr0ZsJiIMQVBJjGeKSwBJyiVQCbDcDeidPoi+08TZS1mA0BOluNt1MdHYfU1mkxH2QljWOON9JDaRXZ8ntBQEIBI1LWF9bK31spQXbq9HO4eGJXAdwlr5s6voQbZSFBa+/4V1m0+iLiOKefHYRIZF+xsJyLWvYKI9DbnrpXJYyQytJMw1kd5PAuxb8a6vpjJfAbOQ7urjP+hgaqVpoErT+ivi2FC5sm0cITwDLiEB/WaO1D2z0ZxOFUPKitETYTRMJIrncCw9knkwHCqeXCLV70Q2vIonwwe8ckEnZa5Xsi+7lx8QO+tJucMkRV4KfDsC3kfpQQanh0yzMoBsC1swscpF1uPC1CBpxduweiWNTKT3Ch43BmOQxvYsAp0vbtKG4gc6alwDSSqi73yqLmwuxNrmuy2ltXZtzFj8JLHiY06ppcPIrqxA7LEEgX/nWo8IHs89C5dVJBGoI3jwrudodInSHBq9lKzrMrW1jZ4V6wjkvWNmtzrnZcVglJ6mLESkeyZnRV4alUW/legOzYiQmQgMwsg93wF+Nyd+834mokryXHX2dT6SQXxOHxO8YjDICd462EmOVfH2T+sKpeju1ZMNjIZVNspZQeF5FK2Pcb286Ywu1XjgMGKg6+C+fRirxvYKHR/dNhY/eHtA6ELT4vAsB/wBaQPZQ9QP9YHztSUrh1JqmW3pHQptR51F0xCRTpyZWQK48nVgfAVWY2VHjzbxa195GmgkHBhz3HfrTLdMI5I1hxOGkaFCTE6y/bxE+0Q5XK17XKkZTbcN9IyYzCAgpHiJWJsBMY40J3gP1YzOO66+IqaePlFqSSo6HpNtYvs3ZsZ06sDXU6dTlGm/hTfo52mF9ZwUhKxYlT7dgQJIzFnI4WbLfuIqhxvShZ0VcVDKXjyDPE6oylFIKhSpULl3LYWyi1UezIHeZTGzK5LFWOp0va/PTfSUW4uxYPcvRdtUQoMLN2JsP1kciHeCCuVhzVhqDxvXnXTJl9fxT6A+sS66lGGYizZdVOlNz4vFMsbYnAvI4WyYnDOYpsg3DMAcwHJgR4VzM2Ow/XP8AYYuSVmOZJZ1UM99c4ijDHXkRTy0CwzpuhO2fVMPi8SSRGQkEdjfM2cPKVPcoVfGRRVHsfbD+vYWWQ3f1jrSo4XLHtE7jroKhjlmmt1xCRxAZYY+zDCOFxuubniWa5PG5TwONhhfPLDK7qSUCMqxWK2VjpmJ1J38vM3obVLJYbd2/PhtqzywuynP2sjlbrbdoazbuz1xUfrUOrC7SrxYcW55hrccgeQLVu3dsQTs8oilWRyN7IYtLA6Zcw05NvNQ2TtRsJJdO0ji4UmxuR2SDzBt4jyIEmqa2NPaemBZM0Zsy7txOp8NKtelE59WwAO4QKR8WX8B8aqtoWkOdIHhFyXAa6d/Vhh2eOlyPLSrTF9IMFKkaSRYorEgjTJJCpCj710bMb5jpb2u7XWUuzTI/VUUvXaVZ9F8ObzTGwURtEGOgzy2X4KuZj3Uocfg1PZw078hLiFA/WEcQNvBhQto7ZecBbLHGossUYyoovc95J4km50vupyblgmNLISXFCTEyOt8pJyk78oGVb99gKWArWD9ryP0NaDVUcC8DOIfUWvw8iM38KG7X13nnxoMz3O/5GoK9OLwDDBqx7bqBepEmnYg8YvYMxIHAk28hT+BaI3VzY30uctwbbmIsCNdDbQ91VUT2YE8x9ab2js8rdhYoTpqLgngRvFZzarro0ja9w/tqWKyhCtxplQ5gigW7T+85Oum6q84B2TOFJS51tpcDW3lak103VaYDaiBDHIXUai6k2IJBIIBuNRyN+NTmEcZDE5ZwahxRyI51APVsfvLpY+IupB/fTuwUtjUHDtH4qd3nSW1trRtGsMKWRdSx9p21tvPMk8zputVnsmLLjoQd4UX80Y/Qis3p/dml6+qPonozhFOGguo/s2/3CvBNsOIsbtCawJXETogOuplYbvHL5A86+guiMgbCx24Ar53r5w6TvfF40cPXJ/8A7Xt9aIq4pfwhOpNkZ+2FiBLWuzc3kY2LHmdD+1SeKTKMpuDbTw/dW8LtSIW6wMGG+17NbvU315fOl9p7SWR/s1yoBYX3tckknlwAHADfXRxz6+yv9imk82PQ9RMqB2UBQL9vIy87ggg35jn8Kzb+MjkktEBkQBQQCL24gHUDgL62GtAbDgi9WB2J1cEjuQGygKoIOUFl7TW3XNgBv3msXDo7bK7OapIoySdCSR3m/wBa2TpUzHUQl61oxsitbzVnV1hT8flQAfCnteR+lQvUsOLHyP0oeapumVtBMJNc605LhgTbdfcarM2U7v5NOy7QBRR7w4/SnYiDYcg2ItR4sNetYfF9Zo3tcD/PGrHZ8DE2INhxqkIrnwulWEMYljPBgLOO8bn/AETxPAmi4lVU6kUlKuoZCVYahl0NKcb0XCVCLREEgixG8VphVkNof4sSt3jsn91Z+UYx7MAJ/ONx9KntLyh9Y/JHZGzgftpezCliSffIOipzuaa2BijJjVdtCzMbchkaw8gAKQxOJkmILnQeyo0UeA/GnejUdsVF4t/saoadNsaatJH0b6PjfDH/ALh+gr55244/KGLVjZXxM4vwB658pP08+6vojoCw9V3e+b9+6vn7pGitisSCR/1E9/8A3Xo4VcRSdSso58KUYqw1osWE0vajpiGQZTaRNwB3qO48vGpLtaMf3R+I+dhW8ZNfshOKemS2fswyuFAOUasQL2Fxp4k6Acan0ixa3MSG93zysNRmGiRqRoQq7zzpWfbcjLlS0aHeEuCfE/upIILWqJRc59npeBqXWPVAXFRFNCBba0NoeVaEGljOlhrzocsZG+jPOV4XrXWB103ilaAFANfI/SoAUaFNfI1rqTyqfI1oTmOvkPpWK/dUpgLmhg91SJhIJiGFXeCxxB/CqENrT2Glsf5/CmIsMRDmJPOhxxkaUk21CN1M4THZt++qsAzG2+tx5d4tQprtuqUeHIpDB4mUbhp4VadFYw2KhP55U677qbee8Ug6WGtM9H4c+KiA0JkGu4jRv3LUz/Vjjs+kuhSAQsB98fQV87bRwjy4maVbWeaZtTzlf+NfQHQ+GQwMMwHaAvx9kV87jFSCWaNbsFkkt3DrG/Gs+L9UVL9iG0oGjy9u5vcAWAHC/wCFV9r76exqOxBYW03UNIxuNr+NdC0QwKwmpvHZSbcKsVwWUXbLbxGvcKXxOOUghYxY6a3/AAoEUbycRvq62bCHjzEjl41QhTcincBiD7PwqYumMDjezIw08tdKlgGsW7xRMfgiAGsbX1NTwcAN6PIB0kJNu41oRNUkSx+Naznvp+RorsXHrusOdLPbhVtMCRu/m3hVWyWOptUIT2QBpyCxX84d34ihx4cEE1LDizW0t4iiwFaPhJLMKhKADurUW+mIvJSAL0vDie+9aLi9jWwVvqNOf/igZKW7abvCnejvYxUBJuBIPoaVaw9kW870/wBGzfGQXH95+BFTPTGtn0T0RxiCFzfTMPHcOHlXzbFjmSefTR5HvzBDtb6mvpToZAvVNoPbH0X91fN0/wDby3AI62TQ/wDcao4v1Q5/sZJjA51v41kkUSDRiTyt9a1Pi13IgHfcm3hSwivxroJMa5o+HgJ4UXD4fdcgD842+tMbYaNEXq27XEIb/MUAVu2tm9UVfg2mo40rgmuw4+GlbxOJaQWdifEk0vhLoxIOu4d999ZvYy9l2nH1TJla5HEiwPPnVds97LYjW++lmuBextz4UB5yDpVXkRbtirm3jS/WCl8PNc+R+lRzUXkaBzSEHRjQpeHh+NZiPa8h9BQyakTJqBzpiSEWvrupUVMW+9QBjuDbnaoAi9SKjnUbUIQ3H2np6OBR40hgGAampmJO6mMbKgU50bH9cgN/7wfjVRmY7vnTuykZZozx6xNxsfatoeBsaUsoa2fS/Q0/ZN+mPoK+YtoTkSSXOhkk/wB7V9HdEcDmjkXrJRqpuH7V7H3reHwr536b4FY8bOkSlUSV0GZi5JUnMSTxJvWXG8IqW2LRyoQLHXdarFAsZBe4vroAa5lHIpsY5mUBjou6t7ILjbm00kChBu3k6X8qpnksL8KgxJGlQMRtqd3j8qTY6JvKt+yTbvsD8qje1zf+fKgMtqxJOFIRPrTbebX3VBjRY0BB58+6ppBbjfTgKV0OmweFbteRqYesWKxv3Gl81NbALix2vJf9ooBNTdDUMtCEYK351gWiLATQIHWVspasC99MCUT2INWIxGlVlW+HSy3oGShOhJo+yZ7zx6j+0T/eKR68EkGiRuAy5R2sy2OosQwPAg8KTBH050LOkl/zfpXz308b+uz8mxEx+Mj/ALhXunQ7AKesU5wCguBLLz5l7/OvC+lcsYlPtXJZgbZgbM6EEsbnUb654PCo0ltnMMgJtQ2S1SVu1W82tb2QCV6L12lQdOPC16IkQIGtqMBkxFuNBf8AChqtiKPksONCkW/woQBRGN+vn/5rM+utBS99OV/KtK1yKVBYYHX40tYUzYXvqd9+XlS9qAGSKWkvx8KJKDm0vUGU8jTQiANGikYbvnrQKkCe+mIZytodB8PlQGUnWiiVrbr6cqCUPKkM0BVojZlA3VVWoschG6qAyQanWjYMdtTf3l+tKk1OMHfSYI+oui8uQTMdAsRY35Lcn5V8z7RxzSuSSSMzFQeAdixt5kmvXth7cVdjbQksA3UhFI01mXJb4tXjIj8ay4qoqezay1tF1uTQ8h5VJSw3VpRJqSW/fwqIkIo5kZuHyrTyMQAVGnG2vgTxFAwbSVNTpvt/PCiCItqQPPu8Ki+GPMUARXEG9yb6a/xNEVx3eX8TS7QmtxwnXhp8e4UUFhC2ta05j41GOM3F6LYfcHxpaGRea38nnQGlJ51lZTSEQJrYNZWVRJvMeZrM551qsoAy9bvWVlAGXrYY8zWVlAHQR9IMuzXw9+1JNGSP8uNWOv6xT4GufznnWVlSkkU2Z1h51gY8zWVlUSSRzfea1nPM/GsrKB2ZmN95+NYshvvPxNZWUBZgkPM/E1NJSDvrKylQWFSa/P5/hRPL61usqaKs/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8436" name="AutoShape 4" descr="data:image/jpeg;base64,/9j/4AAQSkZJRgABAQAAAQABAAD/2wCEAAkGBhQSERUUEhQWFRQVFhYVFhUVFxYXFhUUFRUVFxQXFBcXHCYeFxkkGRQUHy8gIycpLCwsFR4xNTAqNSYrLCkBCQoKDgwOGg8PGiwkHx0qKSksKSwsLCwsLCwsLCwsKSkpLCwpLCwsLCksKSkpKSksKSwsLCwsKSwpKSkpLCwpLP/AABEIASgAqgMBIgACEQEDEQH/xAAcAAACAgMBAQAAAAAAAAAAAAADBAIFAAEGBwj/xABJEAACAQIDBAYHAwgJAwUBAAABAgMAEQQSIQUxQVEGEyJhcYEHFDJCkaGxI1LBFWJygpLR4fAWJDNDU2OistI0c/F0k5Sz4ib/xAAZAQADAQEBAAAAAAAAAAAAAAAAAQIDBAX/xAAnEQACAgICAQQDAAMBAAAAAAAAAQIRITEDEkEEIlFhEzJxI4HRBf/aAAwDAQACEQMRAD8A8x2rst3a8YuLZbAg3yXTMp4glD3g6cReoERBsRY8joa6HH7cEcjoyZr3ViS4zLnLdrtg66Xv4HdVZPtCJzfqgthYBSwUcdAXJ38zWcJSrKLkl4Ymq1MJR1xUP+Gf2j/yqYxMf+Gfif8AlW6l9EUKFahkpsyx/cPxP/KomVPuH4//AKpN/QUARa3lovXR/cPxP/KpCVPun4/xpp/QULMldP0N6MessWc5IkPaYDMxNr5UHE23k6C45gGhaVfun4/xrvtiYy2zEENwc0pe3e6qfPKy+Vq5/UcjhHHk24ONTmos6wdFsCUAysB97rAX3HfcZfKwrzTpp0YOFkBHaie+R7W14qw4Nax773FdMemE2TIcpXLly5RltYa6bqX6TYzNs77UNfrEMd/u5VtYnfo0h8zWEedqaSd2d3qvQ/hjbPOSKhanFKn3T/PnW2C/dP8APnXfR5dCVq2oo5K/dP8APnW1dPuN8f41N14CjIxaigC1bEyfcPx/jUlxMXFD8T/yq+/0FCjrUBESbAXPIU8cTD/ht+0f+VTw+0IkNxFcEWKsWIO46gOOIqHJ/A0l8hdlbKZXu4C6WsxAsHGTMeQBb+bGriYLmOViVuct/VSct9LlnzE24nXnSmzNtZ5UQLk3Kti/ZXOrWHbJsLGwHM231bYbapCKBLiQMo0Ec1hpuH2lcsnK8m8Yxo4naX9p5D50sBTW0h2/1V+lLqK6Y6Od7CRpTAjoUYpiIVtFCIZaE60yRQStNoAYWt3rZHKthakDQFWGw9vHDsVa7RsQSveCp3cjlF/CkRvrGUE+e6o5IKUcji2ng9CibCJGszs+TNnA6pjmTNdVtYJfQqddLXud1cjtrpA+KKrciOMAIG3mwtmbvt8K7/EbED7LL3uANxkUrpyX3Tru5GvMljtXH6TjUpNvaOz1PJJ0m7NLW3atVjJXpHEDbWoAVMrpWuFSBEitEUQLprQ2pARrVqw1lIBrZLWlB5An4WqwO2JvcxShfdBElwvAHsHW3ear9m+3+q30NKdWKycO0jRSpBdoe3+qtBvRsYO35D6UMaVUdEPYSI8KcjS1JxnWrPC9qujjVksFkqJip8qL0GRa2lChWKmGo5KbAoLCs3ELBtHpQQnaHeRTBNRwoJkWxsb7/EEfjWXJiLLjlnoUW0H9WKiI9UC5J1IAKjslQ24M3+m9jqBwQX5Ej516HJhYvVRIA1yWYtn0LlI0yZOB+0iF7n2WNufAanMb37RueZ51wf8Any7Skb86pIXRdaka2F1ovV16qRy2KsKgxphkoUkdS0VYuWqJFTMRqBNZsCNq0BUq1UgNbOHb8m+hoQFTwXteR+lDApLY/BDFN2vIfSh3omKHb8hQqiOgewiVZYGSq+JKscFBrXTxJ2iWMMahfnRWFByFjZRcngLk/KuibrZKNE1EimhseT3sq9zMAfgLmoTbPYDgbfdN/jyrn/NBurNPxySug2DwAKBmzEuxWNEALNbeddwFxQpsB1cse+2YbwNOYJ3VJMU4juv+GY1PFbt27d+tK7IhtKg1sWU279bH+NcknOXZ3g29saR6TPsu2yY5LHSVpNCbXZkU7uFuHC1cJs7B5s5YnKCbBQMzHkL6Dzr3HHbMU7NEQ1KqT4tYN/uZa8ExWGBJBOgJt+/5VzejhO5KLK5JqlYWeBd63FjZlb2gfLT4Uu8lqdbBsIutc+4NTxYmyA8yRc+AoH5HlYAkBQdRnOW/gN/yru4+ZKL7PRlOFy9qFg4qDGmG2RIN1m/ROvwOppTUEg6EcK1XIpaZDi1skhoEyUcGgyGmyULk1lbkNQArIYzhva8j9KFRMLv8j9KwR0JZH4BYn2vIVoLUsV7XkKiDUx0D2HhFWuFTT91VCGuiwWNRMOB2gxIByBc7FmPE+6FU6DeSK0/L+JXVjjHsaXBlmCjefgOZPgNfKnMRiUw9ooVzyta+tvatlMjDUXuLICNCLmodaYgztYsq3y6eQa2gJOQkcid17VWYaQxo87dqQmy317bXu5+Z8RWPLyfnf0vHyzSMfx/0O7S2zSz9WDqEiAzW8FsAPE1KCZ82RRM7cCwBYeIAvY8iTVxsLqpoUaURSSKGzXDZ0VL7wLZuyA3aOpawAyk1dbI2rHic5EckaLYhgEWOQXUSAgAAMA17XtXFLkUbXXRtGLebOYi2FPmvkyo9sysQuRtRnUNv4i3EaeEMN0akDhiUVA3tM4CkgAkKeOhBv3jjXa4raECJnXKI+1Zjdi9stzmGmhGhJI8b0tsfbHrQeSIqDFGVKtlbOxLZSDcZL3YXFwCb3t7OK9RyNOlgqcIjk+PlaHqutGazM491onKgN1mUILmPLZbEFD324mLo0/WAuUMZexdHuvPKTbs6fwrpHKlSBE2XIIlhKAFZE+1zbwVHbJzX94k9m1rDFzZGbO8fWTIr2ACKuv2nvHNYlQL79TbQVMeWfH+vkmlLZyeIw8nWdYyXSPN1MQ7QL6ASOF0HDTgABpaq7aW1iXMYMwI9pkCh3NgWJuMxA10FgBXcJjIrrmHZY5VYAhb3OgZtLm+45dwIpTbW0YoTGj4dnVhcswBRWLEBEuCNFIJ8ud6fHytvMTWUMYZwsbynWKUy/mOLt+y178PZNHjnTEAqwyyL+G/KTqbW1U3I1362vdswQYeJ3UIs5KiHIWzWK5i9jewAK6jiwFuNcrO5e0g0e+pH3hrceJ18/j2cfvXZKvhmEva6Zp4Suh3/AF8KC0VXey5wWz6AkWsACy3tmKqdCR2rUDF4oSq1g3ZJPbtnFiBYkb73FdK5s9WjJ8aSuynkhoQSmZWoF62aMg2Hi18j9K2KzDya+R+lCz0sWPwW+F2EslnfMxbRI09pso7TMT7Ki9q1PsRCDkJUj89ZFv8AdJXcfGo4vFMIWAIUFQt92ma7AeNh8e+ltiRxDMWlAzDKFvbW97se61xa9cXu3Z0PrqhDUGxqwwozLbipv5HcfIlv2hSU+JQyMQRlLEjw4UfDzWYMp3eYIO8Gute5GCdMdVbIVG4kH6fuHwrfq7PGANyk6czc338bEHzphI1btL7J3g70bgG7juvu3btwTYOjHISp95TYi45g0V2Xt3dla2WWwpvVJlklUKjKyNpnAzAhS631BuwI32JI1q/23LH6qkcbKkcs6gohY3S4MpbXT3RyN9L7xx0sbygdY97blAAA77AAXpYxFQVNynLl4fuNc0/STb7vZceZL2o6T0i4sSYlUCqsUahEVWGpXQm3A7hu3AeNH6KzxRwTrmXMZ4bXIOojm1Go3Zj/AAvSvQrHSPigjtmRcNi7KVFrrh55FZr73DG9zroOVS6F495JZFmYMFwOLYEqpYEQtIp72U9ocRepfD/jXGT2zY4u2xlWK9vtmkD5t5MSqO/RhfTW/I0v00kRo8L39fusNWdL877uFKdFJUCY09YWIwUzqGjtaQPHlcEk2a7EXH3jU9o4ZYcLg2ScIJYi7SdW0jGXO2eMOL5AgCjILX9o3vUQ9OoyUrG+TFDHQdetixEUwJw5RhmOUqj5Sd/ja3I+NX2wkjbAYeXEmNlzNHml0Csra3JNycmVrW1HIjXhpdtsAIxP1qupEhWMoxUsCEckXb2dDwDHXhQ8THJIoW5WNSSqE6AneSBpc/w4U36WXJJ15HHlUUWvSLFpicQ8kIMi6KrHs5iLBnVNLAm9hwFqXbZZjhLNYXO7vNgAeRsGa3AAX31XwRSRi6NYcQQCD5GmkWSRlDEu25F3AX5AaCuqHDONR1FEucZZ8sC2HBiF+L6eQa/4fGmMRH1cQTc0hDHmEB/Eqo/UNOzRomVn1jjFkXjNIbZiP8sEAZvzdL3qtnmLMXY9ptfAaAAcgAAKcI9/5d/8FL2iToSbDUk2HidB87Vcv0fSNRnu7HQnOsaZhvVb6sRcAnxqpWbKynkRry76Y21hcwV2kU2FgMwJ3knKBfTUm9Lnb7KKdDhSVtG5dnqputxvDI3tKeGvEVWhavEwDLh1aQnNlGh4Bj9mPG2Y25CqVRoKjik3Y+RJBJsfJFIGibKVIdTYGzAWBFweBr1DC9JJRsBsXaI4gHKJDBCb/wBYVLkZLHsn5A15bjN58P3V6BEP/wCVY85T8sZH++m1hGb2c3g/SNtAt7cTg+6+Hw+U+ICA16ZhOhce08JnOGTCYoDsvEMsTn85FsMpsQeIve5rxrZ5ykG26vdvR/6QEl6rDnQ2f/SuarlHqrEeVY2I4ZmSUBJBcEEX3aG/YAtv40X8hzuiyyiLDow7MmIkWEOv5quS7eKgivS8Zs/D4rbM7OquuCXOyEXDSZMy5uBtlY2525V45jsVJjpXxOIYu8hJ1Oir7qqOAA0tU8UPdcdlym2qZfYDou8zWgxGDmfeI45wHPgrhc3lSOK2e8UrR4iN43XUoRZivMXOo76oZ9n5dVNiNQRvBHEEbq9VwuIO1Oj8ss2uJwBcLN71o1V9T3obHvUGt5z5IrrZnHrdnF7E2XPPiCMHJHDPYp1bugkIKktluN2Q2NuF776qVSbDTypHMmYBkkaLI6EH20VgLFTexA0Nrbq7bH4L8m7FhaK4xG0mAeXUOMOVz5Qd4upUn9M8hbj9g4cZ1HNCfkK5m6T+i0rZbdF+h+LxCO2CxGHYGMCZQ8WZUbtFJFZeylxqu669wqpiwMkUhw6YzDZW7bBpEeDMtx2iymPPysOWtekei3DrHiMZlAAOCUm3MyyCvJzgB1Ya392Gv39WD9TVRyrJeHR1OM6BYqARy4mTCIjD7MmaCONswBuuWwbQg35U0/RPEHDtOghmiQEs2HlWbQanRLm9qufSFsyTE7O2NFEpdvVw2Ub7DDYfX50HogJNhQ4jEYtGBmRFihVSwYqxOeRlBSMagam+p053HklDMWKk9nO9H9k+uG0LxNISVWFpEWRrAG6qxBYW5cj5S2rs98AwSYwiUsquDKjOoYE6xo9whFr35gcaS9GiW2tgmNtZeH6Dmn/SBhA+2cZcX+0Xv/uo6JduR9W9lJ9cpCr41SfdZrcSBf8ARJX5ZtKVGJmeQRQxGSRjYRhWL9+ik3HfS+IjVFPgflXo0+zJ8BsWH1KKRsZjgpmljVmkjjZM+UEewACqjd7x32tEuBceLsp8smcjP0dkU5cU+Dw7cUlxEecfpRoGZT42o2A6FTkGXDR4bEBe0TBPFIVtxKsSV+Fc23Q7G31weJuf8qQ/hVrsLortGCTrYsLKpKSxkvG4AWWNo2PA6BifEcalwQuzKqbbT4hxmNlGYhQSdSNWYnVmPM/Kkw1WeP6MTYQr1qkXUkX8KpxWsIqOEDbeWExR7XlXoiKf6KG3+M1//lR/urzjEjXyrpsJ6Rpo8KMJ6thnw4GsbrIwY5sxZj1lyxbtXvv3WqHdIXk56KQBd9dx6PMOuEWTaeJukSqY4QdGmdva6u/6JUH84n3TVHhelAF2i2dgEZQWzGOWS1uIWSQrfypTG7SxONlVsRIXbRUWwCJewsiKAqjwHCqbcsCo7L0TdKQdpYj1qwONuw5GS7fZ+ayMB3qvOuX2xsifZ+IeBtVU9gkXSSIk9W4PEEW8DcbxWtoYWLLZdArZQw1kllG/IPdUG+tdBhdobX6oRzYVcVHvUYqK8mvEOpVyTzuSe+s4yTf0XKLicvLMjqSujcU/Fe76eFdacd+TtgvDJpiNoM7rHuKwMqxh3G8AqrEX35xyNVsmKxqSBI9nQYeVrlfsnd9LXKLO7C4uD7OlJT9E9oyO0s0GIkkc9p3RyxPi1aX2xZDOt6UzevbBwU0RzNhCiyqN6KI+pYkcgyob8mBridhTASKDwVh9NPKj4SXaGzHLIjxB9GSWO8cgtbtI4sdLi41rUnSoObnZ2Fzn3lbEKP2RLu7qlrDQ1KnZ3no9lLTYsqCR6pGhYbgetlaxPOwNeWHF/ZZRvKIPIIpI+It5Gux2DtTasV5IMPH1ci5RGYisSgG/YGYBidxYliQBrXPbe2dikIkkwSwIoFxGsixsL63LOTexy6HdSh7cA85Or9I9n2dsnNu6oL+zhoNfl8qh6H8VMuMaKNmbDtC5kjY5o9CtiFPZvdrcjmNVX9N8RihFF6hhpVi7MKZZiEGUJYWlF+yBvvupjFY3axieGDCjDpJo6YWEh3GujN2pCNTpfieZuXimKgGxmiG31XDgCIYyQR2NwFs4Cr3XJtbhaoekScja2MKsV7abuP2MdV3RmHFYXECSLCNLNHqI3ilLRkggPkUg3tmAvpvPCrnaE+OnlMkuxo3kcjMxgxd2sANwlAOgHwp6eRnNoJsQGUWbJHJKzHTLHGuZyT4aW4kgca9QOPm2lsOI4GV0xWECB44XZJHCJkZbKQSSAHXnqN968/x23Z4Vlg9SgwhljMcmWGRJDGSCRmkckagVT4GWWFw0MjRsdMyEjfw04X4d1FXlBlvLCt0lxuobF4q4NiDNLcEb7jNpXa4H0uSx4QQNdmuO2zFmPcSTciufxHTmWQWxWEwmJcadbLGwlP6TxuubxOtLr0vlX/p8PhcM334os0n6rylyp71se+mv4If6S9NZMcy5wBlBGncK5nLU8MlvgfpWwtarYeAE/teVbWtS76nhYnkYLGrOx3KilmPgAKmLpAMYe4Djmn4iiwSFSDutTidGcdH22wWJCjQ3hktY776UkHHaXxFiLEeIOtVGm2vkbdJM7To1siaPZpxeGi6zGSyNHFISn9WiDMrsgcgCQlW7WpGYW3Vzkvo/xzks8RdzqWaRCSe8ljfzvT2wtqYeTBPs7Gv1IzmTDYgglEc65ZANct768pG3aVUydBZx7EYlHB4ZI5Y2HMFTceYBrBLq6YPOSPSfDY2GLDwYsMoQSPDmbMxV8l7do2UFRbdvNX/pOUS42EFjb1SK2p35pb+dcntHZMiFVchpGsixiRZJFC2CghCco1Cgb+6u89IWy5JMbG8EZkj9XiUmOzAOpfMpKnQ6386arsrF4KzobtyTDTLh5WM2DxF43gku6aqcrID7JzAbuB52Is8H0fTBttPEG0jYE5cOrgMM7suV3B0YqJIhrfW54C1Ts9o8LMk+LK3hu0WGVleaWTKQmcLcRILk3bXkDROjPS5QcZBj7rDtC7NIAT1MhvYkb8u7nbIN+tPkrs+mgWjouj3o4GOjTE42SSaSXOWLOfd3Act+6uF23iHwU2Mw0Dt6u94SuZiuUMjXAvbNdbX5EivQ9ibdmw8Cw5fWEQOEnwxEqOG3EqpzxnmGGlUGyRHh8FjRjlh1jKYUSpF6wSVkFwoHWDUx6nke81mn8jGdpdH8Rh8BhocCoz4mMS4qZWjWQ3tkhDMwKoLnQb7a3ua49+guLBGWBs19/WQ3J0tbt773q7xW1cPtTBQQTSLh8ZhV6uNpdIp0sAFZ7HI3ZXfpe/PTn/6HYgEfYEEH20eNk/NIcNlHjemvsC22PLify3ghigRNHLhomBa7AJZRmOY9ogEnXeTSPTOLrdo4t1Jt6w9rHzFE6K4Vk2phQSrsJ0lcrIslgCS2d1OW4AuTc7+dO7U2diExU7rC5DuWVwbLYqB7QIHjrwobp4KST2XHQFGxQl2bjSXjaBpomkJL4d1sAyE6oO0Dbdpu1rhcDGXKjvA046102zdvLgEmlLI+MmiaCOONg6wK5Bd5XBIZyQLKCd2tuFRsSPqozM3Dsxj70h/Ab6qLaTYUm8CeLj+0e27Mw+BNCZbUctahO1dXWkZ3bslGuvkaGDW4Dr5H6UOovI/ADEnXTfp8a9D6azPsrDYfCYQ9U0qM+InQ2klIIUjONQubNoLaBe+/nmIXW43gCvUsbt3Zm1cJGMVK0OIjF9LKysVVZAnWWSRCUDWzBtdK5neCvo8zw21cRG3WJPKrg3zCR7/XWrnpL0nGKmilc529WiSRgLHrVLFib+0e1arT+gWDc2i2pHfgJoJF/aZCwHjVPtnoTiMNiIoXCt6wVEMsbZ45AzBbq3dmBI7xwNO1sFeg+z+jy4qBpmxCRRxgGR3ilyoxtaMOB25DfQLyrnZkjyAICWF8zHdpyBHH5fOu69KKLFNh9nxDJBhoUbKD7UslyzsfeYi2veaoOj3R0YrFYfDgkda9myjVY1BaQgnjlU2+dPa7MX0SwvRWI4ZsQcSixiwBeKZc0lrmOI5e2w420G+qbD4KNmAkcQqVvmKu+umnZ1891dh6SGD7ROGQBIMKqRRxr7K9lWY95u2/fpXNTEIpR1IIuA3x0Yd3MeHfUp2OsHQbU9HseFw8WIkxkIjmy9WVjnZjmTOLrluOzrVJgcYpZVkGYdoLobtvUDLvN7iwruOn0A/I+yTr2lj0P/phupf0bbLVYcbtB1zNhI2EAI0EgjLs/wClbIB4mmpexti0yg2j0YiiC+sGLCG18kjO85B3EwxA9X4MQaSw+wcG72THorE6CWCVEv8ApAtavTfRj0IjnRMTiB1ksod2Z+1rcW31wfS3YgO0cVGigATyKo0AAB+WlOCb09A9gNudEMRho1Lwq6Pe2IRusifkFItlNuDAGkOj/RhMVIsXXxxTOxVUkSWxsLg51BUX1+Fe6eimONsC2HchwN6tqMp/kVwmJ2ake3MKqWsMQE08G+elT4H5OS230Oiw0hhmx0AkXeqRYh7XtvIS26swnQLr0ZsJiIMQVBJjGeKSwBJyiVQCbDcDeidPoi+08TZS1mA0BOluNt1MdHYfU1mkxH2QljWOON9JDaRXZ8ntBQEIBI1LWF9bK31spQXbq9HO4eGJXAdwlr5s6voQbZSFBa+/4V1m0+iLiOKefHYRIZF+xsJyLWvYKI9DbnrpXJYyQytJMw1kd5PAuxb8a6vpjJfAbOQ7urjP+hgaqVpoErT+ivi2FC5sm0cITwDLiEB/WaO1D2z0ZxOFUPKitETYTRMJIrncCw9knkwHCqeXCLV70Q2vIonwwe8ckEnZa5Xsi+7lx8QO+tJucMkRV4KfDsC3kfpQQanh0yzMoBsC1swscpF1uPC1CBpxduweiWNTKT3Ch43BmOQxvYsAp0vbtKG4gc6alwDSSqi73yqLmwuxNrmuy2ltXZtzFj8JLHiY06ppcPIrqxA7LEEgX/nWo8IHs89C5dVJBGoI3jwrudodInSHBq9lKzrMrW1jZ4V6wjkvWNmtzrnZcVglJ6mLESkeyZnRV4alUW/legOzYiQmQgMwsg93wF+Nyd+834mokryXHX2dT6SQXxOHxO8YjDICd462EmOVfH2T+sKpeju1ZMNjIZVNspZQeF5FK2Pcb286Ywu1XjgMGKg6+C+fRirxvYKHR/dNhY/eHtA6ELT4vAsB/wBaQPZQ9QP9YHztSUrh1JqmW3pHQptR51F0xCRTpyZWQK48nVgfAVWY2VHjzbxa195GmgkHBhz3HfrTLdMI5I1hxOGkaFCTE6y/bxE+0Q5XK17XKkZTbcN9IyYzCAgpHiJWJsBMY40J3gP1YzOO66+IqaePlFqSSo6HpNtYvs3ZsZ06sDXU6dTlGm/hTfo52mF9ZwUhKxYlT7dgQJIzFnI4WbLfuIqhxvShZ0VcVDKXjyDPE6oylFIKhSpULl3LYWyi1UezIHeZTGzK5LFWOp0va/PTfSUW4uxYPcvRdtUQoMLN2JsP1kciHeCCuVhzVhqDxvXnXTJl9fxT6A+sS66lGGYizZdVOlNz4vFMsbYnAvI4WyYnDOYpsg3DMAcwHJgR4VzM2Ow/XP8AYYuSVmOZJZ1UM99c4ijDHXkRTy0CwzpuhO2fVMPi8SSRGQkEdjfM2cPKVPcoVfGRRVHsfbD+vYWWQ3f1jrSo4XLHtE7jroKhjlmmt1xCRxAZYY+zDCOFxuubniWa5PG5TwONhhfPLDK7qSUCMqxWK2VjpmJ1J38vM3obVLJYbd2/PhtqzywuynP2sjlbrbdoazbuz1xUfrUOrC7SrxYcW55hrccgeQLVu3dsQTs8oilWRyN7IYtLA6Zcw05NvNQ2TtRsJJdO0ji4UmxuR2SDzBt4jyIEmqa2NPaemBZM0Zsy7txOp8NKtelE59WwAO4QKR8WX8B8aqtoWkOdIHhFyXAa6d/Vhh2eOlyPLSrTF9IMFKkaSRYorEgjTJJCpCj710bMb5jpb2u7XWUuzTI/VUUvXaVZ9F8ObzTGwURtEGOgzy2X4KuZj3Uocfg1PZw078hLiFA/WEcQNvBhQto7ZecBbLHGossUYyoovc95J4km50vupyblgmNLISXFCTEyOt8pJyk78oGVb99gKWArWD9ryP0NaDVUcC8DOIfUWvw8iM38KG7X13nnxoMz3O/5GoK9OLwDDBqx7bqBepEmnYg8YvYMxIHAk28hT+BaI3VzY30uctwbbmIsCNdDbQ91VUT2YE8x9ab2js8rdhYoTpqLgngRvFZzarro0ja9w/tqWKyhCtxplQ5gigW7T+85Oum6q84B2TOFJS51tpcDW3lak103VaYDaiBDHIXUai6k2IJBIIBuNRyN+NTmEcZDE5ZwahxRyI51APVsfvLpY+IupB/fTuwUtjUHDtH4qd3nSW1trRtGsMKWRdSx9p21tvPMk8zputVnsmLLjoQd4UX80Y/Qis3p/dml6+qPonozhFOGguo/s2/3CvBNsOIsbtCawJXETogOuplYbvHL5A86+guiMgbCx24Ar53r5w6TvfF40cPXJ/8A7Xt9aIq4pfwhOpNkZ+2FiBLWuzc3kY2LHmdD+1SeKTKMpuDbTw/dW8LtSIW6wMGG+17NbvU315fOl9p7SWR/s1yoBYX3tckknlwAHADfXRxz6+yv9imk82PQ9RMqB2UBQL9vIy87ggg35jn8Kzb+MjkktEBkQBQQCL24gHUDgL62GtAbDgi9WB2J1cEjuQGygKoIOUFl7TW3XNgBv3msXDo7bK7OapIoySdCSR3m/wBa2TpUzHUQl61oxsitbzVnV1hT8flQAfCnteR+lQvUsOLHyP0oeapumVtBMJNc605LhgTbdfcarM2U7v5NOy7QBRR7w4/SnYiDYcg2ItR4sNetYfF9Zo3tcD/PGrHZ8DE2INhxqkIrnwulWEMYljPBgLOO8bn/AETxPAmi4lVU6kUlKuoZCVYahl0NKcb0XCVCLREEgixG8VphVkNof4sSt3jsn91Z+UYx7MAJ/ONx9KntLyh9Y/JHZGzgftpezCliSffIOipzuaa2BijJjVdtCzMbchkaw8gAKQxOJkmILnQeyo0UeA/GnejUdsVF4t/saoadNsaatJH0b6PjfDH/ALh+gr55244/KGLVjZXxM4vwB658pP08+6vojoCw9V3e+b9+6vn7pGitisSCR/1E9/8A3Xo4VcRSdSso58KUYqw1osWE0vajpiGQZTaRNwB3qO48vGpLtaMf3R+I+dhW8ZNfshOKemS2fswyuFAOUasQL2Fxp4k6Acan0ixa3MSG93zysNRmGiRqRoQq7zzpWfbcjLlS0aHeEuCfE/upIILWqJRc59npeBqXWPVAXFRFNCBba0NoeVaEGljOlhrzocsZG+jPOV4XrXWB103ilaAFANfI/SoAUaFNfI1rqTyqfI1oTmOvkPpWK/dUpgLmhg91SJhIJiGFXeCxxB/CqENrT2Glsf5/CmIsMRDmJPOhxxkaUk21CN1M4THZt++qsAzG2+tx5d4tQprtuqUeHIpDB4mUbhp4VadFYw2KhP55U677qbee8Ug6WGtM9H4c+KiA0JkGu4jRv3LUz/Vjjs+kuhSAQsB98fQV87bRwjy4maVbWeaZtTzlf+NfQHQ+GQwMMwHaAvx9kV87jFSCWaNbsFkkt3DrG/Gs+L9UVL9iG0oGjy9u5vcAWAHC/wCFV9r76exqOxBYW03UNIxuNr+NdC0QwKwmpvHZSbcKsVwWUXbLbxGvcKXxOOUghYxY6a3/AAoEUbycRvq62bCHjzEjl41QhTcincBiD7PwqYumMDjezIw08tdKlgGsW7xRMfgiAGsbX1NTwcAN6PIB0kJNu41oRNUkSx+Naznvp+RorsXHrusOdLPbhVtMCRu/m3hVWyWOptUIT2QBpyCxX84d34ihx4cEE1LDizW0t4iiwFaPhJLMKhKADurUW+mIvJSAL0vDie+9aLi9jWwVvqNOf/igZKW7abvCnejvYxUBJuBIPoaVaw9kW870/wBGzfGQXH95+BFTPTGtn0T0RxiCFzfTMPHcOHlXzbFjmSefTR5HvzBDtb6mvpToZAvVNoPbH0X91fN0/wDby3AI62TQ/wDcao4v1Q5/sZJjA51v41kkUSDRiTyt9a1Pi13IgHfcm3hSwivxroJMa5o+HgJ4UXD4fdcgD842+tMbYaNEXq27XEIb/MUAVu2tm9UVfg2mo40rgmuw4+GlbxOJaQWdifEk0vhLoxIOu4d999ZvYy9l2nH1TJla5HEiwPPnVds97LYjW++lmuBextz4UB5yDpVXkRbtirm3jS/WCl8PNc+R+lRzUXkaBzSEHRjQpeHh+NZiPa8h9BQyakTJqBzpiSEWvrupUVMW+9QBjuDbnaoAi9SKjnUbUIQ3H2np6OBR40hgGAampmJO6mMbKgU50bH9cgN/7wfjVRmY7vnTuykZZozx6xNxsfatoeBsaUsoa2fS/Q0/ZN+mPoK+YtoTkSSXOhkk/wB7V9HdEcDmjkXrJRqpuH7V7H3reHwr536b4FY8bOkSlUSV0GZi5JUnMSTxJvWXG8IqW2LRyoQLHXdarFAsZBe4vroAa5lHIpsY5mUBjou6t7ILjbm00kChBu3k6X8qpnksL8KgxJGlQMRtqd3j8qTY6JvKt+yTbvsD8qje1zf+fKgMtqxJOFIRPrTbebX3VBjRY0BB58+6ppBbjfTgKV0OmweFbteRqYesWKxv3Gl81NbALix2vJf9ooBNTdDUMtCEYK351gWiLATQIHWVspasC99MCUT2INWIxGlVlW+HSy3oGShOhJo+yZ7zx6j+0T/eKR68EkGiRuAy5R2sy2OosQwPAg8KTBH050LOkl/zfpXz308b+uz8mxEx+Mj/ALhXunQ7AKesU5wCguBLLz5l7/OvC+lcsYlPtXJZgbZgbM6EEsbnUb654PCo0ltnMMgJtQ2S1SVu1W82tb2QCV6L12lQdOPC16IkQIGtqMBkxFuNBf8AChqtiKPksONCkW/woQBRGN+vn/5rM+utBS99OV/KtK1yKVBYYHX40tYUzYXvqd9+XlS9qAGSKWkvx8KJKDm0vUGU8jTQiANGikYbvnrQKkCe+mIZytodB8PlQGUnWiiVrbr6cqCUPKkM0BVojZlA3VVWoschG6qAyQanWjYMdtTf3l+tKk1OMHfSYI+oui8uQTMdAsRY35Lcn5V8z7RxzSuSSSMzFQeAdixt5kmvXth7cVdjbQksA3UhFI01mXJb4tXjIj8ay4qoqezay1tF1uTQ8h5VJSw3VpRJqSW/fwqIkIo5kZuHyrTyMQAVGnG2vgTxFAwbSVNTpvt/PCiCItqQPPu8Ki+GPMUARXEG9yb6a/xNEVx3eX8TS7QmtxwnXhp8e4UUFhC2ta05j41GOM3F6LYfcHxpaGRea38nnQGlJ51lZTSEQJrYNZWVRJvMeZrM551qsoAy9bvWVlAGXrYY8zWVlAHQR9IMuzXw9+1JNGSP8uNWOv6xT4GufznnWVlSkkU2Z1h51gY8zWVlUSSRzfea1nPM/GsrKB2ZmN95+NYshvvPxNZWUBZgkPM/E1NJSDvrKylQWFSa/P5/hRPL61usqaKs/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 name="Picture 6" descr="http://www.networkworld.com/community/files/imce/img_blogs/double_edge_sword.jpg"/>
          <p:cNvPicPr/>
          <p:nvPr/>
        </p:nvPicPr>
        <p:blipFill>
          <a:blip r:embed="rId2" cstate="print"/>
          <a:srcRect/>
          <a:stretch>
            <a:fillRect/>
          </a:stretch>
        </p:blipFill>
        <p:spPr bwMode="auto">
          <a:xfrm>
            <a:off x="7596336" y="1196752"/>
            <a:ext cx="1217219" cy="2107232"/>
          </a:xfrm>
          <a:prstGeom prst="rect">
            <a:avLst/>
          </a:prstGeom>
          <a:noFill/>
          <a:ln w="9525">
            <a:noFill/>
            <a:miter lim="800000"/>
            <a:headEnd/>
            <a:tailEnd/>
          </a:ln>
        </p:spPr>
      </p:pic>
      <p:sp>
        <p:nvSpPr>
          <p:cNvPr id="8" name="Rectangle 7"/>
          <p:cNvSpPr/>
          <p:nvPr/>
        </p:nvSpPr>
        <p:spPr>
          <a:xfrm>
            <a:off x="827584" y="3140968"/>
            <a:ext cx="6030416" cy="1754326"/>
          </a:xfrm>
          <a:prstGeom prst="rect">
            <a:avLst/>
          </a:prstGeom>
        </p:spPr>
        <p:txBody>
          <a:bodyPr wrap="square">
            <a:spAutoFit/>
          </a:bodyPr>
          <a:lstStyle/>
          <a:p>
            <a:r>
              <a:rPr lang="en-GB" dirty="0" smtClean="0">
                <a:latin typeface="Bookman Old Style" pitchFamily="18" charset="0"/>
              </a:rPr>
              <a:t>Upregulation </a:t>
            </a:r>
            <a:r>
              <a:rPr lang="en-GB" dirty="0">
                <a:latin typeface="Bookman Old Style" pitchFamily="18" charset="0"/>
              </a:rPr>
              <a:t>of </a:t>
            </a:r>
            <a:r>
              <a:rPr lang="en-GB" dirty="0" smtClean="0">
                <a:latin typeface="Bookman Old Style" pitchFamily="18" charset="0"/>
              </a:rPr>
              <a:t>compensatory pronociceptive</a:t>
            </a:r>
            <a:r>
              <a:rPr lang="en-GB" dirty="0">
                <a:latin typeface="Bookman Old Style" pitchFamily="18" charset="0"/>
              </a:rPr>
              <a:t> </a:t>
            </a:r>
            <a:r>
              <a:rPr lang="en-GB" dirty="0" smtClean="0">
                <a:latin typeface="Bookman Old Style" pitchFamily="18" charset="0"/>
              </a:rPr>
              <a:t>pathways</a:t>
            </a:r>
          </a:p>
          <a:p>
            <a:endParaRPr lang="en-GB" dirty="0">
              <a:latin typeface="Bookman Old Style" pitchFamily="18" charset="0"/>
            </a:endParaRPr>
          </a:p>
          <a:p>
            <a:endParaRPr lang="en-GB" dirty="0" smtClean="0">
              <a:latin typeface="Bookman Old Style" pitchFamily="18" charset="0"/>
            </a:endParaRPr>
          </a:p>
          <a:p>
            <a:endParaRPr lang="en-GB" dirty="0">
              <a:latin typeface="Bookman Old Style" pitchFamily="18" charset="0"/>
            </a:endParaRPr>
          </a:p>
          <a:p>
            <a:endParaRPr lang="en-GB" dirty="0">
              <a:latin typeface="Bookman Old Style" pitchFamily="18" charset="0"/>
            </a:endParaRPr>
          </a:p>
        </p:txBody>
      </p:sp>
      <p:sp>
        <p:nvSpPr>
          <p:cNvPr id="9" name="Rectangle 8"/>
          <p:cNvSpPr/>
          <p:nvPr/>
        </p:nvSpPr>
        <p:spPr>
          <a:xfrm>
            <a:off x="899592" y="4149080"/>
            <a:ext cx="3359253" cy="369332"/>
          </a:xfrm>
          <a:prstGeom prst="rect">
            <a:avLst/>
          </a:prstGeom>
        </p:spPr>
        <p:txBody>
          <a:bodyPr wrap="none">
            <a:spAutoFit/>
          </a:bodyPr>
          <a:lstStyle/>
          <a:p>
            <a:r>
              <a:rPr lang="en-GB" dirty="0"/>
              <a:t>Anesthesiology 2006; 104:570–87</a:t>
            </a:r>
          </a:p>
        </p:txBody>
      </p:sp>
      <p:sp>
        <p:nvSpPr>
          <p:cNvPr id="10" name="Rectangle 9"/>
          <p:cNvSpPr/>
          <p:nvPr/>
        </p:nvSpPr>
        <p:spPr>
          <a:xfrm>
            <a:off x="899592" y="4581128"/>
            <a:ext cx="4572000" cy="923330"/>
          </a:xfrm>
          <a:prstGeom prst="rect">
            <a:avLst/>
          </a:prstGeom>
        </p:spPr>
        <p:txBody>
          <a:bodyPr>
            <a:spAutoFit/>
          </a:bodyPr>
          <a:lstStyle/>
          <a:p>
            <a:r>
              <a:rPr lang="en-GB" b="1" i="1" dirty="0"/>
              <a:t>Opioid-induced Hyperalgesia</a:t>
            </a:r>
          </a:p>
          <a:p>
            <a:r>
              <a:rPr lang="en-GB" i="1" dirty="0"/>
              <a:t>A Qualitative Systematic Review</a:t>
            </a:r>
          </a:p>
          <a:p>
            <a:r>
              <a:rPr lang="en-GB" i="1" dirty="0"/>
              <a:t>Martin S. Angst, M.D</a:t>
            </a:r>
            <a:r>
              <a:rPr lang="en-GB" i="1" dirty="0" smtClean="0"/>
              <a:t>., </a:t>
            </a:r>
            <a:r>
              <a:rPr lang="en-GB" i="1" dirty="0"/>
              <a:t>J. David </a:t>
            </a:r>
            <a:r>
              <a:rPr lang="en-GB" i="1" dirty="0" smtClean="0"/>
              <a:t>Clark</a:t>
            </a:r>
            <a:endParaRPr lang="en-GB"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http://www.physiotherapy-works.co.uk/images/physiotherapy-works.jpg"/>
          <p:cNvPicPr>
            <a:picLocks noChangeAspect="1" noChangeArrowheads="1"/>
          </p:cNvPicPr>
          <p:nvPr/>
        </p:nvPicPr>
        <p:blipFill>
          <a:blip r:embed="rId2" cstate="print"/>
          <a:srcRect b="3323"/>
          <a:stretch>
            <a:fillRect/>
          </a:stretch>
        </p:blipFill>
        <p:spPr bwMode="auto">
          <a:xfrm>
            <a:off x="3419872" y="188640"/>
            <a:ext cx="2448272" cy="1800200"/>
          </a:xfrm>
          <a:prstGeom prst="rect">
            <a:avLst/>
          </a:prstGeom>
          <a:noFill/>
        </p:spPr>
      </p:pic>
      <p:pic>
        <p:nvPicPr>
          <p:cNvPr id="132100" name="Picture 4" descr="http://www.medicaljobsireland.ie/wp-content/uploads/2009/02/physiotherapy.jpg"/>
          <p:cNvPicPr>
            <a:picLocks noChangeAspect="1" noChangeArrowheads="1"/>
          </p:cNvPicPr>
          <p:nvPr/>
        </p:nvPicPr>
        <p:blipFill>
          <a:blip r:embed="rId3" cstate="print"/>
          <a:srcRect/>
          <a:stretch>
            <a:fillRect/>
          </a:stretch>
        </p:blipFill>
        <p:spPr bwMode="auto">
          <a:xfrm>
            <a:off x="467544" y="1052736"/>
            <a:ext cx="2664296" cy="2295735"/>
          </a:xfrm>
          <a:prstGeom prst="rect">
            <a:avLst/>
          </a:prstGeom>
          <a:noFill/>
        </p:spPr>
      </p:pic>
      <p:sp>
        <p:nvSpPr>
          <p:cNvPr id="132101" name="Rectangle 5"/>
          <p:cNvSpPr>
            <a:spLocks noChangeArrowheads="1"/>
          </p:cNvSpPr>
          <p:nvPr/>
        </p:nvSpPr>
        <p:spPr bwMode="auto">
          <a:xfrm>
            <a:off x="0" y="47667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548DD4"/>
                </a:solidFill>
                <a:effectLst/>
                <a:latin typeface="Arial Black" pitchFamily="34" charset="0"/>
                <a:ea typeface="Calibri" pitchFamily="34" charset="0"/>
                <a:cs typeface="Times New Roman" pitchFamily="18" charset="0"/>
              </a:rPr>
              <a:t>PHYSIOTHERAPY</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2103" name="Picture 7" descr="http://www.scoliosis.org.au/images/829-0x800-exercise_chart.gif"/>
          <p:cNvPicPr>
            <a:picLocks noChangeAspect="1" noChangeArrowheads="1"/>
          </p:cNvPicPr>
          <p:nvPr/>
        </p:nvPicPr>
        <p:blipFill>
          <a:blip r:embed="rId4" cstate="print"/>
          <a:srcRect t="4572"/>
          <a:stretch>
            <a:fillRect/>
          </a:stretch>
        </p:blipFill>
        <p:spPr bwMode="auto">
          <a:xfrm>
            <a:off x="4034328" y="2204864"/>
            <a:ext cx="3345984" cy="4364830"/>
          </a:xfrm>
          <a:prstGeom prst="rect">
            <a:avLst/>
          </a:prstGeom>
          <a:noFill/>
        </p:spPr>
      </p:pic>
      <p:pic>
        <p:nvPicPr>
          <p:cNvPr id="171010" name="Picture 2" descr="http://profile.ak.fbcdn.net/hprofile-ak-snc4/49310_1550347096_5321662_n.jpg"/>
          <p:cNvPicPr>
            <a:picLocks noChangeAspect="1" noChangeArrowheads="1"/>
          </p:cNvPicPr>
          <p:nvPr/>
        </p:nvPicPr>
        <p:blipFill>
          <a:blip r:embed="rId5" cstate="print"/>
          <a:srcRect/>
          <a:stretch>
            <a:fillRect/>
          </a:stretch>
        </p:blipFill>
        <p:spPr bwMode="auto">
          <a:xfrm>
            <a:off x="1115616" y="4005064"/>
            <a:ext cx="1714500" cy="1714500"/>
          </a:xfrm>
          <a:prstGeom prst="rect">
            <a:avLst/>
          </a:prstGeom>
          <a:noFill/>
        </p:spPr>
      </p:pic>
      <p:pic>
        <p:nvPicPr>
          <p:cNvPr id="171012" name="Picture 4" descr="http://t0.gstatic.com/images?q=tbn:ANd9GcSuQKOhbONRUvtUbSYxL8YmJuE3aN_Q4LRoIw7tjfKfZ8S5nzY_&amp;t=1"/>
          <p:cNvPicPr>
            <a:picLocks noChangeAspect="1" noChangeArrowheads="1"/>
          </p:cNvPicPr>
          <p:nvPr/>
        </p:nvPicPr>
        <p:blipFill>
          <a:blip r:embed="rId6" cstate="print"/>
          <a:srcRect/>
          <a:stretch>
            <a:fillRect/>
          </a:stretch>
        </p:blipFill>
        <p:spPr bwMode="auto">
          <a:xfrm>
            <a:off x="6588224" y="476672"/>
            <a:ext cx="2295525" cy="1990725"/>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l="27657" t="8504" r="28955" b="4094"/>
          <a:stretch>
            <a:fillRect/>
          </a:stretch>
        </p:blipFill>
        <p:spPr bwMode="auto">
          <a:xfrm>
            <a:off x="1259632" y="0"/>
            <a:ext cx="676875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3100" dirty="0" smtClean="0"/>
              <a:t>TENS – transcutaneous electric nerve stimulation</a:t>
            </a:r>
            <a:r>
              <a:rPr lang="en-GB" dirty="0" smtClean="0"/>
              <a:t/>
            </a:r>
            <a:br>
              <a:rPr lang="en-GB" dirty="0" smtClean="0"/>
            </a:br>
            <a:endParaRPr lang="en-GB" dirty="0"/>
          </a:p>
        </p:txBody>
      </p:sp>
      <p:pic>
        <p:nvPicPr>
          <p:cNvPr id="107522" name="Picture 2" descr="http://www.qfonic.com/images/products/dctens/image01.jpg"/>
          <p:cNvPicPr>
            <a:picLocks noChangeAspect="1" noChangeArrowheads="1"/>
          </p:cNvPicPr>
          <p:nvPr/>
        </p:nvPicPr>
        <p:blipFill>
          <a:blip r:embed="rId2" cstate="print"/>
          <a:srcRect/>
          <a:stretch>
            <a:fillRect/>
          </a:stretch>
        </p:blipFill>
        <p:spPr bwMode="auto">
          <a:xfrm>
            <a:off x="2285984" y="1857364"/>
            <a:ext cx="3810000" cy="38100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www.auckbritt.co.nz/product_images/TPN920.jpg"/>
          <p:cNvPicPr>
            <a:picLocks noChangeAspect="1" noChangeArrowheads="1"/>
          </p:cNvPicPr>
          <p:nvPr/>
        </p:nvPicPr>
        <p:blipFill>
          <a:blip r:embed="rId2" cstate="print"/>
          <a:srcRect/>
          <a:stretch>
            <a:fillRect/>
          </a:stretch>
        </p:blipFill>
        <p:spPr bwMode="auto">
          <a:xfrm>
            <a:off x="1619672" y="188640"/>
            <a:ext cx="5152172" cy="6480719"/>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ontent1106_acupuncture"/>
          <p:cNvPicPr>
            <a:picLocks noChangeAspect="1" noChangeArrowheads="1"/>
          </p:cNvPicPr>
          <p:nvPr/>
        </p:nvPicPr>
        <p:blipFill>
          <a:blip r:embed="rId2" cstate="print"/>
          <a:srcRect/>
          <a:stretch>
            <a:fillRect/>
          </a:stretch>
        </p:blipFill>
        <p:spPr bwMode="auto">
          <a:xfrm>
            <a:off x="2627313" y="1196975"/>
            <a:ext cx="4164012" cy="42481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10263" t="10937" r="32764" b="12054"/>
          <a:stretch>
            <a:fillRect/>
          </a:stretch>
        </p:blipFill>
        <p:spPr bwMode="auto">
          <a:xfrm>
            <a:off x="971600" y="548680"/>
            <a:ext cx="7056784"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t1.gstatic.com/images?q=tbn:ANd9GcQVZe9ySD15KfFpInorRqKCUI4_vC_o0Fp239Iu5pNXXjB-rfak"/>
          <p:cNvPicPr>
            <a:picLocks noChangeAspect="1" noChangeArrowheads="1"/>
          </p:cNvPicPr>
          <p:nvPr/>
        </p:nvPicPr>
        <p:blipFill>
          <a:blip r:embed="rId2" cstate="print"/>
          <a:srcRect/>
          <a:stretch>
            <a:fillRect/>
          </a:stretch>
        </p:blipFill>
        <p:spPr bwMode="auto">
          <a:xfrm>
            <a:off x="539552" y="476672"/>
            <a:ext cx="3240360" cy="3665659"/>
          </a:xfrm>
          <a:prstGeom prst="rect">
            <a:avLst/>
          </a:prstGeom>
          <a:noFill/>
        </p:spPr>
      </p:pic>
      <p:pic>
        <p:nvPicPr>
          <p:cNvPr id="97284" name="Picture 4" descr="http://www.physioshop.co.uk/files/d_1338.jpg"/>
          <p:cNvPicPr>
            <a:picLocks noChangeAspect="1" noChangeArrowheads="1"/>
          </p:cNvPicPr>
          <p:nvPr/>
        </p:nvPicPr>
        <p:blipFill>
          <a:blip r:embed="rId3" cstate="print"/>
          <a:srcRect/>
          <a:stretch>
            <a:fillRect/>
          </a:stretch>
        </p:blipFill>
        <p:spPr bwMode="auto">
          <a:xfrm>
            <a:off x="4211960" y="620688"/>
            <a:ext cx="4619625" cy="6029326"/>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www.shaolinky.com/images/Pain-relief-cream.gif"/>
          <p:cNvPicPr>
            <a:picLocks noChangeAspect="1" noChangeArrowheads="1"/>
          </p:cNvPicPr>
          <p:nvPr/>
        </p:nvPicPr>
        <p:blipFill>
          <a:blip r:embed="rId2" cstate="print"/>
          <a:srcRect/>
          <a:stretch>
            <a:fillRect/>
          </a:stretch>
        </p:blipFill>
        <p:spPr bwMode="auto">
          <a:xfrm>
            <a:off x="6228184" y="908720"/>
            <a:ext cx="2279293" cy="2123565"/>
          </a:xfrm>
          <a:prstGeom prst="rect">
            <a:avLst/>
          </a:prstGeom>
          <a:noFill/>
        </p:spPr>
      </p:pic>
      <p:sp>
        <p:nvSpPr>
          <p:cNvPr id="3" name="Title 2"/>
          <p:cNvSpPr>
            <a:spLocks noGrp="1"/>
          </p:cNvSpPr>
          <p:nvPr>
            <p:ph type="title"/>
          </p:nvPr>
        </p:nvSpPr>
        <p:spPr>
          <a:xfrm>
            <a:off x="457200" y="274638"/>
            <a:ext cx="7467600" cy="562074"/>
          </a:xfrm>
        </p:spPr>
        <p:txBody>
          <a:bodyPr/>
          <a:lstStyle/>
          <a:p>
            <a:pPr algn="ctr"/>
            <a:r>
              <a:rPr lang="en-GB" dirty="0" smtClean="0"/>
              <a:t>COMPLEMENTARY THERAPY</a:t>
            </a:r>
            <a:endParaRPr lang="en-GB" dirty="0"/>
          </a:p>
        </p:txBody>
      </p:sp>
      <p:pic>
        <p:nvPicPr>
          <p:cNvPr id="19458" name="Picture 2" descr="http://www.vickieagles.co.uk/phdi/p1.nsf/imgpages/3871_reflexology2.jpg/$file/reflexology2.jpg"/>
          <p:cNvPicPr>
            <a:picLocks noChangeAspect="1" noChangeArrowheads="1"/>
          </p:cNvPicPr>
          <p:nvPr/>
        </p:nvPicPr>
        <p:blipFill>
          <a:blip r:embed="rId3" cstate="print"/>
          <a:srcRect/>
          <a:stretch>
            <a:fillRect/>
          </a:stretch>
        </p:blipFill>
        <p:spPr bwMode="auto">
          <a:xfrm>
            <a:off x="539552" y="908720"/>
            <a:ext cx="2232248" cy="2680143"/>
          </a:xfrm>
          <a:prstGeom prst="rect">
            <a:avLst/>
          </a:prstGeom>
          <a:noFill/>
        </p:spPr>
      </p:pic>
      <p:pic>
        <p:nvPicPr>
          <p:cNvPr id="19460" name="Picture 4" descr="http://www.chilternback.com/assets/images/autogen/a_cranial-osteopathy.jpg"/>
          <p:cNvPicPr>
            <a:picLocks noChangeAspect="1" noChangeArrowheads="1"/>
          </p:cNvPicPr>
          <p:nvPr/>
        </p:nvPicPr>
        <p:blipFill>
          <a:blip r:embed="rId4" cstate="print"/>
          <a:srcRect/>
          <a:stretch>
            <a:fillRect/>
          </a:stretch>
        </p:blipFill>
        <p:spPr bwMode="auto">
          <a:xfrm>
            <a:off x="2843808" y="908720"/>
            <a:ext cx="2724150" cy="1838325"/>
          </a:xfrm>
          <a:prstGeom prst="rect">
            <a:avLst/>
          </a:prstGeom>
          <a:noFill/>
        </p:spPr>
      </p:pic>
      <p:pic>
        <p:nvPicPr>
          <p:cNvPr id="19462" name="Picture 6" descr="http://bristol.indymedia.org/attachments/jan2010/homeopathy1.jpg"/>
          <p:cNvPicPr>
            <a:picLocks noChangeAspect="1" noChangeArrowheads="1"/>
          </p:cNvPicPr>
          <p:nvPr/>
        </p:nvPicPr>
        <p:blipFill>
          <a:blip r:embed="rId5" cstate="print"/>
          <a:srcRect/>
          <a:stretch>
            <a:fillRect/>
          </a:stretch>
        </p:blipFill>
        <p:spPr bwMode="auto">
          <a:xfrm>
            <a:off x="4716016" y="2996952"/>
            <a:ext cx="3810000" cy="3648076"/>
          </a:xfrm>
          <a:prstGeom prst="rect">
            <a:avLst/>
          </a:prstGeom>
          <a:noFill/>
        </p:spPr>
      </p:pic>
      <p:pic>
        <p:nvPicPr>
          <p:cNvPr id="19464" name="Picture 8" descr="http://spell-bookandcandle.co.uk/images/oils%20aromatherapy.jpg"/>
          <p:cNvPicPr>
            <a:picLocks noChangeAspect="1" noChangeArrowheads="1"/>
          </p:cNvPicPr>
          <p:nvPr/>
        </p:nvPicPr>
        <p:blipFill>
          <a:blip r:embed="rId6" cstate="print"/>
          <a:srcRect/>
          <a:stretch>
            <a:fillRect/>
          </a:stretch>
        </p:blipFill>
        <p:spPr bwMode="auto">
          <a:xfrm>
            <a:off x="1043608" y="3363838"/>
            <a:ext cx="3494162" cy="3494162"/>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1619672" y="1124744"/>
            <a:ext cx="5725045" cy="4396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THEORETICAL MODEL OF CHANGE</a:t>
            </a:r>
            <a:endParaRPr lang="en-GB" dirty="0"/>
          </a:p>
        </p:txBody>
      </p:sp>
      <p:pic>
        <p:nvPicPr>
          <p:cNvPr id="78850" name="Picture 2"/>
          <p:cNvPicPr>
            <a:picLocks noChangeAspect="1" noChangeArrowheads="1"/>
          </p:cNvPicPr>
          <p:nvPr/>
        </p:nvPicPr>
        <p:blipFill>
          <a:blip r:embed="rId2" cstate="print"/>
          <a:srcRect/>
          <a:stretch>
            <a:fillRect/>
          </a:stretch>
        </p:blipFill>
        <p:spPr bwMode="auto">
          <a:xfrm>
            <a:off x="1187624" y="1311005"/>
            <a:ext cx="6336704" cy="48985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VC-011L"/>
          <p:cNvPicPr>
            <a:picLocks noChangeAspect="1" noChangeArrowheads="1"/>
          </p:cNvPicPr>
          <p:nvPr/>
        </p:nvPicPr>
        <p:blipFill>
          <a:blip r:embed="rId2" cstate="print">
            <a:lum bright="18000" contrast="18000"/>
          </a:blip>
          <a:srcRect l="20313" t="9375" r="32031" b="9375"/>
          <a:stretch>
            <a:fillRect/>
          </a:stretch>
        </p:blipFill>
        <p:spPr bwMode="auto">
          <a:xfrm>
            <a:off x="0" y="228600"/>
            <a:ext cx="5184775" cy="6629400"/>
          </a:xfrm>
          <a:prstGeom prst="rect">
            <a:avLst/>
          </a:prstGeom>
          <a:noFill/>
          <a:ln w="9525">
            <a:noFill/>
            <a:miter lim="800000"/>
            <a:headEnd/>
            <a:tailEnd/>
          </a:ln>
        </p:spPr>
      </p:pic>
      <p:sp>
        <p:nvSpPr>
          <p:cNvPr id="139265" name="Rectangle 1"/>
          <p:cNvSpPr>
            <a:spLocks noChangeArrowheads="1"/>
          </p:cNvSpPr>
          <p:nvPr/>
        </p:nvSpPr>
        <p:spPr bwMode="auto">
          <a:xfrm>
            <a:off x="5724128" y="2146594"/>
            <a:ext cx="8639944"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548DD4"/>
                </a:solidFill>
                <a:effectLst/>
                <a:latin typeface="Arial Black" pitchFamily="34" charset="0"/>
                <a:ea typeface="Calibri" pitchFamily="34" charset="0"/>
                <a:cs typeface="Times New Roman" pitchFamily="18" charset="0"/>
              </a:rPr>
              <a:t>CATASTROPHIZERS</a:t>
            </a:r>
          </a:p>
          <a:p>
            <a:pPr marL="0" marR="0" lvl="0" indent="0" algn="l" defTabSz="914400" rtl="0" eaLnBrk="1" fontAlgn="base" latinLnBrk="0" hangingPunct="1">
              <a:lnSpc>
                <a:spcPct val="100000"/>
              </a:lnSpc>
              <a:spcBef>
                <a:spcPct val="0"/>
              </a:spcBef>
              <a:spcAft>
                <a:spcPct val="0"/>
              </a:spcAft>
              <a:buClrTx/>
              <a:buSzTx/>
              <a:buFontTx/>
              <a:buNone/>
              <a:tabLst/>
            </a:pPr>
            <a:endParaRPr lang="en-GB" sz="1600" dirty="0" smtClean="0">
              <a:solidFill>
                <a:srgbClr val="548DD4"/>
              </a:solidFill>
              <a:latin typeface="Arial Black"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548DD4"/>
                </a:solidFill>
                <a:effectLst/>
                <a:latin typeface="Arial Black" pitchFamily="34" charset="0"/>
                <a:cs typeface="Times New Roman" pitchFamily="18" charset="0"/>
              </a:rPr>
              <a:t>HUGE PAIN BEHAVIOUR</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r>
              <a:rPr lang="en-GB"/>
              <a:t>Aims of the psychological assessment</a:t>
            </a:r>
          </a:p>
        </p:txBody>
      </p:sp>
      <p:sp>
        <p:nvSpPr>
          <p:cNvPr id="41987" name="Rectangle 3"/>
          <p:cNvSpPr>
            <a:spLocks noGrp="1" noChangeArrowheads="1"/>
          </p:cNvSpPr>
          <p:nvPr>
            <p:ph sz="quarter" idx="1"/>
          </p:nvPr>
        </p:nvSpPr>
        <p:spPr/>
        <p:txBody>
          <a:bodyPr/>
          <a:lstStyle/>
          <a:p>
            <a:pPr>
              <a:lnSpc>
                <a:spcPct val="90000"/>
              </a:lnSpc>
            </a:pPr>
            <a:r>
              <a:rPr lang="en-GB" sz="2800" dirty="0"/>
              <a:t>History – social and of pain</a:t>
            </a:r>
          </a:p>
          <a:p>
            <a:pPr>
              <a:lnSpc>
                <a:spcPct val="90000"/>
              </a:lnSpc>
            </a:pPr>
            <a:r>
              <a:rPr lang="en-GB" sz="2800" dirty="0"/>
              <a:t>Beliefs – about pain, self, others, etc</a:t>
            </a:r>
          </a:p>
          <a:p>
            <a:pPr>
              <a:lnSpc>
                <a:spcPct val="90000"/>
              </a:lnSpc>
            </a:pPr>
            <a:r>
              <a:rPr lang="en-GB" sz="2800" dirty="0"/>
              <a:t>Outlook – levels of motivation, realism, etc</a:t>
            </a:r>
          </a:p>
          <a:p>
            <a:pPr>
              <a:lnSpc>
                <a:spcPct val="90000"/>
              </a:lnSpc>
            </a:pPr>
            <a:r>
              <a:rPr lang="en-GB" sz="2800" dirty="0"/>
              <a:t>Previous coping styles</a:t>
            </a:r>
          </a:p>
          <a:p>
            <a:pPr>
              <a:lnSpc>
                <a:spcPct val="90000"/>
              </a:lnSpc>
            </a:pPr>
            <a:r>
              <a:rPr lang="en-GB" sz="2800" dirty="0"/>
              <a:t>Patterns of behaviour</a:t>
            </a:r>
          </a:p>
          <a:p>
            <a:pPr>
              <a:lnSpc>
                <a:spcPct val="90000"/>
              </a:lnSpc>
            </a:pPr>
            <a:r>
              <a:rPr lang="en-GB" sz="2800" dirty="0"/>
              <a:t>Social support</a:t>
            </a:r>
          </a:p>
          <a:p>
            <a:pPr>
              <a:lnSpc>
                <a:spcPct val="90000"/>
              </a:lnSpc>
            </a:pPr>
            <a:r>
              <a:rPr lang="en-GB" sz="2800" dirty="0"/>
              <a:t>Values/culture</a:t>
            </a:r>
          </a:p>
          <a:p>
            <a:pPr>
              <a:lnSpc>
                <a:spcPct val="90000"/>
              </a:lnSpc>
            </a:pPr>
            <a:r>
              <a:rPr lang="en-GB" sz="2800" dirty="0"/>
              <a:t>Goals, aims and expectations</a:t>
            </a:r>
          </a:p>
        </p:txBody>
      </p:sp>
      <p:pic>
        <p:nvPicPr>
          <p:cNvPr id="4" name="Picture 3" descr="http://www.clipartguide.com/_named_clipart_images/0511-0908-1722-5908_Black_and_White_Cartoon_of_a_Little_Girl_Helping_an_Old_Man_Cross_the_Street_clipart_image.jpg"/>
          <p:cNvPicPr>
            <a:picLocks noChangeAspect="1" noChangeArrowheads="1"/>
          </p:cNvPicPr>
          <p:nvPr/>
        </p:nvPicPr>
        <p:blipFill>
          <a:blip r:embed="rId2" cstate="print"/>
          <a:srcRect/>
          <a:stretch>
            <a:fillRect/>
          </a:stretch>
        </p:blipFill>
        <p:spPr bwMode="auto">
          <a:xfrm>
            <a:off x="7215206" y="0"/>
            <a:ext cx="1714512" cy="2105541"/>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Motivational interviewing</a:t>
            </a:r>
            <a:endParaRPr lang="en-GB" dirty="0"/>
          </a:p>
        </p:txBody>
      </p:sp>
      <p:sp>
        <p:nvSpPr>
          <p:cNvPr id="3" name="Rectangle 2"/>
          <p:cNvSpPr/>
          <p:nvPr/>
        </p:nvSpPr>
        <p:spPr>
          <a:xfrm>
            <a:off x="683568" y="1844824"/>
            <a:ext cx="7416824" cy="4247317"/>
          </a:xfrm>
          <a:prstGeom prst="rect">
            <a:avLst/>
          </a:prstGeom>
        </p:spPr>
        <p:txBody>
          <a:bodyPr wrap="square">
            <a:spAutoFit/>
          </a:bodyPr>
          <a:lstStyle/>
          <a:p>
            <a:pPr fontAlgn="base"/>
            <a:r>
              <a:rPr lang="en-GB" dirty="0" smtClean="0"/>
              <a:t>Simply giving patients advice to change is often unrewarding and ineffective</a:t>
            </a:r>
          </a:p>
          <a:p>
            <a:pPr fontAlgn="base"/>
            <a:endParaRPr lang="en-GB" dirty="0" smtClean="0"/>
          </a:p>
          <a:p>
            <a:pPr fontAlgn="base"/>
            <a:r>
              <a:rPr lang="en-GB" dirty="0" smtClean="0"/>
              <a:t>Motivational interviewing uses a guiding style to engage with patients, clarify their strengths and aspirations, evoke their own motivations for change, and promote autonomy of decision making</a:t>
            </a:r>
          </a:p>
          <a:p>
            <a:pPr fontAlgn="base"/>
            <a:endParaRPr lang="en-GB" dirty="0" smtClean="0"/>
          </a:p>
          <a:p>
            <a:pPr fontAlgn="base"/>
            <a:r>
              <a:rPr lang="en-GB" dirty="0" smtClean="0"/>
              <a:t>You can learn motivational interviewing in three steps: practise a guiding rather than directing style; develop strategies to elicit the patient’s own motivation to change; and refine your listening skills and respond by encouraging change talk from the patient</a:t>
            </a:r>
          </a:p>
          <a:p>
            <a:pPr fontAlgn="base"/>
            <a:endParaRPr lang="en-GB" dirty="0" smtClean="0"/>
          </a:p>
          <a:p>
            <a:pPr fontAlgn="base"/>
            <a:r>
              <a:rPr lang="en-GB" dirty="0" smtClean="0"/>
              <a:t>Motivational interviewing has been shown to promote behaviour change in various healthcare settings and can improve the doctor-patient relationship and the efficiency of the consultation</a:t>
            </a:r>
            <a:endParaRPr lang="en-GB"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Motivational interviewing</a:t>
            </a:r>
            <a:endParaRPr lang="en-GB" dirty="0"/>
          </a:p>
        </p:txBody>
      </p:sp>
      <p:sp>
        <p:nvSpPr>
          <p:cNvPr id="3" name="Rectangle 2"/>
          <p:cNvSpPr/>
          <p:nvPr/>
        </p:nvSpPr>
        <p:spPr>
          <a:xfrm>
            <a:off x="611560" y="1772816"/>
            <a:ext cx="5814392" cy="3416320"/>
          </a:xfrm>
          <a:prstGeom prst="rect">
            <a:avLst/>
          </a:prstGeom>
        </p:spPr>
        <p:txBody>
          <a:bodyPr wrap="square">
            <a:spAutoFit/>
          </a:bodyPr>
          <a:lstStyle/>
          <a:p>
            <a:pPr>
              <a:buFont typeface="Wingdings" pitchFamily="2" charset="2"/>
              <a:buChar char="Ø"/>
            </a:pPr>
            <a:r>
              <a:rPr lang="en-GB" dirty="0" smtClean="0"/>
              <a:t>Rollnick S, Miller WR, Butler C. </a:t>
            </a:r>
          </a:p>
          <a:p>
            <a:endParaRPr lang="en-GB" i="1" dirty="0" smtClean="0"/>
          </a:p>
          <a:p>
            <a:r>
              <a:rPr lang="en-GB" i="1" dirty="0" smtClean="0"/>
              <a:t>Motivational interviewing in health care: helping patients change behavior</a:t>
            </a:r>
            <a:r>
              <a:rPr lang="en-GB" dirty="0" smtClean="0"/>
              <a:t>. 2008</a:t>
            </a:r>
          </a:p>
          <a:p>
            <a:endParaRPr lang="en-GB" dirty="0" smtClean="0"/>
          </a:p>
          <a:p>
            <a:r>
              <a:rPr lang="en-GB" i="1" dirty="0" smtClean="0"/>
              <a:t>Motivational interviewing in health care: preparing people for change. 2002</a:t>
            </a:r>
          </a:p>
          <a:p>
            <a:endParaRPr lang="en-GB" dirty="0" smtClean="0"/>
          </a:p>
          <a:p>
            <a:endParaRPr lang="en-GB" dirty="0" smtClean="0"/>
          </a:p>
          <a:p>
            <a:endParaRPr lang="en-GB" dirty="0" smtClean="0"/>
          </a:p>
          <a:p>
            <a:endParaRPr lang="en-GB" dirty="0" smtClean="0"/>
          </a:p>
          <a:p>
            <a:endParaRPr lang="en-GB" dirty="0"/>
          </a:p>
        </p:txBody>
      </p:sp>
      <p:sp>
        <p:nvSpPr>
          <p:cNvPr id="5" name="Rectangle 4"/>
          <p:cNvSpPr/>
          <p:nvPr/>
        </p:nvSpPr>
        <p:spPr>
          <a:xfrm>
            <a:off x="1979712" y="4869160"/>
            <a:ext cx="4572000" cy="923330"/>
          </a:xfrm>
          <a:prstGeom prst="rect">
            <a:avLst/>
          </a:prstGeom>
        </p:spPr>
        <p:txBody>
          <a:bodyPr>
            <a:spAutoFit/>
          </a:bodyPr>
          <a:lstStyle/>
          <a:p>
            <a:pPr>
              <a:buFont typeface="Wingdings" pitchFamily="2" charset="2"/>
              <a:buChar char="Ø"/>
            </a:pPr>
            <a:r>
              <a:rPr lang="en-GB" dirty="0" smtClean="0">
                <a:solidFill>
                  <a:srgbClr val="C00000"/>
                </a:solidFill>
              </a:rPr>
              <a:t>BMJ 2010, 340, c1900, </a:t>
            </a:r>
          </a:p>
          <a:p>
            <a:r>
              <a:rPr lang="en-GB" i="1" dirty="0" smtClean="0">
                <a:solidFill>
                  <a:srgbClr val="C00000"/>
                </a:solidFill>
              </a:rPr>
              <a:t>Motivational Interviewing</a:t>
            </a:r>
            <a:r>
              <a:rPr lang="en-GB" dirty="0" smtClean="0">
                <a:solidFill>
                  <a:srgbClr val="C00000"/>
                </a:solidFill>
              </a:rPr>
              <a:t>, </a:t>
            </a:r>
          </a:p>
          <a:p>
            <a:r>
              <a:rPr lang="en-GB" dirty="0" smtClean="0">
                <a:solidFill>
                  <a:srgbClr val="C00000"/>
                </a:solidFill>
              </a:rPr>
              <a:t>Rollnick et al</a:t>
            </a:r>
            <a:endParaRPr lang="en-GB" dirty="0">
              <a:solidFill>
                <a:srgbClr val="C00000"/>
              </a:solidFill>
            </a:endParaRPr>
          </a:p>
        </p:txBody>
      </p:sp>
      <p:pic>
        <p:nvPicPr>
          <p:cNvPr id="246787" name="Picture 3" descr="http://evidencebasedpracticenetwork.net/images/MI%202nd.jpg"/>
          <p:cNvPicPr>
            <a:picLocks noChangeAspect="1" noChangeArrowheads="1"/>
          </p:cNvPicPr>
          <p:nvPr/>
        </p:nvPicPr>
        <p:blipFill>
          <a:blip r:embed="rId2" cstate="print"/>
          <a:srcRect/>
          <a:stretch>
            <a:fillRect/>
          </a:stretch>
        </p:blipFill>
        <p:spPr bwMode="auto">
          <a:xfrm>
            <a:off x="5791200" y="0"/>
            <a:ext cx="3352800" cy="4762500"/>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Diagram 2"/>
          <p:cNvGraphicFramePr>
            <a:graphicFrameLocks/>
          </p:cNvGraphicFramePr>
          <p:nvPr/>
        </p:nvGraphicFramePr>
        <p:xfrm>
          <a:off x="900113" y="368300"/>
          <a:ext cx="7488237" cy="6372225"/>
        </p:xfrm>
        <a:graphic>
          <a:graphicData uri="http://schemas.openxmlformats.org/drawingml/2006/compatibility">
            <com:legacyDrawing xmlns:com="http://schemas.openxmlformats.org/drawingml/2006/compatibility" spid="_x0000_s1026"/>
          </a:graphicData>
        </a:graphic>
      </p:graphicFrame>
      <p:sp>
        <p:nvSpPr>
          <p:cNvPr id="70666" name="Text Box 10"/>
          <p:cNvSpPr txBox="1">
            <a:spLocks noChangeArrowheads="1"/>
          </p:cNvSpPr>
          <p:nvPr/>
        </p:nvSpPr>
        <p:spPr bwMode="auto">
          <a:xfrm>
            <a:off x="466725" y="692150"/>
            <a:ext cx="2952750" cy="519113"/>
          </a:xfrm>
          <a:prstGeom prst="rect">
            <a:avLst/>
          </a:prstGeom>
          <a:noFill/>
          <a:ln w="9525">
            <a:noFill/>
            <a:miter lim="800000"/>
            <a:headEnd/>
            <a:tailEnd/>
          </a:ln>
          <a:effectLst/>
        </p:spPr>
        <p:txBody>
          <a:bodyPr>
            <a:spAutoFit/>
          </a:bodyPr>
          <a:lstStyle/>
          <a:p>
            <a:pPr>
              <a:spcBef>
                <a:spcPct val="50000"/>
              </a:spcBef>
            </a:pPr>
            <a:r>
              <a:rPr lang="en-GB" sz="2800" b="1">
                <a:solidFill>
                  <a:schemeClr val="tx2"/>
                </a:solidFill>
              </a:rPr>
              <a:t>The Pain Cycle</a:t>
            </a:r>
            <a:endParaRPr lang="en-US" sz="2800" b="1">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0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70658" grpId="0"/>
      <p:bldDgm spid="70658" grpId="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PSYCHOLOGICAL THERAPY</a:t>
            </a:r>
            <a:endParaRPr lang="en-GB" dirty="0"/>
          </a:p>
        </p:txBody>
      </p:sp>
      <p:sp>
        <p:nvSpPr>
          <p:cNvPr id="3" name="Content Placeholder 2"/>
          <p:cNvSpPr>
            <a:spLocks noGrp="1"/>
          </p:cNvSpPr>
          <p:nvPr>
            <p:ph sz="quarter" idx="1"/>
          </p:nvPr>
        </p:nvSpPr>
        <p:spPr/>
        <p:txBody>
          <a:bodyPr/>
          <a:lstStyle/>
          <a:p>
            <a:r>
              <a:rPr lang="en-GB" dirty="0" smtClean="0"/>
              <a:t>CBT will involve teaching and encouraging practice of adaptive pain coping skills such as relaxation skills, activity pacing, and positive self-statements, among others.</a:t>
            </a:r>
          </a:p>
          <a:p>
            <a:r>
              <a:rPr lang="en-GB" dirty="0" smtClean="0"/>
              <a:t>Acceptance and Commitment Therapy</a:t>
            </a:r>
          </a:p>
          <a:p>
            <a:r>
              <a:rPr lang="en-GB" dirty="0" smtClean="0"/>
              <a:t>Mindfulness</a:t>
            </a:r>
          </a:p>
          <a:p>
            <a:r>
              <a:rPr lang="en-GB" dirty="0" smtClean="0"/>
              <a:t>Hypnotherapy</a:t>
            </a:r>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7125" t="10610" r="42032" b="31777"/>
          <a:stretch>
            <a:fillRect/>
          </a:stretch>
        </p:blipFill>
        <p:spPr bwMode="auto">
          <a:xfrm>
            <a:off x="251521" y="0"/>
            <a:ext cx="8496944" cy="6381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24582" t="16446" r="19007" b="14576"/>
          <a:stretch>
            <a:fillRect/>
          </a:stretch>
        </p:blipFill>
        <p:spPr bwMode="auto">
          <a:xfrm>
            <a:off x="611560" y="0"/>
            <a:ext cx="8136904" cy="6597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ttp://nbnl.globalwhelming.com/wp-content/uploads/2010/07/chicken-egg.jpg"/>
          <p:cNvPicPr>
            <a:picLocks noChangeAspect="1" noChangeArrowheads="1"/>
          </p:cNvPicPr>
          <p:nvPr/>
        </p:nvPicPr>
        <p:blipFill>
          <a:blip r:embed="rId2" cstate="print"/>
          <a:srcRect/>
          <a:stretch>
            <a:fillRect/>
          </a:stretch>
        </p:blipFill>
        <p:spPr bwMode="auto">
          <a:xfrm>
            <a:off x="2051720" y="-39532"/>
            <a:ext cx="5256584" cy="7304396"/>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Referral to mental health services</a:t>
            </a:r>
            <a:endParaRPr lang="en-GB" dirty="0"/>
          </a:p>
        </p:txBody>
      </p:sp>
      <p:sp>
        <p:nvSpPr>
          <p:cNvPr id="3" name="Content Placeholder 2"/>
          <p:cNvSpPr>
            <a:spLocks noGrp="1"/>
          </p:cNvSpPr>
          <p:nvPr>
            <p:ph sz="quarter" idx="1"/>
          </p:nvPr>
        </p:nvSpPr>
        <p:spPr/>
        <p:txBody>
          <a:bodyPr/>
          <a:lstStyle/>
          <a:p>
            <a:endParaRPr lang="en-GB" dirty="0" smtClean="0"/>
          </a:p>
          <a:p>
            <a:endParaRPr lang="en-GB" dirty="0" smtClean="0"/>
          </a:p>
          <a:p>
            <a:r>
              <a:rPr lang="en-GB" sz="3200" dirty="0" smtClean="0"/>
              <a:t>IAPT - Lincolnshire</a:t>
            </a:r>
          </a:p>
          <a:p>
            <a:r>
              <a:rPr lang="en-GB" sz="3200" dirty="0" smtClean="0"/>
              <a:t>Well Being Service - Norfolk</a:t>
            </a:r>
          </a:p>
          <a:p>
            <a:r>
              <a:rPr lang="en-GB" sz="3200" dirty="0" smtClean="0"/>
              <a:t>Agenoria House - Cambridgeshire</a:t>
            </a:r>
            <a:endParaRPr lang="en-GB" sz="32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Consider referral to</a:t>
            </a:r>
            <a:endParaRPr lang="en-GB" dirty="0"/>
          </a:p>
        </p:txBody>
      </p:sp>
      <p:sp>
        <p:nvSpPr>
          <p:cNvPr id="3" name="Content Placeholder 2"/>
          <p:cNvSpPr>
            <a:spLocks noGrp="1"/>
          </p:cNvSpPr>
          <p:nvPr>
            <p:ph sz="quarter" idx="1"/>
          </p:nvPr>
        </p:nvSpPr>
        <p:spPr/>
        <p:txBody>
          <a:bodyPr/>
          <a:lstStyle/>
          <a:p>
            <a:endParaRPr lang="en-GB" dirty="0" smtClean="0"/>
          </a:p>
          <a:p>
            <a:r>
              <a:rPr lang="en-GB" dirty="0" smtClean="0"/>
              <a:t>Social Services for practical help such as perching stools, re-housing, home assessments/aids (occupational therapy involvement)</a:t>
            </a:r>
          </a:p>
          <a:p>
            <a:r>
              <a:rPr lang="en-GB" dirty="0" smtClean="0"/>
              <a:t>Asking patients to use services such as Citizens Advice Bureau for financial, welfare support etc</a:t>
            </a:r>
          </a:p>
          <a:p>
            <a:r>
              <a:rPr lang="en-GB" dirty="0" smtClean="0"/>
              <a:t>Blue badge application</a:t>
            </a:r>
          </a:p>
          <a:p>
            <a:r>
              <a:rPr lang="en-GB" dirty="0" smtClean="0"/>
              <a:t>Care line application</a:t>
            </a:r>
          </a:p>
          <a:p>
            <a:r>
              <a:rPr lang="en-GB" dirty="0" smtClean="0"/>
              <a:t>Local gyms</a:t>
            </a:r>
          </a:p>
          <a:p>
            <a:r>
              <a:rPr lang="en-GB" dirty="0" smtClean="0"/>
              <a:t>Weight reduction support groups</a:t>
            </a:r>
            <a:endParaRPr lang="en-GB"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t2.gstatic.com/images?q=tbn:ANd9GcSCgY0i5ctTEcrPEPpiRZPcg3AYjv7u2hlRvr3Uzr6EKFXqXADx&amp;t=1"/>
          <p:cNvPicPr>
            <a:picLocks noChangeAspect="1" noChangeArrowheads="1"/>
          </p:cNvPicPr>
          <p:nvPr/>
        </p:nvPicPr>
        <p:blipFill>
          <a:blip r:embed="rId2" cstate="print"/>
          <a:srcRect/>
          <a:stretch>
            <a:fillRect/>
          </a:stretch>
        </p:blipFill>
        <p:spPr bwMode="auto">
          <a:xfrm>
            <a:off x="4139952" y="3861048"/>
            <a:ext cx="4608512" cy="2765109"/>
          </a:xfrm>
          <a:prstGeom prst="rect">
            <a:avLst/>
          </a:prstGeom>
          <a:noFill/>
        </p:spPr>
      </p:pic>
      <p:pic>
        <p:nvPicPr>
          <p:cNvPr id="63492" name="Picture 4" descr="http://images.wikia.com/harrypotter/images/9/9f/Dementor.jpg"/>
          <p:cNvPicPr>
            <a:picLocks noChangeAspect="1" noChangeArrowheads="1"/>
          </p:cNvPicPr>
          <p:nvPr/>
        </p:nvPicPr>
        <p:blipFill>
          <a:blip r:embed="rId3" cstate="print"/>
          <a:srcRect/>
          <a:stretch>
            <a:fillRect/>
          </a:stretch>
        </p:blipFill>
        <p:spPr bwMode="auto">
          <a:xfrm>
            <a:off x="323528" y="692696"/>
            <a:ext cx="4688180" cy="3672408"/>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GB"/>
              <a:t>Treatment at secondary level</a:t>
            </a:r>
            <a:endParaRPr lang="en-US"/>
          </a:p>
        </p:txBody>
      </p:sp>
      <p:sp>
        <p:nvSpPr>
          <p:cNvPr id="147459" name="Rectangle 3"/>
          <p:cNvSpPr>
            <a:spLocks noGrp="1" noChangeArrowheads="1"/>
          </p:cNvSpPr>
          <p:nvPr>
            <p:ph type="body" sz="half" idx="1"/>
          </p:nvPr>
        </p:nvSpPr>
        <p:spPr/>
        <p:txBody>
          <a:bodyPr/>
          <a:lstStyle/>
          <a:p>
            <a:r>
              <a:rPr lang="en-US" sz="2600"/>
              <a:t>Some patients with complex pain and psychosocial problems may require much more in-depth assessment and treatment and will need to be referred to secondary care.</a:t>
            </a:r>
          </a:p>
          <a:p>
            <a:endParaRPr lang="en-US" sz="2600"/>
          </a:p>
        </p:txBody>
      </p:sp>
      <p:pic>
        <p:nvPicPr>
          <p:cNvPr id="147460" name="Picture 4" descr="dro0353h"/>
          <p:cNvPicPr>
            <a:picLocks noGrp="1" noChangeAspect="1" noChangeArrowheads="1"/>
          </p:cNvPicPr>
          <p:nvPr>
            <p:ph sz="half" idx="2"/>
          </p:nvPr>
        </p:nvPicPr>
        <p:blipFill>
          <a:blip r:embed="rId2" cstate="print"/>
          <a:stretch>
            <a:fillRect/>
          </a:stretch>
        </p:blipFill>
        <p:spPr>
          <a:xfrm>
            <a:off x="4648200" y="2100347"/>
            <a:ext cx="4038600" cy="3649493"/>
          </a:xfrm>
          <a:noFill/>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124744"/>
            <a:ext cx="7316886" cy="4585871"/>
          </a:xfrm>
          <a:prstGeom prst="rect">
            <a:avLst/>
          </a:prstGeom>
        </p:spPr>
        <p:txBody>
          <a:bodyPr wrap="square">
            <a:spAutoFit/>
          </a:bodyPr>
          <a:lstStyle/>
          <a:p>
            <a:r>
              <a:rPr lang="en-GB" sz="3200" b="1" dirty="0" smtClean="0">
                <a:solidFill>
                  <a:srgbClr val="C00000"/>
                </a:solidFill>
              </a:rPr>
              <a:t>Consider referring the person to a specialist pain service if</a:t>
            </a:r>
          </a:p>
          <a:p>
            <a:endParaRPr lang="en-GB" sz="3200" dirty="0" smtClean="0"/>
          </a:p>
          <a:p>
            <a:r>
              <a:rPr lang="en-GB" sz="3200" dirty="0" smtClean="0"/>
              <a:t>• they have severe pain </a:t>
            </a:r>
            <a:r>
              <a:rPr lang="en-GB" sz="3200" b="1" dirty="0" smtClean="0"/>
              <a:t>and/or</a:t>
            </a:r>
          </a:p>
          <a:p>
            <a:endParaRPr lang="en-GB" sz="3200" b="1" dirty="0" smtClean="0"/>
          </a:p>
          <a:p>
            <a:r>
              <a:rPr lang="en-GB" sz="3200" dirty="0" smtClean="0"/>
              <a:t>• their pain significantly limits their daily activities and participation</a:t>
            </a:r>
          </a:p>
          <a:p>
            <a:endParaRPr lang="en-GB" sz="3200" dirty="0" smtClean="0"/>
          </a:p>
          <a:p>
            <a:endParaRPr lang="en-GB" dirty="0" smtClean="0"/>
          </a:p>
          <a:p>
            <a:r>
              <a:rPr lang="en-GB" dirty="0" smtClean="0"/>
              <a:t>. </a:t>
            </a:r>
          </a:p>
        </p:txBody>
      </p:sp>
      <p:pic>
        <p:nvPicPr>
          <p:cNvPr id="5" name="Picture 4" descr="STOP PAIN.png"/>
          <p:cNvPicPr>
            <a:picLocks noChangeAspect="1"/>
          </p:cNvPicPr>
          <p:nvPr/>
        </p:nvPicPr>
        <p:blipFill>
          <a:blip r:embed="rId2" cstate="print"/>
          <a:srcRect r="92308" b="87389"/>
          <a:stretch>
            <a:fillRect/>
          </a:stretch>
        </p:blipFill>
        <p:spPr>
          <a:xfrm>
            <a:off x="7948313" y="0"/>
            <a:ext cx="1195687" cy="1285860"/>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GB"/>
              <a:t>Referral Criteria</a:t>
            </a:r>
            <a:endParaRPr lang="en-US"/>
          </a:p>
        </p:txBody>
      </p:sp>
      <p:sp>
        <p:nvSpPr>
          <p:cNvPr id="158723" name="Rectangle 3"/>
          <p:cNvSpPr>
            <a:spLocks noGrp="1" noChangeArrowheads="1"/>
          </p:cNvSpPr>
          <p:nvPr>
            <p:ph sz="quarter" idx="1"/>
          </p:nvPr>
        </p:nvSpPr>
        <p:spPr/>
        <p:txBody>
          <a:bodyPr>
            <a:normAutofit/>
          </a:bodyPr>
          <a:lstStyle/>
          <a:p>
            <a:pPr>
              <a:lnSpc>
                <a:spcPct val="80000"/>
              </a:lnSpc>
            </a:pPr>
            <a:r>
              <a:rPr lang="en-US" dirty="0"/>
              <a:t>We are in general happy to see any patient who has pain, </a:t>
            </a:r>
            <a:r>
              <a:rPr lang="en-US" dirty="0" smtClean="0"/>
              <a:t>although an attempt to start managing pain in primary care should </a:t>
            </a:r>
            <a:r>
              <a:rPr lang="en-US" dirty="0"/>
              <a:t>be considered before referral. </a:t>
            </a:r>
            <a:endParaRPr lang="en-US" dirty="0" smtClean="0"/>
          </a:p>
          <a:p>
            <a:pPr>
              <a:lnSpc>
                <a:spcPct val="80000"/>
              </a:lnSpc>
            </a:pPr>
            <a:endParaRPr lang="en-US" dirty="0" smtClean="0"/>
          </a:p>
          <a:p>
            <a:pPr>
              <a:lnSpc>
                <a:spcPct val="80000"/>
              </a:lnSpc>
            </a:pPr>
            <a:endParaRPr lang="en-US" dirty="0"/>
          </a:p>
          <a:p>
            <a:pPr>
              <a:lnSpc>
                <a:spcPct val="80000"/>
              </a:lnSpc>
            </a:pPr>
            <a:r>
              <a:rPr lang="en-US" dirty="0" smtClean="0"/>
              <a:t>While </a:t>
            </a:r>
            <a:r>
              <a:rPr lang="en-US" dirty="0"/>
              <a:t>we try to ensure that an important diagnosis has not been missed, we are not primarily a diagnostic centre, except in the sense of diagnosing pain syndromes such as complex regional pain syndromes (CRPS). If a diagnosis has not yet been made, it may be more suitable for the patient to be seen by a relevant specialist first.</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GB"/>
              <a:t>Referral Criteria </a:t>
            </a:r>
            <a:endParaRPr lang="en-US"/>
          </a:p>
        </p:txBody>
      </p:sp>
      <p:sp>
        <p:nvSpPr>
          <p:cNvPr id="159747" name="Rectangle 3"/>
          <p:cNvSpPr>
            <a:spLocks noGrp="1" noChangeArrowheads="1"/>
          </p:cNvSpPr>
          <p:nvPr>
            <p:ph sz="quarter" idx="1"/>
          </p:nvPr>
        </p:nvSpPr>
        <p:spPr/>
        <p:txBody>
          <a:bodyPr/>
          <a:lstStyle/>
          <a:p>
            <a:pPr>
              <a:lnSpc>
                <a:spcPct val="90000"/>
              </a:lnSpc>
            </a:pPr>
            <a:r>
              <a:rPr lang="en-US" sz="2000" dirty="0" smtClean="0"/>
              <a:t>Severe </a:t>
            </a:r>
            <a:r>
              <a:rPr lang="en-US" sz="2000" dirty="0"/>
              <a:t>or difficult to treat neuropathic pain, such as trigeminal neuralgia, post-stroke pain and phantom limb pain. </a:t>
            </a:r>
          </a:p>
          <a:p>
            <a:pPr>
              <a:lnSpc>
                <a:spcPct val="90000"/>
              </a:lnSpc>
            </a:pPr>
            <a:r>
              <a:rPr lang="en-US" sz="2000" dirty="0"/>
              <a:t>When a delay in treatment may be detrimental, such as CRPS. </a:t>
            </a:r>
            <a:r>
              <a:rPr lang="en-US" sz="2000" dirty="0" smtClean="0"/>
              <a:t> </a:t>
            </a:r>
            <a:endParaRPr lang="en-US" sz="2000" dirty="0"/>
          </a:p>
          <a:p>
            <a:pPr>
              <a:lnSpc>
                <a:spcPct val="90000"/>
              </a:lnSpc>
            </a:pPr>
            <a:r>
              <a:rPr lang="en-US" sz="2000" dirty="0"/>
              <a:t>Where pain is causing significant disability, distress or loss of work. </a:t>
            </a:r>
          </a:p>
          <a:p>
            <a:pPr>
              <a:lnSpc>
                <a:spcPct val="90000"/>
              </a:lnSpc>
            </a:pPr>
            <a:r>
              <a:rPr lang="en-US" sz="2000" dirty="0" smtClean="0"/>
              <a:t>Where interventional treatments may be appropriate such as acute disc prolapse</a:t>
            </a:r>
            <a:endParaRPr lang="en-US" sz="2000" dirty="0"/>
          </a:p>
          <a:p>
            <a:pPr>
              <a:lnSpc>
                <a:spcPct val="90000"/>
              </a:lnSpc>
            </a:pPr>
            <a:r>
              <a:rPr lang="en-US" sz="2000" dirty="0"/>
              <a:t>Where </a:t>
            </a:r>
            <a:r>
              <a:rPr lang="en-US" sz="2000" dirty="0" smtClean="0"/>
              <a:t>attempts in primary care to manage pain have </a:t>
            </a:r>
            <a:r>
              <a:rPr lang="en-US" sz="2000" dirty="0"/>
              <a:t>not been successful</a:t>
            </a:r>
          </a:p>
          <a:p>
            <a:pPr>
              <a:lnSpc>
                <a:spcPct val="90000"/>
              </a:lnSpc>
            </a:pPr>
            <a:endParaRPr lang="en-US" sz="2000" dirty="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5" name="Rectangle 5"/>
          <p:cNvSpPr>
            <a:spLocks noGrp="1" noChangeArrowheads="1"/>
          </p:cNvSpPr>
          <p:nvPr>
            <p:ph type="title"/>
          </p:nvPr>
        </p:nvSpPr>
        <p:spPr/>
        <p:txBody>
          <a:bodyPr/>
          <a:lstStyle/>
          <a:p>
            <a:r>
              <a:rPr lang="en-GB"/>
              <a:t>TAKE HOME MESSAGE</a:t>
            </a:r>
            <a:endParaRPr lang="en-US"/>
          </a:p>
        </p:txBody>
      </p:sp>
      <p:sp>
        <p:nvSpPr>
          <p:cNvPr id="220166" name="Rectangle 6"/>
          <p:cNvSpPr>
            <a:spLocks noGrp="1" noChangeArrowheads="1"/>
          </p:cNvSpPr>
          <p:nvPr>
            <p:ph type="body" sz="half" idx="1"/>
          </p:nvPr>
        </p:nvSpPr>
        <p:spPr/>
        <p:txBody>
          <a:bodyPr/>
          <a:lstStyle/>
          <a:p>
            <a:pPr>
              <a:buFont typeface="Wingdings" pitchFamily="2" charset="2"/>
              <a:buNone/>
            </a:pPr>
            <a:endParaRPr lang="en-GB" sz="2600" i="1"/>
          </a:p>
          <a:p>
            <a:pPr>
              <a:buFont typeface="Wingdings" pitchFamily="2" charset="2"/>
              <a:buNone/>
            </a:pPr>
            <a:endParaRPr lang="en-GB" sz="2600" i="1"/>
          </a:p>
          <a:p>
            <a:pPr>
              <a:buFont typeface="Wingdings" pitchFamily="2" charset="2"/>
              <a:buNone/>
            </a:pPr>
            <a:r>
              <a:rPr lang="en-GB" sz="2600" b="1" i="1">
                <a:solidFill>
                  <a:srgbClr val="CC0000"/>
                </a:solidFill>
              </a:rPr>
              <a:t>“</a:t>
            </a:r>
            <a:r>
              <a:rPr lang="en-GB" b="1" i="1">
                <a:solidFill>
                  <a:srgbClr val="CC0000"/>
                </a:solidFill>
              </a:rPr>
              <a:t>The most effective measure against long term incapacity appears to be a strong focus on early intervention”</a:t>
            </a:r>
            <a:endParaRPr lang="en-GB" sz="2600" b="1" i="1">
              <a:solidFill>
                <a:srgbClr val="CC0000"/>
              </a:solidFill>
            </a:endParaRPr>
          </a:p>
          <a:p>
            <a:endParaRPr lang="en-US" sz="2600" b="1">
              <a:solidFill>
                <a:srgbClr val="CC0000"/>
              </a:solidFill>
            </a:endParaRPr>
          </a:p>
        </p:txBody>
      </p:sp>
      <p:pic>
        <p:nvPicPr>
          <p:cNvPr id="220164" name="Picture 4" descr="dro0353h"/>
          <p:cNvPicPr>
            <a:picLocks noGrp="1" noChangeAspect="1" noChangeArrowheads="1"/>
          </p:cNvPicPr>
          <p:nvPr>
            <p:ph type="clipArt" sz="half" idx="2"/>
          </p:nvPr>
        </p:nvPicPr>
        <p:blipFill>
          <a:blip r:embed="rId2" cstate="print"/>
          <a:stretch>
            <a:fillRect/>
          </a:stretch>
        </p:blipFill>
        <p:spPr>
          <a:xfrm>
            <a:off x="4648200" y="2100347"/>
            <a:ext cx="4038600" cy="364949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l="24289" t="14324" r="19156" b="14017"/>
          <a:stretch>
            <a:fillRect/>
          </a:stretch>
        </p:blipFill>
        <p:spPr bwMode="auto">
          <a:xfrm>
            <a:off x="323528" y="332656"/>
            <a:ext cx="8424936" cy="63367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REMEMBER</a:t>
            </a:r>
            <a:endParaRPr lang="en-GB" dirty="0"/>
          </a:p>
        </p:txBody>
      </p:sp>
      <p:sp>
        <p:nvSpPr>
          <p:cNvPr id="3" name="Rectangle 2"/>
          <p:cNvSpPr/>
          <p:nvPr/>
        </p:nvSpPr>
        <p:spPr>
          <a:xfrm>
            <a:off x="899592" y="1628800"/>
            <a:ext cx="7056784" cy="5016758"/>
          </a:xfrm>
          <a:prstGeom prst="rect">
            <a:avLst/>
          </a:prstGeom>
        </p:spPr>
        <p:txBody>
          <a:bodyPr wrap="square">
            <a:spAutoFit/>
          </a:bodyPr>
          <a:lstStyle/>
          <a:p>
            <a:pPr>
              <a:buFont typeface="Arial" pitchFamily="34" charset="0"/>
              <a:buChar char="•"/>
            </a:pPr>
            <a:r>
              <a:rPr lang="en-GB" sz="3200" dirty="0" smtClean="0"/>
              <a:t>Patients are human and individual</a:t>
            </a:r>
          </a:p>
          <a:p>
            <a:pPr>
              <a:buFont typeface="Arial" pitchFamily="34" charset="0"/>
              <a:buChar char="•"/>
            </a:pPr>
            <a:endParaRPr lang="en-GB" sz="3200" dirty="0" smtClean="0"/>
          </a:p>
          <a:p>
            <a:pPr>
              <a:buFont typeface="Arial" pitchFamily="34" charset="0"/>
              <a:buChar char="•"/>
            </a:pPr>
            <a:r>
              <a:rPr lang="en-GB" sz="3200" dirty="0" smtClean="0"/>
              <a:t>Engage with them – make them feel believed.</a:t>
            </a:r>
          </a:p>
          <a:p>
            <a:pPr>
              <a:buFont typeface="Arial" pitchFamily="34" charset="0"/>
              <a:buChar char="•"/>
            </a:pPr>
            <a:endParaRPr lang="en-GB" sz="3200" dirty="0" smtClean="0"/>
          </a:p>
          <a:p>
            <a:pPr>
              <a:buFont typeface="Arial" pitchFamily="34" charset="0"/>
              <a:buChar char="•"/>
            </a:pPr>
            <a:r>
              <a:rPr lang="en-GB" sz="3200" dirty="0" smtClean="0"/>
              <a:t>Acknowledge the emotional impact, and loss of confidence and esteem</a:t>
            </a:r>
          </a:p>
          <a:p>
            <a:pPr>
              <a:buFont typeface="Arial" pitchFamily="34" charset="0"/>
              <a:buChar char="•"/>
            </a:pPr>
            <a:endParaRPr lang="en-GB" sz="3200" dirty="0" smtClean="0"/>
          </a:p>
          <a:p>
            <a:pPr>
              <a:buFont typeface="Arial" pitchFamily="34" charset="0"/>
              <a:buChar char="•"/>
            </a:pPr>
            <a:r>
              <a:rPr lang="en-GB" sz="3200" dirty="0" smtClean="0"/>
              <a:t>If you‘re not....become more patient centred</a:t>
            </a:r>
            <a:endParaRPr lang="en-GB" sz="32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solidFill>
                  <a:schemeClr val="accent3">
                    <a:lumMod val="60000"/>
                    <a:lumOff val="40000"/>
                  </a:schemeClr>
                </a:solidFill>
              </a:rPr>
              <a:t>Useful reading material</a:t>
            </a:r>
            <a:endParaRPr lang="en-GB" sz="4800" b="1" dirty="0">
              <a:solidFill>
                <a:schemeClr val="accent3">
                  <a:lumMod val="60000"/>
                  <a:lumOff val="40000"/>
                </a:schemeClr>
              </a:solidFill>
            </a:endParaRPr>
          </a:p>
        </p:txBody>
      </p:sp>
      <p:sp>
        <p:nvSpPr>
          <p:cNvPr id="3" name="Content Placeholder 2"/>
          <p:cNvSpPr>
            <a:spLocks noGrp="1"/>
          </p:cNvSpPr>
          <p:nvPr>
            <p:ph sz="quarter" idx="1"/>
          </p:nvPr>
        </p:nvSpPr>
        <p:spPr/>
        <p:txBody>
          <a:bodyPr/>
          <a:lstStyle/>
          <a:p>
            <a:r>
              <a:rPr lang="en-GB" dirty="0" smtClean="0"/>
              <a:t>Health for England Survey on Chronic Pain/HSE 2011: VOL 1 | CHAPTER 9: CHRONIC PAIN </a:t>
            </a:r>
            <a:r>
              <a:rPr lang="en-GB" sz="1600" dirty="0" smtClean="0">
                <a:solidFill>
                  <a:srgbClr val="FF0000"/>
                </a:solidFill>
                <a:hlinkClick r:id="rId2"/>
              </a:rPr>
              <a:t>https://catalogue.ic.nhs.uk/publications/public-health/surveys/heal-surv-eng-2011/HSE2011-Ch9-Chronic-Pain.pdf</a:t>
            </a:r>
            <a:endParaRPr lang="en-GB" sz="1600" dirty="0" smtClean="0">
              <a:solidFill>
                <a:srgbClr val="FF0000"/>
              </a:solidFill>
            </a:endParaRPr>
          </a:p>
          <a:p>
            <a:endParaRPr lang="en-GB" sz="1600" dirty="0" smtClean="0">
              <a:solidFill>
                <a:srgbClr val="FF0000"/>
              </a:solidFill>
            </a:endParaRPr>
          </a:p>
          <a:p>
            <a:r>
              <a:rPr lang="en-GB" sz="2800" dirty="0" smtClean="0">
                <a:solidFill>
                  <a:schemeClr val="tx1">
                    <a:lumMod val="95000"/>
                    <a:lumOff val="5000"/>
                  </a:schemeClr>
                </a:solidFill>
              </a:rPr>
              <a:t>British Pain Society Website – patient information leaflets</a:t>
            </a:r>
          </a:p>
          <a:p>
            <a:endParaRPr lang="en-GB" sz="2800" dirty="0" smtClean="0">
              <a:solidFill>
                <a:schemeClr val="tx1">
                  <a:lumMod val="95000"/>
                  <a:lumOff val="5000"/>
                </a:schemeClr>
              </a:solidFill>
            </a:endParaRPr>
          </a:p>
          <a:p>
            <a:r>
              <a:rPr lang="en-GB" dirty="0" smtClean="0">
                <a:solidFill>
                  <a:schemeClr val="tx1">
                    <a:lumMod val="95000"/>
                    <a:lumOff val="5000"/>
                  </a:schemeClr>
                </a:solidFill>
              </a:rPr>
              <a:t>National Pain Audit </a:t>
            </a:r>
            <a:r>
              <a:rPr lang="en-GB" dirty="0" smtClean="0"/>
              <a:t>www.</a:t>
            </a:r>
            <a:r>
              <a:rPr lang="en-GB" b="1" dirty="0" smtClean="0"/>
              <a:t>nationalpainaudit</a:t>
            </a:r>
            <a:r>
              <a:rPr lang="en-GB" dirty="0" smtClean="0"/>
              <a:t>.org/media/files/</a:t>
            </a:r>
            <a:r>
              <a:rPr lang="en-GB" b="1" dirty="0" smtClean="0"/>
              <a:t>NationalPainAudit</a:t>
            </a:r>
            <a:r>
              <a:rPr lang="en-GB" dirty="0" smtClean="0"/>
              <a:t>-2012.pdf</a:t>
            </a:r>
            <a:r>
              <a:rPr lang="en-GB" dirty="0" smtClean="0">
                <a:solidFill>
                  <a:schemeClr val="tx1">
                    <a:lumMod val="95000"/>
                    <a:lumOff val="5000"/>
                  </a:schemeClr>
                </a:solidFill>
              </a:rPr>
              <a:t> </a:t>
            </a:r>
          </a:p>
          <a:p>
            <a:endParaRPr lang="en-GB" sz="1600" dirty="0" smtClean="0">
              <a:solidFill>
                <a:srgbClr val="FF0000"/>
              </a:solidFill>
            </a:endParaRPr>
          </a:p>
          <a:p>
            <a:endParaRPr lang="en-GB" sz="1600" dirty="0" smtClean="0">
              <a:solidFill>
                <a:srgbClr val="FF0000"/>
              </a:solidFill>
            </a:endParaRPr>
          </a:p>
          <a:p>
            <a:endParaRPr lang="en-GB" sz="1600" dirty="0" smtClean="0">
              <a:solidFill>
                <a:srgbClr val="FF0000"/>
              </a:solidFill>
            </a:endParaRPr>
          </a:p>
          <a:p>
            <a:endParaRPr lang="en-GB" sz="1600" dirty="0" smtClean="0">
              <a:solidFill>
                <a:srgbClr val="FF0000"/>
              </a:solidFill>
            </a:endParaRPr>
          </a:p>
          <a:p>
            <a:endParaRPr lang="en-GB" sz="1600" dirty="0" smtClean="0">
              <a:solidFill>
                <a:srgbClr val="FF0000"/>
              </a:solidFill>
            </a:endParaRPr>
          </a:p>
          <a:p>
            <a:endParaRPr lang="en-GB" sz="1600" dirty="0">
              <a:solidFill>
                <a:srgbClr val="FF000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Thank you for listening</a:t>
            </a:r>
            <a:endParaRPr lang="en-GB" b="1" dirty="0">
              <a:solidFill>
                <a:srgbClr val="C00000"/>
              </a:solidFill>
            </a:endParaRPr>
          </a:p>
        </p:txBody>
      </p:sp>
      <p:pic>
        <p:nvPicPr>
          <p:cNvPr id="4" name="Content Placeholder 3" descr="http://2.bp.blogspot.com/-Cgzt6I6z2aU/UZ4iWxME-GI/AAAAAAAAHtg/3nL2I8HIn_E/s1600/nhs_cartoon_graham_syringe_help_patricia_hewitt.jpg"/>
          <p:cNvPicPr>
            <a:picLocks noGrp="1"/>
          </p:cNvPicPr>
          <p:nvPr>
            <p:ph idx="1"/>
          </p:nvPr>
        </p:nvPicPr>
        <p:blipFill>
          <a:blip r:embed="rId2" cstate="print"/>
          <a:srcRect/>
          <a:stretch>
            <a:fillRect/>
          </a:stretch>
        </p:blipFill>
        <p:spPr bwMode="auto">
          <a:xfrm>
            <a:off x="683568" y="1268760"/>
            <a:ext cx="7992888" cy="52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347</TotalTime>
  <Words>2503</Words>
  <Application>Microsoft Office PowerPoint</Application>
  <PresentationFormat>On-screen Show (4:3)</PresentationFormat>
  <Paragraphs>481</Paragraphs>
  <Slides>92</Slides>
  <Notes>6</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Oriel</vt:lpstr>
      <vt:lpstr>Managing chronic non-malignant pain in primary care</vt:lpstr>
      <vt:lpstr>What is pain?</vt:lpstr>
      <vt:lpstr>Slide 3</vt:lpstr>
      <vt:lpstr>Influences on the pain experience</vt:lpstr>
      <vt:lpstr>Incidence</vt:lpstr>
      <vt:lpstr>Slide 6</vt:lpstr>
      <vt:lpstr>Slide 7</vt:lpstr>
      <vt:lpstr>Slide 8</vt:lpstr>
      <vt:lpstr>Slide 9</vt:lpstr>
      <vt:lpstr>Slide 10</vt:lpstr>
      <vt:lpstr>Slide 11</vt:lpstr>
      <vt:lpstr>Slide 12</vt:lpstr>
      <vt:lpstr>Slide 13</vt:lpstr>
      <vt:lpstr>Slide 14</vt:lpstr>
      <vt:lpstr>Objectives of Chronic Pain Management</vt:lpstr>
      <vt:lpstr>Slide 16</vt:lpstr>
      <vt:lpstr>Slide 17</vt:lpstr>
      <vt:lpstr>Treatment in the Primary Setting</vt:lpstr>
      <vt:lpstr>Best tool </vt:lpstr>
      <vt:lpstr>Slide 20</vt:lpstr>
      <vt:lpstr>Slide 21</vt:lpstr>
      <vt:lpstr>RED FLAGS</vt:lpstr>
      <vt:lpstr>YELLOW FLAGS</vt:lpstr>
      <vt:lpstr>Basic investigations</vt:lpstr>
      <vt:lpstr>   remember</vt:lpstr>
      <vt:lpstr>“How do you spot the malingerer?”</vt:lpstr>
      <vt:lpstr>HOLISTIC APPROACH</vt:lpstr>
      <vt:lpstr>How do we measure pain?</vt:lpstr>
      <vt:lpstr>Slide 29</vt:lpstr>
      <vt:lpstr>Useful measures</vt:lpstr>
      <vt:lpstr>Slide 31</vt:lpstr>
      <vt:lpstr>Nociceptive pain</vt:lpstr>
      <vt:lpstr>What is neuropathic pain?</vt:lpstr>
      <vt:lpstr>Symptoms of Neuropathic Pain </vt:lpstr>
      <vt:lpstr>Slide 35</vt:lpstr>
      <vt:lpstr>“Thou shall not fill me up with tablets”</vt:lpstr>
      <vt:lpstr>Slide 37</vt:lpstr>
      <vt:lpstr>Medication for nociceptive pain</vt:lpstr>
      <vt:lpstr>Slide 39</vt:lpstr>
      <vt:lpstr>Slide 40</vt:lpstr>
      <vt:lpstr>Slide 41</vt:lpstr>
      <vt:lpstr>Slide 42</vt:lpstr>
      <vt:lpstr>Topical treatments for localised neuropathic pain</vt:lpstr>
      <vt:lpstr>Tricyclic antidepressants</vt:lpstr>
      <vt:lpstr>Slide 45</vt:lpstr>
      <vt:lpstr>NORTRIPTYLINE</vt:lpstr>
      <vt:lpstr>DULOXETINE</vt:lpstr>
      <vt:lpstr>Anticonvulsant drugs</vt:lpstr>
      <vt:lpstr>Gabapentin</vt:lpstr>
      <vt:lpstr>Pregabalin</vt:lpstr>
      <vt:lpstr>Problems with long term opiates</vt:lpstr>
      <vt:lpstr>Which opiate to choose?</vt:lpstr>
      <vt:lpstr>Which opiate to choose?</vt:lpstr>
      <vt:lpstr>                    Fentanyl morphine equivalent</vt:lpstr>
      <vt:lpstr>Slide 55</vt:lpstr>
      <vt:lpstr>When is it appropriate to prescribe opiates?</vt:lpstr>
      <vt:lpstr>What should we be telling patients before we prescribe opiates?</vt:lpstr>
      <vt:lpstr>Alarm bells</vt:lpstr>
      <vt:lpstr>Common side effects</vt:lpstr>
      <vt:lpstr>Less well known (but still common) side effects</vt:lpstr>
      <vt:lpstr>Effect on the immune system</vt:lpstr>
      <vt:lpstr>Palliative Medicine 2006; 20: s9/s15 Opioids and the immune system,  Paolo Sacerdoti </vt:lpstr>
      <vt:lpstr>Effect on the HPA</vt:lpstr>
      <vt:lpstr>Opioid induced hyperalgesia</vt:lpstr>
      <vt:lpstr>Slide 65</vt:lpstr>
      <vt:lpstr>Slide 66</vt:lpstr>
      <vt:lpstr>TENS – transcutaneous electric nerve stimulation </vt:lpstr>
      <vt:lpstr>Slide 68</vt:lpstr>
      <vt:lpstr>Slide 69</vt:lpstr>
      <vt:lpstr>Slide 70</vt:lpstr>
      <vt:lpstr>COMPLEMENTARY THERAPY</vt:lpstr>
      <vt:lpstr>Slide 72</vt:lpstr>
      <vt:lpstr>THEORETICAL MODEL OF CHANGE</vt:lpstr>
      <vt:lpstr>Slide 74</vt:lpstr>
      <vt:lpstr>Aims of the psychological assessment</vt:lpstr>
      <vt:lpstr>Motivational interviewing</vt:lpstr>
      <vt:lpstr>Motivational interviewing</vt:lpstr>
      <vt:lpstr>Slide 78</vt:lpstr>
      <vt:lpstr>PSYCHOLOGICAL THERAPY</vt:lpstr>
      <vt:lpstr>Slide 80</vt:lpstr>
      <vt:lpstr>Slide 81</vt:lpstr>
      <vt:lpstr>Referral to mental health services</vt:lpstr>
      <vt:lpstr>Consider referral to</vt:lpstr>
      <vt:lpstr>Slide 84</vt:lpstr>
      <vt:lpstr>Treatment at secondary level</vt:lpstr>
      <vt:lpstr>Slide 86</vt:lpstr>
      <vt:lpstr>Referral Criteria</vt:lpstr>
      <vt:lpstr>Referral Criteria </vt:lpstr>
      <vt:lpstr>TAKE HOME MESSAGE</vt:lpstr>
      <vt:lpstr>REMEMBER</vt:lpstr>
      <vt:lpstr>Useful reading material</vt:lpstr>
      <vt:lpstr>Thank you for listening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chronic non-malignant pain in primary care</dc:title>
  <dc:creator>Lorraine Calleja</dc:creator>
  <cp:lastModifiedBy>Lorraine Calleja</cp:lastModifiedBy>
  <cp:revision>32</cp:revision>
  <dcterms:created xsi:type="dcterms:W3CDTF">2014-01-18T15:46:06Z</dcterms:created>
  <dcterms:modified xsi:type="dcterms:W3CDTF">2014-01-21T21:28:22Z</dcterms:modified>
</cp:coreProperties>
</file>