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79" r:id="rId3"/>
    <p:sldMasterId id="2147483691" r:id="rId4"/>
    <p:sldMasterId id="2147483703" r:id="rId5"/>
    <p:sldMasterId id="2147483715" r:id="rId6"/>
    <p:sldMasterId id="2147483725" r:id="rId7"/>
    <p:sldMasterId id="2147483738" r:id="rId8"/>
  </p:sldMasterIdLst>
  <p:notesMasterIdLst>
    <p:notesMasterId r:id="rId41"/>
  </p:notesMasterIdLst>
  <p:sldIdLst>
    <p:sldId id="296" r:id="rId9"/>
    <p:sldId id="271" r:id="rId10"/>
    <p:sldId id="297" r:id="rId11"/>
    <p:sldId id="269" r:id="rId12"/>
    <p:sldId id="270" r:id="rId13"/>
    <p:sldId id="298" r:id="rId14"/>
    <p:sldId id="305" r:id="rId15"/>
    <p:sldId id="315" r:id="rId16"/>
    <p:sldId id="308" r:id="rId17"/>
    <p:sldId id="310" r:id="rId18"/>
    <p:sldId id="319" r:id="rId19"/>
    <p:sldId id="316" r:id="rId20"/>
    <p:sldId id="317" r:id="rId21"/>
    <p:sldId id="318" r:id="rId22"/>
    <p:sldId id="311"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09" r:id="rId38"/>
    <p:sldId id="335" r:id="rId39"/>
    <p:sldId id="33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9CD5"/>
    <a:srgbClr val="1E427B"/>
    <a:srgbClr val="B79533"/>
    <a:srgbClr val="8C722C"/>
    <a:srgbClr val="4B8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94667" autoAdjust="0"/>
  </p:normalViewPr>
  <p:slideViewPr>
    <p:cSldViewPr snapToObjects="1">
      <p:cViewPr>
        <p:scale>
          <a:sx n="70" d="100"/>
          <a:sy n="70" d="100"/>
        </p:scale>
        <p:origin x="-1080" y="-7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98" d="100"/>
          <a:sy n="98" d="100"/>
        </p:scale>
        <p:origin x="-306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89C052-8826-FE4C-8367-E58F791E3815}" type="datetimeFigureOut">
              <a:rPr lang="en-US" smtClean="0"/>
              <a:pPr/>
              <a:t>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1620C-5F40-794D-B06C-5BC30FB3EC45}" type="slidenum">
              <a:rPr lang="en-US" smtClean="0"/>
              <a:pPr/>
              <a:t>‹#›</a:t>
            </a:fld>
            <a:endParaRPr lang="en-US"/>
          </a:p>
        </p:txBody>
      </p:sp>
    </p:spTree>
    <p:extLst>
      <p:ext uri="{BB962C8B-B14F-4D97-AF65-F5344CB8AC3E}">
        <p14:creationId xmlns:p14="http://schemas.microsoft.com/office/powerpoint/2010/main" val="3663125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84B7CC4D-0703-4C12-B847-5A093A576AFC}" type="slidenum">
              <a:rPr lang="en-US" altLang="en-US" smtClean="0">
                <a:solidFill>
                  <a:prstClr val="black"/>
                </a:solidFill>
              </a:rPr>
              <a:pPr/>
              <a:t>12</a:t>
            </a:fld>
            <a:endParaRPr lang="en-US" altLang="en-US" smtClean="0">
              <a:solidFill>
                <a:prstClr val="black"/>
              </a:solidFill>
            </a:endParaRPr>
          </a:p>
        </p:txBody>
      </p:sp>
      <p:sp>
        <p:nvSpPr>
          <p:cNvPr id="2" name="Header Placeholder 1"/>
          <p:cNvSpPr>
            <a:spLocks noGrp="1"/>
          </p:cNvSpPr>
          <p:nvPr>
            <p:ph type="hdr" sz="quarter" idx="10"/>
          </p:nvPr>
        </p:nvSpPr>
        <p:spPr/>
        <p:txBody>
          <a:bodyPr/>
          <a:lstStyle/>
          <a:p>
            <a:pPr>
              <a:defRPr/>
            </a:pPr>
            <a:r>
              <a:rPr lang="en-US" smtClean="0">
                <a:solidFill>
                  <a:prstClr val="black"/>
                </a:solidFill>
              </a:rPr>
              <a:t>Day 2 v4 orig</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ECE0579-A263-4C91-9341-EF3A9C5406A2}" type="slidenum">
              <a:rPr lang="en-GB" altLang="en-US">
                <a:solidFill>
                  <a:prstClr val="black"/>
                </a:solidFill>
                <a:latin typeface="Arial" pitchFamily="34" charset="0"/>
              </a:rPr>
              <a:pPr eaLnBrk="1" hangingPunct="1">
                <a:spcBef>
                  <a:spcPct val="0"/>
                </a:spcBef>
              </a:pPr>
              <a:t>13</a:t>
            </a:fld>
            <a:endParaRPr lang="en-GB" altLang="en-US">
              <a:solidFill>
                <a:prstClr val="black"/>
              </a:solidFill>
              <a:latin typeface="Arial" pitchFamily="34" charset="0"/>
            </a:endParaRPr>
          </a:p>
        </p:txBody>
      </p:sp>
      <p:sp>
        <p:nvSpPr>
          <p:cNvPr id="9113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Univers 45 Light" charset="0"/>
            </a:endParaRPr>
          </a:p>
        </p:txBody>
      </p:sp>
      <p:sp>
        <p:nvSpPr>
          <p:cNvPr id="91141" name="Slide Number Placeholder 3"/>
          <p:cNvSpPr txBox="1">
            <a:spLocks noGrp="1"/>
          </p:cNvSpPr>
          <p:nvPr/>
        </p:nvSpPr>
        <p:spPr bwMode="auto">
          <a:xfrm>
            <a:off x="3885343" y="8685335"/>
            <a:ext cx="29710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03288" eaLnBrk="0" hangingPunct="0">
              <a:spcBef>
                <a:spcPct val="30000"/>
              </a:spcBef>
              <a:defRPr sz="1200">
                <a:solidFill>
                  <a:schemeClr val="tx1"/>
                </a:solidFill>
                <a:latin typeface="Calibri" pitchFamily="34" charset="0"/>
                <a:ea typeface="MS PGothic" pitchFamily="34" charset="-128"/>
              </a:defRPr>
            </a:lvl1pPr>
            <a:lvl2pPr marL="742950" indent="-285750" defTabSz="903288" eaLnBrk="0" hangingPunct="0">
              <a:spcBef>
                <a:spcPct val="30000"/>
              </a:spcBef>
              <a:defRPr sz="1200">
                <a:solidFill>
                  <a:schemeClr val="tx1"/>
                </a:solidFill>
                <a:latin typeface="Calibri" pitchFamily="34" charset="0"/>
                <a:ea typeface="MS PGothic" pitchFamily="34" charset="-128"/>
              </a:defRPr>
            </a:lvl2pPr>
            <a:lvl3pPr marL="1143000" indent="-228600" defTabSz="903288" eaLnBrk="0" hangingPunct="0">
              <a:spcBef>
                <a:spcPct val="30000"/>
              </a:spcBef>
              <a:defRPr sz="1200">
                <a:solidFill>
                  <a:schemeClr val="tx1"/>
                </a:solidFill>
                <a:latin typeface="Calibri" pitchFamily="34" charset="0"/>
                <a:ea typeface="MS PGothic" pitchFamily="34" charset="-128"/>
              </a:defRPr>
            </a:lvl3pPr>
            <a:lvl4pPr marL="1600200" indent="-228600" defTabSz="903288" eaLnBrk="0" hangingPunct="0">
              <a:spcBef>
                <a:spcPct val="30000"/>
              </a:spcBef>
              <a:defRPr sz="1200">
                <a:solidFill>
                  <a:schemeClr val="tx1"/>
                </a:solidFill>
                <a:latin typeface="Calibri" pitchFamily="34" charset="0"/>
                <a:ea typeface="MS PGothic" pitchFamily="34" charset="-128"/>
              </a:defRPr>
            </a:lvl4pPr>
            <a:lvl5pPr marL="2057400" indent="-228600" defTabSz="903288" eaLnBrk="0" hangingPunct="0">
              <a:spcBef>
                <a:spcPct val="30000"/>
              </a:spcBef>
              <a:defRPr sz="1200">
                <a:solidFill>
                  <a:schemeClr val="tx1"/>
                </a:solidFill>
                <a:latin typeface="Calibri" pitchFamily="34" charset="0"/>
                <a:ea typeface="MS PGothic" pitchFamily="34" charset="-128"/>
              </a:defRPr>
            </a:lvl5pPr>
            <a:lvl6pPr marL="2514600" indent="-228600" defTabSz="90328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90328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90328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90328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fontAlgn="base">
              <a:spcBef>
                <a:spcPct val="0"/>
              </a:spcBef>
              <a:spcAft>
                <a:spcPct val="0"/>
              </a:spcAft>
            </a:pPr>
            <a:fld id="{E46AA874-B887-428A-A5BB-A5BD115C268E}" type="slidenum">
              <a:rPr lang="en-GB" altLang="en-US" sz="1100" smtClean="0">
                <a:solidFill>
                  <a:prstClr val="black"/>
                </a:solidFill>
                <a:latin typeface="Univers 45 Light" charset="0"/>
              </a:rPr>
              <a:pPr algn="r" fontAlgn="base">
                <a:spcBef>
                  <a:spcPct val="0"/>
                </a:spcBef>
                <a:spcAft>
                  <a:spcPct val="0"/>
                </a:spcAft>
              </a:pPr>
              <a:t>13</a:t>
            </a:fld>
            <a:endParaRPr lang="en-GB" altLang="en-US" sz="1100" smtClean="0">
              <a:solidFill>
                <a:prstClr val="black"/>
              </a:solidFill>
              <a:latin typeface="Univers 45 Light"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876EB5-518D-4FD2-B63E-09888E4DD98D}"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25017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187482-75C0-4CFE-9377-AAB3B4A0445C}" type="slidenum">
              <a:rPr lang="en-US">
                <a:solidFill>
                  <a:prstClr val="black"/>
                </a:solidFill>
              </a:rPr>
              <a:pPr fontAlgn="base">
                <a:spcBef>
                  <a:spcPct val="0"/>
                </a:spcBef>
                <a:spcAft>
                  <a:spcPct val="0"/>
                </a:spcAft>
                <a:defRPr/>
              </a:pPr>
              <a:t>18</a:t>
            </a:fld>
            <a:endParaRPr lang="en-US">
              <a:solidFill>
                <a:prstClr val="black"/>
              </a:solidFill>
            </a:endParaRPr>
          </a:p>
        </p:txBody>
      </p:sp>
      <p:sp>
        <p:nvSpPr>
          <p:cNvPr id="5222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1027"/>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500" smtClean="0"/>
              <a:t>In relationship based organizations an interesting phenomenon occurs which we call “Parallel Process”.  </a:t>
            </a:r>
          </a:p>
          <a:p>
            <a:pPr eaLnBrk="1" hangingPunct="1">
              <a:spcBef>
                <a:spcPct val="0"/>
              </a:spcBef>
            </a:pPr>
            <a:endParaRPr lang="en-US" sz="1500" smtClean="0"/>
          </a:p>
          <a:p>
            <a:pPr eaLnBrk="1" hangingPunct="1">
              <a:spcBef>
                <a:spcPct val="0"/>
              </a:spcBef>
            </a:pPr>
            <a:r>
              <a:rPr lang="en-US" sz="1500" smtClean="0"/>
              <a:t>The supervisor role models healthy behaviors that promote therapeutic relationships. </a:t>
            </a:r>
          </a:p>
          <a:p>
            <a:pPr eaLnBrk="1" hangingPunct="1">
              <a:spcBef>
                <a:spcPct val="0"/>
              </a:spcBef>
            </a:pPr>
            <a:endParaRPr lang="en-US" sz="1500" smtClean="0"/>
          </a:p>
          <a:p>
            <a:pPr eaLnBrk="1" hangingPunct="1">
              <a:spcBef>
                <a:spcPct val="0"/>
              </a:spcBef>
            </a:pPr>
            <a:r>
              <a:rPr lang="en-US" sz="1500" smtClean="0"/>
              <a:t>Read definition. </a:t>
            </a:r>
          </a:p>
          <a:p>
            <a:pPr eaLnBrk="1" hangingPunct="1">
              <a:spcBef>
                <a:spcPct val="0"/>
              </a:spcBef>
            </a:pPr>
            <a:endParaRPr lang="en-US" sz="1500" smtClean="0"/>
          </a:p>
          <a:p>
            <a:pPr eaLnBrk="1" hangingPunct="1">
              <a:spcBef>
                <a:spcPct val="0"/>
              </a:spcBef>
            </a:pPr>
            <a:r>
              <a:rPr lang="en-US" sz="1500" smtClean="0"/>
              <a:t>So how you ‘are’ with the nurse can have a significant impact on how the nurse is with the client….</a:t>
            </a:r>
          </a:p>
          <a:p>
            <a:pPr eaLnBrk="1" hangingPunct="1">
              <a:spcBef>
                <a:spcPct val="0"/>
              </a:spcBef>
            </a:pPr>
            <a:endParaRPr lang="en-US" sz="1500" smtClean="0"/>
          </a:p>
          <a:p>
            <a:pPr eaLnBrk="1" hangingPunct="1">
              <a:spcBef>
                <a:spcPct val="0"/>
              </a:spcBef>
            </a:pPr>
            <a:r>
              <a:rPr lang="en-US" sz="1500" smtClean="0"/>
              <a:t>Any thoughts?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187482-75C0-4CFE-9377-AAB3B4A0445C}" type="slidenum">
              <a:rPr lang="en-US">
                <a:solidFill>
                  <a:prstClr val="black"/>
                </a:solidFill>
              </a:rPr>
              <a:pPr fontAlgn="base">
                <a:spcBef>
                  <a:spcPct val="0"/>
                </a:spcBef>
                <a:spcAft>
                  <a:spcPct val="0"/>
                </a:spcAft>
                <a:defRPr/>
              </a:pPr>
              <a:t>19</a:t>
            </a:fld>
            <a:endParaRPr lang="en-US">
              <a:solidFill>
                <a:prstClr val="black"/>
              </a:solidFill>
            </a:endParaRPr>
          </a:p>
        </p:txBody>
      </p:sp>
      <p:sp>
        <p:nvSpPr>
          <p:cNvPr id="5222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1027"/>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500" smtClean="0"/>
              <a:t>In relationship based organizations an interesting phenomenon occurs which we call “Parallel Process”.  </a:t>
            </a:r>
          </a:p>
          <a:p>
            <a:pPr eaLnBrk="1" hangingPunct="1">
              <a:spcBef>
                <a:spcPct val="0"/>
              </a:spcBef>
            </a:pPr>
            <a:endParaRPr lang="en-US" sz="1500" smtClean="0"/>
          </a:p>
          <a:p>
            <a:pPr eaLnBrk="1" hangingPunct="1">
              <a:spcBef>
                <a:spcPct val="0"/>
              </a:spcBef>
            </a:pPr>
            <a:r>
              <a:rPr lang="en-US" sz="1500" smtClean="0"/>
              <a:t>The supervisor role models healthy behaviors that promote therapeutic relationships. </a:t>
            </a:r>
          </a:p>
          <a:p>
            <a:pPr eaLnBrk="1" hangingPunct="1">
              <a:spcBef>
                <a:spcPct val="0"/>
              </a:spcBef>
            </a:pPr>
            <a:endParaRPr lang="en-US" sz="1500" smtClean="0"/>
          </a:p>
          <a:p>
            <a:pPr eaLnBrk="1" hangingPunct="1">
              <a:spcBef>
                <a:spcPct val="0"/>
              </a:spcBef>
            </a:pPr>
            <a:r>
              <a:rPr lang="en-US" sz="1500" smtClean="0"/>
              <a:t>Read definition. </a:t>
            </a:r>
          </a:p>
          <a:p>
            <a:pPr eaLnBrk="1" hangingPunct="1">
              <a:spcBef>
                <a:spcPct val="0"/>
              </a:spcBef>
            </a:pPr>
            <a:endParaRPr lang="en-US" sz="1500" smtClean="0"/>
          </a:p>
          <a:p>
            <a:pPr eaLnBrk="1" hangingPunct="1">
              <a:spcBef>
                <a:spcPct val="0"/>
              </a:spcBef>
            </a:pPr>
            <a:r>
              <a:rPr lang="en-US" sz="1500" smtClean="0"/>
              <a:t>So how you ‘are’ with the nurse can have a significant impact on how the nurse is with the client….</a:t>
            </a:r>
          </a:p>
          <a:p>
            <a:pPr eaLnBrk="1" hangingPunct="1">
              <a:spcBef>
                <a:spcPct val="0"/>
              </a:spcBef>
            </a:pPr>
            <a:endParaRPr lang="en-US" sz="1500" smtClean="0"/>
          </a:p>
          <a:p>
            <a:pPr eaLnBrk="1" hangingPunct="1">
              <a:spcBef>
                <a:spcPct val="0"/>
              </a:spcBef>
            </a:pPr>
            <a:r>
              <a:rPr lang="en-US" sz="1500" smtClean="0"/>
              <a:t>Any thoughts?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Ok so now lets look at the functions of supervision in more detail. </a:t>
            </a:r>
          </a:p>
          <a:p>
            <a:pPr eaLnBrk="1" hangingPunct="1"/>
            <a:endParaRPr lang="en-GB" smtClean="0"/>
          </a:p>
          <a:p>
            <a:pPr eaLnBrk="1" hangingPunct="1"/>
            <a:r>
              <a:rPr lang="en-GB" smtClean="0"/>
              <a:t>Supervision can be educative, supportive and managerial (Kadushin, 1976)</a:t>
            </a:r>
          </a:p>
          <a:p>
            <a:pPr eaLnBrk="1" hangingPunct="1"/>
            <a:endParaRPr lang="en-GB" smtClean="0"/>
          </a:p>
          <a:p>
            <a:pPr eaLnBrk="1" hangingPunct="1"/>
            <a:r>
              <a:rPr lang="en-GB" smtClean="0"/>
              <a:t>Educative – this includes action learning, emphasize the role of facilitator of team learning and introduce workbooks, importance of planning days with the team etc</a:t>
            </a:r>
          </a:p>
          <a:p>
            <a:pPr eaLnBrk="1" hangingPunct="1"/>
            <a:endParaRPr lang="en-GB" smtClean="0"/>
          </a:p>
          <a:p>
            <a:pPr eaLnBrk="1" hangingPunct="1"/>
            <a:r>
              <a:rPr lang="en-GB" smtClean="0"/>
              <a:t>Supportive – example; A family nurse comes to supervision and begins a conversation about her feelings of anxiety about being able to manage her workload</a:t>
            </a:r>
          </a:p>
          <a:p>
            <a:pPr eaLnBrk="1" hangingPunct="1"/>
            <a:endParaRPr lang="en-GB" smtClean="0"/>
          </a:p>
          <a:p>
            <a:pPr eaLnBrk="1" hangingPunct="1"/>
            <a:r>
              <a:rPr lang="en-GB" smtClean="0"/>
              <a:t>This is attending to the emotional impact of the work</a:t>
            </a:r>
          </a:p>
          <a:p>
            <a:pPr eaLnBrk="1" hangingPunct="1"/>
            <a:endParaRPr lang="en-GB" smtClean="0"/>
          </a:p>
          <a:p>
            <a:pPr eaLnBrk="1" hangingPunct="1"/>
            <a:r>
              <a:rPr lang="en-GB" smtClean="0"/>
              <a:t>Managerial- interesting aspect to the role, think about being a supervisor and manager and the possible areas you may wish to consider, being part of the team and yet separate from the team.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C042BEA-E46B-4F5F-96E6-A4EB279884F0}" type="slidenum">
              <a:rPr lang="en-GB" sz="1200" smtClean="0">
                <a:solidFill>
                  <a:prstClr val="black"/>
                </a:solidFill>
                <a:latin typeface="Times New Roman" pitchFamily="18" charset="0"/>
              </a:rPr>
              <a:pPr eaLnBrk="1" hangingPunct="1"/>
              <a:t>22</a:t>
            </a:fld>
            <a:endParaRPr lang="en-GB" sz="1200" smtClean="0">
              <a:solidFill>
                <a:prstClr val="black"/>
              </a:solidFill>
              <a:latin typeface="Times New Roman" pitchFamily="18" charset="0"/>
            </a:endParaRPr>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GB" smtClean="0"/>
              <a:t>Thinking and analysing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Full bracket Dark Pink.eps"/>
          <p:cNvPicPr>
            <a:picLocks noChangeAspect="1"/>
          </p:cNvPicPr>
          <p:nvPr userDrawn="1"/>
        </p:nvPicPr>
        <p:blipFill>
          <a:blip r:embed="rId2"/>
          <a:stretch>
            <a:fillRect/>
          </a:stretch>
        </p:blipFill>
        <p:spPr>
          <a:xfrm>
            <a:off x="6553200" y="1905000"/>
            <a:ext cx="846362" cy="289401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714D40-BC9A-4908-8979-74C010714504}" type="datetimeFigureOut">
              <a:rPr lang="en-GB" smtClean="0"/>
              <a:t>06/12/2013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9AE23BD-A10B-472F-BA5B-3C8619C93622}" type="slidenum">
              <a:rPr lang="en-GB" smtClean="0"/>
              <a:t>‹#›</a:t>
            </a:fld>
            <a:endParaRPr lang="en-GB"/>
          </a:p>
        </p:txBody>
      </p:sp>
    </p:spTree>
    <p:extLst>
      <p:ext uri="{BB962C8B-B14F-4D97-AF65-F5344CB8AC3E}">
        <p14:creationId xmlns:p14="http://schemas.microsoft.com/office/powerpoint/2010/main" val="316992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C714D40-BC9A-4908-8979-74C010714504}" type="datetimeFigureOut">
              <a:rPr lang="en-GB" smtClean="0"/>
              <a:t>06/12/2013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9AE23BD-A10B-472F-BA5B-3C8619C93622}" type="slidenum">
              <a:rPr lang="en-GB" smtClean="0"/>
              <a:t>‹#›</a:t>
            </a:fld>
            <a:endParaRPr lang="en-GB"/>
          </a:p>
        </p:txBody>
      </p:sp>
    </p:spTree>
    <p:extLst>
      <p:ext uri="{BB962C8B-B14F-4D97-AF65-F5344CB8AC3E}">
        <p14:creationId xmlns:p14="http://schemas.microsoft.com/office/powerpoint/2010/main" val="3649584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C714D40-BC9A-4908-8979-74C010714504}" type="datetimeFigureOut">
              <a:rPr lang="en-GB" smtClean="0"/>
              <a:t>06/12/2013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9AE23BD-A10B-472F-BA5B-3C8619C93622}" type="slidenum">
              <a:rPr lang="en-GB" smtClean="0"/>
              <a:t>‹#›</a:t>
            </a:fld>
            <a:endParaRPr lang="en-GB"/>
          </a:p>
        </p:txBody>
      </p:sp>
    </p:spTree>
    <p:extLst>
      <p:ext uri="{BB962C8B-B14F-4D97-AF65-F5344CB8AC3E}">
        <p14:creationId xmlns:p14="http://schemas.microsoft.com/office/powerpoint/2010/main" val="4246630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C714D40-BC9A-4908-8979-74C010714504}" type="datetimeFigureOut">
              <a:rPr lang="en-GB" smtClean="0"/>
              <a:t>06/12/2013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9AE23BD-A10B-472F-BA5B-3C8619C93622}" type="slidenum">
              <a:rPr lang="en-GB" smtClean="0"/>
              <a:t>‹#›</a:t>
            </a:fld>
            <a:endParaRPr lang="en-GB"/>
          </a:p>
        </p:txBody>
      </p:sp>
    </p:spTree>
    <p:extLst>
      <p:ext uri="{BB962C8B-B14F-4D97-AF65-F5344CB8AC3E}">
        <p14:creationId xmlns:p14="http://schemas.microsoft.com/office/powerpoint/2010/main" val="1050410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714D40-BC9A-4908-8979-74C010714504}" type="datetimeFigureOut">
              <a:rPr lang="en-GB" smtClean="0"/>
              <a:t>06/12/2013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9AE23BD-A10B-472F-BA5B-3C8619C93622}" type="slidenum">
              <a:rPr lang="en-GB" smtClean="0"/>
              <a:t>‹#›</a:t>
            </a:fld>
            <a:endParaRPr lang="en-GB"/>
          </a:p>
        </p:txBody>
      </p:sp>
    </p:spTree>
    <p:extLst>
      <p:ext uri="{BB962C8B-B14F-4D97-AF65-F5344CB8AC3E}">
        <p14:creationId xmlns:p14="http://schemas.microsoft.com/office/powerpoint/2010/main" val="2527885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714D40-BC9A-4908-8979-74C010714504}" type="datetimeFigureOut">
              <a:rPr lang="en-GB" smtClean="0"/>
              <a:t>06/12/2013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9AE23BD-A10B-472F-BA5B-3C8619C93622}" type="slidenum">
              <a:rPr lang="en-GB" smtClean="0"/>
              <a:t>‹#›</a:t>
            </a:fld>
            <a:endParaRPr lang="en-GB"/>
          </a:p>
        </p:txBody>
      </p:sp>
    </p:spTree>
    <p:extLst>
      <p:ext uri="{BB962C8B-B14F-4D97-AF65-F5344CB8AC3E}">
        <p14:creationId xmlns:p14="http://schemas.microsoft.com/office/powerpoint/2010/main" val="2948497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714D40-BC9A-4908-8979-74C010714504}" type="datetimeFigureOut">
              <a:rPr lang="en-GB" smtClean="0"/>
              <a:t>06/12/2013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9AE23BD-A10B-472F-BA5B-3C8619C93622}" type="slidenum">
              <a:rPr lang="en-GB" smtClean="0"/>
              <a:t>‹#›</a:t>
            </a:fld>
            <a:endParaRPr lang="en-GB"/>
          </a:p>
        </p:txBody>
      </p:sp>
    </p:spTree>
    <p:extLst>
      <p:ext uri="{BB962C8B-B14F-4D97-AF65-F5344CB8AC3E}">
        <p14:creationId xmlns:p14="http://schemas.microsoft.com/office/powerpoint/2010/main" val="822512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714D40-BC9A-4908-8979-74C010714504}" type="datetimeFigureOut">
              <a:rPr lang="en-GB" smtClean="0"/>
              <a:t>06/12/2013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9AE23BD-A10B-472F-BA5B-3C8619C93622}" type="slidenum">
              <a:rPr lang="en-GB" smtClean="0"/>
              <a:t>‹#›</a:t>
            </a:fld>
            <a:endParaRPr lang="en-GB"/>
          </a:p>
        </p:txBody>
      </p:sp>
    </p:spTree>
    <p:extLst>
      <p:ext uri="{BB962C8B-B14F-4D97-AF65-F5344CB8AC3E}">
        <p14:creationId xmlns:p14="http://schemas.microsoft.com/office/powerpoint/2010/main" val="2494156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857364"/>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57290" y="364331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DDC9DF-2F73-4397-98E1-BD1503B90047}" type="datetimeFigureOut">
              <a:rPr lang="en-US">
                <a:solidFill>
                  <a:srgbClr val="FFFFFF"/>
                </a:solidFill>
              </a:rPr>
              <a:pPr>
                <a:defRPr/>
              </a:pPr>
              <a:t>12/6/2013</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235F3B8D-15FA-430C-9CA0-CFCE0B2646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4896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9C9E5A9-D81B-45A6-9A7F-F7DB2407B9B3}" type="datetimeFigureOut">
              <a:rPr lang="en-US">
                <a:solidFill>
                  <a:srgbClr val="FFFFFF"/>
                </a:solidFill>
              </a:rPr>
              <a:pPr>
                <a:defRPr/>
              </a:pPr>
              <a:t>12/6/2013</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072D0A88-9ED8-4956-A248-D33AAD6651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365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85800" y="2057400"/>
            <a:ext cx="3429000" cy="3124200"/>
          </a:xfrm>
        </p:spPr>
        <p:txBody>
          <a:bodyPr>
            <a:normAutofit/>
          </a:bodyPr>
          <a:lstStyle>
            <a:lvl1pPr>
              <a:buNone/>
              <a:defRPr sz="140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3" name="Text Placeholder 11"/>
          <p:cNvSpPr>
            <a:spLocks noGrp="1"/>
          </p:cNvSpPr>
          <p:nvPr>
            <p:ph type="body" sz="quarter" idx="11" hasCustomPrompt="1"/>
          </p:nvPr>
        </p:nvSpPr>
        <p:spPr>
          <a:xfrm>
            <a:off x="4724400" y="2057400"/>
            <a:ext cx="3429000" cy="3124200"/>
          </a:xfrm>
        </p:spPr>
        <p:txBody>
          <a:bodyPr>
            <a:normAutofit/>
          </a:bodyPr>
          <a:lstStyle>
            <a:lvl1pPr>
              <a:buNone/>
              <a:defRPr sz="140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8"/>
          <p:cNvSpPr>
            <a:spLocks noGrp="1"/>
          </p:cNvSpPr>
          <p:nvPr>
            <p:ph type="title" hasCustomPrompt="1"/>
          </p:nvPr>
        </p:nvSpPr>
        <p:spPr>
          <a:xfrm>
            <a:off x="681487"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smtClean="0"/>
              <a:t>Header 1</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4348" y="392906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14348" y="242887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25B2B7-DE89-4589-8A39-76B882843677}" type="datetimeFigureOut">
              <a:rPr lang="en-US">
                <a:solidFill>
                  <a:srgbClr val="FFFFFF"/>
                </a:solidFill>
              </a:rPr>
              <a:pPr>
                <a:defRPr/>
              </a:pPr>
              <a:t>12/6/2013</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9ED9FD22-E38E-44DA-856B-81CABA2AD1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4000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1142984"/>
            <a:ext cx="8301038" cy="78581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00241"/>
            <a:ext cx="4038600" cy="40719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00241"/>
            <a:ext cx="4038600" cy="40719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6B9799-06CE-4040-B844-15A7B8882627}" type="datetimeFigureOut">
              <a:rPr lang="en-US">
                <a:solidFill>
                  <a:srgbClr val="FFFFFF"/>
                </a:solidFill>
              </a:rPr>
              <a:pPr>
                <a:defRPr/>
              </a:pPr>
              <a:t>12/6/2013</a:t>
            </a:fld>
            <a:endParaRPr lang="en-US">
              <a:solidFill>
                <a:srgbClr val="FFFFFF"/>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5"/>
          <p:cNvSpPr>
            <a:spLocks noGrp="1"/>
          </p:cNvSpPr>
          <p:nvPr>
            <p:ph type="sldNum" sz="quarter" idx="12"/>
          </p:nvPr>
        </p:nvSpPr>
        <p:spPr/>
        <p:txBody>
          <a:bodyPr/>
          <a:lstStyle>
            <a:lvl1pPr>
              <a:defRPr/>
            </a:lvl1pPr>
          </a:lstStyle>
          <a:p>
            <a:pPr>
              <a:defRPr/>
            </a:pPr>
            <a:fld id="{AE84A5EC-ACF4-4B69-ADB7-14F8F1D100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8825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8596" y="1071546"/>
            <a:ext cx="8301038" cy="78581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5613" y="1928802"/>
            <a:ext cx="4040188" cy="4968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00306"/>
            <a:ext cx="4040188" cy="3571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3438" y="1928802"/>
            <a:ext cx="4041775" cy="4968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00306"/>
            <a:ext cx="4041775" cy="3571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88B6BA-F1E7-42BB-AAAC-EB56C0B0C5D0}" type="datetimeFigureOut">
              <a:rPr lang="en-US">
                <a:solidFill>
                  <a:srgbClr val="FFFFFF"/>
                </a:solidFill>
              </a:rPr>
              <a:pPr>
                <a:defRPr/>
              </a:pPr>
              <a:t>12/6/2013</a:t>
            </a:fld>
            <a:endParaRPr lang="en-US">
              <a:solidFill>
                <a:srgbClr val="FFFFFF"/>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Slide Number Placeholder 5"/>
          <p:cNvSpPr>
            <a:spLocks noGrp="1"/>
          </p:cNvSpPr>
          <p:nvPr>
            <p:ph type="sldNum" sz="quarter" idx="12"/>
          </p:nvPr>
        </p:nvSpPr>
        <p:spPr/>
        <p:txBody>
          <a:bodyPr/>
          <a:lstStyle>
            <a:lvl1pPr>
              <a:defRPr/>
            </a:lvl1pPr>
          </a:lstStyle>
          <a:p>
            <a:pPr>
              <a:defRPr/>
            </a:pPr>
            <a:fld id="{E67F20CA-BBF3-4858-90A4-3D6C3B42E0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334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8099C6-7153-430D-9625-6CC34BB36C94}" type="datetimeFigureOut">
              <a:rPr lang="en-US">
                <a:solidFill>
                  <a:srgbClr val="FFFFFF"/>
                </a:solidFill>
              </a:rPr>
              <a:pPr>
                <a:defRPr/>
              </a:pPr>
              <a:t>12/6/2013</a:t>
            </a:fld>
            <a:endParaRPr lang="en-US">
              <a:solidFill>
                <a:srgbClr val="FFFFFF"/>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5" name="Slide Number Placeholder 5"/>
          <p:cNvSpPr>
            <a:spLocks noGrp="1"/>
          </p:cNvSpPr>
          <p:nvPr>
            <p:ph type="sldNum" sz="quarter" idx="12"/>
          </p:nvPr>
        </p:nvSpPr>
        <p:spPr/>
        <p:txBody>
          <a:bodyPr/>
          <a:lstStyle>
            <a:lvl1pPr>
              <a:defRPr/>
            </a:lvl1pPr>
          </a:lstStyle>
          <a:p>
            <a:pPr>
              <a:defRPr/>
            </a:pPr>
            <a:fld id="{0D427382-9A96-4503-99FC-34A1F265994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3833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D47016-A67D-4062-8B0F-183EF2CA5683}" type="datetimeFigureOut">
              <a:rPr lang="en-US">
                <a:solidFill>
                  <a:srgbClr val="FFFFFF"/>
                </a:solidFill>
              </a:rPr>
              <a:pPr>
                <a:defRPr/>
              </a:pPr>
              <a:t>12/6/2013</a:t>
            </a:fld>
            <a:endParaRPr lang="en-US">
              <a:solidFill>
                <a:srgbClr val="FFFFFF"/>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4" name="Slide Number Placeholder 5"/>
          <p:cNvSpPr>
            <a:spLocks noGrp="1"/>
          </p:cNvSpPr>
          <p:nvPr>
            <p:ph type="sldNum" sz="quarter" idx="12"/>
          </p:nvPr>
        </p:nvSpPr>
        <p:spPr/>
        <p:txBody>
          <a:bodyPr/>
          <a:lstStyle>
            <a:lvl1pPr>
              <a:defRPr/>
            </a:lvl1pPr>
          </a:lstStyle>
          <a:p>
            <a:pPr>
              <a:defRPr/>
            </a:pPr>
            <a:fld id="{DAB43B74-CF2E-41F5-AE7B-F5BCC16117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9635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1000108"/>
            <a:ext cx="3008313" cy="94773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00109"/>
            <a:ext cx="5111750" cy="50720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00239"/>
            <a:ext cx="3008313" cy="40719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5B3FC3-FBCE-4E0F-B173-B563268B427C}" type="datetimeFigureOut">
              <a:rPr lang="en-US">
                <a:solidFill>
                  <a:srgbClr val="FFFFFF"/>
                </a:solidFill>
              </a:rPr>
              <a:pPr>
                <a:defRPr/>
              </a:pPr>
              <a:t>12/6/2013</a:t>
            </a:fld>
            <a:endParaRPr lang="en-US">
              <a:solidFill>
                <a:srgbClr val="FFFFFF"/>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5"/>
          <p:cNvSpPr>
            <a:spLocks noGrp="1"/>
          </p:cNvSpPr>
          <p:nvPr>
            <p:ph type="sldNum" sz="quarter" idx="12"/>
          </p:nvPr>
        </p:nvSpPr>
        <p:spPr/>
        <p:txBody>
          <a:bodyPr/>
          <a:lstStyle>
            <a:lvl1pPr>
              <a:defRPr/>
            </a:lvl1pPr>
          </a:lstStyle>
          <a:p>
            <a:pPr>
              <a:defRPr/>
            </a:pPr>
            <a:fld id="{1BF2E648-B301-482E-BC5C-A2F9D60BD3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2073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158" y="4933964"/>
            <a:ext cx="857256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357158" y="1000108"/>
            <a:ext cx="8572560" cy="390048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357158" y="5500702"/>
            <a:ext cx="8572560" cy="5619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859F5E-2C52-40D0-9BEF-A395A17B3EC0}" type="datetimeFigureOut">
              <a:rPr lang="en-US">
                <a:solidFill>
                  <a:srgbClr val="FFFFFF"/>
                </a:solidFill>
              </a:rPr>
              <a:pPr>
                <a:defRPr/>
              </a:pPr>
              <a:t>12/6/2013</a:t>
            </a:fld>
            <a:endParaRPr lang="en-US">
              <a:solidFill>
                <a:srgbClr val="FFFFFF"/>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5"/>
          <p:cNvSpPr>
            <a:spLocks noGrp="1"/>
          </p:cNvSpPr>
          <p:nvPr>
            <p:ph type="sldNum" sz="quarter" idx="12"/>
          </p:nvPr>
        </p:nvSpPr>
        <p:spPr/>
        <p:txBody>
          <a:bodyPr/>
          <a:lstStyle>
            <a:lvl1pPr>
              <a:defRPr/>
            </a:lvl1pPr>
          </a:lstStyle>
          <a:p>
            <a:pPr>
              <a:defRPr/>
            </a:pPr>
            <a:fld id="{4EA5AE42-2550-45A4-97A5-AAF174A288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2808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47D5C4-88F4-4A25-A084-4DF5CEAF7341}" type="datetimeFigureOut">
              <a:rPr lang="en-US">
                <a:solidFill>
                  <a:srgbClr val="FFFFFF"/>
                </a:solidFill>
              </a:rPr>
              <a:pPr>
                <a:defRPr/>
              </a:pPr>
              <a:t>12/6/2013</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7CA6002C-1127-48E0-A183-3DD6BE8E7A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5331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00108"/>
            <a:ext cx="2057400" cy="51260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00108"/>
            <a:ext cx="6019800" cy="51260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1535B8-0694-4C1E-B027-FEF4987677AA}" type="datetimeFigureOut">
              <a:rPr lang="en-US">
                <a:solidFill>
                  <a:srgbClr val="FFFFFF"/>
                </a:solidFill>
              </a:rPr>
              <a:pPr>
                <a:defRPr/>
              </a:pPr>
              <a:t>12/6/2013</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DCC54700-2DB4-412C-9AEB-6A6924A0D7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9043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332FF66-65BE-7147-B702-507C1F4DC7FD}" type="datetimeFigureOut">
              <a:rPr lang="en-US" smtClean="0">
                <a:solidFill>
                  <a:prstClr val="black">
                    <a:tint val="75000"/>
                  </a:prstClr>
                </a:solidFill>
              </a:rPr>
              <a:p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B7E6E7-9AF2-5D46-9A6D-BD9A55488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38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ext Placeholder 11"/>
          <p:cNvSpPr>
            <a:spLocks noGrp="1"/>
          </p:cNvSpPr>
          <p:nvPr>
            <p:ph type="body" sz="quarter" idx="11" hasCustomPrompt="1"/>
          </p:nvPr>
        </p:nvSpPr>
        <p:spPr>
          <a:xfrm>
            <a:off x="762000" y="2126397"/>
            <a:ext cx="3429000" cy="2971800"/>
          </a:xfr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itle 8"/>
          <p:cNvSpPr>
            <a:spLocks noGrp="1"/>
          </p:cNvSpPr>
          <p:nvPr>
            <p:ph type="title" hasCustomPrompt="1"/>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smtClean="0"/>
              <a:t>Header 1</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332FF66-65BE-7147-B702-507C1F4DC7FD}" type="datetimeFigureOut">
              <a:rPr lang="en-US" smtClean="0">
                <a:solidFill>
                  <a:prstClr val="black">
                    <a:tint val="75000"/>
                  </a:prstClr>
                </a:solidFill>
              </a:rPr>
              <a:p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B7E6E7-9AF2-5D46-9A6D-BD9A55488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061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332FF66-65BE-7147-B702-507C1F4DC7FD}" type="datetimeFigureOut">
              <a:rPr lang="en-US" smtClean="0">
                <a:solidFill>
                  <a:prstClr val="black">
                    <a:tint val="75000"/>
                  </a:prstClr>
                </a:solidFill>
              </a:rPr>
              <a:p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B7E6E7-9AF2-5D46-9A6D-BD9A55488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515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332FF66-65BE-7147-B702-507C1F4DC7FD}" type="datetimeFigureOut">
              <a:rPr lang="en-US" smtClean="0">
                <a:solidFill>
                  <a:prstClr val="black">
                    <a:tint val="75000"/>
                  </a:prstClr>
                </a:solidFill>
              </a:rPr>
              <a:pPr/>
              <a:t>12/6/2013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B7E6E7-9AF2-5D46-9A6D-BD9A55488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577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332FF66-65BE-7147-B702-507C1F4DC7FD}" type="datetimeFigureOut">
              <a:rPr lang="en-US" smtClean="0">
                <a:solidFill>
                  <a:prstClr val="black">
                    <a:tint val="75000"/>
                  </a:prstClr>
                </a:solidFill>
              </a:rPr>
              <a:pPr/>
              <a:t>12/6/2013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B7E6E7-9AF2-5D46-9A6D-BD9A55488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502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332FF66-65BE-7147-B702-507C1F4DC7FD}" type="datetimeFigureOut">
              <a:rPr lang="en-US" smtClean="0">
                <a:solidFill>
                  <a:prstClr val="black">
                    <a:tint val="75000"/>
                  </a:prstClr>
                </a:solidFill>
              </a:rPr>
              <a:pPr/>
              <a:t>12/6/2013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B7E6E7-9AF2-5D46-9A6D-BD9A55488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46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2FF66-65BE-7147-B702-507C1F4DC7FD}" type="datetimeFigureOut">
              <a:rPr lang="en-US" smtClean="0">
                <a:solidFill>
                  <a:prstClr val="black">
                    <a:tint val="75000"/>
                  </a:prstClr>
                </a:solidFill>
              </a:rPr>
              <a:pPr/>
              <a:t>12/6/2013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B7E6E7-9AF2-5D46-9A6D-BD9A55488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33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332FF66-65BE-7147-B702-507C1F4DC7FD}" type="datetimeFigureOut">
              <a:rPr lang="en-US" smtClean="0">
                <a:solidFill>
                  <a:prstClr val="black">
                    <a:tint val="75000"/>
                  </a:prstClr>
                </a:solidFill>
              </a:rPr>
              <a:pPr/>
              <a:t>12/6/2013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B7E6E7-9AF2-5D46-9A6D-BD9A55488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870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332FF66-65BE-7147-B702-507C1F4DC7FD}" type="datetimeFigureOut">
              <a:rPr lang="en-US" smtClean="0">
                <a:solidFill>
                  <a:prstClr val="black">
                    <a:tint val="75000"/>
                  </a:prstClr>
                </a:solidFill>
              </a:rPr>
              <a:pPr/>
              <a:t>12/6/2013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B7E6E7-9AF2-5D46-9A6D-BD9A55488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158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332FF66-65BE-7147-B702-507C1F4DC7FD}" type="datetimeFigureOut">
              <a:rPr lang="en-US" smtClean="0">
                <a:solidFill>
                  <a:prstClr val="black">
                    <a:tint val="75000"/>
                  </a:prstClr>
                </a:solidFill>
              </a:rPr>
              <a:p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B7E6E7-9AF2-5D46-9A6D-BD9A55488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658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332FF66-65BE-7147-B702-507C1F4DC7FD}" type="datetimeFigureOut">
              <a:rPr lang="en-US" smtClean="0">
                <a:solidFill>
                  <a:prstClr val="black">
                    <a:tint val="75000"/>
                  </a:prstClr>
                </a:solidFill>
              </a:rPr>
              <a:p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B7E6E7-9AF2-5D46-9A6D-BD9A55488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630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5105400" y="2507397"/>
            <a:ext cx="3124200" cy="2590800"/>
          </a:xfrm>
        </p:spPr>
        <p:txBody>
          <a:bodyPr/>
          <a:lstStyle/>
          <a:p>
            <a:endParaRPr lang="en-US"/>
          </a:p>
        </p:txBody>
      </p:sp>
      <p:sp>
        <p:nvSpPr>
          <p:cNvPr id="18" name="Text Placeholder 11"/>
          <p:cNvSpPr>
            <a:spLocks noGrp="1"/>
          </p:cNvSpPr>
          <p:nvPr>
            <p:ph type="body" sz="quarter" idx="11" hasCustomPrompt="1"/>
          </p:nvPr>
        </p:nvSpPr>
        <p:spPr>
          <a:xfrm>
            <a:off x="762000" y="2126397"/>
            <a:ext cx="3429000" cy="2971800"/>
          </a:xfr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smtClean="0"/>
              <a:t>Header 2</a:t>
            </a:r>
          </a:p>
          <a:p>
            <a:pPr lvl="0"/>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8"/>
          <p:cNvSpPr>
            <a:spLocks noGrp="1"/>
          </p:cNvSpPr>
          <p:nvPr>
            <p:ph type="title" hasCustomPrompt="1"/>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smtClean="0"/>
              <a:t>Header 1</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HCP copy.png"/>
          <p:cNvPicPr>
            <a:picLocks noChangeAspect="1"/>
          </p:cNvPicPr>
          <p:nvPr/>
        </p:nvPicPr>
        <p:blipFill rotWithShape="1">
          <a:blip r:embed="rId2"/>
          <a:srcRect t="14721"/>
          <a:stretch/>
        </p:blipFill>
        <p:spPr>
          <a:xfrm rot="576829">
            <a:off x="4074646" y="-470073"/>
            <a:ext cx="4903661" cy="4311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HCP copy.png"/>
          <p:cNvPicPr>
            <a:picLocks noChangeAspect="1"/>
          </p:cNvPicPr>
          <p:nvPr/>
        </p:nvPicPr>
        <p:blipFill rotWithShape="1">
          <a:blip r:embed="rId2"/>
          <a:srcRect t="14721"/>
          <a:stretch/>
        </p:blipFill>
        <p:spPr>
          <a:xfrm rot="576829">
            <a:off x="4074646" y="-505548"/>
            <a:ext cx="4903661" cy="4311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685800" y="3255119"/>
            <a:ext cx="7772400" cy="1254001"/>
          </a:xfrm>
        </p:spPr>
        <p:txBody>
          <a:bodyPr/>
          <a:lstStyle>
            <a:lvl1pPr>
              <a:defRPr sz="32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4509120"/>
            <a:ext cx="6400800" cy="1512168"/>
          </a:xfrm>
        </p:spPr>
        <p:txBody>
          <a:bodyPr/>
          <a:lstStyle>
            <a:lvl1pPr marL="0" indent="0" algn="ctr" rtl="0" eaLnBrk="1" fontAlgn="auto" hangingPunct="1">
              <a:spcBef>
                <a:spcPct val="20000"/>
              </a:spcBef>
              <a:spcAft>
                <a:spcPts val="0"/>
              </a:spcAft>
              <a:buFont typeface="Arial"/>
              <a:buNone/>
              <a:defRPr lang="en-GB" sz="2800" b="1" dirty="0">
                <a:solidFill>
                  <a:srgbClr val="4D4D4D"/>
                </a:solidFill>
                <a:latin typeface="Calibri"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6" name="Rectangle 5"/>
          <p:cNvSpPr>
            <a:spLocks noGrp="1" noChangeArrowheads="1"/>
          </p:cNvSpPr>
          <p:nvPr>
            <p:ph type="ftr" sz="quarter" idx="10"/>
          </p:nvPr>
        </p:nvSpPr>
        <p:spPr/>
        <p:txBody>
          <a:bodyPr/>
          <a:lstStyle>
            <a:lvl1pPr defTabSz="457200">
              <a:defRPr>
                <a:latin typeface="Calibri" pitchFamily="34" charset="0"/>
                <a:ea typeface="MS PGothic" pitchFamily="34" charset="-128"/>
              </a:defRPr>
            </a:lvl1pPr>
          </a:lstStyle>
          <a:p>
            <a:pPr>
              <a:defRPr/>
            </a:pPr>
            <a:endParaRPr lang="en-GB"/>
          </a:p>
        </p:txBody>
      </p:sp>
      <p:sp>
        <p:nvSpPr>
          <p:cNvPr id="7" name="Slide Number Placeholder 6"/>
          <p:cNvSpPr>
            <a:spLocks noGrp="1" noChangeArrowheads="1"/>
          </p:cNvSpPr>
          <p:nvPr>
            <p:ph type="sldNum" sz="quarter" idx="11"/>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AD226C1B-95EC-46DA-A01B-1BA46A2E539A}" type="slidenum">
              <a:rPr lang="en-GB" altLang="en-US" sz="2400">
                <a:solidFill>
                  <a:prstClr val="black"/>
                </a:solidFill>
                <a:latin typeface="Calibri" pitchFamily="34" charset="0"/>
                <a:ea typeface="MS PGothic" pitchFamily="34" charset="-128"/>
              </a:rPr>
              <a:pPr fontAlgn="base">
                <a:spcBef>
                  <a:spcPct val="0"/>
                </a:spcBef>
                <a:spcAft>
                  <a:spcPct val="0"/>
                </a:spcAft>
                <a:defRPr/>
              </a:pPr>
              <a:t>‹#›</a:t>
            </a:fld>
            <a:endParaRPr lang="en-GB" altLang="en-US" sz="2400">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167368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5"/>
              </a:buClr>
              <a:defRPr sz="2600"/>
            </a:lvl1pPr>
            <a:lvl2pPr>
              <a:buClr>
                <a:schemeClr val="accent5"/>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p:txBody>
          <a:bodyPr/>
          <a:lstStyle>
            <a:lvl1pPr defTabSz="457200">
              <a:defRPr>
                <a:latin typeface="Calibri" pitchFamily="34" charset="0"/>
                <a:ea typeface="MS PGothic" pitchFamily="34" charset="-128"/>
              </a:defRPr>
            </a:lvl1pPr>
          </a:lstStyle>
          <a:p>
            <a:pPr>
              <a:defRPr/>
            </a:pPr>
            <a:endParaRPr lang="en-GB"/>
          </a:p>
        </p:txBody>
      </p:sp>
    </p:spTree>
    <p:extLst>
      <p:ext uri="{BB962C8B-B14F-4D97-AF65-F5344CB8AC3E}">
        <p14:creationId xmlns:p14="http://schemas.microsoft.com/office/powerpoint/2010/main" val="40407823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412776"/>
            <a:ext cx="4038600" cy="4713387"/>
          </a:xfrm>
        </p:spPr>
        <p:txBody>
          <a:bodyPr/>
          <a:lstStyle>
            <a:lvl1pPr>
              <a:buClr>
                <a:srgbClr val="31859C"/>
              </a:buClr>
              <a:defRPr sz="2400" b="1">
                <a:solidFill>
                  <a:srgbClr val="31859C"/>
                </a:solidFill>
              </a:defRPr>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12776"/>
            <a:ext cx="4038600" cy="4713387"/>
          </a:xfrm>
        </p:spPr>
        <p:txBody>
          <a:bodyPr/>
          <a:lstStyle>
            <a:lvl1pPr>
              <a:buClr>
                <a:srgbClr val="31859C"/>
              </a:buClr>
              <a:defRPr lang="en-US" sz="2400" b="1" dirty="0" smtClean="0">
                <a:solidFill>
                  <a:srgbClr val="31859C"/>
                </a:solidFill>
                <a:latin typeface="Calibri" pitchFamily="34" charset="0"/>
                <a:ea typeface="MS PGothic" pitchFamily="34" charset="-128"/>
                <a:cs typeface="Calibri" pitchFamily="34" charset="0"/>
              </a:defRPr>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ftr" sz="quarter" idx="10"/>
          </p:nvPr>
        </p:nvSpPr>
        <p:spPr/>
        <p:txBody>
          <a:bodyPr/>
          <a:lstStyle>
            <a:lvl1pPr defTabSz="457200">
              <a:defRPr>
                <a:latin typeface="Calibri" pitchFamily="34" charset="0"/>
                <a:ea typeface="MS PGothic" pitchFamily="34" charset="-128"/>
              </a:defRPr>
            </a:lvl1pPr>
          </a:lstStyle>
          <a:p>
            <a:pPr>
              <a:defRPr/>
            </a:pPr>
            <a:endParaRPr lang="en-GB"/>
          </a:p>
        </p:txBody>
      </p:sp>
    </p:spTree>
    <p:extLst>
      <p:ext uri="{BB962C8B-B14F-4D97-AF65-F5344CB8AC3E}">
        <p14:creationId xmlns:p14="http://schemas.microsoft.com/office/powerpoint/2010/main" val="1591890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Rectangle 5"/>
          <p:cNvSpPr>
            <a:spLocks noGrp="1" noChangeArrowheads="1"/>
          </p:cNvSpPr>
          <p:nvPr>
            <p:ph type="ftr" sz="quarter" idx="10"/>
          </p:nvPr>
        </p:nvSpPr>
        <p:spPr/>
        <p:txBody>
          <a:bodyPr/>
          <a:lstStyle>
            <a:lvl1pPr defTabSz="457200">
              <a:defRPr>
                <a:latin typeface="Calibri" pitchFamily="34" charset="0"/>
                <a:ea typeface="MS PGothic" pitchFamily="34" charset="-128"/>
              </a:defRPr>
            </a:lvl1pPr>
          </a:lstStyle>
          <a:p>
            <a:pPr>
              <a:defRPr/>
            </a:pPr>
            <a:endParaRPr lang="en-GB"/>
          </a:p>
        </p:txBody>
      </p:sp>
    </p:spTree>
    <p:extLst>
      <p:ext uri="{BB962C8B-B14F-4D97-AF65-F5344CB8AC3E}">
        <p14:creationId xmlns:p14="http://schemas.microsoft.com/office/powerpoint/2010/main" val="3584197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314359"/>
          </a:xfrm>
          <a:prstGeom prst="rect">
            <a:avLst/>
          </a:prstGeom>
          <a:solidFill>
            <a:srgbClr val="4BACC6">
              <a:lumMod val="60000"/>
              <a:lumOff val="40000"/>
            </a:srgbClr>
          </a:solidFill>
          <a:ln w="25400" cap="flat" cmpd="sng" algn="ctr">
            <a:noFill/>
            <a:prstDash val="solid"/>
          </a:ln>
          <a:effectLst>
            <a:reflection blurRad="6350" stA="50000" endA="300" endPos="90000" dist="50800" dir="5400000" sy="-100000" algn="bl" rotWithShape="0"/>
          </a:effectLst>
        </p:spPr>
        <p:txBody>
          <a:bodyPr anchor="ctr"/>
          <a:lstStyle/>
          <a:p>
            <a:pPr algn="ctr">
              <a:defRPr/>
            </a:pPr>
            <a:endParaRPr lang="en-GB" kern="0" dirty="0">
              <a:solidFill>
                <a:prstClr val="white"/>
              </a:solidFill>
              <a:latin typeface="Calibri"/>
            </a:endParaRPr>
          </a:p>
        </p:txBody>
      </p:sp>
      <p:sp>
        <p:nvSpPr>
          <p:cNvPr id="3" name="Rectangle 5"/>
          <p:cNvSpPr>
            <a:spLocks noGrp="1" noChangeArrowheads="1"/>
          </p:cNvSpPr>
          <p:nvPr>
            <p:ph type="ftr" sz="quarter" idx="10"/>
          </p:nvPr>
        </p:nvSpPr>
        <p:spPr/>
        <p:txBody>
          <a:bodyPr/>
          <a:lstStyle>
            <a:lvl1pPr defTabSz="457200">
              <a:defRPr>
                <a:latin typeface="Calibri" pitchFamily="34" charset="0"/>
                <a:ea typeface="MS PGothic" pitchFamily="34" charset="-128"/>
              </a:defRPr>
            </a:lvl1pPr>
          </a:lstStyle>
          <a:p>
            <a:pPr>
              <a:defRPr/>
            </a:pPr>
            <a:endParaRPr lang="en-GB"/>
          </a:p>
        </p:txBody>
      </p:sp>
    </p:spTree>
    <p:extLst>
      <p:ext uri="{BB962C8B-B14F-4D97-AF65-F5344CB8AC3E}">
        <p14:creationId xmlns:p14="http://schemas.microsoft.com/office/powerpoint/2010/main" val="1998322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3008313" cy="1008112"/>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980728"/>
            <a:ext cx="5111750" cy="5145435"/>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2132856"/>
            <a:ext cx="3008313" cy="39933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defTabSz="457200">
              <a:defRPr>
                <a:latin typeface="Calibri" pitchFamily="34" charset="0"/>
                <a:ea typeface="MS PGothic" pitchFamily="34" charset="-128"/>
              </a:defRPr>
            </a:lvl1pPr>
          </a:lstStyle>
          <a:p>
            <a:pPr>
              <a:defRPr/>
            </a:pPr>
            <a:endParaRPr lang="en-GB"/>
          </a:p>
        </p:txBody>
      </p:sp>
    </p:spTree>
    <p:extLst>
      <p:ext uri="{BB962C8B-B14F-4D97-AF65-F5344CB8AC3E}">
        <p14:creationId xmlns:p14="http://schemas.microsoft.com/office/powerpoint/2010/main" val="4627843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99592" y="-162272"/>
            <a:ext cx="7313612" cy="1143000"/>
          </a:xfrm>
        </p:spPr>
        <p:txBody>
          <a:bodyPr/>
          <a:lstStyle/>
          <a:p>
            <a:r>
              <a:rPr lang="en-US" smtClean="0"/>
              <a:t>Click to edit Master title style</a:t>
            </a:r>
            <a:endParaRPr lang="en-GB" dirty="0"/>
          </a:p>
        </p:txBody>
      </p:sp>
      <p:sp>
        <p:nvSpPr>
          <p:cNvPr id="3" name="Table Placeholder 2"/>
          <p:cNvSpPr>
            <a:spLocks noGrp="1"/>
          </p:cNvSpPr>
          <p:nvPr>
            <p:ph type="tbl" idx="1"/>
          </p:nvPr>
        </p:nvSpPr>
        <p:spPr>
          <a:xfrm>
            <a:off x="1370013" y="1827213"/>
            <a:ext cx="7313612" cy="4114800"/>
          </a:xfrm>
        </p:spPr>
        <p:txBody>
          <a:bodyPr/>
          <a:lstStyle/>
          <a:p>
            <a:pPr lvl="0"/>
            <a:r>
              <a:rPr lang="en-US" noProof="0" smtClean="0"/>
              <a:t>Click icon to add table</a:t>
            </a:r>
            <a:endParaRPr lang="en-GB" noProof="0" smtClean="0"/>
          </a:p>
        </p:txBody>
      </p:sp>
      <p:sp>
        <p:nvSpPr>
          <p:cNvPr id="4" name="Rectangle 8"/>
          <p:cNvSpPr>
            <a:spLocks noGrp="1" noChangeArrowheads="1"/>
          </p:cNvSpPr>
          <p:nvPr>
            <p:ph type="dt" sz="half" idx="10"/>
          </p:nvPr>
        </p:nvSpPr>
        <p:spPr>
          <a:xfrm>
            <a:off x="457200" y="6245225"/>
            <a:ext cx="2133600" cy="476250"/>
          </a:xfrm>
          <a:prstGeom prst="rect">
            <a:avLst/>
          </a:prstGeom>
        </p:spPr>
        <p:txBody>
          <a:bodyPr/>
          <a:lstStyle>
            <a:lvl1pPr defTabSz="457200" fontAlgn="auto">
              <a:spcBef>
                <a:spcPts val="0"/>
              </a:spcBef>
              <a:spcAft>
                <a:spcPts val="0"/>
              </a:spcAft>
              <a:defRPr>
                <a:latin typeface="Calibri" pitchFamily="34" charset="0"/>
                <a:ea typeface="MS PGothic" pitchFamily="34" charset="-128"/>
                <a:cs typeface="+mn-cs"/>
              </a:defRPr>
            </a:lvl1pPr>
          </a:lstStyle>
          <a:p>
            <a:pPr>
              <a:defRPr/>
            </a:pPr>
            <a:endParaRPr lang="en-GB" sz="2400">
              <a:solidFill>
                <a:prstClr val="black"/>
              </a:solidFill>
            </a:endParaRPr>
          </a:p>
        </p:txBody>
      </p:sp>
      <p:sp>
        <p:nvSpPr>
          <p:cNvPr id="5" name="Rectangle 9"/>
          <p:cNvSpPr>
            <a:spLocks noGrp="1" noChangeArrowheads="1"/>
          </p:cNvSpPr>
          <p:nvPr>
            <p:ph type="ftr" sz="quarter" idx="11"/>
          </p:nvPr>
        </p:nvSpPr>
        <p:spPr/>
        <p:txBody>
          <a:bodyPr/>
          <a:lstStyle>
            <a:lvl1pPr defTabSz="457200">
              <a:defRPr/>
            </a:lvl1pPr>
          </a:lstStyle>
          <a:p>
            <a:pPr>
              <a:defRPr/>
            </a:pPr>
            <a:endParaRPr lang="en-GB"/>
          </a:p>
        </p:txBody>
      </p:sp>
      <p:sp>
        <p:nvSpPr>
          <p:cNvPr id="6" name="Rectangle 10"/>
          <p:cNvSpPr>
            <a:spLocks noGrp="1" noChangeArrowheads="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5B059F10-356D-4496-B27F-EF05E2D9D307}" type="slidenum">
              <a:rPr lang="en-GB" altLang="en-US" sz="2400">
                <a:solidFill>
                  <a:prstClr val="black"/>
                </a:solidFill>
                <a:latin typeface="Calibri" pitchFamily="34" charset="0"/>
                <a:ea typeface="MS PGothic" pitchFamily="34" charset="-128"/>
              </a:rPr>
              <a:pPr fontAlgn="base">
                <a:spcBef>
                  <a:spcPct val="0"/>
                </a:spcBef>
                <a:spcAft>
                  <a:spcPct val="0"/>
                </a:spcAft>
                <a:defRPr/>
              </a:pPr>
              <a:t>‹#›</a:t>
            </a:fld>
            <a:endParaRPr lang="en-GB" altLang="en-US" sz="2400">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1110311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99592" y="-162272"/>
            <a:ext cx="7313612" cy="1143000"/>
          </a:xfrm>
        </p:spPr>
        <p:txBody>
          <a:bodyPr/>
          <a:lstStyle/>
          <a:p>
            <a:r>
              <a:rPr lang="en-US" smtClean="0"/>
              <a:t>Click to edit Master title style</a:t>
            </a:r>
            <a:endParaRPr lang="en-GB" dirty="0"/>
          </a:p>
        </p:txBody>
      </p:sp>
      <p:sp>
        <p:nvSpPr>
          <p:cNvPr id="3" name="Content Placeholder 2"/>
          <p:cNvSpPr>
            <a:spLocks noGrp="1"/>
          </p:cNvSpPr>
          <p:nvPr>
            <p:ph sz="quarter" idx="1"/>
          </p:nvPr>
        </p:nvSpPr>
        <p:spPr>
          <a:xfrm>
            <a:off x="1370013" y="1827213"/>
            <a:ext cx="35798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370013" y="3960813"/>
            <a:ext cx="35798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dt" sz="half" idx="10"/>
          </p:nvPr>
        </p:nvSpPr>
        <p:spPr>
          <a:xfrm>
            <a:off x="457200" y="6245225"/>
            <a:ext cx="2133600" cy="476250"/>
          </a:xfrm>
          <a:prstGeom prst="rect">
            <a:avLst/>
          </a:prstGeom>
        </p:spPr>
        <p:txBody>
          <a:bodyPr/>
          <a:lstStyle>
            <a:lvl1pPr defTabSz="457200" fontAlgn="auto">
              <a:spcBef>
                <a:spcPts val="0"/>
              </a:spcBef>
              <a:spcAft>
                <a:spcPts val="0"/>
              </a:spcAft>
              <a:defRPr>
                <a:latin typeface="Calibri" pitchFamily="34" charset="0"/>
                <a:ea typeface="MS PGothic" pitchFamily="34" charset="-128"/>
                <a:cs typeface="+mn-cs"/>
              </a:defRPr>
            </a:lvl1pPr>
          </a:lstStyle>
          <a:p>
            <a:pPr>
              <a:defRPr/>
            </a:pPr>
            <a:endParaRPr lang="en-GB" sz="2400">
              <a:solidFill>
                <a:prstClr val="black"/>
              </a:solidFill>
            </a:endParaRPr>
          </a:p>
        </p:txBody>
      </p:sp>
      <p:sp>
        <p:nvSpPr>
          <p:cNvPr id="8" name="Rectangle 9"/>
          <p:cNvSpPr>
            <a:spLocks noGrp="1" noChangeArrowheads="1"/>
          </p:cNvSpPr>
          <p:nvPr>
            <p:ph type="ftr" sz="quarter" idx="11"/>
          </p:nvPr>
        </p:nvSpPr>
        <p:spPr/>
        <p:txBody>
          <a:bodyPr/>
          <a:lstStyle>
            <a:lvl1pPr defTabSz="457200">
              <a:defRPr/>
            </a:lvl1pPr>
          </a:lstStyle>
          <a:p>
            <a:pPr>
              <a:defRPr/>
            </a:pPr>
            <a:endParaRPr lang="en-GB"/>
          </a:p>
        </p:txBody>
      </p:sp>
      <p:sp>
        <p:nvSpPr>
          <p:cNvPr id="9" name="Rectangle 10"/>
          <p:cNvSpPr>
            <a:spLocks noGrp="1" noChangeArrowheads="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278A19D6-FB65-4E84-8B99-F671F0105BAE}" type="slidenum">
              <a:rPr lang="en-GB" altLang="en-US" sz="2400">
                <a:solidFill>
                  <a:prstClr val="black"/>
                </a:solidFill>
                <a:latin typeface="Calibri" pitchFamily="34" charset="0"/>
                <a:ea typeface="MS PGothic" pitchFamily="34" charset="-128"/>
              </a:rPr>
              <a:pPr fontAlgn="base">
                <a:spcBef>
                  <a:spcPct val="0"/>
                </a:spcBef>
                <a:spcAft>
                  <a:spcPct val="0"/>
                </a:spcAft>
                <a:defRPr/>
              </a:pPr>
              <a:t>‹#›</a:t>
            </a:fld>
            <a:endParaRPr lang="en-GB" altLang="en-US" sz="2400">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41148757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796AAF97-36FA-46C7-97A5-B52456F018B0}" type="datetimeFigureOut">
              <a:rPr lang="en-US" altLang="en-US" sz="2400">
                <a:solidFill>
                  <a:prstClr val="black"/>
                </a:solidFill>
                <a:latin typeface="Calibri" pitchFamily="34" charset="0"/>
                <a:ea typeface="MS PGothic" pitchFamily="34" charset="-128"/>
              </a:rPr>
              <a:pPr fontAlgn="base">
                <a:spcBef>
                  <a:spcPct val="0"/>
                </a:spcBef>
                <a:spcAft>
                  <a:spcPct val="0"/>
                </a:spcAft>
                <a:defRPr/>
              </a:pPr>
              <a:t>12/6/2013</a:t>
            </a:fld>
            <a:endParaRPr lang="en-US" altLang="en-US" sz="2400">
              <a:solidFill>
                <a:prstClr val="black"/>
              </a:solidFill>
              <a:latin typeface="Calibri" pitchFamily="34" charset="0"/>
              <a:ea typeface="MS PGothic" pitchFamily="34" charset="-128"/>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098D344F-2D28-41A7-A20A-2B653BD26163}" type="slidenum">
              <a:rPr lang="en-US" altLang="en-US" sz="2400">
                <a:solidFill>
                  <a:prstClr val="black"/>
                </a:solidFill>
                <a:latin typeface="Calibri" pitchFamily="34" charset="0"/>
                <a:ea typeface="MS PGothic" pitchFamily="34" charset="-128"/>
              </a:rPr>
              <a:pPr fontAlgn="base">
                <a:spcBef>
                  <a:spcPct val="0"/>
                </a:spcBef>
                <a:spcAft>
                  <a:spcPct val="0"/>
                </a:spcAft>
                <a:defRPr/>
              </a:pPr>
              <a:t>‹#›</a:t>
            </a:fld>
            <a:endParaRPr lang="en-US" altLang="en-US" sz="2400">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12968689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130425"/>
            <a:ext cx="4968552" cy="1442591"/>
          </a:xfrm>
        </p:spPr>
        <p:txBody>
          <a:bodyPr>
            <a:normAutofit/>
          </a:bodyPr>
          <a:lstStyle>
            <a:lvl1pPr>
              <a:defRPr sz="3600"/>
            </a:lvl1pPr>
          </a:lstStyle>
          <a:p>
            <a:r>
              <a:rPr lang="en-US" dirty="0" smtClean="0"/>
              <a:t>Click to edit Master title style</a:t>
            </a:r>
            <a:endParaRPr lang="en-GB" dirty="0"/>
          </a:p>
        </p:txBody>
      </p:sp>
      <p:sp>
        <p:nvSpPr>
          <p:cNvPr id="3" name="Subtitle 2"/>
          <p:cNvSpPr>
            <a:spLocks noGrp="1"/>
          </p:cNvSpPr>
          <p:nvPr>
            <p:ph type="subTitle" idx="1"/>
          </p:nvPr>
        </p:nvSpPr>
        <p:spPr>
          <a:xfrm>
            <a:off x="323528" y="3573016"/>
            <a:ext cx="4968552" cy="1224136"/>
          </a:xfrm>
        </p:spPr>
        <p:txBody>
          <a:bodyPr/>
          <a:lstStyle>
            <a:lvl1pPr marL="0" indent="0" algn="l">
              <a:buNone/>
              <a:defRPr>
                <a:solidFill>
                  <a:srgbClr val="8E82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Rectangle 11"/>
          <p:cNvSpPr/>
          <p:nvPr userDrawn="1"/>
        </p:nvSpPr>
        <p:spPr>
          <a:xfrm>
            <a:off x="107504" y="44624"/>
            <a:ext cx="8856984"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pic>
        <p:nvPicPr>
          <p:cNvPr id="13" name="Picture 12"/>
          <p:cNvPicPr>
            <a:picLocks noChangeAspect="1" noChangeArrowheads="1"/>
          </p:cNvPicPr>
          <p:nvPr userDrawn="1"/>
        </p:nvPicPr>
        <p:blipFill>
          <a:blip r:embed="rId2" cstate="print"/>
          <a:srcRect/>
          <a:stretch>
            <a:fillRect/>
          </a:stretch>
        </p:blipFill>
        <p:spPr bwMode="auto">
          <a:xfrm>
            <a:off x="6444208" y="332657"/>
            <a:ext cx="2331720" cy="1068705"/>
          </a:xfrm>
          <a:prstGeom prst="rect">
            <a:avLst/>
          </a:prstGeom>
          <a:noFill/>
          <a:ln w="9525">
            <a:noFill/>
            <a:miter lim="800000"/>
            <a:headEnd/>
            <a:tailEnd/>
          </a:ln>
        </p:spPr>
      </p:pic>
    </p:spTree>
    <p:extLst>
      <p:ext uri="{BB962C8B-B14F-4D97-AF65-F5344CB8AC3E}">
        <p14:creationId xmlns:p14="http://schemas.microsoft.com/office/powerpoint/2010/main" val="215451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219200"/>
            <a:ext cx="7772400" cy="1143000"/>
          </a:xfrm>
          <a:prstGeom prst="rect">
            <a:avLst/>
          </a:prstGeom>
        </p:spPr>
        <p:txBody>
          <a:bodyPr anchor="t"/>
          <a:lstStyle>
            <a:lvl1pPr algn="l">
              <a:defRPr sz="4800" b="1" cap="none">
                <a:solidFill>
                  <a:srgbClr val="009CD5"/>
                </a:solidFill>
                <a:latin typeface="Frutiga"/>
                <a:cs typeface="Frutiga"/>
              </a:defRPr>
            </a:lvl1pPr>
          </a:lstStyle>
          <a:p>
            <a:r>
              <a:rPr lang="en-GB" dirty="0" smtClean="0"/>
              <a:t>Click to edit title</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797487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50233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66152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22051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271635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0D313D75-E9B5-48B0-A618-6195D1D6A2D5}" type="datetimeFigureOut">
              <a:rPr lang="en-GB">
                <a:solidFill>
                  <a:srgbClr val="0F3A68"/>
                </a:solidFill>
              </a:rPr>
              <a:pPr defTabSz="914400"/>
              <a:t>06/12/2013</a:t>
            </a:fld>
            <a:endParaRPr lang="en-GB">
              <a:solidFill>
                <a:srgbClr val="0F3A68"/>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GB">
              <a:solidFill>
                <a:srgbClr val="0F3A68"/>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EDE5E03-B889-4589-B984-6E73972BB8B2}" type="slidenum">
              <a:rPr lang="en-GB">
                <a:solidFill>
                  <a:srgbClr val="0F3A68"/>
                </a:solidFill>
              </a:rPr>
              <a:pPr defTabSz="914400"/>
              <a:t>‹#›</a:t>
            </a:fld>
            <a:endParaRPr lang="en-GB">
              <a:solidFill>
                <a:srgbClr val="0F3A68"/>
              </a:solidFill>
            </a:endParaRPr>
          </a:p>
        </p:txBody>
      </p:sp>
    </p:spTree>
    <p:extLst>
      <p:ext uri="{BB962C8B-B14F-4D97-AF65-F5344CB8AC3E}">
        <p14:creationId xmlns:p14="http://schemas.microsoft.com/office/powerpoint/2010/main" val="41766512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44824"/>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2996952"/>
            <a:ext cx="3008313" cy="31292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8832638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844823"/>
            <a:ext cx="5486400" cy="28827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17842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772816"/>
            <a:ext cx="8229600" cy="43533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150190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72816"/>
            <a:ext cx="2057400" cy="435334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772816"/>
            <a:ext cx="6019800" cy="4353347"/>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02958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1143000"/>
            <a:ext cx="7926600" cy="990600"/>
          </a:xfrm>
          <a:prstGeom prst="rect">
            <a:avLst/>
          </a:prstGeom>
        </p:spPr>
        <p:txBody>
          <a:bodyPr/>
          <a:lstStyle>
            <a:lvl1pPr algn="l">
              <a:defRPr sz="4800" b="1">
                <a:solidFill>
                  <a:srgbClr val="009CD5"/>
                </a:solidFill>
                <a:latin typeface="Frutiga "/>
                <a:cs typeface="Frutiga "/>
              </a:defRPr>
            </a:lvl1pPr>
          </a:lstStyle>
          <a:p>
            <a:r>
              <a:rPr lang="en-GB" dirty="0" smtClean="0"/>
              <a:t>Click to edit title</a:t>
            </a:r>
            <a:endParaRPr lang="en-US" dirty="0"/>
          </a:p>
        </p:txBody>
      </p:sp>
      <p:sp>
        <p:nvSpPr>
          <p:cNvPr id="3" name="Content Placeholder 2"/>
          <p:cNvSpPr>
            <a:spLocks noGrp="1"/>
          </p:cNvSpPr>
          <p:nvPr>
            <p:ph sz="half" idx="1"/>
          </p:nvPr>
        </p:nvSpPr>
        <p:spPr>
          <a:xfrm>
            <a:off x="762000" y="2133600"/>
            <a:ext cx="3886200" cy="3352800"/>
          </a:xfrm>
        </p:spPr>
        <p:txBody>
          <a:bodyPr>
            <a:normAutofit/>
          </a:bodyPr>
          <a:lstStyle>
            <a:lvl1pPr>
              <a:defRPr sz="1400">
                <a:solidFill>
                  <a:srgbClr val="000000"/>
                </a:solidFill>
                <a:latin typeface="FRutiga"/>
                <a:cs typeface="FRutiga"/>
              </a:defRPr>
            </a:lvl1pPr>
            <a:lvl2pPr>
              <a:defRPr sz="1400">
                <a:solidFill>
                  <a:srgbClr val="000000"/>
                </a:solidFill>
                <a:latin typeface="FRutiga"/>
                <a:cs typeface="FRutiga"/>
              </a:defRPr>
            </a:lvl2pPr>
            <a:lvl3pPr>
              <a:defRPr sz="1400">
                <a:solidFill>
                  <a:srgbClr val="000000"/>
                </a:solidFill>
                <a:latin typeface="FRutiga"/>
                <a:cs typeface="FRutiga"/>
              </a:defRPr>
            </a:lvl3pPr>
            <a:lvl4pPr>
              <a:defRPr sz="1400">
                <a:solidFill>
                  <a:srgbClr val="000000"/>
                </a:solidFill>
                <a:latin typeface="FRutiga"/>
                <a:cs typeface="FRutiga"/>
              </a:defRPr>
            </a:lvl4pPr>
            <a:lvl5pPr>
              <a:defRPr sz="1400">
                <a:solidFill>
                  <a:srgbClr val="000000"/>
                </a:solidFill>
                <a:latin typeface="FRutiga"/>
                <a:cs typeface="FRutig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800600" y="2133599"/>
            <a:ext cx="3888000" cy="3348000"/>
          </a:xfrm>
        </p:spPr>
        <p:txBody>
          <a:bodyPr>
            <a:normAutofit/>
          </a:bodyPr>
          <a:lstStyle>
            <a:lvl1pPr>
              <a:defRPr sz="1400">
                <a:solidFill>
                  <a:srgbClr val="000000"/>
                </a:solidFill>
                <a:latin typeface="FRutiga"/>
                <a:cs typeface="FRutiga"/>
              </a:defRPr>
            </a:lvl1pPr>
            <a:lvl2pPr>
              <a:defRPr sz="1400">
                <a:solidFill>
                  <a:srgbClr val="000000"/>
                </a:solidFill>
                <a:latin typeface="FRutiga"/>
                <a:cs typeface="FRutiga"/>
              </a:defRPr>
            </a:lvl2pPr>
            <a:lvl3pPr>
              <a:defRPr sz="1400">
                <a:solidFill>
                  <a:srgbClr val="000000"/>
                </a:solidFill>
                <a:latin typeface="FRutiga"/>
                <a:cs typeface="FRutiga"/>
              </a:defRPr>
            </a:lvl3pPr>
            <a:lvl4pPr>
              <a:defRPr sz="1400">
                <a:solidFill>
                  <a:srgbClr val="000000"/>
                </a:solidFill>
                <a:latin typeface="FRutiga"/>
                <a:cs typeface="FRutiga"/>
              </a:defRPr>
            </a:lvl4pPr>
            <a:lvl5pPr>
              <a:defRPr sz="1400">
                <a:solidFill>
                  <a:srgbClr val="000000"/>
                </a:solidFill>
                <a:latin typeface="FRutiga"/>
                <a:cs typeface="FRutig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a:xfrm>
            <a:off x="3124200" y="6248400"/>
            <a:ext cx="2895600" cy="457200"/>
          </a:xfrm>
          <a:prstGeom prst="rect">
            <a:avLst/>
          </a:prstGeom>
        </p:spPr>
        <p:txBody>
          <a:bodyPr/>
          <a:lstStyle>
            <a:lvl1pPr>
              <a:defRPr/>
            </a:lvl1pPr>
          </a:lstStyle>
          <a:p>
            <a:pPr defTabSz="914400"/>
            <a:endParaRPr lang="en-GB">
              <a:solidFill>
                <a:srgbClr val="0F3A68"/>
              </a:solidFill>
            </a:endParaRPr>
          </a:p>
        </p:txBody>
      </p:sp>
      <p:sp>
        <p:nvSpPr>
          <p:cNvPr id="6" name="Slide Number Placeholder 5"/>
          <p:cNvSpPr>
            <a:spLocks noGrp="1"/>
          </p:cNvSpPr>
          <p:nvPr>
            <p:ph type="sldNum" sz="quarter" idx="11"/>
          </p:nvPr>
        </p:nvSpPr>
        <p:spPr>
          <a:xfrm>
            <a:off x="6553200" y="6248400"/>
            <a:ext cx="2133600" cy="457200"/>
          </a:xfrm>
          <a:prstGeom prst="rect">
            <a:avLst/>
          </a:prstGeom>
        </p:spPr>
        <p:txBody>
          <a:bodyPr/>
          <a:lstStyle>
            <a:lvl1pPr>
              <a:defRPr/>
            </a:lvl1pPr>
          </a:lstStyle>
          <a:p>
            <a:pPr defTabSz="914400"/>
            <a:fld id="{2AF15916-7749-4CB8-BEF0-465DF949976C}" type="slidenum">
              <a:rPr lang="en-GB">
                <a:solidFill>
                  <a:srgbClr val="0F3A68"/>
                </a:solidFill>
              </a:rPr>
              <a:pPr defTabSz="914400"/>
              <a:t>‹#›</a:t>
            </a:fld>
            <a:endParaRPr lang="en-GB">
              <a:solidFill>
                <a:srgbClr val="0F3A68"/>
              </a:solidFill>
            </a:endParaRPr>
          </a:p>
        </p:txBody>
      </p:sp>
      <p:sp>
        <p:nvSpPr>
          <p:cNvPr id="7" name="Date Placeholder 6"/>
          <p:cNvSpPr>
            <a:spLocks noGrp="1"/>
          </p:cNvSpPr>
          <p:nvPr>
            <p:ph type="dt" sz="half" idx="12"/>
          </p:nvPr>
        </p:nvSpPr>
        <p:spPr>
          <a:xfrm>
            <a:off x="457200" y="6245225"/>
            <a:ext cx="2133600" cy="476250"/>
          </a:xfrm>
          <a:prstGeom prst="rect">
            <a:avLst/>
          </a:prstGeom>
        </p:spPr>
        <p:txBody>
          <a:bodyPr/>
          <a:lstStyle>
            <a:lvl1pPr>
              <a:defRPr/>
            </a:lvl1pPr>
          </a:lstStyle>
          <a:p>
            <a:pPr defTabSz="914400"/>
            <a:endParaRPr lang="en-GB">
              <a:solidFill>
                <a:srgbClr val="0F3A68"/>
              </a:solidFill>
            </a:endParaRPr>
          </a:p>
        </p:txBody>
      </p:sp>
    </p:spTree>
    <p:extLst>
      <p:ext uri="{BB962C8B-B14F-4D97-AF65-F5344CB8AC3E}">
        <p14:creationId xmlns:p14="http://schemas.microsoft.com/office/powerpoint/2010/main" val="1157989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756" name="Rectangle 12"/>
          <p:cNvSpPr>
            <a:spLocks noChangeArrowheads="1"/>
          </p:cNvSpPr>
          <p:nvPr userDrawn="1"/>
        </p:nvSpPr>
        <p:spPr bwMode="auto">
          <a:xfrm flipV="1">
            <a:off x="0" y="0"/>
            <a:ext cx="9144000" cy="6858000"/>
          </a:xfrm>
          <a:prstGeom prst="rect">
            <a:avLst/>
          </a:prstGeom>
          <a:gradFill rotWithShape="0">
            <a:gsLst>
              <a:gs pos="0">
                <a:schemeClr val="accent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defTabSz="914400" eaLnBrk="0" fontAlgn="base" hangingPunct="0">
              <a:spcBef>
                <a:spcPct val="0"/>
              </a:spcBef>
              <a:spcAft>
                <a:spcPct val="0"/>
              </a:spcAft>
            </a:pPr>
            <a:endParaRPr lang="en-US" sz="2400" smtClean="0">
              <a:solidFill>
                <a:srgbClr val="FFFFFF"/>
              </a:solidFill>
              <a:latin typeface="Times"/>
            </a:endParaRPr>
          </a:p>
        </p:txBody>
      </p:sp>
      <p:sp>
        <p:nvSpPr>
          <p:cNvPr id="31747" name="Rectangle 3"/>
          <p:cNvSpPr>
            <a:spLocks noGrp="1" noChangeArrowheads="1"/>
          </p:cNvSpPr>
          <p:nvPr>
            <p:ph type="ctrTitle"/>
          </p:nvPr>
        </p:nvSpPr>
        <p:spPr>
          <a:xfrm>
            <a:off x="381000" y="2209800"/>
            <a:ext cx="8382000" cy="1143000"/>
          </a:xfrm>
        </p:spPr>
        <p:txBody>
          <a:bodyPr/>
          <a:lstStyle>
            <a:lvl1pPr>
              <a:defRPr sz="5400"/>
            </a:lvl1pPr>
          </a:lstStyle>
          <a:p>
            <a:pPr lvl="0"/>
            <a:r>
              <a:rPr lang="en-US" noProof="0" smtClean="0"/>
              <a:t>Click to edit Master title style</a:t>
            </a:r>
          </a:p>
        </p:txBody>
      </p:sp>
      <p:sp>
        <p:nvSpPr>
          <p:cNvPr id="31749" name="Rectangle 5"/>
          <p:cNvSpPr>
            <a:spLocks noGrp="1" noChangeArrowheads="1"/>
          </p:cNvSpPr>
          <p:nvPr>
            <p:ph type="dt" sz="half" idx="2"/>
          </p:nvPr>
        </p:nvSpPr>
        <p:spPr>
          <a:xfrm>
            <a:off x="381000" y="6248400"/>
            <a:ext cx="2209800" cy="457200"/>
          </a:xfrm>
        </p:spPr>
        <p:txBody>
          <a:bodyPr/>
          <a:lstStyle>
            <a:lvl1pPr>
              <a:defRPr/>
            </a:lvl1pPr>
          </a:lstStyle>
          <a:p>
            <a:endParaRPr lang="en-US">
              <a:solidFill>
                <a:srgbClr val="FFFFFF"/>
              </a:solidFill>
            </a:endParaRPr>
          </a:p>
        </p:txBody>
      </p:sp>
      <p:sp>
        <p:nvSpPr>
          <p:cNvPr id="31750" name="Rectangle 6"/>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31751" name="Rectangle 7"/>
          <p:cNvSpPr>
            <a:spLocks noGrp="1" noChangeArrowheads="1"/>
          </p:cNvSpPr>
          <p:nvPr>
            <p:ph type="sldNum" sz="quarter" idx="4"/>
          </p:nvPr>
        </p:nvSpPr>
        <p:spPr>
          <a:xfrm>
            <a:off x="6553200" y="6248400"/>
            <a:ext cx="2209800" cy="457200"/>
          </a:xfrm>
        </p:spPr>
        <p:txBody>
          <a:bodyPr/>
          <a:lstStyle>
            <a:lvl1pPr>
              <a:defRPr/>
            </a:lvl1pPr>
          </a:lstStyle>
          <a:p>
            <a:fld id="{56544782-88D6-4677-940F-C2904E72C996}" type="slidenum">
              <a:rPr lang="en-US">
                <a:solidFill>
                  <a:srgbClr val="FFFFFF"/>
                </a:solidFill>
              </a:rPr>
              <a:pPr/>
              <a:t>‹#›</a:t>
            </a:fld>
            <a:endParaRPr lang="en-US">
              <a:solidFill>
                <a:srgbClr val="FFFFFF"/>
              </a:solidFill>
            </a:endParaRPr>
          </a:p>
        </p:txBody>
      </p:sp>
      <p:sp>
        <p:nvSpPr>
          <p:cNvPr id="31748" name="Rectangle 4"/>
          <p:cNvSpPr>
            <a:spLocks noGrp="1" noChangeArrowheads="1"/>
          </p:cNvSpPr>
          <p:nvPr>
            <p:ph type="subTitle" idx="1"/>
          </p:nvPr>
        </p:nvSpPr>
        <p:spPr>
          <a:xfrm>
            <a:off x="381000" y="3048000"/>
            <a:ext cx="8382000" cy="1295400"/>
          </a:xfrm>
        </p:spPr>
        <p:txBody>
          <a:bodyPr/>
          <a:lstStyle>
            <a:lvl1pPr marL="0" indent="0">
              <a:defRPr sz="2800"/>
            </a:lvl1pPr>
          </a:lstStyle>
          <a:p>
            <a:pPr lvl="0"/>
            <a:r>
              <a:rPr lang="en-US" noProof="0" smtClean="0"/>
              <a:t>Click to edit Master subtitle style</a:t>
            </a:r>
          </a:p>
        </p:txBody>
      </p:sp>
      <p:pic>
        <p:nvPicPr>
          <p:cNvPr id="31758" name="Picture 14" descr="NHS_300dpi_Reverse.jpg                                         00028918QuickSilver G4                 BB7AFA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5200" y="436563"/>
            <a:ext cx="1371600" cy="55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8152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93A3E1D-D094-40A4-9859-F5904DAF6D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5295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A002397-AB5C-4D89-9293-E47EED4990B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65824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B2B7439-B072-469C-AE19-7EBAF76A96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93200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35F6338F-B6CE-4AFC-B0BF-3154E829B9B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132948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705B8F5-2790-49F0-99C0-999A3C15E9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090172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B7E72FC-AC0B-46D5-A635-22158498427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2887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35E5658-139E-4D96-A6A1-2C11BD102C8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821285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34D53A1-289A-4BF8-BB2B-75F8AC16652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9173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714D40-BC9A-4908-8979-74C010714504}" type="datetimeFigureOut">
              <a:rPr lang="en-GB" smtClean="0"/>
              <a:t>06/12/2013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9AE23BD-A10B-472F-BA5B-3C8619C93622}" type="slidenum">
              <a:rPr lang="en-GB" smtClean="0"/>
              <a:t>‹#›</a:t>
            </a:fld>
            <a:endParaRPr lang="en-GB"/>
          </a:p>
        </p:txBody>
      </p:sp>
    </p:spTree>
    <p:extLst>
      <p:ext uri="{BB962C8B-B14F-4D97-AF65-F5344CB8AC3E}">
        <p14:creationId xmlns:p14="http://schemas.microsoft.com/office/powerpoint/2010/main" val="33611237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4063EC8-3CD0-4995-9F5C-616673D01D1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419868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9550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381000"/>
            <a:ext cx="61341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547043F-6A13-45BC-A399-697DC457905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390279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5943600" cy="6096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04800" y="1447800"/>
            <a:ext cx="8382000" cy="4648200"/>
          </a:xfrm>
        </p:spPr>
        <p:txBody>
          <a:bodyPr/>
          <a:lstStyle/>
          <a:p>
            <a:endParaRPr lang="en-GB"/>
          </a:p>
        </p:txBody>
      </p:sp>
      <p:sp>
        <p:nvSpPr>
          <p:cNvPr id="4" name="Date Placeholder 3"/>
          <p:cNvSpPr>
            <a:spLocks noGrp="1"/>
          </p:cNvSpPr>
          <p:nvPr>
            <p:ph type="dt" sz="half" idx="10"/>
          </p:nvPr>
        </p:nvSpPr>
        <p:spPr>
          <a:xfrm>
            <a:off x="304800" y="6248400"/>
            <a:ext cx="22860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09258DE3-93C3-4B4C-A586-8AEA233365D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588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714D40-BC9A-4908-8979-74C010714504}" type="datetimeFigureOut">
              <a:rPr lang="en-GB" smtClean="0"/>
              <a:t>06/12/2013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9AE23BD-A10B-472F-BA5B-3C8619C93622}" type="slidenum">
              <a:rPr lang="en-GB" smtClean="0"/>
              <a:t>‹#›</a:t>
            </a:fld>
            <a:endParaRPr lang="en-GB"/>
          </a:p>
        </p:txBody>
      </p:sp>
    </p:spTree>
    <p:extLst>
      <p:ext uri="{BB962C8B-B14F-4D97-AF65-F5344CB8AC3E}">
        <p14:creationId xmlns:p14="http://schemas.microsoft.com/office/powerpoint/2010/main" val="2576598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714D40-BC9A-4908-8979-74C010714504}" type="datetimeFigureOut">
              <a:rPr lang="en-GB" smtClean="0"/>
              <a:t>06/12/2013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9AE23BD-A10B-472F-BA5B-3C8619C93622}" type="slidenum">
              <a:rPr lang="en-GB" smtClean="0"/>
              <a:t>‹#›</a:t>
            </a:fld>
            <a:endParaRPr lang="en-GB"/>
          </a:p>
        </p:txBody>
      </p:sp>
    </p:spTree>
    <p:extLst>
      <p:ext uri="{BB962C8B-B14F-4D97-AF65-F5344CB8AC3E}">
        <p14:creationId xmlns:p14="http://schemas.microsoft.com/office/powerpoint/2010/main" val="11441663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4.xml"/><Relationship Id="rId7" Type="http://schemas.openxmlformats.org/officeDocument/2006/relationships/image" Target="../media/image4.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9.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8.jpeg"/><Relationship Id="rId5" Type="http://schemas.openxmlformats.org/officeDocument/2006/relationships/slideLayout" Target="../slideLayouts/slideLayout44.xml"/><Relationship Id="rId10" Type="http://schemas.openxmlformats.org/officeDocument/2006/relationships/theme" Target="../theme/theme6.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7.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1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6126163"/>
          </a:xfrm>
          <a:prstGeom prst="rect">
            <a:avLst/>
          </a:prstGeom>
        </p:spPr>
        <p:txBody>
          <a:bodyPr vert="horz" lIns="91440" tIns="45720" rIns="91440" bIns="45720" rtlCol="0">
            <a:normAutofit/>
          </a:bodyPr>
          <a:lstStyle/>
          <a:p>
            <a:pPr lvl="0"/>
            <a:endParaRPr lang="en-US" dirty="0"/>
          </a:p>
        </p:txBody>
      </p:sp>
      <p:pic>
        <p:nvPicPr>
          <p:cNvPr id="5" name="Picture 4" descr="Orange 2 Cover background.jpg"/>
          <p:cNvPicPr>
            <a:picLocks noChangeAspect="1"/>
          </p:cNvPicPr>
          <p:nvPr userDrawn="1"/>
        </p:nvPicPr>
        <p:blipFill>
          <a:blip r:embed="rId3"/>
          <a:stretch>
            <a:fillRect/>
          </a:stretch>
        </p:blipFill>
        <p:spPr>
          <a:xfrm>
            <a:off x="0" y="0"/>
            <a:ext cx="9144000" cy="6858000"/>
          </a:xfrm>
          <a:prstGeom prst="rect">
            <a:avLst/>
          </a:prstGeom>
        </p:spPr>
      </p:pic>
      <p:pic>
        <p:nvPicPr>
          <p:cNvPr id="7" name="Picture 6" descr="HE East of England col.jpg"/>
          <p:cNvPicPr>
            <a:picLocks noChangeAspect="1"/>
          </p:cNvPicPr>
          <p:nvPr userDrawn="1"/>
        </p:nvPicPr>
        <p:blipFill>
          <a:blip r:embed="rId4"/>
          <a:stretch>
            <a:fillRect/>
          </a:stretch>
        </p:blipFill>
        <p:spPr>
          <a:xfrm>
            <a:off x="6588224" y="5877272"/>
            <a:ext cx="2368296" cy="76047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a:t>
            </a:r>
            <a:r>
              <a:rPr lang="en-GB" dirty="0" err="1" smtClean="0"/>
              <a:t>leve</a:t>
            </a:r>
            <a:endParaRPr lang="en-GB" dirty="0" smtClean="0"/>
          </a:p>
          <a:p>
            <a:pPr lvl="2"/>
            <a:r>
              <a:rPr lang="en-GB" dirty="0" smtClean="0"/>
              <a:t>Third level</a:t>
            </a:r>
          </a:p>
          <a:p>
            <a:pPr lvl="3"/>
            <a:r>
              <a:rPr lang="en-GB" dirty="0" smtClean="0"/>
              <a:t>Fourth level</a:t>
            </a:r>
          </a:p>
          <a:p>
            <a:pPr lvl="4"/>
            <a:r>
              <a:rPr lang="en-GB" dirty="0" smtClean="0"/>
              <a:t>Fifth level</a:t>
            </a:r>
            <a:endParaRPr lang="en-US" dirty="0"/>
          </a:p>
        </p:txBody>
      </p:sp>
      <p:pic>
        <p:nvPicPr>
          <p:cNvPr id="10" name="Picture 9" descr="HEE Logo copy.eps"/>
          <p:cNvPicPr>
            <a:picLocks noChangeAspect="1"/>
          </p:cNvPicPr>
          <p:nvPr userDrawn="1"/>
        </p:nvPicPr>
        <p:blipFill>
          <a:blip r:embed="rId7"/>
          <a:stretch>
            <a:fillRect/>
          </a:stretch>
        </p:blipFill>
        <p:spPr>
          <a:xfrm>
            <a:off x="6172200" y="278200"/>
            <a:ext cx="2667000" cy="560000"/>
          </a:xfrm>
          <a:prstGeom prst="rect">
            <a:avLst/>
          </a:prstGeom>
        </p:spPr>
      </p:pic>
      <p:sp>
        <p:nvSpPr>
          <p:cNvPr id="13" name="Rectangle 12"/>
          <p:cNvSpPr/>
          <p:nvPr userDrawn="1"/>
        </p:nvSpPr>
        <p:spPr>
          <a:xfrm>
            <a:off x="457200" y="6031468"/>
            <a:ext cx="1878351" cy="369332"/>
          </a:xfrm>
          <a:prstGeom prst="rect">
            <a:avLst/>
          </a:prstGeom>
        </p:spPr>
        <p:txBody>
          <a:bodyPr wrap="none">
            <a:spAutoFit/>
          </a:bodyPr>
          <a:lstStyle/>
          <a:p>
            <a:r>
              <a:rPr lang="en-US" dirty="0" err="1" smtClean="0">
                <a:solidFill>
                  <a:srgbClr val="1E427B"/>
                </a:solidFill>
                <a:latin typeface="Frutiga"/>
                <a:cs typeface="Frutiga"/>
              </a:rPr>
              <a:t>www.hee.nhs.uk</a:t>
            </a:r>
            <a:endParaRPr lang="en-US" dirty="0"/>
          </a:p>
        </p:txBody>
      </p:sp>
      <p:pic>
        <p:nvPicPr>
          <p:cNvPr id="6" name="Picture 5" descr="PP inner background without.jpg"/>
          <p:cNvPicPr>
            <a:picLocks/>
          </p:cNvPicPr>
          <p:nvPr userDrawn="1"/>
        </p:nvPicPr>
        <p:blipFill>
          <a:blip r:embed="rId8"/>
          <a:stretch>
            <a:fillRect/>
          </a:stretch>
        </p:blipFill>
        <p:spPr>
          <a:xfrm>
            <a:off x="0" y="0"/>
            <a:ext cx="9195450" cy="6881500"/>
          </a:xfrm>
          <a:prstGeom prst="rect">
            <a:avLst/>
          </a:prstGeom>
        </p:spPr>
      </p:pic>
      <p:sp>
        <p:nvSpPr>
          <p:cNvPr id="8" name="Rectangle 7"/>
          <p:cNvSpPr/>
          <p:nvPr userDrawn="1"/>
        </p:nvSpPr>
        <p:spPr>
          <a:xfrm>
            <a:off x="457200" y="6096000"/>
            <a:ext cx="2313518" cy="369332"/>
          </a:xfrm>
          <a:prstGeom prst="rect">
            <a:avLst/>
          </a:prstGeom>
        </p:spPr>
        <p:txBody>
          <a:bodyPr wrap="none">
            <a:spAutoFit/>
          </a:bodyPr>
          <a:lstStyle/>
          <a:p>
            <a:r>
              <a:rPr lang="en-US" dirty="0" smtClean="0">
                <a:solidFill>
                  <a:srgbClr val="1E427B"/>
                </a:solidFill>
                <a:latin typeface="Frutiga"/>
                <a:cs typeface="Frutiga"/>
              </a:rPr>
              <a:t>www.eoe.hee.nhs.uk</a:t>
            </a:r>
            <a:endParaRPr lang="en-US" dirty="0"/>
          </a:p>
        </p:txBody>
      </p:sp>
      <p:pic>
        <p:nvPicPr>
          <p:cNvPr id="11" name="Picture 10" descr="HE East of England col.jpg"/>
          <p:cNvPicPr>
            <a:picLocks noChangeAspect="1"/>
          </p:cNvPicPr>
          <p:nvPr userDrawn="1"/>
        </p:nvPicPr>
        <p:blipFill>
          <a:blip r:embed="rId9"/>
          <a:stretch>
            <a:fillRect/>
          </a:stretch>
        </p:blipFill>
        <p:spPr>
          <a:xfrm>
            <a:off x="6588224" y="278200"/>
            <a:ext cx="2368296" cy="760476"/>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8" r:id="rId3"/>
    <p:sldLayoutId id="2147483676" r:id="rId4"/>
    <p:sldLayoutId id="214748367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6779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6237288"/>
            <a:ext cx="9144000" cy="62071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GB">
              <a:solidFill>
                <a:srgbClr val="FFFFFF"/>
              </a:solidFill>
            </a:endParaRPr>
          </a:p>
        </p:txBody>
      </p:sp>
      <p:sp>
        <p:nvSpPr>
          <p:cNvPr id="1027" name="Title Placeholder 1"/>
          <p:cNvSpPr>
            <a:spLocks noGrp="1"/>
          </p:cNvSpPr>
          <p:nvPr>
            <p:ph type="title"/>
          </p:nvPr>
        </p:nvSpPr>
        <p:spPr bwMode="auto">
          <a:xfrm>
            <a:off x="428625" y="1071563"/>
            <a:ext cx="8301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457200" y="2286000"/>
            <a:ext cx="82296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defTabSz="914400">
              <a:defRPr/>
            </a:pPr>
            <a:fld id="{46D2C0D1-A743-43DC-B0DC-671290A0172A}" type="datetimeFigureOut">
              <a:rPr lang="en-US">
                <a:solidFill>
                  <a:srgbClr val="FFFFFF"/>
                </a:solidFill>
              </a:rPr>
              <a:pPr defTabSz="914400">
                <a:defRPr/>
              </a:pPr>
              <a:t>12/6/2013</a:t>
            </a:fld>
            <a:endParaRPr lang="en-US">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defTabSz="914400">
              <a:defRPr/>
            </a:pPr>
            <a:endParaRPr lang="en-US">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defTabSz="914400">
              <a:defRPr/>
            </a:pPr>
            <a:fld id="{D6CCD6D6-F4B8-4D4B-923B-0D3345256514}" type="slidenum">
              <a:rPr lang="en-US">
                <a:solidFill>
                  <a:srgbClr val="FFFFFF"/>
                </a:solidFill>
              </a:rPr>
              <a:pPr defTabSz="914400">
                <a:defRPr/>
              </a:pPr>
              <a:t>‹#›</a:t>
            </a:fld>
            <a:endParaRPr lang="en-US">
              <a:solidFill>
                <a:srgbClr val="FFFFFF"/>
              </a:solidFill>
            </a:endParaRPr>
          </a:p>
        </p:txBody>
      </p:sp>
      <p:pic>
        <p:nvPicPr>
          <p:cNvPr id="1032" name="Picture 8" descr="ECCH-logo_2col_no_bkgnd.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0825" y="260350"/>
            <a:ext cx="15843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NHS Lozenge.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92950" y="260350"/>
            <a:ext cx="1778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0058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72C6"/>
        </a:buClr>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72C6"/>
        </a:buClr>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72C6"/>
        </a:buClr>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072C6"/>
        </a:buClr>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072C6"/>
        </a:buClr>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2FF66-65BE-7147-B702-507C1F4DC7FD}" type="datetimeFigureOut">
              <a:rPr lang="en-US" smtClean="0">
                <a:solidFill>
                  <a:prstClr val="black">
                    <a:tint val="75000"/>
                  </a:prstClr>
                </a:solidFill>
              </a:rPr>
              <a:pPr/>
              <a:t>12/6/2013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7E6E7-9AF2-5D46-9A6D-BD9A55488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23493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bwMode="auto">
          <a:xfrm>
            <a:off x="354013" y="14382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defRPr sz="1400">
                <a:solidFill>
                  <a:srgbClr val="000000"/>
                </a:solidFill>
                <a:latin typeface="Arial" charset="0"/>
                <a:ea typeface="+mn-ea"/>
                <a:cs typeface="+mn-cs"/>
              </a:defRPr>
            </a:lvl1pPr>
          </a:lstStyle>
          <a:p>
            <a:pPr fontAlgn="base">
              <a:spcBef>
                <a:spcPct val="0"/>
              </a:spcBef>
              <a:spcAft>
                <a:spcPct val="0"/>
              </a:spcAft>
              <a:defRPr/>
            </a:pPr>
            <a:endParaRPr lang="en-US"/>
          </a:p>
        </p:txBody>
      </p:sp>
      <p:pic>
        <p:nvPicPr>
          <p:cNvPr id="1028" name="Picture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054725"/>
            <a:ext cx="7556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9144000" cy="314359"/>
          </a:xfrm>
          <a:prstGeom prst="rect">
            <a:avLst/>
          </a:prstGeom>
          <a:solidFill>
            <a:srgbClr val="4BACC6">
              <a:lumMod val="60000"/>
              <a:lumOff val="40000"/>
            </a:srgbClr>
          </a:solidFill>
          <a:ln w="25400" cap="flat" cmpd="sng" algn="ctr">
            <a:noFill/>
            <a:prstDash val="solid"/>
          </a:ln>
          <a:effectLst>
            <a:reflection blurRad="6350" stA="50000" endA="300" endPos="90000" dist="50800" dir="5400000" sy="-100000" algn="bl" rotWithShape="0"/>
          </a:effectLst>
        </p:spPr>
        <p:txBody>
          <a:bodyPr anchor="ctr"/>
          <a:lstStyle/>
          <a:p>
            <a:pPr algn="ctr">
              <a:defRPr/>
            </a:pPr>
            <a:endParaRPr lang="en-GB" kern="0" dirty="0">
              <a:solidFill>
                <a:prstClr val="white"/>
              </a:solidFill>
              <a:latin typeface="Calibri"/>
            </a:endParaRPr>
          </a:p>
        </p:txBody>
      </p:sp>
      <p:sp>
        <p:nvSpPr>
          <p:cNvPr id="10" name="Rectangle 9"/>
          <p:cNvSpPr/>
          <p:nvPr/>
        </p:nvSpPr>
        <p:spPr>
          <a:xfrm>
            <a:off x="0" y="9367"/>
            <a:ext cx="9144000" cy="795338"/>
          </a:xfrm>
          <a:prstGeom prst="rect">
            <a:avLst/>
          </a:prstGeom>
          <a:solidFill>
            <a:schemeClr val="accent5">
              <a:lumMod val="60000"/>
              <a:lumOff val="40000"/>
            </a:schemeClr>
          </a:soli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sz="2400" dirty="0">
              <a:solidFill>
                <a:prstClr val="white"/>
              </a:solidFill>
            </a:endParaRPr>
          </a:p>
        </p:txBody>
      </p:sp>
      <p:sp>
        <p:nvSpPr>
          <p:cNvPr id="2050" name="Rectangle 2"/>
          <p:cNvSpPr>
            <a:spLocks noGrp="1" noChangeArrowheads="1"/>
          </p:cNvSpPr>
          <p:nvPr>
            <p:ph type="title"/>
          </p:nvPr>
        </p:nvSpPr>
        <p:spPr bwMode="auto">
          <a:xfrm>
            <a:off x="457200" y="-1651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a:p>
        </p:txBody>
      </p:sp>
      <p:pic>
        <p:nvPicPr>
          <p:cNvPr id="1032" name="Picture 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62750" y="6054725"/>
            <a:ext cx="21304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04511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txStyles>
    <p:titleStyle>
      <a:lvl1pPr algn="ctr" rtl="0" eaLnBrk="0" fontAlgn="base" hangingPunct="0">
        <a:spcBef>
          <a:spcPct val="0"/>
        </a:spcBef>
        <a:spcAft>
          <a:spcPct val="0"/>
        </a:spcAft>
        <a:defRPr sz="3200" b="1">
          <a:solidFill>
            <a:schemeClr val="tx1"/>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3200" b="1">
          <a:solidFill>
            <a:schemeClr val="tx1"/>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3200" b="1">
          <a:solidFill>
            <a:schemeClr val="tx1"/>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3200" b="1">
          <a:solidFill>
            <a:schemeClr val="tx1"/>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3200" b="1">
          <a:solidFill>
            <a:schemeClr val="tx1"/>
          </a:solidFill>
          <a:latin typeface="Calibri" pitchFamily="34" charset="0"/>
          <a:ea typeface="MS PGothic" pitchFamily="34" charset="-128"/>
          <a:cs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4BACC6"/>
        </a:buClr>
        <a:buChar char="•"/>
        <a:defRPr sz="24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lr>
          <a:srgbClr val="4BACC6"/>
        </a:buClr>
        <a:buChar char="–"/>
        <a:defRPr sz="20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noChangeArrowheads="1"/>
          </p:cNvPicPr>
          <p:nvPr userDrawn="1"/>
        </p:nvPicPr>
        <p:blipFill>
          <a:blip r:embed="rId14" cstate="print"/>
          <a:srcRect/>
          <a:stretch>
            <a:fillRect/>
          </a:stretch>
        </p:blipFill>
        <p:spPr bwMode="auto">
          <a:xfrm>
            <a:off x="6444208" y="332657"/>
            <a:ext cx="2331720" cy="1068705"/>
          </a:xfrm>
          <a:prstGeom prst="rect">
            <a:avLst/>
          </a:prstGeom>
          <a:noFill/>
          <a:ln w="9525">
            <a:noFill/>
            <a:miter lim="800000"/>
            <a:headEnd/>
            <a:tailEnd/>
          </a:ln>
        </p:spPr>
      </p:pic>
      <p:sp>
        <p:nvSpPr>
          <p:cNvPr id="14" name="Rectangle 13"/>
          <p:cNvSpPr/>
          <p:nvPr userDrawn="1"/>
        </p:nvSpPr>
        <p:spPr>
          <a:xfrm>
            <a:off x="6372200" y="1196752"/>
            <a:ext cx="244827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3" name="Picture 4"/>
          <p:cNvPicPr>
            <a:picLocks noChangeAspect="1" noChangeArrowheads="1"/>
          </p:cNvPicPr>
          <p:nvPr userDrawn="1"/>
        </p:nvPicPr>
        <p:blipFill>
          <a:blip r:embed="rId15" cstate="print"/>
          <a:srcRect/>
          <a:stretch>
            <a:fillRect/>
          </a:stretch>
        </p:blipFill>
        <p:spPr bwMode="auto">
          <a:xfrm>
            <a:off x="211456" y="1358188"/>
            <a:ext cx="8609016" cy="198604"/>
          </a:xfrm>
          <a:prstGeom prst="rect">
            <a:avLst/>
          </a:prstGeom>
          <a:noFill/>
          <a:ln w="9525">
            <a:noFill/>
            <a:miter lim="800000"/>
            <a:headEnd/>
            <a:tailEnd/>
          </a:ln>
          <a:effectLst/>
        </p:spPr>
      </p:pic>
      <p:sp>
        <p:nvSpPr>
          <p:cNvPr id="15" name="Subtitle 2"/>
          <p:cNvSpPr txBox="1">
            <a:spLocks/>
          </p:cNvSpPr>
          <p:nvPr userDrawn="1"/>
        </p:nvSpPr>
        <p:spPr>
          <a:xfrm>
            <a:off x="323528" y="6189104"/>
            <a:ext cx="2592288" cy="384448"/>
          </a:xfrm>
          <a:prstGeom prst="rect">
            <a:avLst/>
          </a:prstGeom>
        </p:spPr>
        <p:txBody>
          <a:bodyPr vert="horz" lIns="91440" tIns="45720" rIns="91440" bIns="45720" rtlCol="0">
            <a:normAutofit/>
          </a:bodyPr>
          <a:lstStyle/>
          <a:p>
            <a:pPr defTabSz="914400">
              <a:spcBef>
                <a:spcPct val="20000"/>
              </a:spcBef>
            </a:pPr>
            <a:r>
              <a:rPr lang="en-GB" sz="1200" b="1" dirty="0">
                <a:solidFill>
                  <a:srgbClr val="8E8265"/>
                </a:solidFill>
                <a:latin typeface="Istok Web" pitchFamily="34" charset="0"/>
              </a:rPr>
              <a:t>© Family Nurse Partnership 2013</a:t>
            </a:r>
          </a:p>
        </p:txBody>
      </p:sp>
      <p:pic>
        <p:nvPicPr>
          <p:cNvPr id="16" name="Picture 3"/>
          <p:cNvPicPr>
            <a:picLocks noChangeAspect="1" noChangeArrowheads="1"/>
          </p:cNvPicPr>
          <p:nvPr userDrawn="1"/>
        </p:nvPicPr>
        <p:blipFill>
          <a:blip r:embed="rId16" cstate="print"/>
          <a:srcRect/>
          <a:stretch>
            <a:fillRect/>
          </a:stretch>
        </p:blipFill>
        <p:spPr bwMode="auto">
          <a:xfrm>
            <a:off x="8172400" y="6381328"/>
            <a:ext cx="610794" cy="247619"/>
          </a:xfrm>
          <a:prstGeom prst="rect">
            <a:avLst/>
          </a:prstGeom>
          <a:noFill/>
          <a:ln w="9525">
            <a:noFill/>
            <a:miter lim="800000"/>
            <a:headEnd/>
            <a:tailEnd/>
          </a:ln>
          <a:effectLst/>
        </p:spPr>
      </p:pic>
      <p:sp>
        <p:nvSpPr>
          <p:cNvPr id="10" name="Subtitle 2"/>
          <p:cNvSpPr txBox="1">
            <a:spLocks/>
          </p:cNvSpPr>
          <p:nvPr userDrawn="1"/>
        </p:nvSpPr>
        <p:spPr>
          <a:xfrm>
            <a:off x="323528" y="6453336"/>
            <a:ext cx="2592288" cy="384448"/>
          </a:xfrm>
          <a:prstGeom prst="rect">
            <a:avLst/>
          </a:prstGeom>
        </p:spPr>
        <p:txBody>
          <a:bodyPr vert="horz" lIns="91440" tIns="45720" rIns="91440" bIns="45720" rtlCol="0">
            <a:normAutofit/>
          </a:bodyPr>
          <a:lstStyle/>
          <a:p>
            <a:pPr defTabSz="914400">
              <a:spcBef>
                <a:spcPct val="20000"/>
              </a:spcBef>
            </a:pPr>
            <a:fld id="{E029054D-0111-4BD5-B86E-26AC5760B011}" type="slidenum">
              <a:rPr lang="en-GB" sz="1200" b="1">
                <a:solidFill>
                  <a:srgbClr val="8E8265"/>
                </a:solidFill>
                <a:latin typeface="Istok Web" pitchFamily="34" charset="0"/>
              </a:rPr>
              <a:pPr defTabSz="914400">
                <a:spcBef>
                  <a:spcPct val="20000"/>
                </a:spcBef>
              </a:pPr>
              <a:t>‹#›</a:t>
            </a:fld>
            <a:endParaRPr lang="en-GB" sz="1200" b="1" dirty="0">
              <a:solidFill>
                <a:srgbClr val="8E8265"/>
              </a:solidFill>
              <a:latin typeface="Istok Web" pitchFamily="34" charset="0"/>
            </a:endParaRPr>
          </a:p>
        </p:txBody>
      </p:sp>
    </p:spTree>
    <p:extLst>
      <p:ext uri="{BB962C8B-B14F-4D97-AF65-F5344CB8AC3E}">
        <p14:creationId xmlns:p14="http://schemas.microsoft.com/office/powerpoint/2010/main" val="169202846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spcBef>
          <a:spcPct val="0"/>
        </a:spcBef>
        <a:buNone/>
        <a:defRPr sz="2800" b="1" kern="1200">
          <a:solidFill>
            <a:srgbClr val="C50650"/>
          </a:solidFill>
          <a:latin typeface="Istok Web"/>
          <a:ea typeface="+mj-ea"/>
          <a:cs typeface="+mj-cs"/>
        </a:defRPr>
      </a:lvl1pPr>
    </p:titleStyle>
    <p:bodyStyle>
      <a:lvl1pPr marL="342900" indent="-342900" algn="l" defTabSz="914400" rtl="0" eaLnBrk="1" latinLnBrk="0" hangingPunct="1">
        <a:spcBef>
          <a:spcPct val="20000"/>
        </a:spcBef>
        <a:buClr>
          <a:srgbClr val="8E8265"/>
        </a:buClr>
        <a:buFont typeface="Arial" pitchFamily="34" charset="0"/>
        <a:buChar char="•"/>
        <a:defRPr sz="3200" kern="1200">
          <a:solidFill>
            <a:srgbClr val="0F3A68"/>
          </a:solidFill>
          <a:latin typeface="Istok Web"/>
          <a:ea typeface="+mn-ea"/>
          <a:cs typeface="+mn-cs"/>
        </a:defRPr>
      </a:lvl1pPr>
      <a:lvl2pPr marL="742950" indent="-285750" algn="l" defTabSz="914400" rtl="0" eaLnBrk="1" latinLnBrk="0" hangingPunct="1">
        <a:spcBef>
          <a:spcPct val="20000"/>
        </a:spcBef>
        <a:buClr>
          <a:srgbClr val="8E8265"/>
        </a:buClr>
        <a:buFont typeface="Arial" pitchFamily="34" charset="0"/>
        <a:buChar char="•"/>
        <a:defRPr sz="2800" kern="1200">
          <a:solidFill>
            <a:srgbClr val="0F3A68"/>
          </a:solidFill>
          <a:latin typeface="Istok Web"/>
          <a:ea typeface="+mn-ea"/>
          <a:cs typeface="+mn-cs"/>
        </a:defRPr>
      </a:lvl2pPr>
      <a:lvl3pPr marL="1143000" indent="-228600" algn="l" defTabSz="914400" rtl="0" eaLnBrk="1" latinLnBrk="0" hangingPunct="1">
        <a:spcBef>
          <a:spcPct val="20000"/>
        </a:spcBef>
        <a:buClr>
          <a:srgbClr val="8E8265"/>
        </a:buClr>
        <a:buFont typeface="Arial" pitchFamily="34" charset="0"/>
        <a:buChar char="•"/>
        <a:defRPr sz="2400" kern="1200">
          <a:solidFill>
            <a:srgbClr val="0F3A68"/>
          </a:solidFill>
          <a:latin typeface="Istok Web"/>
          <a:ea typeface="+mn-ea"/>
          <a:cs typeface="+mn-cs"/>
        </a:defRPr>
      </a:lvl3pPr>
      <a:lvl4pPr marL="1600200" indent="-228600" algn="l" defTabSz="914400" rtl="0" eaLnBrk="1" latinLnBrk="0" hangingPunct="1">
        <a:spcBef>
          <a:spcPct val="20000"/>
        </a:spcBef>
        <a:buClr>
          <a:srgbClr val="8E8265"/>
        </a:buClr>
        <a:buFont typeface="Arial" pitchFamily="34" charset="0"/>
        <a:buChar char="•"/>
        <a:defRPr sz="2000" kern="1200">
          <a:solidFill>
            <a:srgbClr val="0F3A68"/>
          </a:solidFill>
          <a:latin typeface="Istok Web"/>
          <a:ea typeface="+mn-ea"/>
          <a:cs typeface="+mn-cs"/>
        </a:defRPr>
      </a:lvl4pPr>
      <a:lvl5pPr marL="2057400" indent="-228600" algn="l" defTabSz="914400" rtl="0" eaLnBrk="1" latinLnBrk="0" hangingPunct="1">
        <a:spcBef>
          <a:spcPct val="20000"/>
        </a:spcBef>
        <a:buClr>
          <a:srgbClr val="8E8265"/>
        </a:buClr>
        <a:buFont typeface="Arial" pitchFamily="34" charset="0"/>
        <a:buChar char="•"/>
        <a:defRPr sz="2000" kern="1200">
          <a:solidFill>
            <a:srgbClr val="0F3A68"/>
          </a:solidFill>
          <a:latin typeface="Istok Web"/>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7"/>
          <p:cNvSpPr>
            <a:spLocks noChangeArrowheads="1"/>
          </p:cNvSpPr>
          <p:nvPr userDrawn="1"/>
        </p:nvSpPr>
        <p:spPr bwMode="auto">
          <a:xfrm flipV="1">
            <a:off x="0" y="0"/>
            <a:ext cx="9144000" cy="6858000"/>
          </a:xfrm>
          <a:prstGeom prst="rect">
            <a:avLst/>
          </a:prstGeom>
          <a:gradFill rotWithShape="0">
            <a:gsLst>
              <a:gs pos="0">
                <a:schemeClr val="accent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defTabSz="914400" eaLnBrk="0" fontAlgn="base" hangingPunct="0">
              <a:spcBef>
                <a:spcPct val="0"/>
              </a:spcBef>
              <a:spcAft>
                <a:spcPct val="0"/>
              </a:spcAft>
            </a:pPr>
            <a:endParaRPr lang="en-US" sz="2400" smtClean="0">
              <a:solidFill>
                <a:srgbClr val="FFFFFF"/>
              </a:solidFill>
              <a:latin typeface="Times"/>
            </a:endParaRPr>
          </a:p>
        </p:txBody>
      </p:sp>
      <p:sp>
        <p:nvSpPr>
          <p:cNvPr id="1045" name="Rectangle 21"/>
          <p:cNvSpPr>
            <a:spLocks noGrp="1" noChangeArrowheads="1"/>
          </p:cNvSpPr>
          <p:nvPr>
            <p:ph type="title"/>
          </p:nvPr>
        </p:nvSpPr>
        <p:spPr bwMode="auto">
          <a:xfrm>
            <a:off x="304800" y="381000"/>
            <a:ext cx="5943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447800"/>
            <a:ext cx="8382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2484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latin typeface="+mn-lt"/>
              </a:defRPr>
            </a:lvl1pPr>
          </a:lstStyle>
          <a:p>
            <a:pPr defTabSz="914400" eaLnBrk="0" fontAlgn="base" hangingPunct="0">
              <a:spcBef>
                <a:spcPct val="0"/>
              </a:spcBef>
              <a:spcAft>
                <a:spcPct val="0"/>
              </a:spcAft>
            </a:pPr>
            <a:endParaRPr lang="en-US" smtClean="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latin typeface="+mn-lt"/>
              </a:defRPr>
            </a:lvl1pPr>
          </a:lstStyle>
          <a:p>
            <a:pPr defTabSz="914400" eaLnBrk="0" fontAlgn="base" hangingPunct="0">
              <a:spcBef>
                <a:spcPct val="0"/>
              </a:spcBef>
              <a:spcAft>
                <a:spcPct val="0"/>
              </a:spcAft>
            </a:pPr>
            <a:endParaRPr lang="en-US" smtClean="0">
              <a:solidFill>
                <a:srgbClr val="FFFFFF"/>
              </a:solidFill>
            </a:endParaRPr>
          </a:p>
        </p:txBody>
      </p:sp>
      <p:sp>
        <p:nvSpPr>
          <p:cNvPr id="1030"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mn-lt"/>
              </a:defRPr>
            </a:lvl1pPr>
          </a:lstStyle>
          <a:p>
            <a:pPr defTabSz="914400" eaLnBrk="0" fontAlgn="base" hangingPunct="0">
              <a:spcBef>
                <a:spcPct val="0"/>
              </a:spcBef>
              <a:spcAft>
                <a:spcPct val="0"/>
              </a:spcAft>
            </a:pPr>
            <a:fld id="{E98087C6-F012-4288-B23E-57DAD2498F6C}" type="slidenum">
              <a:rPr lang="en-US" smtClean="0">
                <a:solidFill>
                  <a:srgbClr val="FFFFFF"/>
                </a:solidFill>
              </a:rPr>
              <a:pPr defTabSz="914400" eaLnBrk="0" fontAlgn="base" hangingPunct="0">
                <a:spcBef>
                  <a:spcPct val="0"/>
                </a:spcBef>
                <a:spcAft>
                  <a:spcPct val="0"/>
                </a:spcAft>
              </a:pPr>
              <a:t>‹#›</a:t>
            </a:fld>
            <a:endParaRPr lang="en-US" smtClean="0">
              <a:solidFill>
                <a:srgbClr val="FFFFFF"/>
              </a:solidFill>
            </a:endParaRPr>
          </a:p>
        </p:txBody>
      </p:sp>
      <p:pic>
        <p:nvPicPr>
          <p:cNvPr id="1044" name="Picture 20" descr="NHS_300dpi_Reverse.jpg                                         00028918QuickSilver G4                 BB7AFA2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15200" y="436563"/>
            <a:ext cx="1371600" cy="55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817238"/>
      </p:ext>
    </p:extLst>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fontAlgn="base">
        <a:spcBef>
          <a:spcPct val="20000"/>
        </a:spcBef>
        <a:spcAft>
          <a:spcPct val="0"/>
        </a:spcAft>
        <a:defRPr sz="2400">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Font typeface="Times"/>
        <a:buChar char="•"/>
        <a:defRPr sz="20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5.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2.xml"/><Relationship Id="rId1" Type="http://schemas.openxmlformats.org/officeDocument/2006/relationships/vmlDrawing" Target="../drawings/vmlDrawing2.v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988840"/>
            <a:ext cx="6120680" cy="2862322"/>
          </a:xfrm>
          <a:prstGeom prst="rect">
            <a:avLst/>
          </a:prstGeom>
          <a:noFill/>
        </p:spPr>
        <p:txBody>
          <a:bodyPr wrap="square" rtlCol="0">
            <a:spAutoFit/>
          </a:bodyPr>
          <a:lstStyle/>
          <a:p>
            <a:pPr algn="r"/>
            <a:r>
              <a:rPr lang="en-GB" sz="2800" b="1" i="1" dirty="0">
                <a:solidFill>
                  <a:schemeClr val="bg1"/>
                </a:solidFill>
                <a:latin typeface="Arial" pitchFamily="34" charset="0"/>
                <a:cs typeface="Arial" pitchFamily="34" charset="0"/>
              </a:rPr>
              <a:t>‘From the Baby to The Boardroom’</a:t>
            </a:r>
          </a:p>
          <a:p>
            <a:pPr algn="r"/>
            <a:r>
              <a:rPr lang="en-GB" sz="2800" b="1" i="1" dirty="0">
                <a:solidFill>
                  <a:schemeClr val="bg1"/>
                </a:solidFill>
                <a:latin typeface="Arial" pitchFamily="34" charset="0"/>
                <a:cs typeface="Arial" pitchFamily="34" charset="0"/>
              </a:rPr>
              <a:t>9</a:t>
            </a:r>
            <a:r>
              <a:rPr lang="en-GB" sz="2800" b="1" i="1" baseline="30000" dirty="0">
                <a:solidFill>
                  <a:schemeClr val="bg1"/>
                </a:solidFill>
                <a:latin typeface="Arial" pitchFamily="34" charset="0"/>
                <a:cs typeface="Arial" pitchFamily="34" charset="0"/>
              </a:rPr>
              <a:t>th</a:t>
            </a:r>
            <a:r>
              <a:rPr lang="en-GB" sz="2800" b="1" i="1" dirty="0">
                <a:solidFill>
                  <a:schemeClr val="bg1"/>
                </a:solidFill>
                <a:latin typeface="Arial" pitchFamily="34" charset="0"/>
                <a:cs typeface="Arial" pitchFamily="34" charset="0"/>
              </a:rPr>
              <a:t> December 2013</a:t>
            </a:r>
            <a:endParaRPr lang="en-GB" sz="2800" b="1" i="1" dirty="0"/>
          </a:p>
          <a:p>
            <a:pPr algn="r"/>
            <a:endParaRPr lang="en-GB" sz="2800" b="1" dirty="0" smtClean="0">
              <a:solidFill>
                <a:schemeClr val="bg1"/>
              </a:solidFill>
              <a:latin typeface="Arial" pitchFamily="34" charset="0"/>
              <a:cs typeface="Arial" pitchFamily="34" charset="0"/>
            </a:endParaRPr>
          </a:p>
          <a:p>
            <a:pPr algn="r"/>
            <a:r>
              <a:rPr lang="en-GB" sz="2800" b="1" dirty="0" smtClean="0">
                <a:solidFill>
                  <a:schemeClr val="bg1"/>
                </a:solidFill>
                <a:latin typeface="Arial" pitchFamily="34" charset="0"/>
                <a:cs typeface="Arial" pitchFamily="34" charset="0"/>
              </a:rPr>
              <a:t>Julia Whiting</a:t>
            </a:r>
          </a:p>
          <a:p>
            <a:pPr algn="r"/>
            <a:r>
              <a:rPr lang="en-GB" sz="2800" dirty="0" smtClean="0">
                <a:solidFill>
                  <a:schemeClr val="bg1"/>
                </a:solidFill>
                <a:latin typeface="Arial" pitchFamily="34" charset="0"/>
                <a:cs typeface="Arial" pitchFamily="34" charset="0"/>
              </a:rPr>
              <a:t>Health Visitor Programme Lead</a:t>
            </a:r>
          </a:p>
          <a:p>
            <a:pPr algn="r"/>
            <a:r>
              <a:rPr lang="en-GB" sz="2000" dirty="0" smtClean="0">
                <a:solidFill>
                  <a:schemeClr val="bg1"/>
                </a:solidFill>
                <a:latin typeface="Arial" pitchFamily="34" charset="0"/>
                <a:cs typeface="Arial" pitchFamily="34" charset="0"/>
              </a:rPr>
              <a:t>Health Education East of England</a:t>
            </a:r>
          </a:p>
          <a:p>
            <a:endParaRPr lang="en-GB"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74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7" y="2060848"/>
            <a:ext cx="6120680" cy="2616101"/>
          </a:xfrm>
          <a:prstGeom prst="rect">
            <a:avLst/>
          </a:prstGeom>
          <a:noFill/>
        </p:spPr>
        <p:txBody>
          <a:bodyPr wrap="square" rtlCol="0">
            <a:spAutoFit/>
          </a:bodyPr>
          <a:lstStyle/>
          <a:p>
            <a:pPr algn="r"/>
            <a:r>
              <a:rPr lang="en-GB" sz="2400" b="1" i="1" dirty="0" smtClean="0">
                <a:solidFill>
                  <a:schemeClr val="bg1"/>
                </a:solidFill>
                <a:latin typeface="Arial" pitchFamily="34" charset="0"/>
                <a:cs typeface="Arial" pitchFamily="34" charset="0"/>
              </a:rPr>
              <a:t>Reflections on the strength-based leadership programme.</a:t>
            </a:r>
          </a:p>
          <a:p>
            <a:pPr algn="r"/>
            <a:endParaRPr lang="en-GB" sz="2400" b="1" i="1" dirty="0">
              <a:solidFill>
                <a:schemeClr val="bg1"/>
              </a:solidFill>
              <a:latin typeface="Arial" pitchFamily="34" charset="0"/>
              <a:cs typeface="Arial" pitchFamily="34" charset="0"/>
            </a:endParaRPr>
          </a:p>
          <a:p>
            <a:pPr algn="r"/>
            <a:r>
              <a:rPr lang="en-GB" sz="2400" b="1" i="1" dirty="0" smtClean="0">
                <a:solidFill>
                  <a:schemeClr val="bg1"/>
                </a:solidFill>
                <a:latin typeface="Arial" pitchFamily="34" charset="0"/>
                <a:cs typeface="Arial" pitchFamily="34" charset="0"/>
              </a:rPr>
              <a:t>Achieving our desired culture for the Healthy Child Programme and Health Visiting</a:t>
            </a:r>
            <a:endParaRPr lang="en-GB" sz="2400" b="1" i="1" dirty="0">
              <a:solidFill>
                <a:schemeClr val="bg1"/>
              </a:solidFill>
              <a:latin typeface="Arial" pitchFamily="34" charset="0"/>
              <a:cs typeface="Arial" pitchFamily="34" charset="0"/>
            </a:endParaRPr>
          </a:p>
          <a:p>
            <a:pPr algn="r"/>
            <a:endParaRPr lang="en-GB" dirty="0">
              <a:solidFill>
                <a:schemeClr val="bg1"/>
              </a:solidFill>
              <a:latin typeface="Arial" pitchFamily="34" charset="0"/>
              <a:cs typeface="Arial" pitchFamily="34" charset="0"/>
            </a:endParaRPr>
          </a:p>
        </p:txBody>
      </p:sp>
      <p:sp>
        <p:nvSpPr>
          <p:cNvPr id="3" name="Text Placeholder 2"/>
          <p:cNvSpPr>
            <a:spLocks noGrp="1"/>
          </p:cNvSpPr>
          <p:nvPr/>
        </p:nvSpPr>
        <p:spPr>
          <a:xfrm>
            <a:off x="304806" y="4676949"/>
            <a:ext cx="2606025" cy="1008329"/>
          </a:xfrm>
          <a:prstGeom prst="rect">
            <a:avLst/>
          </a:prstGeom>
        </p:spPr>
        <p:txBody>
          <a:bodyPr/>
          <a:lstStyle>
            <a:lvl1pPr marL="0" indent="0" algn="r" defTabSz="914400" rtl="0" eaLnBrk="1" latinLnBrk="0" hangingPunct="1">
              <a:spcBef>
                <a:spcPct val="20000"/>
              </a:spcBef>
              <a:buFontTx/>
              <a:buNone/>
              <a:defRPr sz="2800" b="1" kern="1200" baseline="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tabLst>
                <a:tab pos="5021263" algn="l"/>
                <a:tab pos="5291138" algn="r"/>
                <a:tab pos="6280150" algn="r"/>
              </a:tabLst>
            </a:pPr>
            <a:r>
              <a:rPr lang="en-GB" sz="2000" dirty="0" smtClean="0">
                <a:latin typeface="Arial" pitchFamily="34" charset="0"/>
                <a:cs typeface="Arial" pitchFamily="34" charset="0"/>
              </a:rPr>
              <a:t>Kate Billingham</a:t>
            </a:r>
            <a:endParaRPr lang="en-GB" sz="1600" b="0" dirty="0">
              <a:solidFill>
                <a:srgbClr val="A00054"/>
              </a:solidFill>
              <a:latin typeface="Arial" pitchFamily="34" charset="0"/>
              <a:cs typeface="Arial" pitchFamily="34" charset="0"/>
            </a:endParaRPr>
          </a:p>
          <a:p>
            <a:endParaRPr lang="en-GB" sz="1200" dirty="0"/>
          </a:p>
        </p:txBody>
      </p:sp>
      <p:sp>
        <p:nvSpPr>
          <p:cNvPr id="4" name="Text Placeholder 2"/>
          <p:cNvSpPr txBox="1">
            <a:spLocks/>
          </p:cNvSpPr>
          <p:nvPr/>
        </p:nvSpPr>
        <p:spPr>
          <a:xfrm>
            <a:off x="2910831" y="4676949"/>
            <a:ext cx="2658757" cy="76827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a:r>
              <a:rPr lang="en-GB" sz="2000" b="1" dirty="0" smtClean="0">
                <a:solidFill>
                  <a:schemeClr val="bg1"/>
                </a:solidFill>
                <a:latin typeface="Arial" pitchFamily="34" charset="0"/>
              </a:rPr>
              <a:t>Ben Fuchs</a:t>
            </a:r>
          </a:p>
          <a:p>
            <a:pPr algn="ctr"/>
            <a:endParaRPr lang="en-GB" sz="2000" b="1" dirty="0">
              <a:solidFill>
                <a:schemeClr val="bg1"/>
              </a:solidFill>
              <a:latin typeface="Arial" pitchFamily="34"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733" y="6093296"/>
            <a:ext cx="1514475" cy="590550"/>
          </a:xfrm>
          <a:prstGeom prst="rect">
            <a:avLst/>
          </a:prstGeom>
        </p:spPr>
      </p:pic>
    </p:spTree>
    <p:extLst>
      <p:ext uri="{BB962C8B-B14F-4D97-AF65-F5344CB8AC3E}">
        <p14:creationId xmlns:p14="http://schemas.microsoft.com/office/powerpoint/2010/main" val="1179898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defRPr/>
            </a:pPr>
            <a:r>
              <a:rPr lang="en-GB" dirty="0" smtClean="0">
                <a:latin typeface="Verdana" charset="0"/>
              </a:rPr>
              <a:t>Summary of evaluation findings</a:t>
            </a:r>
            <a:endParaRPr lang="en-GB" dirty="0">
              <a:latin typeface="Verdana" charset="0"/>
            </a:endParaRPr>
          </a:p>
        </p:txBody>
      </p:sp>
      <p:sp>
        <p:nvSpPr>
          <p:cNvPr id="51202" name="Content Placeholder 2"/>
          <p:cNvSpPr>
            <a:spLocks noGrp="1"/>
          </p:cNvSpPr>
          <p:nvPr>
            <p:ph idx="1"/>
          </p:nvPr>
        </p:nvSpPr>
        <p:spPr/>
        <p:txBody>
          <a:bodyPr/>
          <a:lstStyle/>
          <a:p>
            <a:pPr eaLnBrk="1" hangingPunct="1">
              <a:defRPr/>
            </a:pPr>
            <a:r>
              <a:rPr lang="en-GB" sz="2400" dirty="0" smtClean="0">
                <a:latin typeface="Verdana" charset="0"/>
              </a:rPr>
              <a:t>Band 7s</a:t>
            </a:r>
          </a:p>
          <a:p>
            <a:pPr marL="0" indent="0" eaLnBrk="1" hangingPunct="1">
              <a:buNone/>
              <a:defRPr/>
            </a:pPr>
            <a:endParaRPr lang="en-GB" sz="2400" dirty="0" smtClean="0">
              <a:latin typeface="Verdana" charset="0"/>
            </a:endParaRPr>
          </a:p>
          <a:p>
            <a:pPr marL="0" indent="0" eaLnBrk="1" hangingPunct="1">
              <a:buNone/>
              <a:defRPr/>
            </a:pPr>
            <a:endParaRPr lang="en-GB" sz="2400" dirty="0" smtClean="0">
              <a:latin typeface="Verdana" charset="0"/>
            </a:endParaRPr>
          </a:p>
          <a:p>
            <a:pPr eaLnBrk="1" hangingPunct="1">
              <a:defRPr/>
            </a:pPr>
            <a:r>
              <a:rPr lang="en-GB" sz="2400" dirty="0" smtClean="0">
                <a:latin typeface="Verdana" charset="0"/>
              </a:rPr>
              <a:t>Band 8s</a:t>
            </a:r>
          </a:p>
          <a:p>
            <a:pPr marL="0" indent="0" eaLnBrk="1" hangingPunct="1">
              <a:buNone/>
              <a:defRPr/>
            </a:pPr>
            <a:endParaRPr lang="en-GB" sz="2400" dirty="0" smtClean="0">
              <a:latin typeface="Verdana" charset="0"/>
            </a:endParaRPr>
          </a:p>
          <a:p>
            <a:pPr marL="0" indent="0" eaLnBrk="1" hangingPunct="1">
              <a:buNone/>
              <a:defRPr/>
            </a:pPr>
            <a:endParaRPr lang="en-GB" sz="2400" dirty="0" smtClean="0">
              <a:latin typeface="Verdana" charset="0"/>
            </a:endParaRPr>
          </a:p>
          <a:p>
            <a:pPr eaLnBrk="1" hangingPunct="1">
              <a:defRPr/>
            </a:pPr>
            <a:r>
              <a:rPr lang="en-GB" sz="2400" dirty="0" smtClean="0">
                <a:latin typeface="Verdana" charset="0"/>
              </a:rPr>
              <a:t>Our personal reflections</a:t>
            </a:r>
          </a:p>
          <a:p>
            <a:pPr eaLnBrk="1" hangingPunct="1">
              <a:defRPr/>
            </a:pPr>
            <a:endParaRPr lang="en-GB" sz="2400" dirty="0" smtClean="0">
              <a:latin typeface="Verdana" charset="0"/>
            </a:endParaRPr>
          </a:p>
          <a:p>
            <a:pPr eaLnBrk="1" hangingPunct="1">
              <a:defRPr/>
            </a:pPr>
            <a:endParaRPr lang="en-GB" sz="2400" dirty="0">
              <a:latin typeface="Verdana" charset="0"/>
            </a:endParaRPr>
          </a:p>
          <a:p>
            <a:pPr eaLnBrk="1" hangingPunct="1">
              <a:defRPr/>
            </a:pPr>
            <a:endParaRPr lang="en-GB" sz="2000" dirty="0" smtClean="0">
              <a:latin typeface="Verdana" charset="0"/>
            </a:endParaRPr>
          </a:p>
          <a:p>
            <a:pPr eaLnBrk="1" hangingPunct="1">
              <a:defRPr/>
            </a:pPr>
            <a:endParaRPr lang="en-GB" sz="2000" dirty="0">
              <a:latin typeface="Verdana" charset="0"/>
            </a:endParaRPr>
          </a:p>
          <a:p>
            <a:pPr eaLnBrk="1" hangingPunct="1">
              <a:defRPr/>
            </a:pPr>
            <a:endParaRPr lang="en-GB" sz="2000" dirty="0" smtClean="0">
              <a:latin typeface="Verdana" charset="0"/>
            </a:endParaRPr>
          </a:p>
          <a:p>
            <a:pPr eaLnBrk="1" hangingPunct="1">
              <a:defRPr/>
            </a:pPr>
            <a:endParaRPr lang="en-GB" sz="2000" dirty="0">
              <a:latin typeface="Verdana" charset="0"/>
            </a:endParaRPr>
          </a:p>
          <a:p>
            <a:pPr marL="0" indent="0" eaLnBrk="1" hangingPunct="1">
              <a:buFontTx/>
              <a:buNone/>
              <a:defRPr/>
            </a:pPr>
            <a:endParaRPr lang="en-GB" sz="2000" dirty="0" smtClean="0">
              <a:latin typeface="Verdana" charset="0"/>
            </a:endParaRPr>
          </a:p>
          <a:p>
            <a:pPr eaLnBrk="1" hangingPunct="1">
              <a:defRPr/>
            </a:pPr>
            <a:endParaRPr lang="en-GB" sz="2000" dirty="0">
              <a:latin typeface="Verdana" charset="0"/>
            </a:endParaRPr>
          </a:p>
          <a:p>
            <a:pPr eaLnBrk="1" hangingPunct="1">
              <a:defRPr/>
            </a:pPr>
            <a:endParaRPr lang="en-GB" sz="2000" dirty="0">
              <a:latin typeface="Verdana" charset="0"/>
            </a:endParaRPr>
          </a:p>
        </p:txBody>
      </p:sp>
    </p:spTree>
    <p:extLst>
      <p:ext uri="{BB962C8B-B14F-4D97-AF65-F5344CB8AC3E}">
        <p14:creationId xmlns:p14="http://schemas.microsoft.com/office/powerpoint/2010/main" val="1516053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5 levels graphic.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410" y="-1184891"/>
            <a:ext cx="11958953" cy="178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
          <p:cNvSpPr>
            <a:spLocks noChangeArrowheads="1"/>
          </p:cNvSpPr>
          <p:nvPr/>
        </p:nvSpPr>
        <p:spPr bwMode="auto">
          <a:xfrm>
            <a:off x="925513" y="88900"/>
            <a:ext cx="7250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3200" b="1" dirty="0">
                <a:solidFill>
                  <a:prstClr val="black"/>
                </a:solidFill>
                <a:cs typeface="Calibri" pitchFamily="34" charset="0"/>
              </a:rPr>
              <a:t>Schein’s model for understanding culture </a:t>
            </a:r>
            <a:endParaRPr lang="en-US" altLang="en-US" sz="3200" b="1" dirty="0">
              <a:solidFill>
                <a:prstClr val="black"/>
              </a:solidFill>
              <a:cs typeface="Calibri" pitchFamily="34" charset="0"/>
            </a:endParaRPr>
          </a:p>
        </p:txBody>
      </p:sp>
    </p:spTree>
    <p:extLst>
      <p:ext uri="{BB962C8B-B14F-4D97-AF65-F5344CB8AC3E}">
        <p14:creationId xmlns:p14="http://schemas.microsoft.com/office/powerpoint/2010/main" val="2184688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a:xfrm>
            <a:off x="446088" y="25400"/>
            <a:ext cx="8229600" cy="654050"/>
          </a:xfrm>
        </p:spPr>
        <p:txBody>
          <a:bodyPr/>
          <a:lstStyle/>
          <a:p>
            <a:pPr eaLnBrk="1" hangingPunct="1">
              <a:defRPr/>
            </a:pPr>
            <a:r>
              <a:rPr lang="en-GB" dirty="0">
                <a:latin typeface="Verdana" charset="0"/>
              </a:rPr>
              <a:t>Different levels of culture</a:t>
            </a:r>
            <a:endParaRPr lang="en-US" dirty="0">
              <a:latin typeface="Verdana" charset="0"/>
            </a:endParaRPr>
          </a:p>
        </p:txBody>
      </p:sp>
      <p:sp>
        <p:nvSpPr>
          <p:cNvPr id="38914" name="Content Placeholder 2"/>
          <p:cNvSpPr>
            <a:spLocks noGrp="1"/>
          </p:cNvSpPr>
          <p:nvPr>
            <p:ph idx="4294967295"/>
          </p:nvPr>
        </p:nvSpPr>
        <p:spPr>
          <a:xfrm>
            <a:off x="519113" y="966788"/>
            <a:ext cx="8229600" cy="5040312"/>
          </a:xfrm>
        </p:spPr>
        <p:txBody>
          <a:bodyPr/>
          <a:lstStyle/>
          <a:p>
            <a:pPr eaLnBrk="1" hangingPunct="1">
              <a:spcBef>
                <a:spcPts val="600"/>
              </a:spcBef>
              <a:buFont typeface="Wingdings" pitchFamily="2" charset="2"/>
              <a:buNone/>
              <a:defRPr/>
            </a:pPr>
            <a:r>
              <a:rPr lang="en-GB" altLang="en-US" sz="1500" b="1" smtClean="0">
                <a:solidFill>
                  <a:schemeClr val="accent1"/>
                </a:solidFill>
                <a:latin typeface="Verdana" pitchFamily="34" charset="0"/>
              </a:rPr>
              <a:t>Artefacts</a:t>
            </a:r>
            <a:r>
              <a:rPr lang="en-GB" altLang="en-US" sz="1500" b="1" smtClean="0">
                <a:latin typeface="Verdana" pitchFamily="34" charset="0"/>
              </a:rPr>
              <a:t>   </a:t>
            </a:r>
            <a:r>
              <a:rPr lang="en-GB" altLang="en-US" sz="1500" smtClean="0">
                <a:latin typeface="Verdana" pitchFamily="34" charset="0"/>
              </a:rPr>
              <a:t>Outward manifestations: buildings, furnishings, objects on display, symbols of power and authority, dress codes, mission statements. Stated values, policies, procedures and systems</a:t>
            </a:r>
          </a:p>
          <a:p>
            <a:pPr eaLnBrk="1" hangingPunct="1">
              <a:spcBef>
                <a:spcPts val="600"/>
              </a:spcBef>
              <a:buFont typeface="Wingdings" pitchFamily="2" charset="2"/>
              <a:buNone/>
              <a:defRPr/>
            </a:pPr>
            <a:endParaRPr lang="en-GB" altLang="en-US" sz="1500" smtClean="0">
              <a:latin typeface="Verdana" pitchFamily="34" charset="0"/>
            </a:endParaRPr>
          </a:p>
          <a:p>
            <a:pPr eaLnBrk="1" hangingPunct="1">
              <a:spcBef>
                <a:spcPts val="600"/>
              </a:spcBef>
              <a:buFont typeface="Wingdings" pitchFamily="2" charset="2"/>
              <a:buNone/>
              <a:defRPr/>
            </a:pPr>
            <a:r>
              <a:rPr lang="en-GB" altLang="en-US" sz="1500" b="1" smtClean="0">
                <a:solidFill>
                  <a:schemeClr val="accent1"/>
                </a:solidFill>
                <a:latin typeface="Verdana" pitchFamily="34" charset="0"/>
              </a:rPr>
              <a:t>Behaviour</a:t>
            </a:r>
            <a:r>
              <a:rPr lang="en-GB" altLang="en-US" sz="1500" smtClean="0">
                <a:latin typeface="Verdana" pitchFamily="34" charset="0"/>
              </a:rPr>
              <a:t>   Spontaneous actions and routine responses. Norms. Enacted (rather than espoused) values and realities. Inferentially absorbed often via role models. Include how people engage, how conflict is handled, how mistakes are dealt with, what is rewarded or given attention to</a:t>
            </a:r>
          </a:p>
          <a:p>
            <a:pPr eaLnBrk="1" hangingPunct="1">
              <a:spcBef>
                <a:spcPts val="600"/>
              </a:spcBef>
              <a:buFont typeface="Wingdings" pitchFamily="2" charset="2"/>
              <a:buNone/>
              <a:defRPr/>
            </a:pPr>
            <a:endParaRPr lang="en-GB" altLang="en-US" sz="1500" smtClean="0">
              <a:latin typeface="Verdana" pitchFamily="34" charset="0"/>
            </a:endParaRPr>
          </a:p>
          <a:p>
            <a:pPr eaLnBrk="1" hangingPunct="1">
              <a:spcBef>
                <a:spcPts val="600"/>
              </a:spcBef>
              <a:buFont typeface="Wingdings" pitchFamily="2" charset="2"/>
              <a:buNone/>
              <a:defRPr/>
            </a:pPr>
            <a:r>
              <a:rPr lang="en-GB" altLang="en-US" sz="1500" b="1" smtClean="0">
                <a:solidFill>
                  <a:schemeClr val="accent1"/>
                </a:solidFill>
                <a:latin typeface="Verdana" pitchFamily="34" charset="0"/>
              </a:rPr>
              <a:t>Mindset</a:t>
            </a:r>
            <a:r>
              <a:rPr lang="en-GB" altLang="en-US" sz="1500" smtClean="0">
                <a:solidFill>
                  <a:schemeClr val="accent1"/>
                </a:solidFill>
                <a:latin typeface="Verdana" pitchFamily="34" charset="0"/>
              </a:rPr>
              <a:t> </a:t>
            </a:r>
            <a:r>
              <a:rPr lang="en-GB" altLang="en-US" sz="1500" smtClean="0">
                <a:latin typeface="Verdana" pitchFamily="34" charset="0"/>
              </a:rPr>
              <a:t>  Basic assumptions and world view that underpin habitual ways of thinking and behaviour, mostly unconscious</a:t>
            </a:r>
          </a:p>
          <a:p>
            <a:pPr eaLnBrk="1" hangingPunct="1">
              <a:spcBef>
                <a:spcPts val="600"/>
              </a:spcBef>
              <a:buFont typeface="Wingdings" pitchFamily="2" charset="2"/>
              <a:buNone/>
              <a:defRPr/>
            </a:pPr>
            <a:endParaRPr lang="en-GB" altLang="en-US" sz="1500" smtClean="0">
              <a:latin typeface="Verdana" pitchFamily="34" charset="0"/>
            </a:endParaRPr>
          </a:p>
          <a:p>
            <a:pPr eaLnBrk="1" hangingPunct="1">
              <a:spcBef>
                <a:spcPts val="600"/>
              </a:spcBef>
              <a:buFont typeface="Wingdings" pitchFamily="2" charset="2"/>
              <a:buNone/>
              <a:defRPr/>
            </a:pPr>
            <a:r>
              <a:rPr lang="en-GB" altLang="en-US" sz="1500" b="1" smtClean="0">
                <a:solidFill>
                  <a:schemeClr val="accent1"/>
                </a:solidFill>
                <a:latin typeface="Verdana" pitchFamily="34" charset="0"/>
              </a:rPr>
              <a:t>Emotional ground   </a:t>
            </a:r>
            <a:r>
              <a:rPr lang="en-GB" altLang="en-US" sz="1500" smtClean="0">
                <a:latin typeface="Verdana" pitchFamily="34" charset="0"/>
              </a:rPr>
              <a:t>The emotional reservoir including unprocessed responses to organisational changes, anxiety and emotions imported from key stakeholders or customers</a:t>
            </a:r>
          </a:p>
          <a:p>
            <a:pPr eaLnBrk="1" hangingPunct="1">
              <a:spcBef>
                <a:spcPts val="600"/>
              </a:spcBef>
              <a:buFont typeface="Wingdings" pitchFamily="2" charset="2"/>
              <a:buNone/>
              <a:defRPr/>
            </a:pPr>
            <a:endParaRPr lang="en-GB" altLang="en-US" sz="1500" smtClean="0">
              <a:latin typeface="Verdana" pitchFamily="34" charset="0"/>
            </a:endParaRPr>
          </a:p>
          <a:p>
            <a:pPr eaLnBrk="1" hangingPunct="1">
              <a:spcBef>
                <a:spcPts val="600"/>
              </a:spcBef>
              <a:buFont typeface="Wingdings" pitchFamily="2" charset="2"/>
              <a:buNone/>
              <a:defRPr/>
            </a:pPr>
            <a:r>
              <a:rPr lang="en-GB" altLang="en-US" sz="1500" b="1" smtClean="0">
                <a:solidFill>
                  <a:schemeClr val="accent1"/>
                </a:solidFill>
                <a:latin typeface="Verdana" pitchFamily="34" charset="0"/>
              </a:rPr>
              <a:t>Motivational roots</a:t>
            </a:r>
            <a:r>
              <a:rPr lang="en-GB" altLang="en-US" sz="1500" smtClean="0">
                <a:solidFill>
                  <a:schemeClr val="accent1"/>
                </a:solidFill>
                <a:latin typeface="Verdana" pitchFamily="34" charset="0"/>
              </a:rPr>
              <a:t>   </a:t>
            </a:r>
            <a:r>
              <a:rPr lang="en-GB" altLang="en-US" sz="1500" smtClean="0">
                <a:latin typeface="Verdana" pitchFamily="34" charset="0"/>
              </a:rPr>
              <a:t>The passions, aspirations and aversions that represent the motivational energy within a culture, often well camouflaged, muted or expressed in distorted forms</a:t>
            </a:r>
            <a:endParaRPr lang="en-US" altLang="en-US" sz="1500" smtClean="0">
              <a:latin typeface="Verdana" pitchFamily="34" charset="0"/>
            </a:endParaRPr>
          </a:p>
        </p:txBody>
      </p:sp>
    </p:spTree>
    <p:extLst>
      <p:ext uri="{BB962C8B-B14F-4D97-AF65-F5344CB8AC3E}">
        <p14:creationId xmlns:p14="http://schemas.microsoft.com/office/powerpoint/2010/main" val="2987077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defRPr/>
            </a:pPr>
            <a:r>
              <a:rPr lang="en-GB" dirty="0" smtClean="0">
                <a:latin typeface="Verdana" charset="0"/>
              </a:rPr>
              <a:t>Discuss at tables</a:t>
            </a:r>
            <a:endParaRPr lang="en-GB" dirty="0">
              <a:latin typeface="Verdana" charset="0"/>
            </a:endParaRPr>
          </a:p>
        </p:txBody>
      </p:sp>
      <p:sp>
        <p:nvSpPr>
          <p:cNvPr id="51202" name="Content Placeholder 2"/>
          <p:cNvSpPr>
            <a:spLocks noGrp="1"/>
          </p:cNvSpPr>
          <p:nvPr>
            <p:ph idx="1"/>
          </p:nvPr>
        </p:nvSpPr>
        <p:spPr/>
        <p:txBody>
          <a:bodyPr/>
          <a:lstStyle/>
          <a:p>
            <a:pPr eaLnBrk="1" hangingPunct="1">
              <a:defRPr/>
            </a:pPr>
            <a:r>
              <a:rPr lang="en-GB" sz="2400" dirty="0" smtClean="0">
                <a:latin typeface="Verdana" charset="0"/>
              </a:rPr>
              <a:t>What is your desired culture for HCP/HV?</a:t>
            </a:r>
          </a:p>
          <a:p>
            <a:pPr eaLnBrk="1" hangingPunct="1">
              <a:defRPr/>
            </a:pPr>
            <a:endParaRPr lang="en-GB" sz="2400" dirty="0">
              <a:latin typeface="Verdana" charset="0"/>
            </a:endParaRPr>
          </a:p>
          <a:p>
            <a:pPr marL="0" indent="0" eaLnBrk="1" hangingPunct="1">
              <a:buNone/>
              <a:defRPr/>
            </a:pPr>
            <a:endParaRPr lang="en-GB" sz="2400" dirty="0" smtClean="0">
              <a:latin typeface="Verdana" charset="0"/>
            </a:endParaRPr>
          </a:p>
          <a:p>
            <a:pPr eaLnBrk="1" hangingPunct="1">
              <a:defRPr/>
            </a:pPr>
            <a:r>
              <a:rPr lang="en-GB" sz="2400" dirty="0" smtClean="0">
                <a:latin typeface="Verdana" charset="0"/>
              </a:rPr>
              <a:t>How can you help achieve this?</a:t>
            </a:r>
          </a:p>
          <a:p>
            <a:pPr eaLnBrk="1" hangingPunct="1">
              <a:defRPr/>
            </a:pPr>
            <a:endParaRPr lang="en-GB" sz="2400" dirty="0" smtClean="0">
              <a:latin typeface="Verdana" charset="0"/>
            </a:endParaRPr>
          </a:p>
          <a:p>
            <a:pPr eaLnBrk="1" hangingPunct="1">
              <a:defRPr/>
            </a:pPr>
            <a:endParaRPr lang="en-GB" sz="2400" dirty="0">
              <a:latin typeface="Verdana" charset="0"/>
            </a:endParaRPr>
          </a:p>
          <a:p>
            <a:pPr eaLnBrk="1" hangingPunct="1">
              <a:defRPr/>
            </a:pPr>
            <a:endParaRPr lang="en-GB" sz="2000" dirty="0" smtClean="0">
              <a:latin typeface="Verdana" charset="0"/>
            </a:endParaRPr>
          </a:p>
          <a:p>
            <a:pPr eaLnBrk="1" hangingPunct="1">
              <a:defRPr/>
            </a:pPr>
            <a:endParaRPr lang="en-GB" sz="2000" dirty="0">
              <a:latin typeface="Verdana" charset="0"/>
            </a:endParaRPr>
          </a:p>
          <a:p>
            <a:pPr eaLnBrk="1" hangingPunct="1">
              <a:defRPr/>
            </a:pPr>
            <a:endParaRPr lang="en-GB" sz="2000" dirty="0" smtClean="0">
              <a:latin typeface="Verdana" charset="0"/>
            </a:endParaRPr>
          </a:p>
          <a:p>
            <a:pPr eaLnBrk="1" hangingPunct="1">
              <a:defRPr/>
            </a:pPr>
            <a:endParaRPr lang="en-GB" sz="2000" dirty="0">
              <a:latin typeface="Verdana" charset="0"/>
            </a:endParaRPr>
          </a:p>
          <a:p>
            <a:pPr marL="0" indent="0" eaLnBrk="1" hangingPunct="1">
              <a:buFontTx/>
              <a:buNone/>
              <a:defRPr/>
            </a:pPr>
            <a:endParaRPr lang="en-GB" sz="2000" dirty="0" smtClean="0">
              <a:latin typeface="Verdana" charset="0"/>
            </a:endParaRPr>
          </a:p>
          <a:p>
            <a:pPr eaLnBrk="1" hangingPunct="1">
              <a:defRPr/>
            </a:pPr>
            <a:endParaRPr lang="en-GB" sz="2000" dirty="0">
              <a:latin typeface="Verdana" charset="0"/>
            </a:endParaRPr>
          </a:p>
          <a:p>
            <a:pPr eaLnBrk="1" hangingPunct="1">
              <a:defRPr/>
            </a:pPr>
            <a:endParaRPr lang="en-GB" sz="2000" dirty="0">
              <a:latin typeface="Verdana" charset="0"/>
            </a:endParaRPr>
          </a:p>
        </p:txBody>
      </p:sp>
    </p:spTree>
    <p:extLst>
      <p:ext uri="{BB962C8B-B14F-4D97-AF65-F5344CB8AC3E}">
        <p14:creationId xmlns:p14="http://schemas.microsoft.com/office/powerpoint/2010/main" val="1516053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23528" y="2420888"/>
            <a:ext cx="6127700" cy="191827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GB" sz="5400" b="1" i="1" dirty="0" smtClean="0">
                <a:solidFill>
                  <a:schemeClr val="bg1"/>
                </a:solidFill>
              </a:rPr>
              <a:t>Lunch break </a:t>
            </a:r>
            <a:br>
              <a:rPr lang="en-GB" sz="5400" b="1" i="1" dirty="0" smtClean="0">
                <a:solidFill>
                  <a:schemeClr val="bg1"/>
                </a:solidFill>
              </a:rPr>
            </a:br>
            <a:r>
              <a:rPr lang="en-GB" b="1" dirty="0" smtClean="0">
                <a:solidFill>
                  <a:schemeClr val="bg1"/>
                </a:solidFill>
              </a:rPr>
              <a:t>12:30 to 13:30</a:t>
            </a:r>
            <a:r>
              <a:rPr lang="en-GB" sz="3600" b="1" dirty="0" smtClean="0">
                <a:solidFill>
                  <a:schemeClr val="bg1"/>
                </a:solidFill>
              </a:rPr>
              <a:t/>
            </a:r>
            <a:br>
              <a:rPr lang="en-GB" sz="3600" b="1" dirty="0" smtClean="0">
                <a:solidFill>
                  <a:schemeClr val="bg1"/>
                </a:solidFill>
              </a:rPr>
            </a:br>
            <a:r>
              <a:rPr lang="en-GB" sz="2800" b="1" dirty="0" smtClean="0">
                <a:solidFill>
                  <a:schemeClr val="bg1"/>
                </a:solidFill>
              </a:rPr>
              <a:t>The Trinity Rooms</a:t>
            </a:r>
            <a:endParaRPr lang="en-GB" sz="2800" b="1" dirty="0">
              <a:solidFill>
                <a:schemeClr val="bg1"/>
              </a:solidFill>
            </a:endParaRPr>
          </a:p>
        </p:txBody>
      </p:sp>
    </p:spTree>
    <p:extLst>
      <p:ext uri="{BB962C8B-B14F-4D97-AF65-F5344CB8AC3E}">
        <p14:creationId xmlns:p14="http://schemas.microsoft.com/office/powerpoint/2010/main" val="2493407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556792"/>
            <a:ext cx="4968552" cy="1442591"/>
          </a:xfrm>
        </p:spPr>
        <p:txBody>
          <a:bodyPr>
            <a:noAutofit/>
          </a:bodyPr>
          <a:lstStyle/>
          <a:p>
            <a:pPr algn="ctr"/>
            <a:r>
              <a:rPr lang="en-GB" sz="4000" dirty="0" smtClean="0"/>
              <a:t>The potential for  supervision to  change the culture of practice and management</a:t>
            </a:r>
            <a:endParaRPr lang="en-GB" sz="4000" dirty="0"/>
          </a:p>
        </p:txBody>
      </p:sp>
      <p:sp>
        <p:nvSpPr>
          <p:cNvPr id="3" name="Subtitle 2"/>
          <p:cNvSpPr>
            <a:spLocks noGrp="1"/>
          </p:cNvSpPr>
          <p:nvPr>
            <p:ph type="subTitle" idx="1"/>
          </p:nvPr>
        </p:nvSpPr>
        <p:spPr>
          <a:xfrm>
            <a:off x="323528" y="4365104"/>
            <a:ext cx="4968552" cy="1548172"/>
          </a:xfrm>
        </p:spPr>
        <p:txBody>
          <a:bodyPr>
            <a:noAutofit/>
          </a:bodyPr>
          <a:lstStyle/>
          <a:p>
            <a:pPr lvl="1" algn="l"/>
            <a:r>
              <a:rPr lang="en-GB" b="1" dirty="0" smtClean="0">
                <a:latin typeface="Istok Web" pitchFamily="34" charset="0"/>
              </a:rPr>
              <a:t>Ann Rowe</a:t>
            </a:r>
          </a:p>
          <a:p>
            <a:pPr lvl="1" algn="l"/>
            <a:r>
              <a:rPr lang="en-GB" b="1" dirty="0" smtClean="0">
                <a:latin typeface="Istok Web" pitchFamily="34" charset="0"/>
              </a:rPr>
              <a:t>Clinical Director</a:t>
            </a:r>
          </a:p>
          <a:p>
            <a:pPr lvl="1" algn="l"/>
            <a:r>
              <a:rPr lang="en-GB" b="1" dirty="0" smtClean="0">
                <a:latin typeface="Istok Web" pitchFamily="34" charset="0"/>
              </a:rPr>
              <a:t>FNP National Unit</a:t>
            </a:r>
            <a:endParaRPr lang="en-GB" b="1" dirty="0">
              <a:latin typeface="Istok Web" pitchFamily="34" charset="0"/>
            </a:endParaRPr>
          </a:p>
        </p:txBody>
      </p:sp>
      <p:pic>
        <p:nvPicPr>
          <p:cNvPr id="6" name="Picture 3"/>
          <p:cNvPicPr>
            <a:picLocks noChangeAspect="1" noChangeArrowheads="1"/>
          </p:cNvPicPr>
          <p:nvPr/>
        </p:nvPicPr>
        <p:blipFill>
          <a:blip r:embed="rId2" cstate="print"/>
          <a:srcRect/>
          <a:stretch>
            <a:fillRect/>
          </a:stretch>
        </p:blipFill>
        <p:spPr bwMode="auto">
          <a:xfrm>
            <a:off x="5796136" y="1700808"/>
            <a:ext cx="3067031" cy="4392488"/>
          </a:xfrm>
          <a:prstGeom prst="rect">
            <a:avLst/>
          </a:prstGeom>
          <a:noFill/>
          <a:ln w="9525">
            <a:noFill/>
            <a:miter lim="800000"/>
            <a:headEnd/>
            <a:tailEnd/>
          </a:ln>
          <a:effectLst/>
        </p:spPr>
      </p:pic>
    </p:spTree>
    <p:extLst>
      <p:ext uri="{BB962C8B-B14F-4D97-AF65-F5344CB8AC3E}">
        <p14:creationId xmlns:p14="http://schemas.microsoft.com/office/powerpoint/2010/main" val="3939090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Compassionate Care</a:t>
            </a:r>
            <a:endParaRPr lang="en-GB" sz="3200" dirty="0"/>
          </a:p>
        </p:txBody>
      </p:sp>
      <p:sp>
        <p:nvSpPr>
          <p:cNvPr id="3" name="Content Placeholder 2"/>
          <p:cNvSpPr>
            <a:spLocks noGrp="1"/>
          </p:cNvSpPr>
          <p:nvPr>
            <p:ph idx="1"/>
          </p:nvPr>
        </p:nvSpPr>
        <p:spPr>
          <a:xfrm>
            <a:off x="457200" y="1700808"/>
            <a:ext cx="5482952" cy="4425355"/>
          </a:xfrm>
        </p:spPr>
        <p:txBody>
          <a:bodyPr>
            <a:normAutofit fontScale="62500" lnSpcReduction="20000"/>
          </a:bodyPr>
          <a:lstStyle/>
          <a:p>
            <a:r>
              <a:rPr lang="en-GB" dirty="0" smtClean="0"/>
              <a:t>Engages hearts and minds/ emotions and intellect</a:t>
            </a:r>
          </a:p>
          <a:p>
            <a:r>
              <a:rPr lang="en-GB" dirty="0"/>
              <a:t>I</a:t>
            </a:r>
            <a:r>
              <a:rPr lang="en-GB" dirty="0" smtClean="0"/>
              <a:t>s relational </a:t>
            </a:r>
          </a:p>
          <a:p>
            <a:r>
              <a:rPr lang="en-GB" dirty="0" smtClean="0"/>
              <a:t>Comes alongside and provides containment of distress </a:t>
            </a:r>
          </a:p>
          <a:p>
            <a:r>
              <a:rPr lang="en-GB" dirty="0" smtClean="0"/>
              <a:t>Requires emotional resilience</a:t>
            </a:r>
          </a:p>
          <a:p>
            <a:r>
              <a:rPr lang="en-GB" dirty="0" smtClean="0"/>
              <a:t>Requires maintenance of therapeutic boundaries</a:t>
            </a:r>
          </a:p>
          <a:p>
            <a:r>
              <a:rPr lang="en-GB" dirty="0"/>
              <a:t>Is often offered in the context of complexity, uncertainty, ambiguity and risk</a:t>
            </a:r>
          </a:p>
          <a:p>
            <a:pPr marL="0" indent="0">
              <a:buNone/>
            </a:pPr>
            <a:endParaRPr lang="en-GB" dirty="0" smtClean="0"/>
          </a:p>
          <a:p>
            <a:r>
              <a:rPr lang="en-GB" dirty="0" smtClean="0"/>
              <a:t>Clinicians require an appropriate context to maintain this stance</a:t>
            </a:r>
          </a:p>
          <a:p>
            <a:r>
              <a:rPr lang="en-GB" dirty="0" smtClean="0"/>
              <a:t>Managers play an important role in facilitating this</a:t>
            </a:r>
            <a:endParaRPr lang="en-GB" dirty="0"/>
          </a:p>
        </p:txBody>
      </p:sp>
      <p:pic>
        <p:nvPicPr>
          <p:cNvPr id="7" name="Picture 5" descr="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354294"/>
            <a:ext cx="2736304" cy="23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650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idx="4294967295"/>
          </p:nvPr>
        </p:nvSpPr>
        <p:spPr>
          <a:xfrm>
            <a:off x="395536" y="428625"/>
            <a:ext cx="8748464" cy="912143"/>
          </a:xfrm>
        </p:spPr>
        <p:txBody>
          <a:bodyPr>
            <a:normAutofit/>
          </a:bodyPr>
          <a:lstStyle/>
          <a:p>
            <a:pPr eaLnBrk="1" fontAlgn="auto" hangingPunct="1">
              <a:spcAft>
                <a:spcPts val="0"/>
              </a:spcAft>
              <a:defRPr/>
            </a:pPr>
            <a:r>
              <a:rPr lang="en-US" sz="3200" dirty="0" smtClean="0"/>
              <a:t>Parallel process</a:t>
            </a:r>
            <a:endParaRPr lang="en-US" sz="3200" dirty="0"/>
          </a:p>
        </p:txBody>
      </p:sp>
      <p:sp>
        <p:nvSpPr>
          <p:cNvPr id="21507" name="Rectangle 3"/>
          <p:cNvSpPr>
            <a:spLocks noGrp="1" noChangeArrowheads="1"/>
          </p:cNvSpPr>
          <p:nvPr>
            <p:ph type="body" idx="4294967295"/>
          </p:nvPr>
        </p:nvSpPr>
        <p:spPr>
          <a:xfrm>
            <a:off x="491740" y="1772816"/>
            <a:ext cx="8014469" cy="1068139"/>
          </a:xfrm>
        </p:spPr>
        <p:txBody>
          <a:bodyPr>
            <a:normAutofit lnSpcReduction="10000"/>
          </a:bodyPr>
          <a:lstStyle/>
          <a:p>
            <a:pPr eaLnBrk="1" hangingPunct="1">
              <a:lnSpc>
                <a:spcPct val="95000"/>
              </a:lnSpc>
              <a:buFontTx/>
              <a:buNone/>
            </a:pPr>
            <a:r>
              <a:rPr lang="en-US" sz="2500" dirty="0" smtClean="0"/>
              <a:t>The clinician’s relationship with her supervisor/manager and her interactions with others in the </a:t>
            </a:r>
            <a:r>
              <a:rPr lang="en-US" sz="2500" dirty="0" err="1" smtClean="0"/>
              <a:t>organisation</a:t>
            </a:r>
            <a:r>
              <a:rPr lang="en-US" sz="2500" dirty="0" smtClean="0"/>
              <a:t> affects her interactions with clients/ families.</a:t>
            </a:r>
          </a:p>
        </p:txBody>
      </p:sp>
      <p:sp>
        <p:nvSpPr>
          <p:cNvPr id="21508" name="Oval 5"/>
          <p:cNvSpPr>
            <a:spLocks noChangeArrowheads="1"/>
          </p:cNvSpPr>
          <p:nvPr/>
        </p:nvSpPr>
        <p:spPr bwMode="auto">
          <a:xfrm>
            <a:off x="1546742" y="2946276"/>
            <a:ext cx="2650703" cy="1490787"/>
          </a:xfrm>
          <a:prstGeom prst="ellipse">
            <a:avLst/>
          </a:prstGeom>
          <a:solidFill>
            <a:schemeClr val="accent1">
              <a:alpha val="59999"/>
            </a:schemeClr>
          </a:solidFill>
          <a:ln w="9525">
            <a:solidFill>
              <a:schemeClr val="tx1"/>
            </a:solidFill>
            <a:round/>
            <a:headEnd/>
            <a:tailEnd/>
          </a:ln>
        </p:spPr>
        <p:txBody>
          <a:bodyPr wrap="none" anchor="ctr"/>
          <a:lstStyle/>
          <a:p>
            <a:pPr algn="ctr" defTabSz="914400"/>
            <a:r>
              <a:rPr lang="en-US" dirty="0" smtClean="0">
                <a:solidFill>
                  <a:srgbClr val="0F3A68"/>
                </a:solidFill>
              </a:rPr>
              <a:t>Supervisor/ manager</a:t>
            </a:r>
            <a:endParaRPr lang="en-US" dirty="0">
              <a:solidFill>
                <a:srgbClr val="0F3A68"/>
              </a:solidFill>
            </a:endParaRPr>
          </a:p>
        </p:txBody>
      </p:sp>
      <p:sp>
        <p:nvSpPr>
          <p:cNvPr id="21509" name="Oval 6"/>
          <p:cNvSpPr>
            <a:spLocks noChangeArrowheads="1"/>
          </p:cNvSpPr>
          <p:nvPr/>
        </p:nvSpPr>
        <p:spPr bwMode="auto">
          <a:xfrm>
            <a:off x="3804627" y="5108388"/>
            <a:ext cx="2271016" cy="1449358"/>
          </a:xfrm>
          <a:prstGeom prst="ellipse">
            <a:avLst/>
          </a:prstGeom>
          <a:solidFill>
            <a:schemeClr val="accent1">
              <a:alpha val="59999"/>
            </a:schemeClr>
          </a:solidFill>
          <a:ln w="9525">
            <a:solidFill>
              <a:schemeClr val="tx1"/>
            </a:solidFill>
            <a:round/>
            <a:headEnd/>
            <a:tailEnd/>
          </a:ln>
        </p:spPr>
        <p:txBody>
          <a:bodyPr wrap="none" anchor="ctr"/>
          <a:lstStyle/>
          <a:p>
            <a:pPr algn="ctr" defTabSz="914400"/>
            <a:r>
              <a:rPr lang="en-US" dirty="0" smtClean="0">
                <a:solidFill>
                  <a:srgbClr val="0F3A68"/>
                </a:solidFill>
              </a:rPr>
              <a:t>Client/ family</a:t>
            </a:r>
            <a:endParaRPr lang="en-US" dirty="0">
              <a:solidFill>
                <a:srgbClr val="0F3A68"/>
              </a:solidFill>
            </a:endParaRPr>
          </a:p>
        </p:txBody>
      </p:sp>
      <p:sp>
        <p:nvSpPr>
          <p:cNvPr id="21510" name="Oval 7"/>
          <p:cNvSpPr>
            <a:spLocks noChangeArrowheads="1"/>
          </p:cNvSpPr>
          <p:nvPr/>
        </p:nvSpPr>
        <p:spPr bwMode="auto">
          <a:xfrm>
            <a:off x="5718175" y="2946276"/>
            <a:ext cx="2229817" cy="1455583"/>
          </a:xfrm>
          <a:prstGeom prst="ellipse">
            <a:avLst/>
          </a:prstGeom>
          <a:solidFill>
            <a:schemeClr val="accent1">
              <a:alpha val="59999"/>
            </a:schemeClr>
          </a:solidFill>
          <a:ln w="9525">
            <a:solidFill>
              <a:schemeClr val="tx1"/>
            </a:solidFill>
            <a:round/>
            <a:headEnd/>
            <a:tailEnd/>
          </a:ln>
        </p:spPr>
        <p:txBody>
          <a:bodyPr wrap="none" anchor="ctr"/>
          <a:lstStyle/>
          <a:p>
            <a:pPr algn="ctr" defTabSz="914400"/>
            <a:r>
              <a:rPr lang="en-US" dirty="0" smtClean="0">
                <a:solidFill>
                  <a:srgbClr val="0F3A68"/>
                </a:solidFill>
              </a:rPr>
              <a:t>Clinician</a:t>
            </a:r>
            <a:endParaRPr lang="en-US" dirty="0">
              <a:solidFill>
                <a:srgbClr val="0F3A68"/>
              </a:solidFill>
            </a:endParaRPr>
          </a:p>
        </p:txBody>
      </p:sp>
      <p:sp>
        <p:nvSpPr>
          <p:cNvPr id="21511" name="AutoShape 8"/>
          <p:cNvSpPr>
            <a:spLocks noChangeArrowheads="1"/>
          </p:cNvSpPr>
          <p:nvPr/>
        </p:nvSpPr>
        <p:spPr bwMode="auto">
          <a:xfrm>
            <a:off x="4368635" y="3284984"/>
            <a:ext cx="1143000" cy="228600"/>
          </a:xfrm>
          <a:prstGeom prst="rightArrow">
            <a:avLst>
              <a:gd name="adj1" fmla="val 50000"/>
              <a:gd name="adj2" fmla="val 125000"/>
            </a:avLst>
          </a:prstGeom>
          <a:solidFill>
            <a:schemeClr val="tx2">
              <a:alpha val="59999"/>
            </a:schemeClr>
          </a:solidFill>
          <a:ln w="9525">
            <a:solidFill>
              <a:schemeClr val="tx1"/>
            </a:solidFill>
            <a:miter lim="800000"/>
            <a:headEnd/>
            <a:tailEnd/>
          </a:ln>
        </p:spPr>
        <p:txBody>
          <a:bodyPr wrap="none" anchor="ctr"/>
          <a:lstStyle/>
          <a:p>
            <a:pPr defTabSz="914400"/>
            <a:endParaRPr lang="en-GB">
              <a:solidFill>
                <a:srgbClr val="0F3A68"/>
              </a:solidFill>
              <a:latin typeface="Calibri" pitchFamily="34" charset="0"/>
            </a:endParaRPr>
          </a:p>
        </p:txBody>
      </p:sp>
      <p:sp>
        <p:nvSpPr>
          <p:cNvPr id="21512" name="AutoShape 9"/>
          <p:cNvSpPr>
            <a:spLocks noChangeArrowheads="1"/>
          </p:cNvSpPr>
          <p:nvPr/>
        </p:nvSpPr>
        <p:spPr bwMode="auto">
          <a:xfrm rot="10800000">
            <a:off x="4285794" y="3691669"/>
            <a:ext cx="1143000" cy="228600"/>
          </a:xfrm>
          <a:prstGeom prst="rightArrow">
            <a:avLst>
              <a:gd name="adj1" fmla="val 50000"/>
              <a:gd name="adj2" fmla="val 125000"/>
            </a:avLst>
          </a:prstGeom>
          <a:solidFill>
            <a:schemeClr val="tx2">
              <a:alpha val="59999"/>
            </a:schemeClr>
          </a:solidFill>
          <a:ln w="9525">
            <a:solidFill>
              <a:schemeClr val="tx1"/>
            </a:solidFill>
            <a:miter lim="800000"/>
            <a:headEnd/>
            <a:tailEnd/>
          </a:ln>
        </p:spPr>
        <p:txBody>
          <a:bodyPr wrap="none" anchor="ctr"/>
          <a:lstStyle/>
          <a:p>
            <a:pPr defTabSz="914400"/>
            <a:endParaRPr lang="en-GB">
              <a:solidFill>
                <a:srgbClr val="0F3A68"/>
              </a:solidFill>
              <a:latin typeface="Calibri" pitchFamily="34" charset="0"/>
            </a:endParaRPr>
          </a:p>
        </p:txBody>
      </p:sp>
      <p:sp>
        <p:nvSpPr>
          <p:cNvPr id="21513" name="AutoShape 10"/>
          <p:cNvSpPr>
            <a:spLocks noChangeArrowheads="1"/>
          </p:cNvSpPr>
          <p:nvPr/>
        </p:nvSpPr>
        <p:spPr bwMode="auto">
          <a:xfrm rot="7614180">
            <a:off x="5267012" y="4635454"/>
            <a:ext cx="1024360" cy="191093"/>
          </a:xfrm>
          <a:prstGeom prst="rightArrow">
            <a:avLst>
              <a:gd name="adj1" fmla="val 50000"/>
              <a:gd name="adj2" fmla="val 125000"/>
            </a:avLst>
          </a:prstGeom>
          <a:solidFill>
            <a:schemeClr val="tx2">
              <a:alpha val="59999"/>
            </a:schemeClr>
          </a:solidFill>
          <a:ln w="9525">
            <a:solidFill>
              <a:schemeClr val="tx1"/>
            </a:solidFill>
            <a:miter lim="800000"/>
            <a:headEnd/>
            <a:tailEnd/>
          </a:ln>
        </p:spPr>
        <p:txBody>
          <a:bodyPr wrap="none" anchor="ctr"/>
          <a:lstStyle/>
          <a:p>
            <a:pPr defTabSz="914400"/>
            <a:endParaRPr lang="en-GB">
              <a:solidFill>
                <a:srgbClr val="0F3A68"/>
              </a:solidFill>
              <a:latin typeface="Calibri" pitchFamily="34" charset="0"/>
            </a:endParaRPr>
          </a:p>
        </p:txBody>
      </p:sp>
      <p:sp>
        <p:nvSpPr>
          <p:cNvPr id="21514" name="AutoShape 11"/>
          <p:cNvSpPr>
            <a:spLocks noChangeArrowheads="1"/>
          </p:cNvSpPr>
          <p:nvPr/>
        </p:nvSpPr>
        <p:spPr bwMode="auto">
          <a:xfrm rot="-3083529">
            <a:off x="5651970" y="4797652"/>
            <a:ext cx="1143000" cy="228600"/>
          </a:xfrm>
          <a:prstGeom prst="rightArrow">
            <a:avLst>
              <a:gd name="adj1" fmla="val 50000"/>
              <a:gd name="adj2" fmla="val 125000"/>
            </a:avLst>
          </a:prstGeom>
          <a:solidFill>
            <a:schemeClr val="tx2">
              <a:alpha val="59999"/>
            </a:schemeClr>
          </a:solidFill>
          <a:ln w="9525">
            <a:solidFill>
              <a:schemeClr val="tx1"/>
            </a:solidFill>
            <a:miter lim="800000"/>
            <a:headEnd/>
            <a:tailEnd/>
          </a:ln>
        </p:spPr>
        <p:txBody>
          <a:bodyPr wrap="none" anchor="ctr"/>
          <a:lstStyle/>
          <a:p>
            <a:pPr defTabSz="914400"/>
            <a:endParaRPr lang="en-GB">
              <a:solidFill>
                <a:srgbClr val="0F3A68"/>
              </a:solidFill>
              <a:latin typeface="Calibri" pitchFamily="34" charset="0"/>
            </a:endParaRPr>
          </a:p>
        </p:txBody>
      </p:sp>
      <p:sp>
        <p:nvSpPr>
          <p:cNvPr id="21515" name="Line 12"/>
          <p:cNvSpPr>
            <a:spLocks noChangeShapeType="1"/>
          </p:cNvSpPr>
          <p:nvPr/>
        </p:nvSpPr>
        <p:spPr bwMode="auto">
          <a:xfrm>
            <a:off x="3234459" y="4436269"/>
            <a:ext cx="685800" cy="106680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914400"/>
            <a:endParaRPr lang="en-GB">
              <a:solidFill>
                <a:srgbClr val="0F3A68"/>
              </a:solidFill>
            </a:endParaRPr>
          </a:p>
        </p:txBody>
      </p:sp>
    </p:spTree>
    <p:extLst>
      <p:ext uri="{BB962C8B-B14F-4D97-AF65-F5344CB8AC3E}">
        <p14:creationId xmlns:p14="http://schemas.microsoft.com/office/powerpoint/2010/main" val="1572985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idx="4294967295"/>
          </p:nvPr>
        </p:nvSpPr>
        <p:spPr>
          <a:xfrm>
            <a:off x="395536" y="428625"/>
            <a:ext cx="8748464" cy="912143"/>
          </a:xfrm>
        </p:spPr>
        <p:txBody>
          <a:bodyPr>
            <a:normAutofit/>
          </a:bodyPr>
          <a:lstStyle/>
          <a:p>
            <a:pPr eaLnBrk="1" fontAlgn="auto" hangingPunct="1">
              <a:spcAft>
                <a:spcPts val="0"/>
              </a:spcAft>
              <a:defRPr/>
            </a:pPr>
            <a:r>
              <a:rPr lang="en-US" sz="3200" dirty="0" smtClean="0"/>
              <a:t>Parallel process</a:t>
            </a:r>
            <a:endParaRPr lang="en-US" sz="3200" dirty="0"/>
          </a:p>
        </p:txBody>
      </p:sp>
      <p:sp>
        <p:nvSpPr>
          <p:cNvPr id="21507" name="Rectangle 3"/>
          <p:cNvSpPr>
            <a:spLocks noGrp="1" noChangeArrowheads="1"/>
          </p:cNvSpPr>
          <p:nvPr>
            <p:ph type="body" idx="4294967295"/>
          </p:nvPr>
        </p:nvSpPr>
        <p:spPr>
          <a:xfrm>
            <a:off x="467544" y="1700808"/>
            <a:ext cx="8014469" cy="1068139"/>
          </a:xfrm>
        </p:spPr>
        <p:txBody>
          <a:bodyPr>
            <a:normAutofit/>
          </a:bodyPr>
          <a:lstStyle/>
          <a:p>
            <a:pPr>
              <a:lnSpc>
                <a:spcPct val="95000"/>
              </a:lnSpc>
              <a:buNone/>
            </a:pPr>
            <a:r>
              <a:rPr lang="en-US" sz="2500" dirty="0"/>
              <a:t>The </a:t>
            </a:r>
            <a:r>
              <a:rPr lang="en-US" sz="2500" dirty="0" smtClean="0"/>
              <a:t>family’s </a:t>
            </a:r>
            <a:r>
              <a:rPr lang="en-US" sz="2500" dirty="0"/>
              <a:t>relationship </a:t>
            </a:r>
            <a:r>
              <a:rPr lang="en-US" sz="2500" dirty="0" smtClean="0"/>
              <a:t>and interactions with the clinician can affect  their </a:t>
            </a:r>
            <a:r>
              <a:rPr lang="en-US" sz="2500" dirty="0"/>
              <a:t>interactions with </a:t>
            </a:r>
            <a:r>
              <a:rPr lang="en-US" sz="2500" dirty="0" smtClean="0"/>
              <a:t>their </a:t>
            </a:r>
            <a:r>
              <a:rPr lang="en-US" sz="2500" dirty="0"/>
              <a:t>child.</a:t>
            </a:r>
          </a:p>
          <a:p>
            <a:pPr eaLnBrk="1" hangingPunct="1">
              <a:lnSpc>
                <a:spcPct val="95000"/>
              </a:lnSpc>
              <a:buFontTx/>
              <a:buNone/>
            </a:pPr>
            <a:endParaRPr lang="en-US" sz="2500" dirty="0" smtClean="0"/>
          </a:p>
        </p:txBody>
      </p:sp>
      <p:sp>
        <p:nvSpPr>
          <p:cNvPr id="21508" name="Oval 5"/>
          <p:cNvSpPr>
            <a:spLocks noChangeArrowheads="1"/>
          </p:cNvSpPr>
          <p:nvPr/>
        </p:nvSpPr>
        <p:spPr bwMode="auto">
          <a:xfrm>
            <a:off x="583756" y="2773275"/>
            <a:ext cx="2650703" cy="1490787"/>
          </a:xfrm>
          <a:prstGeom prst="ellipse">
            <a:avLst/>
          </a:prstGeom>
          <a:solidFill>
            <a:schemeClr val="accent1">
              <a:alpha val="59999"/>
            </a:schemeClr>
          </a:solidFill>
          <a:ln w="9525">
            <a:solidFill>
              <a:schemeClr val="tx1"/>
            </a:solidFill>
            <a:round/>
            <a:headEnd/>
            <a:tailEnd/>
          </a:ln>
        </p:spPr>
        <p:txBody>
          <a:bodyPr wrap="none" anchor="ctr"/>
          <a:lstStyle/>
          <a:p>
            <a:pPr algn="ctr" defTabSz="914400"/>
            <a:r>
              <a:rPr lang="en-US" dirty="0" smtClean="0">
                <a:solidFill>
                  <a:srgbClr val="0F3A68"/>
                </a:solidFill>
              </a:rPr>
              <a:t>Clinician</a:t>
            </a:r>
            <a:endParaRPr lang="en-US" dirty="0">
              <a:solidFill>
                <a:srgbClr val="0F3A68"/>
              </a:solidFill>
            </a:endParaRPr>
          </a:p>
        </p:txBody>
      </p:sp>
      <p:sp>
        <p:nvSpPr>
          <p:cNvPr id="21509" name="Oval 6"/>
          <p:cNvSpPr>
            <a:spLocks noChangeArrowheads="1"/>
          </p:cNvSpPr>
          <p:nvPr/>
        </p:nvSpPr>
        <p:spPr bwMode="auto">
          <a:xfrm>
            <a:off x="2480928" y="5108388"/>
            <a:ext cx="2271016" cy="1449358"/>
          </a:xfrm>
          <a:prstGeom prst="ellipse">
            <a:avLst/>
          </a:prstGeom>
          <a:solidFill>
            <a:schemeClr val="accent1">
              <a:alpha val="59999"/>
            </a:schemeClr>
          </a:solidFill>
          <a:ln w="9525">
            <a:solidFill>
              <a:schemeClr val="tx1"/>
            </a:solidFill>
            <a:round/>
            <a:headEnd/>
            <a:tailEnd/>
          </a:ln>
        </p:spPr>
        <p:txBody>
          <a:bodyPr wrap="none" anchor="ctr"/>
          <a:lstStyle/>
          <a:p>
            <a:pPr algn="ctr" defTabSz="914400"/>
            <a:r>
              <a:rPr lang="en-US" dirty="0" smtClean="0">
                <a:solidFill>
                  <a:srgbClr val="0F3A68"/>
                </a:solidFill>
              </a:rPr>
              <a:t>Child</a:t>
            </a:r>
            <a:endParaRPr lang="en-US" dirty="0">
              <a:solidFill>
                <a:srgbClr val="0F3A68"/>
              </a:solidFill>
            </a:endParaRPr>
          </a:p>
        </p:txBody>
      </p:sp>
      <p:sp>
        <p:nvSpPr>
          <p:cNvPr id="21510" name="Oval 7"/>
          <p:cNvSpPr>
            <a:spLocks noChangeArrowheads="1"/>
          </p:cNvSpPr>
          <p:nvPr/>
        </p:nvSpPr>
        <p:spPr bwMode="auto">
          <a:xfrm>
            <a:off x="4665930" y="2773274"/>
            <a:ext cx="2229817" cy="1455583"/>
          </a:xfrm>
          <a:prstGeom prst="ellipse">
            <a:avLst/>
          </a:prstGeom>
          <a:solidFill>
            <a:schemeClr val="accent1">
              <a:alpha val="59999"/>
            </a:schemeClr>
          </a:solidFill>
          <a:ln w="9525">
            <a:solidFill>
              <a:schemeClr val="tx1"/>
            </a:solidFill>
            <a:round/>
            <a:headEnd/>
            <a:tailEnd/>
          </a:ln>
        </p:spPr>
        <p:txBody>
          <a:bodyPr wrap="none" anchor="ctr"/>
          <a:lstStyle/>
          <a:p>
            <a:pPr algn="ctr" defTabSz="914400"/>
            <a:r>
              <a:rPr lang="en-US" dirty="0" smtClean="0">
                <a:solidFill>
                  <a:srgbClr val="0F3A68"/>
                </a:solidFill>
              </a:rPr>
              <a:t>Client/ family</a:t>
            </a:r>
            <a:endParaRPr lang="en-US" dirty="0">
              <a:solidFill>
                <a:srgbClr val="0F3A68"/>
              </a:solidFill>
            </a:endParaRPr>
          </a:p>
        </p:txBody>
      </p:sp>
      <p:sp>
        <p:nvSpPr>
          <p:cNvPr id="21511" name="AutoShape 8"/>
          <p:cNvSpPr>
            <a:spLocks noChangeArrowheads="1"/>
          </p:cNvSpPr>
          <p:nvPr/>
        </p:nvSpPr>
        <p:spPr bwMode="auto">
          <a:xfrm>
            <a:off x="3348759" y="3272465"/>
            <a:ext cx="1143000" cy="228600"/>
          </a:xfrm>
          <a:prstGeom prst="rightArrow">
            <a:avLst>
              <a:gd name="adj1" fmla="val 50000"/>
              <a:gd name="adj2" fmla="val 125000"/>
            </a:avLst>
          </a:prstGeom>
          <a:solidFill>
            <a:schemeClr val="tx2">
              <a:alpha val="59999"/>
            </a:schemeClr>
          </a:solidFill>
          <a:ln w="9525">
            <a:solidFill>
              <a:schemeClr val="tx1"/>
            </a:solidFill>
            <a:miter lim="800000"/>
            <a:headEnd/>
            <a:tailEnd/>
          </a:ln>
        </p:spPr>
        <p:txBody>
          <a:bodyPr wrap="none" anchor="ctr"/>
          <a:lstStyle/>
          <a:p>
            <a:pPr defTabSz="914400"/>
            <a:endParaRPr lang="en-GB">
              <a:solidFill>
                <a:srgbClr val="0F3A68"/>
              </a:solidFill>
              <a:latin typeface="Calibri" pitchFamily="34" charset="0"/>
            </a:endParaRPr>
          </a:p>
        </p:txBody>
      </p:sp>
      <p:sp>
        <p:nvSpPr>
          <p:cNvPr id="21512" name="AutoShape 9"/>
          <p:cNvSpPr>
            <a:spLocks noChangeArrowheads="1"/>
          </p:cNvSpPr>
          <p:nvPr/>
        </p:nvSpPr>
        <p:spPr bwMode="auto">
          <a:xfrm rot="10800000">
            <a:off x="3154218" y="3691669"/>
            <a:ext cx="1143000" cy="228600"/>
          </a:xfrm>
          <a:prstGeom prst="rightArrow">
            <a:avLst>
              <a:gd name="adj1" fmla="val 50000"/>
              <a:gd name="adj2" fmla="val 125000"/>
            </a:avLst>
          </a:prstGeom>
          <a:solidFill>
            <a:schemeClr val="tx2">
              <a:alpha val="59999"/>
            </a:schemeClr>
          </a:solidFill>
          <a:ln w="9525">
            <a:solidFill>
              <a:schemeClr val="tx1"/>
            </a:solidFill>
            <a:miter lim="800000"/>
            <a:headEnd/>
            <a:tailEnd/>
          </a:ln>
        </p:spPr>
        <p:txBody>
          <a:bodyPr wrap="none" anchor="ctr"/>
          <a:lstStyle/>
          <a:p>
            <a:pPr defTabSz="914400"/>
            <a:endParaRPr lang="en-GB">
              <a:solidFill>
                <a:srgbClr val="0F3A68"/>
              </a:solidFill>
              <a:latin typeface="Calibri" pitchFamily="34" charset="0"/>
            </a:endParaRPr>
          </a:p>
        </p:txBody>
      </p:sp>
      <p:sp>
        <p:nvSpPr>
          <p:cNvPr id="21513" name="AutoShape 10"/>
          <p:cNvSpPr>
            <a:spLocks noChangeArrowheads="1"/>
          </p:cNvSpPr>
          <p:nvPr/>
        </p:nvSpPr>
        <p:spPr bwMode="auto">
          <a:xfrm rot="7614180">
            <a:off x="4239764" y="4581668"/>
            <a:ext cx="1024360" cy="191093"/>
          </a:xfrm>
          <a:prstGeom prst="rightArrow">
            <a:avLst>
              <a:gd name="adj1" fmla="val 50000"/>
              <a:gd name="adj2" fmla="val 125000"/>
            </a:avLst>
          </a:prstGeom>
          <a:solidFill>
            <a:schemeClr val="tx2">
              <a:alpha val="59999"/>
            </a:schemeClr>
          </a:solidFill>
          <a:ln w="9525">
            <a:solidFill>
              <a:schemeClr val="tx1"/>
            </a:solidFill>
            <a:miter lim="800000"/>
            <a:headEnd/>
            <a:tailEnd/>
          </a:ln>
        </p:spPr>
        <p:txBody>
          <a:bodyPr wrap="none" anchor="ctr"/>
          <a:lstStyle/>
          <a:p>
            <a:pPr defTabSz="914400"/>
            <a:endParaRPr lang="en-GB">
              <a:solidFill>
                <a:srgbClr val="0F3A68"/>
              </a:solidFill>
              <a:latin typeface="Calibri" pitchFamily="34" charset="0"/>
            </a:endParaRPr>
          </a:p>
        </p:txBody>
      </p:sp>
      <p:sp>
        <p:nvSpPr>
          <p:cNvPr id="21514" name="AutoShape 11"/>
          <p:cNvSpPr>
            <a:spLocks noChangeArrowheads="1"/>
          </p:cNvSpPr>
          <p:nvPr/>
        </p:nvSpPr>
        <p:spPr bwMode="auto">
          <a:xfrm rot="-3083529">
            <a:off x="4540356" y="4805095"/>
            <a:ext cx="1143000" cy="228600"/>
          </a:xfrm>
          <a:prstGeom prst="rightArrow">
            <a:avLst>
              <a:gd name="adj1" fmla="val 50000"/>
              <a:gd name="adj2" fmla="val 125000"/>
            </a:avLst>
          </a:prstGeom>
          <a:solidFill>
            <a:schemeClr val="tx2">
              <a:alpha val="59999"/>
            </a:schemeClr>
          </a:solidFill>
          <a:ln w="9525">
            <a:solidFill>
              <a:schemeClr val="tx1"/>
            </a:solidFill>
            <a:miter lim="800000"/>
            <a:headEnd/>
            <a:tailEnd/>
          </a:ln>
        </p:spPr>
        <p:txBody>
          <a:bodyPr wrap="none" anchor="ctr"/>
          <a:lstStyle/>
          <a:p>
            <a:pPr defTabSz="914400"/>
            <a:endParaRPr lang="en-GB">
              <a:solidFill>
                <a:srgbClr val="0F3A68"/>
              </a:solidFill>
              <a:latin typeface="Calibri" pitchFamily="34" charset="0"/>
            </a:endParaRPr>
          </a:p>
        </p:txBody>
      </p:sp>
      <p:sp>
        <p:nvSpPr>
          <p:cNvPr id="21515" name="Line 12"/>
          <p:cNvSpPr>
            <a:spLocks noChangeShapeType="1"/>
          </p:cNvSpPr>
          <p:nvPr/>
        </p:nvSpPr>
        <p:spPr bwMode="auto">
          <a:xfrm>
            <a:off x="1909107" y="4370507"/>
            <a:ext cx="685800" cy="106680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914400"/>
            <a:endParaRPr lang="en-GB">
              <a:solidFill>
                <a:srgbClr val="0F3A68"/>
              </a:solidFill>
            </a:endParaRPr>
          </a:p>
        </p:txBody>
      </p:sp>
      <p:graphicFrame>
        <p:nvGraphicFramePr>
          <p:cNvPr id="2" name="Object 1"/>
          <p:cNvGraphicFramePr>
            <a:graphicFrameLocks noGrp="1" noChangeAspect="1"/>
          </p:cNvGraphicFramePr>
          <p:nvPr>
            <p:extLst>
              <p:ext uri="{D42A27DB-BD31-4B8C-83A1-F6EECF244321}">
                <p14:modId xmlns:p14="http://schemas.microsoft.com/office/powerpoint/2010/main" val="3975929043"/>
              </p:ext>
            </p:extLst>
          </p:nvPr>
        </p:nvGraphicFramePr>
        <p:xfrm>
          <a:off x="5780838" y="4370507"/>
          <a:ext cx="3367088" cy="2525713"/>
        </p:xfrm>
        <a:graphic>
          <a:graphicData uri="http://schemas.openxmlformats.org/presentationml/2006/ole">
            <mc:AlternateContent xmlns:mc="http://schemas.openxmlformats.org/markup-compatibility/2006">
              <mc:Choice xmlns:v="urn:schemas-microsoft-com:vml" Requires="v">
                <p:oleObj spid="_x0000_s1029" name="Photo Editor Photo" r:id="rId4" imgW="7621064" imgH="5714286" progId="MSPhotoEd.3">
                  <p:embed/>
                </p:oleObj>
              </mc:Choice>
              <mc:Fallback>
                <p:oleObj name="Photo Editor Photo" r:id="rId4" imgW="7621064" imgH="5714286" progId="MSPhotoEd.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0838" y="4370507"/>
                        <a:ext cx="3367088"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13103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2279" y="1844824"/>
            <a:ext cx="4392487" cy="3816423"/>
          </a:xfrm>
        </p:spPr>
        <p:txBody>
          <a:bodyPr>
            <a:noAutofit/>
          </a:bodyPr>
          <a:lstStyle/>
          <a:p>
            <a:pPr algn="just">
              <a:buFont typeface="Arial" panose="020B0604020202020204" pitchFamily="34" charset="0"/>
              <a:buChar char="•"/>
            </a:pPr>
            <a:r>
              <a:rPr lang="en-GB" sz="2000" dirty="0"/>
              <a:t>There are no planned fire </a:t>
            </a:r>
            <a:r>
              <a:rPr lang="en-GB" sz="2000" dirty="0" smtClean="0"/>
              <a:t>alarms, so if you hear one it is for real! the </a:t>
            </a:r>
            <a:r>
              <a:rPr lang="en-GB" sz="2000" dirty="0"/>
              <a:t>muster point is in the main </a:t>
            </a:r>
            <a:r>
              <a:rPr lang="en-GB" sz="2000" dirty="0" smtClean="0"/>
              <a:t>car-park.</a:t>
            </a:r>
            <a:endParaRPr lang="en-GB" sz="2000" dirty="0"/>
          </a:p>
          <a:p>
            <a:pPr algn="just">
              <a:buFont typeface="Arial" panose="020B0604020202020204" pitchFamily="34" charset="0"/>
              <a:buChar char="•"/>
            </a:pPr>
            <a:r>
              <a:rPr lang="en-GB" sz="2000" dirty="0" smtClean="0"/>
              <a:t>Exits </a:t>
            </a:r>
            <a:r>
              <a:rPr lang="en-GB" sz="2000" dirty="0"/>
              <a:t>are </a:t>
            </a:r>
            <a:r>
              <a:rPr lang="en-GB" sz="2000" dirty="0" smtClean="0"/>
              <a:t>clearly marked </a:t>
            </a:r>
            <a:r>
              <a:rPr lang="en-GB" sz="2000" dirty="0"/>
              <a:t>around the room</a:t>
            </a:r>
          </a:p>
          <a:p>
            <a:pPr algn="just">
              <a:buFont typeface="Arial" panose="020B0604020202020204" pitchFamily="34" charset="0"/>
              <a:buChar char="•"/>
            </a:pPr>
            <a:r>
              <a:rPr lang="en-GB" sz="2000" dirty="0"/>
              <a:t>T</a:t>
            </a:r>
            <a:r>
              <a:rPr lang="en-GB" sz="2000" dirty="0" smtClean="0"/>
              <a:t>here </a:t>
            </a:r>
            <a:r>
              <a:rPr lang="en-GB" sz="2000" dirty="0"/>
              <a:t>are ample </a:t>
            </a:r>
            <a:r>
              <a:rPr lang="en-GB" sz="2000" dirty="0" smtClean="0"/>
              <a:t>toilets - access </a:t>
            </a:r>
            <a:r>
              <a:rPr lang="en-GB" sz="2000" dirty="0"/>
              <a:t>from the main foyer. </a:t>
            </a:r>
          </a:p>
          <a:p>
            <a:pPr algn="just">
              <a:buFont typeface="Arial" panose="020B0604020202020204" pitchFamily="34" charset="0"/>
              <a:buChar char="•"/>
            </a:pPr>
            <a:r>
              <a:rPr lang="en-GB" sz="2000" dirty="0" err="1" smtClean="0"/>
              <a:t>Wifi</a:t>
            </a:r>
            <a:r>
              <a:rPr lang="en-GB" sz="2000" dirty="0" smtClean="0"/>
              <a:t> </a:t>
            </a:r>
            <a:r>
              <a:rPr lang="en-GB" sz="2000" dirty="0"/>
              <a:t>is available free – just search to access, no </a:t>
            </a:r>
            <a:r>
              <a:rPr lang="en-GB" sz="2000" dirty="0" smtClean="0"/>
              <a:t>code needed</a:t>
            </a:r>
            <a:endParaRPr lang="en-GB" sz="2000" dirty="0"/>
          </a:p>
          <a:p>
            <a:pPr algn="just"/>
            <a:endParaRPr lang="en-GB" sz="2400" dirty="0"/>
          </a:p>
        </p:txBody>
      </p:sp>
      <p:sp>
        <p:nvSpPr>
          <p:cNvPr id="3" name="Title 2"/>
          <p:cNvSpPr>
            <a:spLocks noGrp="1"/>
          </p:cNvSpPr>
          <p:nvPr>
            <p:ph type="title"/>
          </p:nvPr>
        </p:nvSpPr>
        <p:spPr>
          <a:xfrm>
            <a:off x="480156" y="1123986"/>
            <a:ext cx="7471913" cy="1080120"/>
          </a:xfrm>
        </p:spPr>
        <p:txBody>
          <a:bodyPr/>
          <a:lstStyle/>
          <a:p>
            <a:r>
              <a:rPr lang="en-GB" sz="4000" dirty="0" smtClean="0"/>
              <a:t>House Keeping</a:t>
            </a:r>
            <a:endParaRPr lang="en-GB" sz="4000" dirty="0"/>
          </a:p>
        </p:txBody>
      </p:sp>
      <p:pic>
        <p:nvPicPr>
          <p:cNvPr id="6" name="Picture 5" descr="house tick.JPG"/>
          <p:cNvPicPr>
            <a:picLocks noChangeAspect="1"/>
          </p:cNvPicPr>
          <p:nvPr/>
        </p:nvPicPr>
        <p:blipFill>
          <a:blip r:embed="rId2" cstate="print"/>
          <a:stretch>
            <a:fillRect/>
          </a:stretch>
        </p:blipFill>
        <p:spPr>
          <a:xfrm>
            <a:off x="4815837" y="2015515"/>
            <a:ext cx="4355976" cy="3079969"/>
          </a:xfrm>
          <a:prstGeom prst="rect">
            <a:avLst/>
          </a:prstGeom>
        </p:spPr>
      </p:pic>
    </p:spTree>
    <p:extLst>
      <p:ext uri="{BB962C8B-B14F-4D97-AF65-F5344CB8AC3E}">
        <p14:creationId xmlns:p14="http://schemas.microsoft.com/office/powerpoint/2010/main" val="2797765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611560" y="260648"/>
            <a:ext cx="8526091" cy="1080120"/>
          </a:xfrm>
        </p:spPr>
        <p:txBody>
          <a:bodyPr/>
          <a:lstStyle/>
          <a:p>
            <a:pPr eaLnBrk="1" fontAlgn="auto" hangingPunct="1">
              <a:spcAft>
                <a:spcPts val="0"/>
              </a:spcAft>
              <a:defRPr/>
            </a:pPr>
            <a:r>
              <a:rPr lang="en-GB" dirty="0"/>
              <a:t>Supervisory components</a:t>
            </a:r>
          </a:p>
        </p:txBody>
      </p:sp>
      <p:sp>
        <p:nvSpPr>
          <p:cNvPr id="19459" name="Content Placeholder 2"/>
          <p:cNvSpPr>
            <a:spLocks noGrp="1"/>
          </p:cNvSpPr>
          <p:nvPr>
            <p:ph idx="4294967295"/>
          </p:nvPr>
        </p:nvSpPr>
        <p:spPr>
          <a:xfrm>
            <a:off x="251520" y="1484784"/>
            <a:ext cx="5400600" cy="4833342"/>
          </a:xfrm>
        </p:spPr>
        <p:txBody>
          <a:bodyPr>
            <a:normAutofit fontScale="70000" lnSpcReduction="20000"/>
          </a:bodyPr>
          <a:lstStyle/>
          <a:p>
            <a:pPr eaLnBrk="1" hangingPunct="1">
              <a:lnSpc>
                <a:spcPct val="110000"/>
              </a:lnSpc>
            </a:pPr>
            <a:r>
              <a:rPr lang="en-GB" sz="2800" b="1" dirty="0" smtClean="0"/>
              <a:t>Educative  (formative)</a:t>
            </a:r>
          </a:p>
          <a:p>
            <a:pPr lvl="1" eaLnBrk="1" hangingPunct="1">
              <a:lnSpc>
                <a:spcPct val="110000"/>
              </a:lnSpc>
            </a:pPr>
            <a:r>
              <a:rPr lang="en-GB" dirty="0" smtClean="0"/>
              <a:t>Developing the skills, understanding and capacities of supervisees</a:t>
            </a:r>
          </a:p>
          <a:p>
            <a:pPr lvl="1" eaLnBrk="1" hangingPunct="1">
              <a:lnSpc>
                <a:spcPct val="110000"/>
              </a:lnSpc>
            </a:pPr>
            <a:r>
              <a:rPr lang="en-GB" dirty="0" smtClean="0"/>
              <a:t>Supporting reflective capacity and analytical / critical thinking</a:t>
            </a:r>
          </a:p>
          <a:p>
            <a:pPr lvl="1" eaLnBrk="1" hangingPunct="1">
              <a:lnSpc>
                <a:spcPct val="110000"/>
              </a:lnSpc>
              <a:buFont typeface="Tahoma" pitchFamily="34" charset="0"/>
              <a:buNone/>
            </a:pPr>
            <a:endParaRPr lang="en-GB" dirty="0" smtClean="0"/>
          </a:p>
          <a:p>
            <a:pPr eaLnBrk="1" hangingPunct="1">
              <a:lnSpc>
                <a:spcPct val="110000"/>
              </a:lnSpc>
            </a:pPr>
            <a:r>
              <a:rPr lang="en-GB" sz="2800" b="1" dirty="0" smtClean="0"/>
              <a:t>Supportive (restorative)</a:t>
            </a:r>
          </a:p>
          <a:p>
            <a:pPr lvl="1" eaLnBrk="1" hangingPunct="1">
              <a:lnSpc>
                <a:spcPct val="110000"/>
              </a:lnSpc>
            </a:pPr>
            <a:r>
              <a:rPr lang="en-GB" dirty="0" smtClean="0"/>
              <a:t>Attending to the emotional impact of the work on supervisees</a:t>
            </a:r>
          </a:p>
          <a:p>
            <a:pPr lvl="1" eaLnBrk="1" hangingPunct="1">
              <a:lnSpc>
                <a:spcPct val="110000"/>
              </a:lnSpc>
              <a:buFont typeface="Tahoma" pitchFamily="34" charset="0"/>
              <a:buNone/>
            </a:pPr>
            <a:endParaRPr lang="en-GB" b="1" dirty="0" smtClean="0"/>
          </a:p>
          <a:p>
            <a:pPr eaLnBrk="1" hangingPunct="1">
              <a:lnSpc>
                <a:spcPct val="110000"/>
              </a:lnSpc>
            </a:pPr>
            <a:r>
              <a:rPr lang="en-GB" sz="2800" b="1" dirty="0" smtClean="0"/>
              <a:t>Managerial (normative)</a:t>
            </a:r>
          </a:p>
          <a:p>
            <a:pPr lvl="1" eaLnBrk="1" hangingPunct="1">
              <a:lnSpc>
                <a:spcPct val="110000"/>
              </a:lnSpc>
            </a:pPr>
            <a:r>
              <a:rPr lang="en-GB" dirty="0" smtClean="0"/>
              <a:t>Supporting decision making regarding planned clinical work</a:t>
            </a:r>
          </a:p>
          <a:p>
            <a:pPr lvl="1" eaLnBrk="1" hangingPunct="1">
              <a:lnSpc>
                <a:spcPct val="110000"/>
              </a:lnSpc>
            </a:pPr>
            <a:r>
              <a:rPr lang="en-GB" dirty="0" smtClean="0"/>
              <a:t>Supporting quality assurance and improvement of service delivery</a:t>
            </a:r>
          </a:p>
          <a:p>
            <a:pPr>
              <a:buFont typeface="Wingdings 3" pitchFamily="18" charset="2"/>
              <a:buNone/>
            </a:pPr>
            <a:endParaRPr lang="en-GB" sz="2400" dirty="0" smtClean="0"/>
          </a:p>
          <a:p>
            <a:pPr lvl="1" eaLnBrk="1" hangingPunct="1">
              <a:lnSpc>
                <a:spcPct val="80000"/>
              </a:lnSpc>
              <a:buFont typeface="Tahoma" pitchFamily="34" charset="0"/>
              <a:buNone/>
            </a:pPr>
            <a:endParaRPr lang="en-GB" sz="24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852936"/>
            <a:ext cx="3670573" cy="2448272"/>
          </a:xfrm>
          <a:prstGeom prst="rect">
            <a:avLst/>
          </a:prstGeom>
        </p:spPr>
      </p:pic>
    </p:spTree>
    <p:extLst>
      <p:ext uri="{BB962C8B-B14F-4D97-AF65-F5344CB8AC3E}">
        <p14:creationId xmlns:p14="http://schemas.microsoft.com/office/powerpoint/2010/main" val="2277188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Reflective supervision is not…</a:t>
            </a:r>
            <a:endParaRPr lang="en-GB" dirty="0"/>
          </a:p>
        </p:txBody>
      </p:sp>
      <p:sp>
        <p:nvSpPr>
          <p:cNvPr id="3" name="Content Placeholder 2"/>
          <p:cNvSpPr>
            <a:spLocks noGrp="1"/>
          </p:cNvSpPr>
          <p:nvPr>
            <p:ph idx="1"/>
          </p:nvPr>
        </p:nvSpPr>
        <p:spPr>
          <a:xfrm>
            <a:off x="457200" y="1700808"/>
            <a:ext cx="4546848" cy="4425355"/>
          </a:xfrm>
        </p:spPr>
        <p:txBody>
          <a:bodyPr>
            <a:normAutofit fontScale="70000" lnSpcReduction="20000"/>
          </a:bodyPr>
          <a:lstStyle/>
          <a:p>
            <a:r>
              <a:rPr lang="en-GB" dirty="0" smtClean="0"/>
              <a:t>Therapy</a:t>
            </a:r>
          </a:p>
          <a:p>
            <a:r>
              <a:rPr lang="en-GB" dirty="0" smtClean="0"/>
              <a:t>A moaning fest</a:t>
            </a:r>
          </a:p>
          <a:p>
            <a:r>
              <a:rPr lang="en-GB" dirty="0" smtClean="0"/>
              <a:t>Telling people what to do</a:t>
            </a:r>
          </a:p>
          <a:p>
            <a:r>
              <a:rPr lang="en-GB" dirty="0" smtClean="0"/>
              <a:t>Transactional</a:t>
            </a:r>
          </a:p>
          <a:p>
            <a:r>
              <a:rPr lang="en-GB" dirty="0" smtClean="0"/>
              <a:t>Just </a:t>
            </a:r>
            <a:r>
              <a:rPr lang="en-GB" dirty="0"/>
              <a:t>for </a:t>
            </a:r>
            <a:r>
              <a:rPr lang="en-GB" dirty="0" smtClean="0"/>
              <a:t>novices</a:t>
            </a:r>
          </a:p>
          <a:p>
            <a:r>
              <a:rPr lang="en-GB" dirty="0" smtClean="0"/>
              <a:t>Irrelevant to the care received by families</a:t>
            </a:r>
          </a:p>
          <a:p>
            <a:r>
              <a:rPr lang="en-GB" dirty="0" smtClean="0"/>
              <a:t>Something put aside in times of high workloads/ crisis</a:t>
            </a:r>
          </a:p>
          <a:p>
            <a:r>
              <a:rPr lang="en-GB" dirty="0" smtClean="0"/>
              <a:t>Casual or unstructured</a:t>
            </a:r>
          </a:p>
          <a:p>
            <a:endParaRPr lang="en-GB" dirty="0" smtClean="0"/>
          </a:p>
          <a:p>
            <a:r>
              <a:rPr lang="en-GB" dirty="0" smtClean="0"/>
              <a:t>Just for clinicians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772816"/>
            <a:ext cx="3810000" cy="2857500"/>
          </a:xfrm>
          <a:prstGeom prst="rect">
            <a:avLst/>
          </a:prstGeom>
        </p:spPr>
      </p:pic>
    </p:spTree>
    <p:extLst>
      <p:ext uri="{BB962C8B-B14F-4D97-AF65-F5344CB8AC3E}">
        <p14:creationId xmlns:p14="http://schemas.microsoft.com/office/powerpoint/2010/main" val="3021101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407189" y="1916832"/>
            <a:ext cx="6677768" cy="4498366"/>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0F3A68"/>
              </a:solidFill>
            </a:endParaRPr>
          </a:p>
        </p:txBody>
      </p:sp>
      <p:sp>
        <p:nvSpPr>
          <p:cNvPr id="17411" name="Line 3"/>
          <p:cNvSpPr>
            <a:spLocks noChangeShapeType="1"/>
          </p:cNvSpPr>
          <p:nvPr/>
        </p:nvSpPr>
        <p:spPr bwMode="auto">
          <a:xfrm flipH="1" flipV="1">
            <a:off x="1259632" y="4634889"/>
            <a:ext cx="60960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a:solidFill>
                <a:srgbClr val="0F3A68"/>
              </a:solidFill>
            </a:endParaRPr>
          </a:p>
        </p:txBody>
      </p:sp>
      <p:sp>
        <p:nvSpPr>
          <p:cNvPr id="17412" name="Line 4"/>
          <p:cNvSpPr>
            <a:spLocks noChangeShapeType="1"/>
          </p:cNvSpPr>
          <p:nvPr/>
        </p:nvSpPr>
        <p:spPr bwMode="auto">
          <a:xfrm flipV="1">
            <a:off x="1259632" y="2844005"/>
            <a:ext cx="503238" cy="373063"/>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a:solidFill>
                <a:srgbClr val="0F3A68"/>
              </a:solidFill>
            </a:endParaRPr>
          </a:p>
        </p:txBody>
      </p:sp>
      <p:sp>
        <p:nvSpPr>
          <p:cNvPr id="17413" name="Line 5"/>
          <p:cNvSpPr>
            <a:spLocks noChangeShapeType="1"/>
          </p:cNvSpPr>
          <p:nvPr/>
        </p:nvSpPr>
        <p:spPr bwMode="auto">
          <a:xfrm>
            <a:off x="5294846" y="2759868"/>
            <a:ext cx="60960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a:solidFill>
                <a:srgbClr val="0F3A68"/>
              </a:solidFill>
            </a:endParaRPr>
          </a:p>
        </p:txBody>
      </p:sp>
      <p:sp>
        <p:nvSpPr>
          <p:cNvPr id="17414" name="Line 6"/>
          <p:cNvSpPr>
            <a:spLocks noChangeShapeType="1"/>
          </p:cNvSpPr>
          <p:nvPr/>
        </p:nvSpPr>
        <p:spPr bwMode="auto">
          <a:xfrm flipH="1">
            <a:off x="4967421" y="4534199"/>
            <a:ext cx="538449" cy="454636"/>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GB">
              <a:solidFill>
                <a:srgbClr val="0F3A68"/>
              </a:solidFill>
            </a:endParaRPr>
          </a:p>
        </p:txBody>
      </p:sp>
      <p:sp>
        <p:nvSpPr>
          <p:cNvPr id="17415" name="Text Box 7"/>
          <p:cNvSpPr txBox="1">
            <a:spLocks noChangeArrowheads="1"/>
          </p:cNvSpPr>
          <p:nvPr/>
        </p:nvSpPr>
        <p:spPr bwMode="auto">
          <a:xfrm>
            <a:off x="359830" y="165010"/>
            <a:ext cx="55446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defTabSz="914400" eaLnBrk="1" hangingPunct="1">
              <a:spcBef>
                <a:spcPct val="50000"/>
              </a:spcBef>
            </a:pPr>
            <a:r>
              <a:rPr lang="en-US" sz="3600" dirty="0">
                <a:solidFill>
                  <a:srgbClr val="C50650"/>
                </a:solidFill>
                <a:latin typeface="Arial" charset="0"/>
              </a:rPr>
              <a:t>Kolb’s Experiential Learning Cycle</a:t>
            </a:r>
          </a:p>
        </p:txBody>
      </p:sp>
      <p:sp>
        <p:nvSpPr>
          <p:cNvPr id="17416" name="Text Box 8"/>
          <p:cNvSpPr txBox="1">
            <a:spLocks noChangeArrowheads="1"/>
          </p:cNvSpPr>
          <p:nvPr/>
        </p:nvSpPr>
        <p:spPr bwMode="auto">
          <a:xfrm>
            <a:off x="2057400" y="60198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defTabSz="914400" eaLnBrk="1" hangingPunct="1">
              <a:spcBef>
                <a:spcPct val="50000"/>
              </a:spcBef>
            </a:pPr>
            <a:endParaRPr lang="en-US">
              <a:solidFill>
                <a:srgbClr val="0F3A68"/>
              </a:solidFill>
              <a:latin typeface="Times New Roman" pitchFamily="18" charset="0"/>
            </a:endParaRPr>
          </a:p>
        </p:txBody>
      </p:sp>
      <p:sp>
        <p:nvSpPr>
          <p:cNvPr id="17417" name="Text Box 9"/>
          <p:cNvSpPr txBox="1">
            <a:spLocks noChangeArrowheads="1"/>
          </p:cNvSpPr>
          <p:nvPr/>
        </p:nvSpPr>
        <p:spPr bwMode="auto">
          <a:xfrm>
            <a:off x="1841073" y="5017741"/>
            <a:ext cx="3810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defTabSz="914400" eaLnBrk="1" hangingPunct="1"/>
            <a:r>
              <a:rPr lang="en-US" b="1" dirty="0">
                <a:solidFill>
                  <a:srgbClr val="0F3A68"/>
                </a:solidFill>
                <a:latin typeface="Arial" charset="0"/>
              </a:rPr>
              <a:t>Analysis</a:t>
            </a:r>
            <a:r>
              <a:rPr lang="en-US" b="1" dirty="0">
                <a:solidFill>
                  <a:srgbClr val="0000FF"/>
                </a:solidFill>
                <a:latin typeface="Arial" charset="0"/>
              </a:rPr>
              <a:t> </a:t>
            </a:r>
          </a:p>
          <a:p>
            <a:pPr algn="ctr" defTabSz="914400" eaLnBrk="1" hangingPunct="1"/>
            <a:r>
              <a:rPr lang="en-US" b="1" i="1" dirty="0">
                <a:solidFill>
                  <a:srgbClr val="C50650">
                    <a:lumMod val="60000"/>
                    <a:lumOff val="40000"/>
                  </a:srgbClr>
                </a:solidFill>
                <a:latin typeface="Arial" charset="0"/>
              </a:rPr>
              <a:t>“</a:t>
            </a:r>
            <a:r>
              <a:rPr lang="en-US" b="1" i="1" dirty="0" smtClean="0">
                <a:solidFill>
                  <a:srgbClr val="C50650">
                    <a:lumMod val="60000"/>
                    <a:lumOff val="40000"/>
                  </a:srgbClr>
                </a:solidFill>
                <a:latin typeface="Arial" charset="0"/>
              </a:rPr>
              <a:t>Explaining/ hypothesis building”</a:t>
            </a:r>
            <a:endParaRPr lang="en-US" b="1" i="1" dirty="0">
              <a:solidFill>
                <a:srgbClr val="C50650">
                  <a:lumMod val="60000"/>
                  <a:lumOff val="40000"/>
                </a:srgbClr>
              </a:solidFill>
              <a:latin typeface="Arial" charset="0"/>
            </a:endParaRPr>
          </a:p>
        </p:txBody>
      </p:sp>
      <p:sp>
        <p:nvSpPr>
          <p:cNvPr id="17418" name="Text Box 10"/>
          <p:cNvSpPr txBox="1">
            <a:spLocks noChangeArrowheads="1"/>
          </p:cNvSpPr>
          <p:nvPr/>
        </p:nvSpPr>
        <p:spPr bwMode="auto">
          <a:xfrm>
            <a:off x="4644008" y="3267216"/>
            <a:ext cx="22322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defTabSz="914400" eaLnBrk="1" hangingPunct="1"/>
            <a:r>
              <a:rPr lang="en-US" b="1" dirty="0">
                <a:solidFill>
                  <a:srgbClr val="0F3A68"/>
                </a:solidFill>
                <a:latin typeface="Arial" charset="0"/>
              </a:rPr>
              <a:t>Reflection</a:t>
            </a:r>
          </a:p>
          <a:p>
            <a:pPr defTabSz="914400" eaLnBrk="1" hangingPunct="1"/>
            <a:r>
              <a:rPr lang="en-US" b="1" i="1" dirty="0">
                <a:solidFill>
                  <a:srgbClr val="C50650">
                    <a:lumMod val="60000"/>
                    <a:lumOff val="40000"/>
                  </a:srgbClr>
                </a:solidFill>
                <a:latin typeface="Arial" charset="0"/>
              </a:rPr>
              <a:t>“Examining”</a:t>
            </a:r>
          </a:p>
        </p:txBody>
      </p:sp>
      <p:sp>
        <p:nvSpPr>
          <p:cNvPr id="17419" name="Text Box 11"/>
          <p:cNvSpPr txBox="1">
            <a:spLocks noChangeArrowheads="1"/>
          </p:cNvSpPr>
          <p:nvPr/>
        </p:nvSpPr>
        <p:spPr bwMode="auto">
          <a:xfrm>
            <a:off x="647700" y="3703202"/>
            <a:ext cx="281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defTabSz="914400" eaLnBrk="1" hangingPunct="1"/>
            <a:r>
              <a:rPr lang="en-US" b="1" dirty="0">
                <a:solidFill>
                  <a:srgbClr val="0F3A68"/>
                </a:solidFill>
                <a:latin typeface="Arial" charset="0"/>
              </a:rPr>
              <a:t>Actions</a:t>
            </a:r>
            <a:r>
              <a:rPr lang="en-US" b="1" dirty="0">
                <a:solidFill>
                  <a:srgbClr val="0000FF"/>
                </a:solidFill>
                <a:latin typeface="Arial" charset="0"/>
              </a:rPr>
              <a:t> </a:t>
            </a:r>
            <a:r>
              <a:rPr lang="en-US" b="1" i="1" dirty="0">
                <a:solidFill>
                  <a:srgbClr val="C50650">
                    <a:lumMod val="60000"/>
                    <a:lumOff val="40000"/>
                  </a:srgbClr>
                </a:solidFill>
                <a:latin typeface="Arial" charset="0"/>
              </a:rPr>
              <a:t>“Applying”</a:t>
            </a:r>
          </a:p>
        </p:txBody>
      </p:sp>
      <p:sp>
        <p:nvSpPr>
          <p:cNvPr id="17420" name="Text Box 12"/>
          <p:cNvSpPr txBox="1">
            <a:spLocks noChangeArrowheads="1"/>
          </p:cNvSpPr>
          <p:nvPr/>
        </p:nvSpPr>
        <p:spPr bwMode="auto">
          <a:xfrm>
            <a:off x="1868879" y="2157471"/>
            <a:ext cx="34259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defTabSz="914400" eaLnBrk="1" hangingPunct="1">
              <a:spcBef>
                <a:spcPct val="50000"/>
              </a:spcBef>
            </a:pPr>
            <a:r>
              <a:rPr lang="en-US" b="1" dirty="0">
                <a:solidFill>
                  <a:srgbClr val="0F3A68"/>
                </a:solidFill>
                <a:latin typeface="Arial" charset="0"/>
              </a:rPr>
              <a:t>Concrete Experience</a:t>
            </a:r>
            <a:endParaRPr lang="en-US" b="1" i="1" dirty="0">
              <a:solidFill>
                <a:srgbClr val="0F3A68"/>
              </a:solidFill>
              <a:latin typeface="Arial" charset="0"/>
            </a:endParaRPr>
          </a:p>
          <a:p>
            <a:pPr algn="ctr" defTabSz="914400" eaLnBrk="1" hangingPunct="1"/>
            <a:r>
              <a:rPr lang="en-US" b="1" i="1" dirty="0">
                <a:solidFill>
                  <a:srgbClr val="C50650">
                    <a:lumMod val="60000"/>
                    <a:lumOff val="40000"/>
                  </a:srgbClr>
                </a:solidFill>
                <a:latin typeface="Arial" charset="0"/>
              </a:rPr>
              <a:t>“Experiencing”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4234839"/>
            <a:ext cx="2667000" cy="1714500"/>
          </a:xfrm>
          <a:prstGeom prst="rect">
            <a:avLst/>
          </a:prstGeom>
        </p:spPr>
      </p:pic>
    </p:spTree>
    <p:extLst>
      <p:ext uri="{BB962C8B-B14F-4D97-AF65-F5344CB8AC3E}">
        <p14:creationId xmlns:p14="http://schemas.microsoft.com/office/powerpoint/2010/main" val="4009804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p:spPr>
        <p:txBody>
          <a:bodyPr/>
          <a:lstStyle/>
          <a:p>
            <a:r>
              <a:rPr lang="en-GB" dirty="0"/>
              <a:t>T</a:t>
            </a:r>
            <a:r>
              <a:rPr lang="en-GB" dirty="0" smtClean="0"/>
              <a:t>he benefits of reflection</a:t>
            </a:r>
            <a:endParaRPr lang="en-GB" dirty="0"/>
          </a:p>
        </p:txBody>
      </p:sp>
      <p:sp>
        <p:nvSpPr>
          <p:cNvPr id="3" name="Content Placeholder 2"/>
          <p:cNvSpPr>
            <a:spLocks noGrp="1"/>
          </p:cNvSpPr>
          <p:nvPr>
            <p:ph idx="1"/>
          </p:nvPr>
        </p:nvSpPr>
        <p:spPr/>
        <p:txBody>
          <a:bodyPr/>
          <a:lstStyle/>
          <a:p>
            <a:r>
              <a:rPr lang="en-GB" dirty="0" smtClean="0"/>
              <a:t>Think of a time when reflection made a practical difference to the way you acted within a work context (clinical or managerial).</a:t>
            </a:r>
          </a:p>
          <a:p>
            <a:endParaRPr lang="en-GB" dirty="0"/>
          </a:p>
          <a:p>
            <a:r>
              <a:rPr lang="en-GB" dirty="0" smtClean="0"/>
              <a:t>Tell a colleague about this experience.</a:t>
            </a:r>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164339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Resilience/ burnout</a:t>
            </a:r>
            <a:endParaRPr lang="en-GB" dirty="0"/>
          </a:p>
        </p:txBody>
      </p:sp>
      <p:sp>
        <p:nvSpPr>
          <p:cNvPr id="3" name="Content Placeholder 2"/>
          <p:cNvSpPr>
            <a:spLocks noGrp="1"/>
          </p:cNvSpPr>
          <p:nvPr>
            <p:ph idx="1"/>
          </p:nvPr>
        </p:nvSpPr>
        <p:spPr/>
        <p:txBody>
          <a:bodyPr/>
          <a:lstStyle/>
          <a:p>
            <a:r>
              <a:rPr lang="en-GB" dirty="0" smtClean="0"/>
              <a:t>Some evidence that developing reflective capacity builds and maintains resilience and accurate empathy</a:t>
            </a:r>
          </a:p>
          <a:p>
            <a:r>
              <a:rPr lang="en-GB" dirty="0" smtClean="0"/>
              <a:t>Protects against empathic distress and consequent burnout</a:t>
            </a:r>
          </a:p>
          <a:p>
            <a:pPr marL="0" indent="0">
              <a:buNone/>
            </a:pPr>
            <a:endParaRPr lang="en-GB" sz="1200" b="1" dirty="0" smtClean="0"/>
          </a:p>
          <a:p>
            <a:pPr marL="0" indent="0">
              <a:buNone/>
            </a:pPr>
            <a:endParaRPr lang="en-GB" sz="1200" b="1" dirty="0"/>
          </a:p>
          <a:p>
            <a:pPr marL="0" indent="0">
              <a:buNone/>
            </a:pPr>
            <a:r>
              <a:rPr lang="en-GB" sz="1200" b="1" dirty="0" smtClean="0"/>
              <a:t>Hearts </a:t>
            </a:r>
            <a:r>
              <a:rPr lang="en-GB" sz="1200" b="1" dirty="0"/>
              <a:t>and Minds: Aspects of </a:t>
            </a:r>
            <a:r>
              <a:rPr lang="en-GB" sz="1200" b="1" dirty="0" smtClean="0"/>
              <a:t>Empathy</a:t>
            </a:r>
          </a:p>
          <a:p>
            <a:pPr marL="0" indent="0">
              <a:buNone/>
            </a:pPr>
            <a:r>
              <a:rPr lang="en-GB" sz="1200" b="1" dirty="0" smtClean="0"/>
              <a:t>and </a:t>
            </a:r>
            <a:r>
              <a:rPr lang="en-GB" sz="1200" b="1" dirty="0"/>
              <a:t>Wellbeing in Social Work Students</a:t>
            </a:r>
          </a:p>
          <a:p>
            <a:pPr marL="0" indent="0">
              <a:buNone/>
            </a:pPr>
            <a:r>
              <a:rPr lang="en-GB" sz="1200" dirty="0"/>
              <a:t>Louise Grant</a:t>
            </a:r>
            <a:endParaRPr lang="en-GB" sz="1200" dirty="0" smtClean="0"/>
          </a:p>
          <a:p>
            <a:endParaRPr lang="en-GB" dirty="0" smtClean="0"/>
          </a:p>
        </p:txBody>
      </p:sp>
      <p:pic>
        <p:nvPicPr>
          <p:cNvPr id="4" name="Picture 3" descr="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252949" y="4099698"/>
            <a:ext cx="3898900" cy="26019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8958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Managers/leaders/supervisors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Often at the interface between;</a:t>
            </a:r>
          </a:p>
          <a:p>
            <a:pPr lvl="1"/>
            <a:r>
              <a:rPr lang="en-GB" dirty="0" smtClean="0"/>
              <a:t>demands of performance driven agenda and ambiguous, emotionally laden work of practice</a:t>
            </a:r>
          </a:p>
          <a:p>
            <a:pPr lvl="1"/>
            <a:r>
              <a:rPr lang="en-GB" dirty="0"/>
              <a:t>u</a:t>
            </a:r>
            <a:r>
              <a:rPr lang="en-GB" dirty="0" smtClean="0"/>
              <a:t>se of technical, transactional processes and relational ways of working</a:t>
            </a:r>
          </a:p>
          <a:p>
            <a:pPr lvl="1"/>
            <a:r>
              <a:rPr lang="en-GB" dirty="0" smtClean="0"/>
              <a:t>regulation, predictability and conformity and autonomy, professional judgement and creativity</a:t>
            </a:r>
          </a:p>
          <a:p>
            <a:pPr lvl="1"/>
            <a:r>
              <a:rPr lang="en-GB" dirty="0"/>
              <a:t>p</a:t>
            </a:r>
            <a:r>
              <a:rPr lang="en-GB" dirty="0" smtClean="0"/>
              <a:t>rojections of anxiety from organisation and practitioners</a:t>
            </a:r>
          </a:p>
          <a:p>
            <a:pPr marL="457200" lvl="1" indent="0">
              <a:buNone/>
            </a:pPr>
            <a:r>
              <a:rPr lang="en-GB" dirty="0" smtClean="0"/>
              <a:t>A choice (either/or) or a held, creative tension?</a:t>
            </a:r>
          </a:p>
          <a:p>
            <a:endParaRPr lang="en-GB" dirty="0"/>
          </a:p>
        </p:txBody>
      </p:sp>
    </p:spTree>
    <p:extLst>
      <p:ext uri="{BB962C8B-B14F-4D97-AF65-F5344CB8AC3E}">
        <p14:creationId xmlns:p14="http://schemas.microsoft.com/office/powerpoint/2010/main" val="1840411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5770984" cy="1143000"/>
          </a:xfrm>
        </p:spPr>
        <p:txBody>
          <a:bodyPr/>
          <a:lstStyle/>
          <a:p>
            <a:r>
              <a:rPr lang="en-GB" dirty="0" smtClean="0"/>
              <a:t>Reflective management and leadership</a:t>
            </a:r>
            <a:endParaRPr lang="en-GB" dirty="0"/>
          </a:p>
        </p:txBody>
      </p:sp>
      <p:sp>
        <p:nvSpPr>
          <p:cNvPr id="3" name="Content Placeholder 2"/>
          <p:cNvSpPr>
            <a:spLocks noGrp="1"/>
          </p:cNvSpPr>
          <p:nvPr>
            <p:ph sz="half" idx="1"/>
          </p:nvPr>
        </p:nvSpPr>
        <p:spPr>
          <a:xfrm>
            <a:off x="457200" y="1772816"/>
            <a:ext cx="4618856" cy="4353347"/>
          </a:xfrm>
        </p:spPr>
        <p:txBody>
          <a:bodyPr>
            <a:normAutofit fontScale="85000" lnSpcReduction="20000"/>
          </a:bodyPr>
          <a:lstStyle/>
          <a:p>
            <a:r>
              <a:rPr lang="en-GB" dirty="0" smtClean="0"/>
              <a:t>Keeping families and the primary purpose at the centre</a:t>
            </a:r>
          </a:p>
          <a:p>
            <a:r>
              <a:rPr lang="en-GB" dirty="0" smtClean="0"/>
              <a:t>Respecting and acknowledging the complexities of practice</a:t>
            </a:r>
          </a:p>
          <a:p>
            <a:r>
              <a:rPr lang="en-GB" dirty="0" smtClean="0"/>
              <a:t>Holding the technical and reflective strands of the management role in a creative tension</a:t>
            </a:r>
          </a:p>
          <a:p>
            <a:r>
              <a:rPr lang="en-GB" dirty="0" smtClean="0"/>
              <a:t>Requires an organisation with structures and cultures that enable a reflective stance (parallel process)</a:t>
            </a:r>
            <a:endParaRPr lang="en-GB" dirty="0"/>
          </a:p>
        </p:txBody>
      </p:sp>
      <p:graphicFrame>
        <p:nvGraphicFramePr>
          <p:cNvPr id="5" name="Content Placeholder 4"/>
          <p:cNvGraphicFramePr>
            <a:graphicFrameLocks noGrp="1" noChangeAspect="1"/>
          </p:cNvGraphicFramePr>
          <p:nvPr>
            <p:ph sz="half" idx="2"/>
            <p:extLst>
              <p:ext uri="{D42A27DB-BD31-4B8C-83A1-F6EECF244321}">
                <p14:modId xmlns:p14="http://schemas.microsoft.com/office/powerpoint/2010/main" val="2299240824"/>
              </p:ext>
            </p:extLst>
          </p:nvPr>
        </p:nvGraphicFramePr>
        <p:xfrm>
          <a:off x="5102308" y="2564904"/>
          <a:ext cx="4038600" cy="2694503"/>
        </p:xfrm>
        <a:graphic>
          <a:graphicData uri="http://schemas.openxmlformats.org/presentationml/2006/ole">
            <mc:AlternateContent xmlns:mc="http://schemas.openxmlformats.org/markup-compatibility/2006">
              <mc:Choice xmlns:v="urn:schemas-microsoft-com:vml" Requires="v">
                <p:oleObj spid="_x0000_s2053" name="Photo Editor Photo" r:id="rId3" imgW="6095238" imgH="4067743" progId="MSPhotoEd.3">
                  <p:embed/>
                </p:oleObj>
              </mc:Choice>
              <mc:Fallback>
                <p:oleObj name="Photo Editor Photo" r:id="rId3" imgW="6095238" imgH="406774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308" y="2564904"/>
                        <a:ext cx="4038600" cy="269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3435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Activity</a:t>
            </a:r>
            <a:endParaRPr lang="en-GB" dirty="0"/>
          </a:p>
        </p:txBody>
      </p:sp>
      <p:sp>
        <p:nvSpPr>
          <p:cNvPr id="6" name="Content Placeholder 5"/>
          <p:cNvSpPr>
            <a:spLocks noGrp="1"/>
          </p:cNvSpPr>
          <p:nvPr>
            <p:ph idx="1"/>
          </p:nvPr>
        </p:nvSpPr>
        <p:spPr/>
        <p:txBody>
          <a:bodyPr/>
          <a:lstStyle/>
          <a:p>
            <a:r>
              <a:rPr lang="en-GB" dirty="0" smtClean="0"/>
              <a:t>Reflect in pairs;</a:t>
            </a:r>
          </a:p>
          <a:p>
            <a:endParaRPr lang="en-GB" dirty="0"/>
          </a:p>
          <a:p>
            <a:r>
              <a:rPr lang="en-GB" dirty="0" smtClean="0"/>
              <a:t>How is this creative tension impacting on  you?</a:t>
            </a:r>
          </a:p>
          <a:p>
            <a:r>
              <a:rPr lang="en-GB" dirty="0" smtClean="0"/>
              <a:t>What step could you take to play a part in creating a more reflective culture in your organisation?</a:t>
            </a:r>
            <a:endParaRPr lang="en-GB" dirty="0"/>
          </a:p>
        </p:txBody>
      </p:sp>
    </p:spTree>
    <p:extLst>
      <p:ext uri="{BB962C8B-B14F-4D97-AF65-F5344CB8AC3E}">
        <p14:creationId xmlns:p14="http://schemas.microsoft.com/office/powerpoint/2010/main" val="1889670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30480"/>
            <a:ext cx="9144000" cy="6827520"/>
          </a:xfrm>
          <a:prstGeom prst="rect">
            <a:avLst/>
          </a:prstGeom>
        </p:spPr>
      </p:pic>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0" y="0"/>
            <a:ext cx="9144000" cy="3523376"/>
          </a:xfrm>
          <a:prstGeom prst="rect">
            <a:avLst/>
          </a:prstGeom>
        </p:spPr>
      </p:pic>
    </p:spTree>
    <p:extLst>
      <p:ext uri="{BB962C8B-B14F-4D97-AF65-F5344CB8AC3E}">
        <p14:creationId xmlns:p14="http://schemas.microsoft.com/office/powerpoint/2010/main" val="39665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sz="half" idx="1"/>
          </p:nvPr>
        </p:nvSpPr>
        <p:spPr/>
        <p:txBody>
          <a:bodyPr/>
          <a:lstStyle/>
          <a:p>
            <a:endParaRPr lang="en-GB" b="1" dirty="0" smtClean="0">
              <a:solidFill>
                <a:srgbClr val="C50650"/>
              </a:solidFill>
            </a:endParaRPr>
          </a:p>
          <a:p>
            <a:pPr marL="0" indent="0" algn="ctr">
              <a:buNone/>
            </a:pPr>
            <a:r>
              <a:rPr lang="en-GB" b="1" dirty="0" smtClean="0">
                <a:solidFill>
                  <a:srgbClr val="C50650"/>
                </a:solidFill>
              </a:rPr>
              <a:t>Photographs </a:t>
            </a:r>
            <a:r>
              <a:rPr lang="en-GB" b="1" dirty="0">
                <a:solidFill>
                  <a:srgbClr val="C50650"/>
                </a:solidFill>
              </a:rPr>
              <a:t>used with kind permission of families and nurses </a:t>
            </a:r>
            <a:r>
              <a:rPr lang="en-GB" b="1" dirty="0" smtClean="0">
                <a:solidFill>
                  <a:srgbClr val="C50650"/>
                </a:solidFill>
              </a:rPr>
              <a:t>in </a:t>
            </a:r>
            <a:r>
              <a:rPr lang="en-GB" b="1" dirty="0">
                <a:solidFill>
                  <a:srgbClr val="C50650"/>
                </a:solidFill>
              </a:rPr>
              <a:t>FNP sites</a:t>
            </a:r>
          </a:p>
          <a:p>
            <a:endParaRPr lang="en-GB" dirty="0"/>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2040" y="3068960"/>
            <a:ext cx="3211619" cy="2407191"/>
          </a:xfrm>
          <a:noFill/>
        </p:spPr>
      </p:pic>
    </p:spTree>
    <p:extLst>
      <p:ext uri="{BB962C8B-B14F-4D97-AF65-F5344CB8AC3E}">
        <p14:creationId xmlns:p14="http://schemas.microsoft.com/office/powerpoint/2010/main" val="2405044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 </a:t>
            </a:r>
            <a:endParaRPr lang="en-GB" dirty="0"/>
          </a:p>
        </p:txBody>
      </p:sp>
      <p:pic>
        <p:nvPicPr>
          <p:cNvPr id="1026" name="Picture 2" descr="http://www.hdwallpapersplus.com/wp-content/uploads/2013/07/29/happy-bab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94915"/>
            <a:ext cx="2639540" cy="26879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_RvuxwM9-lN0/TQgYHu2qG9I/AAAAAAAAAyE/mfkDL38WhFU/s1600/happy_todd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951" y="1809750"/>
            <a:ext cx="2396771" cy="260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250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23528" y="2420888"/>
            <a:ext cx="6127700" cy="177426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GB" sz="5400" b="1" i="1" dirty="0" smtClean="0">
                <a:solidFill>
                  <a:schemeClr val="bg1"/>
                </a:solidFill>
              </a:rPr>
              <a:t>Tea and coffee break </a:t>
            </a:r>
            <a:br>
              <a:rPr lang="en-GB" sz="5400" b="1" i="1" dirty="0" smtClean="0">
                <a:solidFill>
                  <a:schemeClr val="bg1"/>
                </a:solidFill>
              </a:rPr>
            </a:br>
            <a:r>
              <a:rPr lang="en-GB" b="1" dirty="0" smtClean="0">
                <a:solidFill>
                  <a:schemeClr val="bg1"/>
                </a:solidFill>
              </a:rPr>
              <a:t>14:30 to 15:00</a:t>
            </a:r>
          </a:p>
          <a:p>
            <a:pPr algn="r"/>
            <a:r>
              <a:rPr lang="en-GB" sz="2800" b="1" dirty="0">
                <a:solidFill>
                  <a:schemeClr val="bg1"/>
                </a:solidFill>
              </a:rPr>
              <a:t>Foyer of Main Events Centre</a:t>
            </a:r>
            <a:r>
              <a:rPr lang="en-GB" sz="2800" b="1" dirty="0" smtClean="0">
                <a:solidFill>
                  <a:schemeClr val="bg1"/>
                </a:solidFill>
              </a:rPr>
              <a:t/>
            </a:r>
            <a:br>
              <a:rPr lang="en-GB" sz="2800" b="1" dirty="0" smtClean="0">
                <a:solidFill>
                  <a:schemeClr val="bg1"/>
                </a:solidFill>
              </a:rPr>
            </a:br>
            <a:r>
              <a:rPr lang="en-GB" sz="2800" b="1" dirty="0" smtClean="0">
                <a:solidFill>
                  <a:schemeClr val="bg1"/>
                </a:solidFill>
              </a:rPr>
              <a:t/>
            </a:r>
            <a:br>
              <a:rPr lang="en-GB" sz="2800" b="1" dirty="0" smtClean="0">
                <a:solidFill>
                  <a:schemeClr val="bg1"/>
                </a:solidFill>
              </a:rPr>
            </a:br>
            <a:endParaRPr lang="en-GB" sz="3600" b="1" dirty="0">
              <a:solidFill>
                <a:schemeClr val="bg1"/>
              </a:solidFill>
            </a:endParaRPr>
          </a:p>
        </p:txBody>
      </p:sp>
    </p:spTree>
    <p:extLst>
      <p:ext uri="{BB962C8B-B14F-4D97-AF65-F5344CB8AC3E}">
        <p14:creationId xmlns:p14="http://schemas.microsoft.com/office/powerpoint/2010/main" val="2064185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381000" y="1934973"/>
            <a:ext cx="8382000" cy="1143000"/>
          </a:xfrm>
        </p:spPr>
        <p:txBody>
          <a:bodyPr/>
          <a:lstStyle/>
          <a:p>
            <a:r>
              <a:rPr lang="en-US" dirty="0" smtClean="0"/>
              <a:t>The changes that social media brings for clinical leaders</a:t>
            </a:r>
            <a:endParaRPr lang="en-US" dirty="0"/>
          </a:p>
        </p:txBody>
      </p:sp>
      <p:sp>
        <p:nvSpPr>
          <p:cNvPr id="38915" name="Rectangle 3"/>
          <p:cNvSpPr>
            <a:spLocks noGrp="1" noChangeArrowheads="1"/>
          </p:cNvSpPr>
          <p:nvPr>
            <p:ph type="subTitle" idx="1"/>
          </p:nvPr>
        </p:nvSpPr>
        <p:spPr>
          <a:xfrm>
            <a:off x="373586" y="5010377"/>
            <a:ext cx="8382000" cy="1295400"/>
          </a:xfrm>
        </p:spPr>
        <p:txBody>
          <a:bodyPr/>
          <a:lstStyle/>
          <a:p>
            <a:r>
              <a:rPr lang="en-GB" sz="2400" b="1" dirty="0" smtClean="0"/>
              <a:t>Anne Cooper</a:t>
            </a:r>
            <a:r>
              <a:rPr lang="en-GB" sz="2400" dirty="0" smtClean="0"/>
              <a:t>, </a:t>
            </a:r>
          </a:p>
          <a:p>
            <a:r>
              <a:rPr lang="en-GB" sz="2400" dirty="0" smtClean="0"/>
              <a:t>Clinical Informatics Advisor (Nursing) NHS England</a:t>
            </a:r>
            <a:endParaRPr lang="en-US" sz="2400" dirty="0"/>
          </a:p>
        </p:txBody>
      </p:sp>
      <p:sp>
        <p:nvSpPr>
          <p:cNvPr id="38916" name="Rectangle 4"/>
          <p:cNvSpPr>
            <a:spLocks noChangeArrowheads="1"/>
          </p:cNvSpPr>
          <p:nvPr/>
        </p:nvSpPr>
        <p:spPr bwMode="auto">
          <a:xfrm>
            <a:off x="3844925" y="2836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endParaRPr lang="en-US" sz="2400" smtClean="0">
              <a:solidFill>
                <a:srgbClr val="FFFFFF"/>
              </a:solidFill>
              <a:latin typeface="Times"/>
            </a:endParaRPr>
          </a:p>
        </p:txBody>
      </p:sp>
    </p:spTree>
    <p:extLst>
      <p:ext uri="{BB962C8B-B14F-4D97-AF65-F5344CB8AC3E}">
        <p14:creationId xmlns:p14="http://schemas.microsoft.com/office/powerpoint/2010/main" val="2778343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7" y="2780927"/>
            <a:ext cx="6283417" cy="1138773"/>
          </a:xfrm>
          <a:prstGeom prst="rect">
            <a:avLst/>
          </a:prstGeom>
          <a:noFill/>
        </p:spPr>
        <p:txBody>
          <a:bodyPr wrap="square" rtlCol="0">
            <a:spAutoFit/>
          </a:bodyPr>
          <a:lstStyle/>
          <a:p>
            <a:pPr algn="r"/>
            <a:r>
              <a:rPr lang="en-GB" sz="4400" b="1" i="1" dirty="0" smtClean="0">
                <a:solidFill>
                  <a:schemeClr val="bg1"/>
                </a:solidFill>
                <a:latin typeface="Arial" pitchFamily="34" charset="0"/>
                <a:cs typeface="Arial" pitchFamily="34" charset="0"/>
              </a:rPr>
              <a:t>Reflections on the day</a:t>
            </a:r>
            <a:endParaRPr lang="en-GB" sz="4400" b="1" i="1" dirty="0">
              <a:solidFill>
                <a:schemeClr val="bg1"/>
              </a:solidFill>
              <a:latin typeface="Arial" pitchFamily="34" charset="0"/>
              <a:cs typeface="Arial" pitchFamily="34" charset="0"/>
            </a:endParaRPr>
          </a:p>
          <a:p>
            <a:pPr algn="r"/>
            <a:endParaRPr lang="en-GB" sz="2400" dirty="0">
              <a:solidFill>
                <a:schemeClr val="bg1"/>
              </a:solidFill>
              <a:latin typeface="Arial" pitchFamily="34" charset="0"/>
              <a:cs typeface="Arial" pitchFamily="34" charset="0"/>
            </a:endParaRPr>
          </a:p>
        </p:txBody>
      </p:sp>
      <p:sp>
        <p:nvSpPr>
          <p:cNvPr id="3" name="Text Placeholder 2"/>
          <p:cNvSpPr>
            <a:spLocks noGrp="1"/>
          </p:cNvSpPr>
          <p:nvPr/>
        </p:nvSpPr>
        <p:spPr>
          <a:xfrm>
            <a:off x="304807" y="4713195"/>
            <a:ext cx="2606025" cy="1008329"/>
          </a:xfrm>
          <a:prstGeom prst="rect">
            <a:avLst/>
          </a:prstGeom>
        </p:spPr>
        <p:txBody>
          <a:bodyPr/>
          <a:lstStyle>
            <a:lvl1pPr marL="0" indent="0" algn="r" defTabSz="914400" rtl="0" eaLnBrk="1" latinLnBrk="0" hangingPunct="1">
              <a:spcBef>
                <a:spcPct val="20000"/>
              </a:spcBef>
              <a:buFontTx/>
              <a:buNone/>
              <a:defRPr sz="2800" b="1" kern="1200" baseline="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tabLst>
                <a:tab pos="5021263" algn="l"/>
                <a:tab pos="5291138" algn="r"/>
                <a:tab pos="6280150" algn="r"/>
              </a:tabLst>
            </a:pPr>
            <a:r>
              <a:rPr lang="en-GB" sz="2000" dirty="0" smtClean="0">
                <a:latin typeface="Arial" pitchFamily="34" charset="0"/>
                <a:cs typeface="Arial" pitchFamily="34" charset="0"/>
              </a:rPr>
              <a:t>Kate Billingham</a:t>
            </a:r>
            <a:endParaRPr lang="en-GB" sz="1600" b="0" dirty="0">
              <a:solidFill>
                <a:srgbClr val="A00054"/>
              </a:solidFill>
              <a:latin typeface="Arial" pitchFamily="34" charset="0"/>
              <a:cs typeface="Arial" pitchFamily="34" charset="0"/>
            </a:endParaRPr>
          </a:p>
          <a:p>
            <a:endParaRPr lang="en-GB" sz="1200" dirty="0"/>
          </a:p>
        </p:txBody>
      </p:sp>
      <p:sp>
        <p:nvSpPr>
          <p:cNvPr id="4" name="Text Placeholder 2"/>
          <p:cNvSpPr txBox="1">
            <a:spLocks/>
          </p:cNvSpPr>
          <p:nvPr/>
        </p:nvSpPr>
        <p:spPr>
          <a:xfrm>
            <a:off x="2910832" y="4740258"/>
            <a:ext cx="2658757" cy="76827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a:r>
              <a:rPr lang="en-GB" sz="2000" b="1" dirty="0" smtClean="0">
                <a:solidFill>
                  <a:schemeClr val="bg1"/>
                </a:solidFill>
                <a:latin typeface="Arial" pitchFamily="34" charset="0"/>
              </a:rPr>
              <a:t>Ben Fuchs</a:t>
            </a:r>
          </a:p>
          <a:p>
            <a:pPr algn="ctr"/>
            <a:endParaRPr lang="en-GB" sz="2000" b="1" dirty="0">
              <a:solidFill>
                <a:schemeClr val="bg1"/>
              </a:solidFill>
              <a:latin typeface="Arial" pitchFamily="34"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733" y="6093296"/>
            <a:ext cx="1514475" cy="590550"/>
          </a:xfrm>
          <a:prstGeom prst="rect">
            <a:avLst/>
          </a:prstGeom>
        </p:spPr>
      </p:pic>
    </p:spTree>
    <p:extLst>
      <p:ext uri="{BB962C8B-B14F-4D97-AF65-F5344CB8AC3E}">
        <p14:creationId xmlns:p14="http://schemas.microsoft.com/office/powerpoint/2010/main" val="2294618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0648"/>
            <a:ext cx="7471913" cy="648072"/>
          </a:xfrm>
        </p:spPr>
        <p:txBody>
          <a:bodyPr>
            <a:noAutofit/>
          </a:bodyPr>
          <a:lstStyle/>
          <a:p>
            <a:r>
              <a:rPr lang="en-GB" sz="4000" b="1" dirty="0">
                <a:latin typeface="Arial" pitchFamily="34" charset="0"/>
                <a:cs typeface="Arial" pitchFamily="34" charset="0"/>
              </a:rPr>
              <a:t>B</a:t>
            </a:r>
            <a:r>
              <a:rPr lang="en-GB" sz="4000" b="1" dirty="0" smtClean="0">
                <a:latin typeface="Arial" pitchFamily="34" charset="0"/>
                <a:cs typeface="Arial" pitchFamily="34" charset="0"/>
              </a:rPr>
              <a:t>ackground</a:t>
            </a:r>
            <a:endParaRPr lang="en-GB" sz="4000" b="1" dirty="0">
              <a:latin typeface="Arial" pitchFamily="34" charset="0"/>
              <a:cs typeface="Arial" pitchFamily="34" charset="0"/>
            </a:endParaRPr>
          </a:p>
        </p:txBody>
      </p:sp>
      <p:sp>
        <p:nvSpPr>
          <p:cNvPr id="3" name="Content Placeholder 2"/>
          <p:cNvSpPr>
            <a:spLocks noGrp="1"/>
          </p:cNvSpPr>
          <p:nvPr>
            <p:ph idx="4294967295"/>
          </p:nvPr>
        </p:nvSpPr>
        <p:spPr>
          <a:xfrm>
            <a:off x="457200" y="955291"/>
            <a:ext cx="8229600" cy="4633949"/>
          </a:xfrm>
          <a:prstGeom prst="rect">
            <a:avLst/>
          </a:prstGeom>
        </p:spPr>
        <p:txBody>
          <a:bodyPr>
            <a:noAutofit/>
          </a:bodyPr>
          <a:lstStyle/>
          <a:p>
            <a:pPr algn="just"/>
            <a:r>
              <a:rPr lang="en-GB" sz="2400" dirty="0" smtClean="0"/>
              <a:t>Tender in 2012 – ‘Proposals </a:t>
            </a:r>
            <a:r>
              <a:rPr lang="en-GB" sz="2400" dirty="0"/>
              <a:t>are sought from experts in the field of Strength Based Leadership Development to become a partner with NHS East of England, to provide a programme to support and develop leadership skills within the Health Visitor workforce across the East of </a:t>
            </a:r>
            <a:r>
              <a:rPr lang="en-GB" sz="2400" dirty="0" smtClean="0"/>
              <a:t>England’</a:t>
            </a:r>
            <a:endParaRPr lang="en-GB" sz="2400" dirty="0"/>
          </a:p>
          <a:p>
            <a:pPr lvl="1" algn="just"/>
            <a:r>
              <a:rPr lang="en-GB" sz="2000" dirty="0"/>
              <a:t>A</a:t>
            </a:r>
            <a:r>
              <a:rPr lang="en-GB" sz="2000" dirty="0" smtClean="0"/>
              <a:t>ligned </a:t>
            </a:r>
            <a:r>
              <a:rPr lang="en-GB" sz="2000" dirty="0"/>
              <a:t>to the overall ambitions of The Health Visitor Implementation plan: a call to action AND The Healthy Child </a:t>
            </a:r>
            <a:r>
              <a:rPr lang="en-GB" sz="2000" dirty="0" smtClean="0"/>
              <a:t>Programme</a:t>
            </a:r>
            <a:endParaRPr lang="en-GB" sz="2000" dirty="0"/>
          </a:p>
          <a:p>
            <a:pPr lvl="1" algn="just"/>
            <a:r>
              <a:rPr lang="en-GB" sz="2000" dirty="0" smtClean="0"/>
              <a:t>Knowledge of </a:t>
            </a:r>
            <a:r>
              <a:rPr lang="en-GB" sz="2000" dirty="0"/>
              <a:t>current NHS/health visiting issues </a:t>
            </a:r>
          </a:p>
          <a:p>
            <a:pPr lvl="1" algn="just"/>
            <a:r>
              <a:rPr lang="en-GB" sz="2000" dirty="0" smtClean="0"/>
              <a:t>Ability to offer a </a:t>
            </a:r>
            <a:r>
              <a:rPr lang="en-GB" sz="2000" dirty="0"/>
              <a:t>range of tools to </a:t>
            </a:r>
            <a:r>
              <a:rPr lang="en-GB" sz="2000" dirty="0" smtClean="0"/>
              <a:t>enhance </a:t>
            </a:r>
            <a:r>
              <a:rPr lang="en-GB" sz="2000" dirty="0"/>
              <a:t>leadership skills, </a:t>
            </a:r>
            <a:r>
              <a:rPr lang="en-GB" sz="2000" dirty="0" smtClean="0"/>
              <a:t>e.g. </a:t>
            </a:r>
            <a:r>
              <a:rPr lang="en-GB" sz="2000" dirty="0" smtClean="0"/>
              <a:t>appreciative </a:t>
            </a:r>
            <a:r>
              <a:rPr lang="en-GB" sz="2000" dirty="0"/>
              <a:t>enquiry, coaching skills, influencing skills plus others</a:t>
            </a:r>
            <a:r>
              <a:rPr lang="en-GB" sz="2000" dirty="0" smtClean="0"/>
              <a:t>.</a:t>
            </a:r>
            <a:endParaRPr lang="en-GB" sz="2400" dirty="0"/>
          </a:p>
          <a:p>
            <a:pPr lvl="1" algn="just"/>
            <a:r>
              <a:rPr lang="en-GB" sz="2000" dirty="0"/>
              <a:t>Consideration of </a:t>
            </a:r>
            <a:r>
              <a:rPr lang="en-GB" sz="2000" dirty="0" smtClean="0"/>
              <a:t>networking </a:t>
            </a:r>
            <a:r>
              <a:rPr lang="en-GB" sz="2000" dirty="0"/>
              <a:t>and buddying opportunities </a:t>
            </a:r>
            <a:r>
              <a:rPr lang="en-GB" sz="2000" dirty="0" smtClean="0"/>
              <a:t>to further </a:t>
            </a:r>
            <a:r>
              <a:rPr lang="en-GB" sz="2000" dirty="0"/>
              <a:t>enhance the development of leadership and delivery of evidence based health visiting services across the East of England</a:t>
            </a:r>
            <a:r>
              <a:rPr lang="en-GB" sz="2000" i="1" dirty="0"/>
              <a:t>. </a:t>
            </a:r>
            <a:endParaRPr lang="en-GB" sz="2000" dirty="0"/>
          </a:p>
          <a:p>
            <a:pPr marL="0" indent="0">
              <a:buNone/>
            </a:pPr>
            <a:r>
              <a:rPr lang="en-GB" sz="2400" i="1" dirty="0"/>
              <a:t> </a:t>
            </a:r>
            <a:endParaRPr lang="en-GB" sz="2400" b="1" dirty="0"/>
          </a:p>
          <a:p>
            <a:pPr marL="0" lvl="0" indent="0">
              <a:buNone/>
            </a:pPr>
            <a:endParaRPr lang="en-GB" sz="2400" dirty="0"/>
          </a:p>
        </p:txBody>
      </p:sp>
    </p:spTree>
    <p:extLst>
      <p:ext uri="{BB962C8B-B14F-4D97-AF65-F5344CB8AC3E}">
        <p14:creationId xmlns:p14="http://schemas.microsoft.com/office/powerpoint/2010/main" val="3249881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11560" y="1268760"/>
            <a:ext cx="4962127" cy="4176464"/>
          </a:xfrm>
        </p:spPr>
        <p:txBody>
          <a:bodyPr>
            <a:normAutofit fontScale="92500" lnSpcReduction="20000"/>
          </a:bodyPr>
          <a:lstStyle/>
          <a:p>
            <a:pPr lvl="0" algn="just">
              <a:spcAft>
                <a:spcPts val="600"/>
              </a:spcAft>
              <a:buFont typeface="Arial" panose="020B0604020202020204" pitchFamily="34" charset="0"/>
              <a:buChar char="•"/>
            </a:pPr>
            <a:r>
              <a:rPr lang="en-GB" sz="2000" dirty="0"/>
              <a:t>3 day </a:t>
            </a:r>
            <a:r>
              <a:rPr lang="en-GB" sz="2000" dirty="0" smtClean="0"/>
              <a:t>programme </a:t>
            </a:r>
            <a:r>
              <a:rPr lang="en-GB" sz="2000" dirty="0"/>
              <a:t>for Band 7 team leaders and Practice Teachers (216 participants)</a:t>
            </a:r>
          </a:p>
          <a:p>
            <a:pPr lvl="0" algn="just">
              <a:spcAft>
                <a:spcPts val="600"/>
              </a:spcAft>
              <a:buFont typeface="Arial" panose="020B0604020202020204" pitchFamily="34" charset="0"/>
              <a:buChar char="•"/>
            </a:pPr>
            <a:r>
              <a:rPr lang="en-GB" sz="2000" dirty="0"/>
              <a:t>3 day </a:t>
            </a:r>
            <a:r>
              <a:rPr lang="en-GB" sz="2000" dirty="0" smtClean="0"/>
              <a:t>programme </a:t>
            </a:r>
            <a:r>
              <a:rPr lang="en-GB" sz="2000" dirty="0"/>
              <a:t>for Band 8 leaders responsible for ensuring delivery of the healthy child programme across a locality followed by action learning sets  (26 participants)</a:t>
            </a:r>
          </a:p>
          <a:p>
            <a:pPr lvl="0" algn="just">
              <a:spcAft>
                <a:spcPts val="600"/>
              </a:spcAft>
              <a:buFont typeface="Arial" panose="020B0604020202020204" pitchFamily="34" charset="0"/>
              <a:buChar char="•"/>
            </a:pPr>
            <a:r>
              <a:rPr lang="en-GB" sz="2000" dirty="0"/>
              <a:t>2 </a:t>
            </a:r>
            <a:r>
              <a:rPr lang="en-GB" sz="2000" dirty="0" smtClean="0"/>
              <a:t>day residential </a:t>
            </a:r>
            <a:r>
              <a:rPr lang="en-GB" sz="2000" dirty="0"/>
              <a:t>programme for operational leads from each organisation, HV locality leads, and HV Programme Lead followed by individual and team coaching.  (18 participants</a:t>
            </a:r>
            <a:r>
              <a:rPr lang="en-GB" sz="2000" dirty="0" smtClean="0"/>
              <a:t>)</a:t>
            </a:r>
          </a:p>
          <a:p>
            <a:pPr lvl="0" algn="just">
              <a:spcAft>
                <a:spcPts val="600"/>
              </a:spcAft>
              <a:buFont typeface="Arial" panose="020B0604020202020204" pitchFamily="34" charset="0"/>
              <a:buChar char="•"/>
            </a:pPr>
            <a:r>
              <a:rPr lang="en-GB" sz="2000" dirty="0" smtClean="0"/>
              <a:t>AND TODAY – the end of this phase and the beginning of the next.</a:t>
            </a:r>
            <a:endParaRPr lang="en-GB" sz="2000" dirty="0"/>
          </a:p>
          <a:p>
            <a:endParaRPr lang="en-GB" dirty="0"/>
          </a:p>
        </p:txBody>
      </p:sp>
      <p:sp>
        <p:nvSpPr>
          <p:cNvPr id="3" name="Title 2"/>
          <p:cNvSpPr>
            <a:spLocks noGrp="1"/>
          </p:cNvSpPr>
          <p:nvPr>
            <p:ph type="title"/>
          </p:nvPr>
        </p:nvSpPr>
        <p:spPr>
          <a:xfrm>
            <a:off x="762000" y="260648"/>
            <a:ext cx="7471913" cy="864096"/>
          </a:xfrm>
        </p:spPr>
        <p:txBody>
          <a:bodyPr/>
          <a:lstStyle/>
          <a:p>
            <a:r>
              <a:rPr lang="en-GB" sz="4000" b="1" dirty="0" smtClean="0">
                <a:latin typeface="Arial" pitchFamily="34" charset="0"/>
                <a:cs typeface="Arial" pitchFamily="34" charset="0"/>
              </a:rPr>
              <a:t>What has been delivered?</a:t>
            </a:r>
            <a:endParaRPr lang="en-GB" sz="4000" b="1"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94460">
            <a:off x="6279251" y="2035845"/>
            <a:ext cx="2337093"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114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419" y="2591073"/>
            <a:ext cx="6120680" cy="1261884"/>
          </a:xfrm>
          <a:prstGeom prst="rect">
            <a:avLst/>
          </a:prstGeom>
          <a:noFill/>
        </p:spPr>
        <p:txBody>
          <a:bodyPr wrap="square" rtlCol="0">
            <a:spAutoFit/>
          </a:bodyPr>
          <a:lstStyle/>
          <a:p>
            <a:pPr algn="r"/>
            <a:r>
              <a:rPr lang="en-GB" sz="2800" b="1" i="1" dirty="0" smtClean="0">
                <a:solidFill>
                  <a:schemeClr val="bg1"/>
                </a:solidFill>
                <a:latin typeface="Arial" pitchFamily="34" charset="0"/>
                <a:cs typeface="Arial" pitchFamily="34" charset="0"/>
              </a:rPr>
              <a:t>Introduction to the day</a:t>
            </a:r>
            <a:endParaRPr lang="en-GB" sz="2800" b="1" i="1" dirty="0">
              <a:solidFill>
                <a:schemeClr val="bg1"/>
              </a:solidFill>
              <a:latin typeface="Arial" pitchFamily="34" charset="0"/>
              <a:cs typeface="Arial" pitchFamily="34" charset="0"/>
            </a:endParaRPr>
          </a:p>
          <a:p>
            <a:pPr algn="r"/>
            <a:r>
              <a:rPr lang="en-GB" sz="2800" b="1" i="1" dirty="0" smtClean="0">
                <a:solidFill>
                  <a:schemeClr val="bg1"/>
                </a:solidFill>
                <a:latin typeface="Arial" pitchFamily="34" charset="0"/>
                <a:cs typeface="Arial" pitchFamily="34" charset="0"/>
              </a:rPr>
              <a:t>‘From the Baby to the Boardroom’</a:t>
            </a:r>
            <a:endParaRPr lang="en-GB" sz="2800" b="1" i="1" dirty="0">
              <a:solidFill>
                <a:schemeClr val="bg1"/>
              </a:solidFill>
              <a:latin typeface="Arial" pitchFamily="34" charset="0"/>
              <a:cs typeface="Arial" pitchFamily="34" charset="0"/>
            </a:endParaRPr>
          </a:p>
          <a:p>
            <a:pPr algn="r"/>
            <a:endParaRPr lang="en-GB" sz="2000" dirty="0">
              <a:solidFill>
                <a:schemeClr val="bg1"/>
              </a:solidFill>
              <a:latin typeface="Arial" pitchFamily="34" charset="0"/>
              <a:cs typeface="Arial" pitchFamily="34" charset="0"/>
            </a:endParaRPr>
          </a:p>
        </p:txBody>
      </p:sp>
      <p:sp>
        <p:nvSpPr>
          <p:cNvPr id="3" name="Text Placeholder 2"/>
          <p:cNvSpPr>
            <a:spLocks noGrp="1"/>
          </p:cNvSpPr>
          <p:nvPr/>
        </p:nvSpPr>
        <p:spPr>
          <a:xfrm>
            <a:off x="251520" y="4473970"/>
            <a:ext cx="2606025" cy="1008329"/>
          </a:xfrm>
          <a:prstGeom prst="rect">
            <a:avLst/>
          </a:prstGeom>
        </p:spPr>
        <p:txBody>
          <a:bodyPr/>
          <a:lstStyle>
            <a:lvl1pPr marL="0" indent="0" algn="r" defTabSz="914400" rtl="0" eaLnBrk="1" latinLnBrk="0" hangingPunct="1">
              <a:spcBef>
                <a:spcPct val="20000"/>
              </a:spcBef>
              <a:buFontTx/>
              <a:buNone/>
              <a:defRPr sz="2800" b="1" kern="1200" baseline="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tabLst>
                <a:tab pos="5021263" algn="l"/>
                <a:tab pos="5291138" algn="r"/>
                <a:tab pos="6280150" algn="r"/>
              </a:tabLst>
            </a:pPr>
            <a:r>
              <a:rPr lang="en-GB" sz="2400" dirty="0" smtClean="0">
                <a:latin typeface="Arial" pitchFamily="34" charset="0"/>
                <a:cs typeface="Arial" pitchFamily="34" charset="0"/>
              </a:rPr>
              <a:t>Kate Billingham</a:t>
            </a:r>
            <a:endParaRPr lang="en-GB" sz="1800" b="0" dirty="0">
              <a:solidFill>
                <a:srgbClr val="A00054"/>
              </a:solidFill>
              <a:latin typeface="Arial" pitchFamily="34" charset="0"/>
              <a:cs typeface="Arial" pitchFamily="34" charset="0"/>
            </a:endParaRPr>
          </a:p>
          <a:p>
            <a:endParaRPr lang="en-GB" sz="1400" dirty="0"/>
          </a:p>
        </p:txBody>
      </p:sp>
      <p:sp>
        <p:nvSpPr>
          <p:cNvPr id="4" name="Text Placeholder 2"/>
          <p:cNvSpPr txBox="1">
            <a:spLocks/>
          </p:cNvSpPr>
          <p:nvPr/>
        </p:nvSpPr>
        <p:spPr>
          <a:xfrm>
            <a:off x="2857545" y="4473970"/>
            <a:ext cx="2658757" cy="864096"/>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a:r>
              <a:rPr lang="en-GB" sz="2400" b="1" dirty="0" smtClean="0">
                <a:solidFill>
                  <a:schemeClr val="bg1"/>
                </a:solidFill>
                <a:latin typeface="Arial" pitchFamily="34" charset="0"/>
              </a:rPr>
              <a:t>Ben Fuchs</a:t>
            </a:r>
          </a:p>
          <a:p>
            <a:pPr algn="ctr"/>
            <a:endParaRPr lang="en-GB" sz="2400" b="1" dirty="0">
              <a:solidFill>
                <a:schemeClr val="bg1"/>
              </a:solidFill>
              <a:latin typeface="Arial" pitchFamily="34"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733" y="6093296"/>
            <a:ext cx="1514475" cy="590550"/>
          </a:xfrm>
          <a:prstGeom prst="rect">
            <a:avLst/>
          </a:prstGeom>
        </p:spPr>
      </p:pic>
    </p:spTree>
    <p:extLst>
      <p:ext uri="{BB962C8B-B14F-4D97-AF65-F5344CB8AC3E}">
        <p14:creationId xmlns:p14="http://schemas.microsoft.com/office/powerpoint/2010/main" val="3701195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3602519"/>
              </p:ext>
            </p:extLst>
          </p:nvPr>
        </p:nvGraphicFramePr>
        <p:xfrm>
          <a:off x="107504" y="954642"/>
          <a:ext cx="8826524" cy="5642711"/>
        </p:xfrm>
        <a:graphic>
          <a:graphicData uri="http://schemas.openxmlformats.org/drawingml/2006/table">
            <a:tbl>
              <a:tblPr/>
              <a:tblGrid>
                <a:gridCol w="1076882"/>
                <a:gridCol w="4427296"/>
                <a:gridCol w="3322346"/>
              </a:tblGrid>
              <a:tr h="894173">
                <a:tc>
                  <a:txBody>
                    <a:bodyPr/>
                    <a:lstStyle/>
                    <a:p>
                      <a:pPr marR="0" indent="0" algn="l" rtl="0">
                        <a:lnSpc>
                          <a:spcPct val="119000"/>
                        </a:lnSpc>
                        <a:spcBef>
                          <a:spcPts val="0"/>
                        </a:spcBef>
                        <a:spcAft>
                          <a:spcPts val="0"/>
                        </a:spcAft>
                      </a:pPr>
                      <a:r>
                        <a:rPr lang="en-GB" sz="1100" b="1" kern="1400" dirty="0">
                          <a:solidFill>
                            <a:srgbClr val="FFFFFF"/>
                          </a:solidFill>
                          <a:effectLst/>
                          <a:latin typeface="Arial"/>
                        </a:rPr>
                        <a:t>09:00 – 10:00</a:t>
                      </a:r>
                      <a:endParaRPr lang="en-GB" sz="90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R="0" indent="0" algn="l" rtl="0">
                        <a:lnSpc>
                          <a:spcPct val="119000"/>
                        </a:lnSpc>
                        <a:spcBef>
                          <a:spcPts val="0"/>
                        </a:spcBef>
                        <a:spcAft>
                          <a:spcPts val="0"/>
                        </a:spcAft>
                      </a:pPr>
                      <a:r>
                        <a:rPr lang="en-GB" sz="1400" b="1" kern="1400" dirty="0">
                          <a:solidFill>
                            <a:srgbClr val="003893"/>
                          </a:solidFill>
                          <a:effectLst/>
                          <a:latin typeface="Arial"/>
                        </a:rPr>
                        <a:t> </a:t>
                      </a:r>
                      <a:endParaRPr lang="en-GB" sz="1050" kern="1400" dirty="0">
                        <a:solidFill>
                          <a:srgbClr val="000000"/>
                        </a:solidFill>
                        <a:effectLst/>
                        <a:latin typeface="Calibri"/>
                      </a:endParaRPr>
                    </a:p>
                    <a:p>
                      <a:pPr marR="0" indent="0" algn="l" rtl="0">
                        <a:lnSpc>
                          <a:spcPct val="119000"/>
                        </a:lnSpc>
                        <a:spcBef>
                          <a:spcPts val="0"/>
                        </a:spcBef>
                        <a:spcAft>
                          <a:spcPts val="0"/>
                        </a:spcAft>
                      </a:pPr>
                      <a:r>
                        <a:rPr lang="en-GB" sz="1400" b="1" kern="1400" dirty="0">
                          <a:solidFill>
                            <a:srgbClr val="003893"/>
                          </a:solidFill>
                          <a:effectLst/>
                          <a:latin typeface="Arial"/>
                        </a:rPr>
                        <a:t>Registration</a:t>
                      </a:r>
                      <a:endParaRPr lang="en-GB" sz="1050" kern="1400" dirty="0">
                        <a:solidFill>
                          <a:srgbClr val="000000"/>
                        </a:solidFill>
                        <a:effectLst/>
                        <a:latin typeface="Calibri"/>
                      </a:endParaRPr>
                    </a:p>
                    <a:p>
                      <a:pPr marR="0" indent="0" algn="l" rtl="0">
                        <a:lnSpc>
                          <a:spcPct val="119000"/>
                        </a:lnSpc>
                        <a:spcBef>
                          <a:spcPts val="0"/>
                        </a:spcBef>
                        <a:spcAft>
                          <a:spcPts val="0"/>
                        </a:spcAft>
                      </a:pPr>
                      <a:r>
                        <a:rPr lang="en-GB" sz="1400" b="1" kern="1400" dirty="0">
                          <a:solidFill>
                            <a:srgbClr val="003893"/>
                          </a:solidFill>
                          <a:effectLst/>
                          <a:latin typeface="Arial"/>
                        </a:rPr>
                        <a:t> </a:t>
                      </a:r>
                      <a:endParaRPr lang="en-GB" sz="105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R="0" indent="0" algn="l" rtl="0">
                        <a:lnSpc>
                          <a:spcPct val="119000"/>
                        </a:lnSpc>
                        <a:spcBef>
                          <a:spcPts val="0"/>
                        </a:spcBef>
                        <a:spcAft>
                          <a:spcPts val="0"/>
                        </a:spcAft>
                      </a:pPr>
                      <a:r>
                        <a:rPr lang="en-GB" sz="1400" b="1" kern="1400">
                          <a:solidFill>
                            <a:srgbClr val="003893"/>
                          </a:solidFill>
                          <a:effectLst/>
                          <a:latin typeface="Arial"/>
                        </a:rPr>
                        <a:t>Tea &amp; Coffee</a:t>
                      </a:r>
                      <a:endParaRPr lang="en-GB" sz="1050" kern="140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84649">
                <a:tc>
                  <a:txBody>
                    <a:bodyPr/>
                    <a:lstStyle/>
                    <a:p>
                      <a:pPr marR="0" indent="0" algn="l" rtl="0">
                        <a:lnSpc>
                          <a:spcPct val="119000"/>
                        </a:lnSpc>
                        <a:spcBef>
                          <a:spcPts val="0"/>
                        </a:spcBef>
                        <a:spcAft>
                          <a:spcPts val="0"/>
                        </a:spcAft>
                      </a:pPr>
                      <a:r>
                        <a:rPr lang="en-GB" sz="1100" b="1" kern="1400" dirty="0">
                          <a:solidFill>
                            <a:srgbClr val="FFFFFF"/>
                          </a:solidFill>
                          <a:effectLst/>
                          <a:latin typeface="Arial"/>
                        </a:rPr>
                        <a:t>10:00 – 10:05</a:t>
                      </a:r>
                      <a:endParaRPr lang="en-GB" sz="90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R="0" indent="0" algn="l" rtl="0">
                        <a:lnSpc>
                          <a:spcPct val="119000"/>
                        </a:lnSpc>
                        <a:spcBef>
                          <a:spcPts val="0"/>
                        </a:spcBef>
                        <a:spcAft>
                          <a:spcPts val="0"/>
                        </a:spcAft>
                      </a:pPr>
                      <a:r>
                        <a:rPr lang="en-GB" sz="1200" kern="1400" dirty="0">
                          <a:solidFill>
                            <a:srgbClr val="003893"/>
                          </a:solidFill>
                          <a:effectLst/>
                          <a:latin typeface="Arial"/>
                        </a:rPr>
                        <a:t>Welcome</a:t>
                      </a:r>
                      <a:endParaRPr lang="en-GB" sz="105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R="0" indent="0" algn="l" rtl="0">
                        <a:lnSpc>
                          <a:spcPct val="119000"/>
                        </a:lnSpc>
                        <a:spcBef>
                          <a:spcPts val="0"/>
                        </a:spcBef>
                        <a:spcAft>
                          <a:spcPts val="0"/>
                        </a:spcAft>
                      </a:pPr>
                      <a:r>
                        <a:rPr lang="en-GB" sz="1200" b="1" kern="1400">
                          <a:solidFill>
                            <a:srgbClr val="003893"/>
                          </a:solidFill>
                          <a:effectLst/>
                          <a:latin typeface="Arial"/>
                        </a:rPr>
                        <a:t>Julia Whiting</a:t>
                      </a:r>
                      <a:r>
                        <a:rPr lang="en-GB" sz="1200" kern="1400">
                          <a:solidFill>
                            <a:srgbClr val="003893"/>
                          </a:solidFill>
                          <a:effectLst/>
                          <a:latin typeface="Arial"/>
                        </a:rPr>
                        <a:t>, </a:t>
                      </a:r>
                      <a:r>
                        <a:rPr lang="en-GB" sz="1100" kern="1400">
                          <a:solidFill>
                            <a:srgbClr val="003893"/>
                          </a:solidFill>
                          <a:effectLst/>
                          <a:latin typeface="Arial"/>
                        </a:rPr>
                        <a:t>Health Visiting Programme Lead, Health Education East of England</a:t>
                      </a:r>
                      <a:endParaRPr lang="en-GB" sz="1050" kern="140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504881">
                <a:tc>
                  <a:txBody>
                    <a:bodyPr/>
                    <a:lstStyle/>
                    <a:p>
                      <a:pPr marR="0" indent="0" algn="l" rtl="0">
                        <a:lnSpc>
                          <a:spcPct val="119000"/>
                        </a:lnSpc>
                        <a:spcBef>
                          <a:spcPts val="0"/>
                        </a:spcBef>
                        <a:spcAft>
                          <a:spcPts val="0"/>
                        </a:spcAft>
                      </a:pPr>
                      <a:r>
                        <a:rPr lang="en-GB" sz="1100" b="1" kern="1400" dirty="0">
                          <a:solidFill>
                            <a:srgbClr val="FFFFFF"/>
                          </a:solidFill>
                          <a:effectLst/>
                          <a:latin typeface="Arial"/>
                        </a:rPr>
                        <a:t>10:05 – 10:15</a:t>
                      </a:r>
                      <a:endParaRPr lang="en-GB" sz="90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R="0" indent="0" algn="l" rtl="0">
                        <a:lnSpc>
                          <a:spcPct val="119000"/>
                        </a:lnSpc>
                        <a:spcBef>
                          <a:spcPts val="0"/>
                        </a:spcBef>
                        <a:spcAft>
                          <a:spcPts val="0"/>
                        </a:spcAft>
                      </a:pPr>
                      <a:r>
                        <a:rPr lang="en-GB" sz="1200" kern="1400" dirty="0">
                          <a:solidFill>
                            <a:srgbClr val="003893"/>
                          </a:solidFill>
                          <a:effectLst/>
                          <a:latin typeface="Arial"/>
                        </a:rPr>
                        <a:t>Introduction to the day</a:t>
                      </a:r>
                      <a:endParaRPr lang="en-GB" sz="105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R="0" indent="0" algn="l" rtl="0">
                        <a:lnSpc>
                          <a:spcPct val="119000"/>
                        </a:lnSpc>
                        <a:spcBef>
                          <a:spcPts val="0"/>
                        </a:spcBef>
                        <a:spcAft>
                          <a:spcPts val="0"/>
                        </a:spcAft>
                      </a:pPr>
                      <a:r>
                        <a:rPr lang="en-GB" sz="1200" b="1" kern="1400" dirty="0">
                          <a:solidFill>
                            <a:srgbClr val="003893"/>
                          </a:solidFill>
                          <a:effectLst/>
                          <a:latin typeface="Arial"/>
                        </a:rPr>
                        <a:t>Kate Billingham and</a:t>
                      </a:r>
                      <a:endParaRPr lang="en-GB" sz="1050" kern="1400" dirty="0">
                        <a:solidFill>
                          <a:srgbClr val="000000"/>
                        </a:solidFill>
                        <a:effectLst/>
                        <a:latin typeface="Calibri"/>
                      </a:endParaRPr>
                    </a:p>
                    <a:p>
                      <a:pPr marR="0" indent="0" algn="l" rtl="0">
                        <a:lnSpc>
                          <a:spcPct val="119000"/>
                        </a:lnSpc>
                        <a:spcBef>
                          <a:spcPts val="0"/>
                        </a:spcBef>
                        <a:spcAft>
                          <a:spcPts val="0"/>
                        </a:spcAft>
                      </a:pPr>
                      <a:r>
                        <a:rPr lang="en-GB" sz="1200" b="1" kern="1400" dirty="0">
                          <a:solidFill>
                            <a:srgbClr val="003893"/>
                          </a:solidFill>
                          <a:effectLst/>
                          <a:latin typeface="Arial"/>
                        </a:rPr>
                        <a:t>Ben Fuchs</a:t>
                      </a:r>
                      <a:endParaRPr lang="en-GB" sz="105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766521">
                <a:tc>
                  <a:txBody>
                    <a:bodyPr/>
                    <a:lstStyle/>
                    <a:p>
                      <a:pPr marR="0" indent="0" algn="l" rtl="0">
                        <a:lnSpc>
                          <a:spcPct val="119000"/>
                        </a:lnSpc>
                        <a:spcBef>
                          <a:spcPts val="0"/>
                        </a:spcBef>
                        <a:spcAft>
                          <a:spcPts val="0"/>
                        </a:spcAft>
                      </a:pPr>
                      <a:r>
                        <a:rPr lang="en-GB" sz="1100" b="1" kern="1400">
                          <a:solidFill>
                            <a:srgbClr val="FFFFFF"/>
                          </a:solidFill>
                          <a:effectLst/>
                          <a:latin typeface="Arial"/>
                        </a:rPr>
                        <a:t>10:15 – 11:00</a:t>
                      </a:r>
                      <a:endParaRPr lang="en-GB" sz="900" kern="140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R="0" indent="0" algn="just" rtl="0">
                        <a:lnSpc>
                          <a:spcPct val="119000"/>
                        </a:lnSpc>
                        <a:spcBef>
                          <a:spcPts val="0"/>
                        </a:spcBef>
                        <a:spcAft>
                          <a:spcPts val="0"/>
                        </a:spcAft>
                      </a:pPr>
                      <a:r>
                        <a:rPr lang="en-GB" sz="1200" kern="1400" dirty="0">
                          <a:solidFill>
                            <a:srgbClr val="003893"/>
                          </a:solidFill>
                          <a:effectLst/>
                          <a:latin typeface="Arial"/>
                        </a:rPr>
                        <a:t>Keynote: Leading community services: a personal perspective.</a:t>
                      </a:r>
                      <a:endParaRPr lang="en-GB" sz="1050" kern="1400" dirty="0">
                        <a:solidFill>
                          <a:srgbClr val="000000"/>
                        </a:solidFill>
                        <a:effectLst/>
                        <a:latin typeface="Calibri"/>
                      </a:endParaRPr>
                    </a:p>
                    <a:p>
                      <a:pPr marR="0" indent="0" algn="just" rtl="0">
                        <a:lnSpc>
                          <a:spcPct val="119000"/>
                        </a:lnSpc>
                        <a:spcBef>
                          <a:spcPts val="0"/>
                        </a:spcBef>
                        <a:spcAft>
                          <a:spcPts val="0"/>
                        </a:spcAft>
                      </a:pPr>
                      <a:r>
                        <a:rPr lang="en-GB" sz="1200" kern="1400" dirty="0">
                          <a:solidFill>
                            <a:srgbClr val="003893"/>
                          </a:solidFill>
                          <a:effectLst/>
                          <a:latin typeface="Arial"/>
                        </a:rPr>
                        <a:t/>
                      </a:r>
                      <a:br>
                        <a:rPr lang="en-GB" sz="1200" kern="1400" dirty="0">
                          <a:solidFill>
                            <a:srgbClr val="003893"/>
                          </a:solidFill>
                          <a:effectLst/>
                          <a:latin typeface="Arial"/>
                        </a:rPr>
                      </a:br>
                      <a:r>
                        <a:rPr lang="en-GB" sz="1200" kern="1400" dirty="0">
                          <a:solidFill>
                            <a:srgbClr val="003893"/>
                          </a:solidFill>
                          <a:effectLst/>
                          <a:latin typeface="Arial"/>
                        </a:rPr>
                        <a:t>Discussion / Q&amp;A</a:t>
                      </a:r>
                      <a:endParaRPr lang="en-GB" sz="105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R="0" indent="0" algn="l" rtl="0">
                        <a:lnSpc>
                          <a:spcPct val="119000"/>
                        </a:lnSpc>
                        <a:spcBef>
                          <a:spcPts val="0"/>
                        </a:spcBef>
                        <a:spcAft>
                          <a:spcPts val="0"/>
                        </a:spcAft>
                      </a:pPr>
                      <a:r>
                        <a:rPr lang="en-GB" sz="1200" b="1" kern="1400" dirty="0">
                          <a:solidFill>
                            <a:srgbClr val="003893"/>
                          </a:solidFill>
                          <a:effectLst/>
                          <a:latin typeface="Arial"/>
                        </a:rPr>
                        <a:t>Tracy </a:t>
                      </a:r>
                      <a:r>
                        <a:rPr lang="en-GB" sz="1200" b="1" kern="1400" dirty="0" err="1">
                          <a:solidFill>
                            <a:srgbClr val="003893"/>
                          </a:solidFill>
                          <a:effectLst/>
                          <a:latin typeface="Arial"/>
                        </a:rPr>
                        <a:t>Cannell</a:t>
                      </a:r>
                      <a:r>
                        <a:rPr lang="en-GB" sz="1200" kern="1400" dirty="0">
                          <a:solidFill>
                            <a:srgbClr val="003893"/>
                          </a:solidFill>
                          <a:effectLst/>
                          <a:latin typeface="Arial"/>
                        </a:rPr>
                        <a:t>, </a:t>
                      </a:r>
                      <a:r>
                        <a:rPr lang="en-GB" sz="1100" kern="1400" dirty="0">
                          <a:solidFill>
                            <a:srgbClr val="003893"/>
                          </a:solidFill>
                          <a:effectLst/>
                          <a:latin typeface="Arial"/>
                        </a:rPr>
                        <a:t>Chief Executive East Coast Community Health Care CIC</a:t>
                      </a:r>
                      <a:endParaRPr lang="en-GB" sz="105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43241">
                <a:tc>
                  <a:txBody>
                    <a:bodyPr/>
                    <a:lstStyle/>
                    <a:p>
                      <a:pPr marR="0" indent="0" algn="l" rtl="0">
                        <a:lnSpc>
                          <a:spcPct val="119000"/>
                        </a:lnSpc>
                        <a:spcBef>
                          <a:spcPts val="0"/>
                        </a:spcBef>
                        <a:spcAft>
                          <a:spcPts val="0"/>
                        </a:spcAft>
                      </a:pPr>
                      <a:r>
                        <a:rPr lang="en-GB" sz="1100" b="1" kern="1400">
                          <a:solidFill>
                            <a:srgbClr val="FFFFFF"/>
                          </a:solidFill>
                          <a:effectLst/>
                          <a:latin typeface="Arial"/>
                        </a:rPr>
                        <a:t>11:00 – 11:30</a:t>
                      </a:r>
                      <a:endParaRPr lang="en-GB" sz="900" kern="140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R="0" indent="0" algn="l" rtl="0">
                        <a:lnSpc>
                          <a:spcPct val="119000"/>
                        </a:lnSpc>
                        <a:spcBef>
                          <a:spcPts val="0"/>
                        </a:spcBef>
                        <a:spcAft>
                          <a:spcPts val="0"/>
                        </a:spcAft>
                      </a:pPr>
                      <a:r>
                        <a:rPr lang="en-GB" sz="1200" kern="1400" dirty="0">
                          <a:solidFill>
                            <a:srgbClr val="003893"/>
                          </a:solidFill>
                          <a:effectLst/>
                          <a:latin typeface="Arial"/>
                        </a:rPr>
                        <a:t>BREAK</a:t>
                      </a:r>
                      <a:endParaRPr lang="en-GB" sz="105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R="0" indent="0" algn="l" rtl="0">
                        <a:lnSpc>
                          <a:spcPct val="119000"/>
                        </a:lnSpc>
                        <a:spcBef>
                          <a:spcPts val="0"/>
                        </a:spcBef>
                        <a:spcAft>
                          <a:spcPts val="0"/>
                        </a:spcAft>
                      </a:pPr>
                      <a:r>
                        <a:rPr lang="en-GB" sz="1200" kern="1400" dirty="0">
                          <a:solidFill>
                            <a:srgbClr val="003893"/>
                          </a:solidFill>
                          <a:effectLst/>
                          <a:latin typeface="Arial"/>
                        </a:rPr>
                        <a:t>Tea and coffee</a:t>
                      </a:r>
                      <a:endParaRPr lang="en-GB" sz="105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766521">
                <a:tc>
                  <a:txBody>
                    <a:bodyPr/>
                    <a:lstStyle/>
                    <a:p>
                      <a:pPr marR="0" indent="0" algn="l" rtl="0">
                        <a:lnSpc>
                          <a:spcPct val="119000"/>
                        </a:lnSpc>
                        <a:spcBef>
                          <a:spcPts val="0"/>
                        </a:spcBef>
                        <a:spcAft>
                          <a:spcPts val="0"/>
                        </a:spcAft>
                      </a:pPr>
                      <a:r>
                        <a:rPr lang="en-GB" sz="1100" b="1" kern="1400" dirty="0">
                          <a:solidFill>
                            <a:srgbClr val="FFFFFF"/>
                          </a:solidFill>
                          <a:effectLst/>
                          <a:latin typeface="Arial"/>
                        </a:rPr>
                        <a:t>11:30 – 12:30</a:t>
                      </a:r>
                      <a:endParaRPr lang="en-GB" sz="90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R="0" indent="0" algn="l" rtl="0">
                        <a:lnSpc>
                          <a:spcPct val="119000"/>
                        </a:lnSpc>
                        <a:spcBef>
                          <a:spcPts val="0"/>
                        </a:spcBef>
                        <a:spcAft>
                          <a:spcPts val="0"/>
                        </a:spcAft>
                      </a:pPr>
                      <a:r>
                        <a:rPr lang="en-GB" sz="1200" kern="1400">
                          <a:solidFill>
                            <a:srgbClr val="003893"/>
                          </a:solidFill>
                          <a:effectLst/>
                          <a:latin typeface="Arial"/>
                        </a:rPr>
                        <a:t>Reflections on the strength-based leadership programme.</a:t>
                      </a:r>
                      <a:endParaRPr lang="en-GB" sz="1050" kern="1400">
                        <a:solidFill>
                          <a:srgbClr val="000000"/>
                        </a:solidFill>
                        <a:effectLst/>
                        <a:latin typeface="Calibri"/>
                      </a:endParaRPr>
                    </a:p>
                    <a:p>
                      <a:pPr marR="0" indent="0" algn="l" rtl="0">
                        <a:lnSpc>
                          <a:spcPct val="119000"/>
                        </a:lnSpc>
                        <a:spcBef>
                          <a:spcPts val="0"/>
                        </a:spcBef>
                        <a:spcAft>
                          <a:spcPts val="0"/>
                        </a:spcAft>
                      </a:pPr>
                      <a:r>
                        <a:rPr lang="en-GB" sz="1200" kern="1400">
                          <a:solidFill>
                            <a:srgbClr val="003893"/>
                          </a:solidFill>
                          <a:effectLst/>
                          <a:latin typeface="Arial"/>
                        </a:rPr>
                        <a:t>Achieving our desired culture for the Healthy Child Programme and Health Visiting</a:t>
                      </a:r>
                      <a:endParaRPr lang="en-GB" sz="1050" kern="140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R="0" indent="0" algn="l" rtl="0">
                        <a:lnSpc>
                          <a:spcPct val="119000"/>
                        </a:lnSpc>
                        <a:spcBef>
                          <a:spcPts val="0"/>
                        </a:spcBef>
                        <a:spcAft>
                          <a:spcPts val="0"/>
                        </a:spcAft>
                      </a:pPr>
                      <a:r>
                        <a:rPr lang="en-GB" sz="1200" b="1" kern="1400" dirty="0">
                          <a:solidFill>
                            <a:srgbClr val="003893"/>
                          </a:solidFill>
                          <a:effectLst/>
                          <a:latin typeface="Arial"/>
                        </a:rPr>
                        <a:t>Ben Fuchs and Kate Billingham</a:t>
                      </a:r>
                      <a:r>
                        <a:rPr lang="en-GB" sz="1200" kern="1400" dirty="0">
                          <a:solidFill>
                            <a:srgbClr val="003893"/>
                          </a:solidFill>
                          <a:effectLst/>
                          <a:latin typeface="Arial"/>
                        </a:rPr>
                        <a:t> </a:t>
                      </a:r>
                      <a:r>
                        <a:rPr lang="en-GB" sz="1100" kern="1400" dirty="0">
                          <a:solidFill>
                            <a:srgbClr val="003893"/>
                          </a:solidFill>
                          <a:effectLst/>
                          <a:latin typeface="Arial"/>
                        </a:rPr>
                        <a:t>with local leaders and participants</a:t>
                      </a:r>
                      <a:endParaRPr lang="en-GB" sz="105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43241">
                <a:tc>
                  <a:txBody>
                    <a:bodyPr/>
                    <a:lstStyle/>
                    <a:p>
                      <a:pPr marR="0" indent="0" algn="l" rtl="0">
                        <a:lnSpc>
                          <a:spcPct val="119000"/>
                        </a:lnSpc>
                        <a:spcBef>
                          <a:spcPts val="0"/>
                        </a:spcBef>
                        <a:spcAft>
                          <a:spcPts val="0"/>
                        </a:spcAft>
                      </a:pPr>
                      <a:r>
                        <a:rPr lang="en-GB" sz="1100" b="1" kern="1400">
                          <a:solidFill>
                            <a:srgbClr val="FFFFFF"/>
                          </a:solidFill>
                          <a:effectLst/>
                          <a:latin typeface="Arial"/>
                        </a:rPr>
                        <a:t>12:30 – 13:30</a:t>
                      </a:r>
                      <a:endParaRPr lang="en-GB" sz="900" kern="140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R="0" indent="0" algn="l" rtl="0">
                        <a:lnSpc>
                          <a:spcPct val="119000"/>
                        </a:lnSpc>
                        <a:spcBef>
                          <a:spcPts val="0"/>
                        </a:spcBef>
                        <a:spcAft>
                          <a:spcPts val="0"/>
                        </a:spcAft>
                      </a:pPr>
                      <a:r>
                        <a:rPr lang="en-GB" sz="1200" kern="1400">
                          <a:solidFill>
                            <a:srgbClr val="003893"/>
                          </a:solidFill>
                          <a:effectLst/>
                          <a:latin typeface="Arial"/>
                        </a:rPr>
                        <a:t>BREAK</a:t>
                      </a:r>
                      <a:endParaRPr lang="en-GB" sz="1050" kern="140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R="0" indent="0" algn="l" rtl="0">
                        <a:lnSpc>
                          <a:spcPct val="119000"/>
                        </a:lnSpc>
                        <a:spcBef>
                          <a:spcPts val="0"/>
                        </a:spcBef>
                        <a:spcAft>
                          <a:spcPts val="0"/>
                        </a:spcAft>
                      </a:pPr>
                      <a:r>
                        <a:rPr lang="en-GB" sz="1200" kern="1400" dirty="0">
                          <a:solidFill>
                            <a:srgbClr val="003893"/>
                          </a:solidFill>
                          <a:effectLst/>
                          <a:latin typeface="Arial"/>
                        </a:rPr>
                        <a:t>Lunch</a:t>
                      </a:r>
                      <a:endParaRPr lang="en-GB" sz="105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84649">
                <a:tc>
                  <a:txBody>
                    <a:bodyPr/>
                    <a:lstStyle/>
                    <a:p>
                      <a:pPr marR="0" indent="0" algn="l" rtl="0">
                        <a:lnSpc>
                          <a:spcPct val="119000"/>
                        </a:lnSpc>
                        <a:spcBef>
                          <a:spcPts val="0"/>
                        </a:spcBef>
                        <a:spcAft>
                          <a:spcPts val="0"/>
                        </a:spcAft>
                      </a:pPr>
                      <a:r>
                        <a:rPr lang="en-GB" sz="1100" b="1" kern="1400">
                          <a:solidFill>
                            <a:srgbClr val="FFFFFF"/>
                          </a:solidFill>
                          <a:effectLst/>
                          <a:latin typeface="Arial"/>
                        </a:rPr>
                        <a:t>13:30 – 14:30</a:t>
                      </a:r>
                      <a:endParaRPr lang="en-GB" sz="900" kern="140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R="0" indent="0" algn="l" rtl="0">
                        <a:lnSpc>
                          <a:spcPct val="119000"/>
                        </a:lnSpc>
                        <a:spcBef>
                          <a:spcPts val="0"/>
                        </a:spcBef>
                        <a:spcAft>
                          <a:spcPts val="0"/>
                        </a:spcAft>
                      </a:pPr>
                      <a:r>
                        <a:rPr lang="en-GB" sz="1200" kern="1400">
                          <a:solidFill>
                            <a:srgbClr val="003893"/>
                          </a:solidFill>
                          <a:effectLst/>
                          <a:latin typeface="Arial"/>
                        </a:rPr>
                        <a:t>The role of supervision in changing culture</a:t>
                      </a:r>
                      <a:endParaRPr lang="en-GB" sz="1050" kern="140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R="0" indent="0" algn="l" rtl="0">
                        <a:lnSpc>
                          <a:spcPct val="119000"/>
                        </a:lnSpc>
                        <a:spcBef>
                          <a:spcPts val="0"/>
                        </a:spcBef>
                        <a:spcAft>
                          <a:spcPts val="0"/>
                        </a:spcAft>
                      </a:pPr>
                      <a:r>
                        <a:rPr lang="en-GB" sz="1200" b="1" kern="1400" dirty="0" smtClean="0">
                          <a:solidFill>
                            <a:srgbClr val="003893"/>
                          </a:solidFill>
                          <a:effectLst/>
                          <a:latin typeface="Arial"/>
                        </a:rPr>
                        <a:t>Ann </a:t>
                      </a:r>
                      <a:r>
                        <a:rPr lang="en-GB" sz="1200" b="1" kern="1400" dirty="0">
                          <a:solidFill>
                            <a:srgbClr val="003893"/>
                          </a:solidFill>
                          <a:effectLst/>
                          <a:latin typeface="Arial"/>
                        </a:rPr>
                        <a:t>Rowe</a:t>
                      </a:r>
                      <a:r>
                        <a:rPr lang="en-GB" sz="1200" kern="1400" dirty="0">
                          <a:solidFill>
                            <a:srgbClr val="003893"/>
                          </a:solidFill>
                          <a:effectLst/>
                          <a:latin typeface="Arial"/>
                        </a:rPr>
                        <a:t>, </a:t>
                      </a:r>
                      <a:r>
                        <a:rPr lang="en-GB" sz="1100" kern="1400" dirty="0">
                          <a:solidFill>
                            <a:srgbClr val="003893"/>
                          </a:solidFill>
                          <a:effectLst/>
                          <a:latin typeface="Arial"/>
                        </a:rPr>
                        <a:t>Clinical Director Family Nurse Partnership, England</a:t>
                      </a:r>
                      <a:endParaRPr lang="en-GB" sz="105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43241">
                <a:tc>
                  <a:txBody>
                    <a:bodyPr/>
                    <a:lstStyle/>
                    <a:p>
                      <a:pPr marR="0" indent="0" algn="l" rtl="0">
                        <a:lnSpc>
                          <a:spcPct val="119000"/>
                        </a:lnSpc>
                        <a:spcBef>
                          <a:spcPts val="0"/>
                        </a:spcBef>
                        <a:spcAft>
                          <a:spcPts val="0"/>
                        </a:spcAft>
                      </a:pPr>
                      <a:r>
                        <a:rPr lang="en-GB" sz="1100" b="1" kern="1400">
                          <a:solidFill>
                            <a:srgbClr val="FFFFFF"/>
                          </a:solidFill>
                          <a:effectLst/>
                          <a:latin typeface="Arial"/>
                        </a:rPr>
                        <a:t>14:30 – 15:00</a:t>
                      </a:r>
                      <a:endParaRPr lang="en-GB" sz="900" kern="140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R="0" indent="0" algn="l" rtl="0">
                        <a:lnSpc>
                          <a:spcPct val="119000"/>
                        </a:lnSpc>
                        <a:spcBef>
                          <a:spcPts val="0"/>
                        </a:spcBef>
                        <a:spcAft>
                          <a:spcPts val="0"/>
                        </a:spcAft>
                      </a:pPr>
                      <a:r>
                        <a:rPr lang="en-GB" sz="1200" kern="1400">
                          <a:solidFill>
                            <a:srgbClr val="003893"/>
                          </a:solidFill>
                          <a:effectLst/>
                          <a:latin typeface="Arial"/>
                        </a:rPr>
                        <a:t>BREAK</a:t>
                      </a:r>
                      <a:endParaRPr lang="en-GB" sz="1050" kern="140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marR="0" indent="0" algn="l" rtl="0">
                        <a:lnSpc>
                          <a:spcPct val="119000"/>
                        </a:lnSpc>
                        <a:spcBef>
                          <a:spcPts val="0"/>
                        </a:spcBef>
                        <a:spcAft>
                          <a:spcPts val="0"/>
                        </a:spcAft>
                      </a:pPr>
                      <a:r>
                        <a:rPr lang="en-GB" sz="1200" kern="1400" dirty="0">
                          <a:solidFill>
                            <a:srgbClr val="003893"/>
                          </a:solidFill>
                          <a:effectLst/>
                          <a:latin typeface="Arial"/>
                        </a:rPr>
                        <a:t>Tea and coffee</a:t>
                      </a:r>
                      <a:endParaRPr lang="en-GB" sz="105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84649">
                <a:tc>
                  <a:txBody>
                    <a:bodyPr/>
                    <a:lstStyle/>
                    <a:p>
                      <a:pPr marR="0" indent="0" algn="l" rtl="0">
                        <a:lnSpc>
                          <a:spcPct val="119000"/>
                        </a:lnSpc>
                        <a:spcBef>
                          <a:spcPts val="0"/>
                        </a:spcBef>
                        <a:spcAft>
                          <a:spcPts val="0"/>
                        </a:spcAft>
                      </a:pPr>
                      <a:r>
                        <a:rPr lang="en-GB" sz="1100" b="1" kern="1400">
                          <a:solidFill>
                            <a:srgbClr val="FFFFFF"/>
                          </a:solidFill>
                          <a:effectLst/>
                          <a:latin typeface="Arial"/>
                        </a:rPr>
                        <a:t>15:00 – 15:45</a:t>
                      </a:r>
                      <a:endParaRPr lang="en-GB" sz="900" kern="140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marR="0" indent="0" algn="l" rtl="0">
                        <a:lnSpc>
                          <a:spcPct val="119000"/>
                        </a:lnSpc>
                        <a:spcBef>
                          <a:spcPts val="0"/>
                        </a:spcBef>
                        <a:spcAft>
                          <a:spcPts val="0"/>
                        </a:spcAft>
                      </a:pPr>
                      <a:r>
                        <a:rPr lang="en-GB" sz="1200" kern="1400">
                          <a:solidFill>
                            <a:srgbClr val="003893"/>
                          </a:solidFill>
                          <a:effectLst/>
                          <a:latin typeface="Arial"/>
                        </a:rPr>
                        <a:t>The changes that social media brings for practice and leadership</a:t>
                      </a:r>
                      <a:endParaRPr lang="en-GB" sz="1050" kern="140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R="0" indent="0" algn="l" rtl="0">
                        <a:lnSpc>
                          <a:spcPct val="119000"/>
                        </a:lnSpc>
                        <a:spcBef>
                          <a:spcPts val="0"/>
                        </a:spcBef>
                        <a:spcAft>
                          <a:spcPts val="0"/>
                        </a:spcAft>
                      </a:pPr>
                      <a:r>
                        <a:rPr lang="en-GB" sz="1200" b="1" kern="1400" dirty="0">
                          <a:solidFill>
                            <a:srgbClr val="003893"/>
                          </a:solidFill>
                          <a:effectLst/>
                          <a:latin typeface="Arial"/>
                        </a:rPr>
                        <a:t>Anne Cooper</a:t>
                      </a:r>
                      <a:r>
                        <a:rPr lang="en-GB" sz="1200" kern="1400" dirty="0">
                          <a:solidFill>
                            <a:srgbClr val="003893"/>
                          </a:solidFill>
                          <a:effectLst/>
                          <a:latin typeface="Arial"/>
                        </a:rPr>
                        <a:t>,  </a:t>
                      </a:r>
                      <a:r>
                        <a:rPr lang="en-GB" sz="1100" kern="1400" dirty="0">
                          <a:solidFill>
                            <a:srgbClr val="003893"/>
                          </a:solidFill>
                          <a:effectLst/>
                          <a:latin typeface="Arial"/>
                        </a:rPr>
                        <a:t>Clinical Informatics Advisor (Nursing) NHS England</a:t>
                      </a:r>
                      <a:endParaRPr lang="en-GB" sz="105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43241">
                <a:tc>
                  <a:txBody>
                    <a:bodyPr/>
                    <a:lstStyle/>
                    <a:p>
                      <a:pPr marR="0" indent="0" algn="l" rtl="0">
                        <a:lnSpc>
                          <a:spcPct val="119000"/>
                        </a:lnSpc>
                        <a:spcBef>
                          <a:spcPts val="0"/>
                        </a:spcBef>
                        <a:spcAft>
                          <a:spcPts val="0"/>
                        </a:spcAft>
                      </a:pPr>
                      <a:r>
                        <a:rPr lang="en-GB" sz="1100" b="1" kern="1400">
                          <a:solidFill>
                            <a:srgbClr val="FFFFFF"/>
                          </a:solidFill>
                          <a:effectLst/>
                          <a:latin typeface="Arial"/>
                        </a:rPr>
                        <a:t>15:45 – 16:00</a:t>
                      </a:r>
                      <a:endParaRPr lang="en-GB" sz="900" kern="140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gridSpan="2">
                  <a:txBody>
                    <a:bodyPr/>
                    <a:lstStyle/>
                    <a:p>
                      <a:pPr marR="0" indent="0" algn="l" rtl="0">
                        <a:lnSpc>
                          <a:spcPct val="119000"/>
                        </a:lnSpc>
                        <a:spcBef>
                          <a:spcPts val="0"/>
                        </a:spcBef>
                        <a:spcAft>
                          <a:spcPts val="0"/>
                        </a:spcAft>
                      </a:pPr>
                      <a:r>
                        <a:rPr lang="en-GB" sz="1200" kern="1400" dirty="0">
                          <a:solidFill>
                            <a:srgbClr val="003893"/>
                          </a:solidFill>
                          <a:effectLst/>
                          <a:latin typeface="Arial"/>
                        </a:rPr>
                        <a:t>Reflections on the day</a:t>
                      </a:r>
                      <a:endParaRPr lang="en-GB" sz="105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hMerge="1">
                  <a:txBody>
                    <a:bodyPr/>
                    <a:lstStyle/>
                    <a:p>
                      <a:endParaRPr lang="en-GB"/>
                    </a:p>
                  </a:txBody>
                  <a:tcPr/>
                </a:tc>
              </a:tr>
              <a:tr h="283704">
                <a:tc>
                  <a:txBody>
                    <a:bodyPr/>
                    <a:lstStyle/>
                    <a:p>
                      <a:pPr marR="0" indent="0" algn="l" rtl="0">
                        <a:lnSpc>
                          <a:spcPct val="119000"/>
                        </a:lnSpc>
                        <a:spcBef>
                          <a:spcPts val="0"/>
                        </a:spcBef>
                        <a:spcAft>
                          <a:spcPts val="0"/>
                        </a:spcAft>
                      </a:pPr>
                      <a:r>
                        <a:rPr lang="en-GB" sz="1100" b="1" kern="1400" dirty="0">
                          <a:solidFill>
                            <a:srgbClr val="FFFFFF"/>
                          </a:solidFill>
                          <a:effectLst/>
                          <a:latin typeface="Arial"/>
                        </a:rPr>
                        <a:t>16:00</a:t>
                      </a:r>
                      <a:endParaRPr lang="en-GB" sz="90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gridSpan="2">
                  <a:txBody>
                    <a:bodyPr/>
                    <a:lstStyle/>
                    <a:p>
                      <a:pPr marR="0" indent="0" algn="l" rtl="0">
                        <a:lnSpc>
                          <a:spcPct val="119000"/>
                        </a:lnSpc>
                        <a:spcBef>
                          <a:spcPts val="0"/>
                        </a:spcBef>
                        <a:spcAft>
                          <a:spcPts val="0"/>
                        </a:spcAft>
                      </a:pPr>
                      <a:r>
                        <a:rPr lang="en-GB" sz="1400" kern="1400" dirty="0">
                          <a:solidFill>
                            <a:srgbClr val="003893"/>
                          </a:solidFill>
                          <a:effectLst/>
                          <a:latin typeface="Arial"/>
                        </a:rPr>
                        <a:t>Close</a:t>
                      </a:r>
                      <a:endParaRPr lang="en-GB" sz="1050" kern="1400" dirty="0">
                        <a:solidFill>
                          <a:srgbClr val="000000"/>
                        </a:solidFill>
                        <a:effectLst/>
                        <a:latin typeface="Calibri"/>
                      </a:endParaRPr>
                    </a:p>
                  </a:txBody>
                  <a:tcPr marL="41953" marR="419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hMerge="1">
                  <a:txBody>
                    <a:bodyPr/>
                    <a:lstStyle/>
                    <a:p>
                      <a:endParaRPr lang="en-GB"/>
                    </a:p>
                  </a:txBody>
                  <a:tcPr/>
                </a:tc>
              </a:tr>
            </a:tbl>
          </a:graphicData>
        </a:graphic>
      </p:graphicFrame>
      <p:sp>
        <p:nvSpPr>
          <p:cNvPr id="5" name="Control 1"/>
          <p:cNvSpPr>
            <a:spLocks noChangeArrowheads="1" noChangeShapeType="1"/>
          </p:cNvSpPr>
          <p:nvPr/>
        </p:nvSpPr>
        <p:spPr bwMode="auto">
          <a:xfrm>
            <a:off x="2562225" y="4114800"/>
            <a:ext cx="7180263" cy="6711950"/>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GB"/>
          </a:p>
        </p:txBody>
      </p:sp>
      <p:sp>
        <p:nvSpPr>
          <p:cNvPr id="6" name="TextBox 5"/>
          <p:cNvSpPr txBox="1"/>
          <p:nvPr/>
        </p:nvSpPr>
        <p:spPr>
          <a:xfrm>
            <a:off x="-31458" y="404664"/>
            <a:ext cx="9175458" cy="738664"/>
          </a:xfrm>
          <a:prstGeom prst="rect">
            <a:avLst/>
          </a:prstGeom>
          <a:noFill/>
        </p:spPr>
        <p:txBody>
          <a:bodyPr wrap="square" rtlCol="0">
            <a:spAutoFit/>
          </a:bodyPr>
          <a:lstStyle/>
          <a:p>
            <a:pPr algn="ctr"/>
            <a:r>
              <a:rPr lang="en-GB" sz="2400" b="1" i="1" dirty="0">
                <a:solidFill>
                  <a:srgbClr val="A00054"/>
                </a:solidFill>
                <a:latin typeface="Arial" pitchFamily="34" charset="0"/>
                <a:cs typeface="Arial" pitchFamily="34" charset="0"/>
              </a:rPr>
              <a:t>‘From the Baby to the Boardroom’</a:t>
            </a:r>
            <a:endParaRPr lang="en-GB" sz="2400" i="1" dirty="0">
              <a:solidFill>
                <a:srgbClr val="A00054"/>
              </a:solidFill>
              <a:latin typeface="Arial" pitchFamily="34" charset="0"/>
              <a:cs typeface="Arial" pitchFamily="34" charset="0"/>
            </a:endParaRPr>
          </a:p>
          <a:p>
            <a:endParaRPr lang="en-GB"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09389"/>
            <a:ext cx="1514475" cy="590550"/>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109389"/>
            <a:ext cx="1409700" cy="514350"/>
          </a:xfrm>
          <a:prstGeom prst="rect">
            <a:avLst/>
          </a:prstGeom>
        </p:spPr>
      </p:pic>
    </p:spTree>
    <p:extLst>
      <p:ext uri="{BB962C8B-B14F-4D97-AF65-F5344CB8AC3E}">
        <p14:creationId xmlns:p14="http://schemas.microsoft.com/office/powerpoint/2010/main" val="4061306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14375" y="1857375"/>
            <a:ext cx="7772400" cy="1470025"/>
          </a:xfrm>
        </p:spPr>
        <p:txBody>
          <a:bodyPr/>
          <a:lstStyle/>
          <a:p>
            <a:pPr eaLnBrk="1" hangingPunct="1"/>
            <a:r>
              <a:rPr lang="en-US" altLang="en-US" dirty="0" smtClean="0">
                <a:latin typeface="Arial" charset="0"/>
                <a:cs typeface="Arial" charset="0"/>
              </a:rPr>
              <a:t>Leading Community Services – a Personal Perspective</a:t>
            </a:r>
          </a:p>
        </p:txBody>
      </p:sp>
      <p:sp>
        <p:nvSpPr>
          <p:cNvPr id="3" name="Subtitle 2"/>
          <p:cNvSpPr>
            <a:spLocks noGrp="1"/>
          </p:cNvSpPr>
          <p:nvPr>
            <p:ph type="subTitle" idx="1"/>
          </p:nvPr>
        </p:nvSpPr>
        <p:spPr>
          <a:xfrm>
            <a:off x="1115616" y="3643313"/>
            <a:ext cx="6912768" cy="1752600"/>
          </a:xfrm>
        </p:spPr>
        <p:txBody>
          <a:bodyPr rtlCol="0">
            <a:normAutofit fontScale="92500"/>
          </a:bodyPr>
          <a:lstStyle/>
          <a:p>
            <a:pPr eaLnBrk="1" fontAlgn="auto" hangingPunct="1">
              <a:spcAft>
                <a:spcPts val="0"/>
              </a:spcAft>
              <a:buClr>
                <a:schemeClr val="accent6">
                  <a:lumMod val="75000"/>
                </a:schemeClr>
              </a:buClr>
              <a:buFont typeface="Arial" pitchFamily="34" charset="0"/>
              <a:buNone/>
              <a:defRPr/>
            </a:pPr>
            <a:r>
              <a:rPr lang="en-US" dirty="0" smtClean="0"/>
              <a:t>Tracey </a:t>
            </a:r>
            <a:r>
              <a:rPr lang="en-US" dirty="0" err="1" smtClean="0"/>
              <a:t>Cannell</a:t>
            </a:r>
            <a:endParaRPr lang="en-US" dirty="0" smtClean="0"/>
          </a:p>
          <a:p>
            <a:pPr eaLnBrk="1" fontAlgn="auto" hangingPunct="1">
              <a:spcAft>
                <a:spcPts val="0"/>
              </a:spcAft>
              <a:buClr>
                <a:schemeClr val="accent6">
                  <a:lumMod val="75000"/>
                </a:schemeClr>
              </a:buClr>
              <a:buFont typeface="Arial" pitchFamily="34" charset="0"/>
              <a:buNone/>
              <a:defRPr/>
            </a:pPr>
            <a:r>
              <a:rPr lang="en-US" dirty="0" smtClean="0"/>
              <a:t>Chief Executive</a:t>
            </a:r>
          </a:p>
          <a:p>
            <a:pPr eaLnBrk="1" fontAlgn="auto" hangingPunct="1">
              <a:spcAft>
                <a:spcPts val="0"/>
              </a:spcAft>
              <a:buClr>
                <a:schemeClr val="accent6">
                  <a:lumMod val="75000"/>
                </a:schemeClr>
              </a:buClr>
              <a:buFont typeface="Arial" pitchFamily="34" charset="0"/>
              <a:buNone/>
              <a:defRPr/>
            </a:pPr>
            <a:r>
              <a:rPr lang="en-US" dirty="0" smtClean="0"/>
              <a:t>East Coast Community Healthcare CIC</a:t>
            </a:r>
          </a:p>
        </p:txBody>
      </p:sp>
    </p:spTree>
    <p:extLst>
      <p:ext uri="{BB962C8B-B14F-4D97-AF65-F5344CB8AC3E}">
        <p14:creationId xmlns:p14="http://schemas.microsoft.com/office/powerpoint/2010/main" val="3829978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60524" y="2420888"/>
            <a:ext cx="6127700" cy="191827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GB" sz="5400" b="1" i="1" dirty="0" smtClean="0">
                <a:solidFill>
                  <a:schemeClr val="bg1"/>
                </a:solidFill>
              </a:rPr>
              <a:t>Tea and coffee break </a:t>
            </a:r>
            <a:br>
              <a:rPr lang="en-GB" sz="5400" b="1" i="1" dirty="0" smtClean="0">
                <a:solidFill>
                  <a:schemeClr val="bg1"/>
                </a:solidFill>
              </a:rPr>
            </a:br>
            <a:r>
              <a:rPr lang="en-GB" b="1" dirty="0" smtClean="0">
                <a:solidFill>
                  <a:schemeClr val="bg1"/>
                </a:solidFill>
              </a:rPr>
              <a:t>11:00 to 11:30</a:t>
            </a:r>
          </a:p>
          <a:p>
            <a:pPr algn="r"/>
            <a:r>
              <a:rPr lang="en-GB" sz="2800" b="1" dirty="0" smtClean="0">
                <a:solidFill>
                  <a:schemeClr val="bg1"/>
                </a:solidFill>
              </a:rPr>
              <a:t>Foyer of Main Events Centre</a:t>
            </a:r>
            <a:br>
              <a:rPr lang="en-GB" sz="2800" b="1" dirty="0" smtClean="0">
                <a:solidFill>
                  <a:schemeClr val="bg1"/>
                </a:solidFill>
              </a:rPr>
            </a:br>
            <a:endParaRPr lang="en-GB" sz="3600" b="1" dirty="0">
              <a:solidFill>
                <a:schemeClr val="bg1"/>
              </a:solidFill>
            </a:endParaRPr>
          </a:p>
        </p:txBody>
      </p:sp>
    </p:spTree>
    <p:extLst>
      <p:ext uri="{BB962C8B-B14F-4D97-AF65-F5344CB8AC3E}">
        <p14:creationId xmlns:p14="http://schemas.microsoft.com/office/powerpoint/2010/main" val="188296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owerpoint">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oE">
  <a:themeElements>
    <a:clrScheme name="east of England Deanery">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Custom 1">
      <a:dk1>
        <a:srgbClr val="0F3A68"/>
      </a:dk1>
      <a:lt1>
        <a:srgbClr val="FFFFFF"/>
      </a:lt1>
      <a:dk2>
        <a:srgbClr val="C50650"/>
      </a:dk2>
      <a:lt2>
        <a:srgbClr val="EAE5DA"/>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NP">
      <a:majorFont>
        <a:latin typeface="Istok"/>
        <a:ea typeface=""/>
        <a:cs typeface=""/>
      </a:majorFont>
      <a:minorFont>
        <a:latin typeface="Ist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506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rgbClr val="0F3A68"/>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Blank Presentation">
  <a:themeElements>
    <a:clrScheme name="Blank Presentation 1">
      <a:dk1>
        <a:srgbClr val="808080"/>
      </a:dk1>
      <a:lt1>
        <a:srgbClr val="FFFFFF"/>
      </a:lt1>
      <a:dk2>
        <a:srgbClr val="0072C6"/>
      </a:dk2>
      <a:lt2>
        <a:srgbClr val="000000"/>
      </a:lt2>
      <a:accent1>
        <a:srgbClr val="0072C6"/>
      </a:accent1>
      <a:accent2>
        <a:srgbClr val="333399"/>
      </a:accent2>
      <a:accent3>
        <a:srgbClr val="AABCDF"/>
      </a:accent3>
      <a:accent4>
        <a:srgbClr val="DADADA"/>
      </a:accent4>
      <a:accent5>
        <a:srgbClr val="AABCDF"/>
      </a:accent5>
      <a:accent6>
        <a:srgbClr val="2D2D8A"/>
      </a:accent6>
      <a:hlink>
        <a:srgbClr val="5096C8"/>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808080"/>
        </a:dk1>
        <a:lt1>
          <a:srgbClr val="FFFFFF"/>
        </a:lt1>
        <a:dk2>
          <a:srgbClr val="0072C6"/>
        </a:dk2>
        <a:lt2>
          <a:srgbClr val="000000"/>
        </a:lt2>
        <a:accent1>
          <a:srgbClr val="0072C6"/>
        </a:accent1>
        <a:accent2>
          <a:srgbClr val="333399"/>
        </a:accent2>
        <a:accent3>
          <a:srgbClr val="AABCDF"/>
        </a:accent3>
        <a:accent4>
          <a:srgbClr val="DADADA"/>
        </a:accent4>
        <a:accent5>
          <a:srgbClr val="AABCDF"/>
        </a:accent5>
        <a:accent6>
          <a:srgbClr val="2D2D8A"/>
        </a:accent6>
        <a:hlink>
          <a:srgbClr val="5096C8"/>
        </a:hlink>
        <a:folHlink>
          <a:srgbClr val="99CC00"/>
        </a:folHlink>
      </a:clrScheme>
      <a:clrMap bg1="dk2" tx1="lt1" bg2="dk1" tx2="lt2" accent1="accent1" accent2="accent2" accent3="accent3" accent4="accent4" accent5="accent5" accent6="accent6" hlink="hlink" folHlink="folHlink"/>
    </a:extraClrScheme>
    <a:extraClrScheme>
      <a:clrScheme name="Blank Presentation 2">
        <a:dk1>
          <a:srgbClr val="808080"/>
        </a:dk1>
        <a:lt1>
          <a:srgbClr val="FFFFFF"/>
        </a:lt1>
        <a:dk2>
          <a:srgbClr val="931638"/>
        </a:dk2>
        <a:lt2>
          <a:srgbClr val="000000"/>
        </a:lt2>
        <a:accent1>
          <a:srgbClr val="931638"/>
        </a:accent1>
        <a:accent2>
          <a:srgbClr val="333399"/>
        </a:accent2>
        <a:accent3>
          <a:srgbClr val="C8ABAE"/>
        </a:accent3>
        <a:accent4>
          <a:srgbClr val="DADADA"/>
        </a:accent4>
        <a:accent5>
          <a:srgbClr val="C8ABAE"/>
        </a:accent5>
        <a:accent6>
          <a:srgbClr val="2D2D8A"/>
        </a:accent6>
        <a:hlink>
          <a:srgbClr val="B35B73"/>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963</TotalTime>
  <Words>1484</Words>
  <Application>Microsoft Office PowerPoint</Application>
  <PresentationFormat>On-screen Show (4:3)</PresentationFormat>
  <Paragraphs>250</Paragraphs>
  <Slides>32</Slides>
  <Notes>7</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32</vt:i4>
      </vt:variant>
    </vt:vector>
  </HeadingPairs>
  <TitlesOfParts>
    <vt:vector size="41" baseType="lpstr">
      <vt:lpstr>Office Theme</vt:lpstr>
      <vt:lpstr>Office Theme</vt:lpstr>
      <vt:lpstr>Custom Design</vt:lpstr>
      <vt:lpstr>Powerpoint</vt:lpstr>
      <vt:lpstr>1_Office Theme</vt:lpstr>
      <vt:lpstr>EoE</vt:lpstr>
      <vt:lpstr>2_Office Theme</vt:lpstr>
      <vt:lpstr>Blank Presentation</vt:lpstr>
      <vt:lpstr>Photo Editor Photo</vt:lpstr>
      <vt:lpstr>PowerPoint Presentation</vt:lpstr>
      <vt:lpstr>House Keeping</vt:lpstr>
      <vt:lpstr>Welcome </vt:lpstr>
      <vt:lpstr>Background</vt:lpstr>
      <vt:lpstr>What has been delivered?</vt:lpstr>
      <vt:lpstr>PowerPoint Presentation</vt:lpstr>
      <vt:lpstr>PowerPoint Presentation</vt:lpstr>
      <vt:lpstr>Leading Community Services – a Personal Perspective</vt:lpstr>
      <vt:lpstr>PowerPoint Presentation</vt:lpstr>
      <vt:lpstr>PowerPoint Presentation</vt:lpstr>
      <vt:lpstr>Summary of evaluation findings</vt:lpstr>
      <vt:lpstr>PowerPoint Presentation</vt:lpstr>
      <vt:lpstr>Different levels of culture</vt:lpstr>
      <vt:lpstr>Discuss at tables</vt:lpstr>
      <vt:lpstr>PowerPoint Presentation</vt:lpstr>
      <vt:lpstr>The potential for  supervision to  change the culture of practice and management</vt:lpstr>
      <vt:lpstr>Compassionate Care</vt:lpstr>
      <vt:lpstr>Parallel process</vt:lpstr>
      <vt:lpstr>Parallel process</vt:lpstr>
      <vt:lpstr>Supervisory components</vt:lpstr>
      <vt:lpstr>Reflective supervision is not…</vt:lpstr>
      <vt:lpstr>PowerPoint Presentation</vt:lpstr>
      <vt:lpstr>The benefits of reflection</vt:lpstr>
      <vt:lpstr>Resilience/ burnout</vt:lpstr>
      <vt:lpstr>Managers/leaders/supervisors</vt:lpstr>
      <vt:lpstr>Reflective management and leadership</vt:lpstr>
      <vt:lpstr>Activity</vt:lpstr>
      <vt:lpstr>PowerPoint Presentation</vt:lpstr>
      <vt:lpstr>PowerPoint Presentation</vt:lpstr>
      <vt:lpstr>PowerPoint Presentation</vt:lpstr>
      <vt:lpstr>The changes that social media brings for clinical leaders</vt:lpstr>
      <vt:lpstr>PowerPoint Presentation</vt:lpstr>
    </vt:vector>
  </TitlesOfParts>
  <Company>Whatever Design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Lake</dc:creator>
  <cp:lastModifiedBy>Sophie Lakes</cp:lastModifiedBy>
  <cp:revision>77</cp:revision>
  <dcterms:created xsi:type="dcterms:W3CDTF">2013-04-09T14:05:23Z</dcterms:created>
  <dcterms:modified xsi:type="dcterms:W3CDTF">2013-12-06T15:27:21Z</dcterms:modified>
</cp:coreProperties>
</file>