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64" r:id="rId5"/>
    <p:sldId id="265" r:id="rId6"/>
    <p:sldId id="266" r:id="rId7"/>
    <p:sldId id="267" r:id="rId8"/>
    <p:sldId id="268" r:id="rId9"/>
    <p:sldId id="261" r:id="rId10"/>
    <p:sldId id="262" r:id="rId11"/>
    <p:sldId id="274" r:id="rId12"/>
    <p:sldId id="272" r:id="rId13"/>
    <p:sldId id="263" r:id="rId14"/>
    <p:sldId id="275" r:id="rId15"/>
    <p:sldId id="276" r:id="rId16"/>
    <p:sldId id="277" r:id="rId17"/>
    <p:sldId id="278" r:id="rId18"/>
    <p:sldId id="279" r:id="rId19"/>
    <p:sldId id="280" r:id="rId20"/>
    <p:sldId id="281" r:id="rId21"/>
    <p:sldId id="282" r:id="rId22"/>
    <p:sldId id="283" r:id="rId23"/>
    <p:sldId id="284" r:id="rId24"/>
    <p:sldId id="286" r:id="rId25"/>
    <p:sldId id="285" r:id="rId26"/>
    <p:sldId id="287" r:id="rId27"/>
    <p:sldId id="290" r:id="rId28"/>
    <p:sldId id="289" r:id="rId29"/>
    <p:sldId id="288" r:id="rId30"/>
    <p:sldId id="292" r:id="rId31"/>
    <p:sldId id="291" r:id="rId32"/>
    <p:sldId id="293" r:id="rId33"/>
    <p:sldId id="294" r:id="rId34"/>
    <p:sldId id="296" r:id="rId35"/>
    <p:sldId id="298" r:id="rId36"/>
    <p:sldId id="297" r:id="rId37"/>
    <p:sldId id="300" r:id="rId38"/>
    <p:sldId id="305" r:id="rId39"/>
    <p:sldId id="302" r:id="rId40"/>
    <p:sldId id="295" r:id="rId41"/>
    <p:sldId id="306" r:id="rId42"/>
    <p:sldId id="307" r:id="rId43"/>
    <p:sldId id="308" r:id="rId44"/>
    <p:sldId id="309" r:id="rId45"/>
    <p:sldId id="310" r:id="rId46"/>
    <p:sldId id="311" r:id="rId47"/>
    <p:sldId id="312" r:id="rId48"/>
    <p:sldId id="316" r:id="rId49"/>
    <p:sldId id="315" r:id="rId50"/>
    <p:sldId id="313" r:id="rId51"/>
    <p:sldId id="314" r:id="rId52"/>
    <p:sldId id="319" r:id="rId53"/>
    <p:sldId id="321" r:id="rId54"/>
    <p:sldId id="327" r:id="rId55"/>
    <p:sldId id="317" r:id="rId56"/>
    <p:sldId id="318" r:id="rId57"/>
    <p:sldId id="322" r:id="rId58"/>
    <p:sldId id="326" r:id="rId59"/>
    <p:sldId id="331" r:id="rId60"/>
    <p:sldId id="328" r:id="rId61"/>
    <p:sldId id="330" r:id="rId62"/>
    <p:sldId id="323" r:id="rId63"/>
    <p:sldId id="324" r:id="rId64"/>
    <p:sldId id="329" r:id="rId65"/>
    <p:sldId id="325" r:id="rId66"/>
    <p:sldId id="332" r:id="rId67"/>
    <p:sldId id="333" r:id="rId68"/>
    <p:sldId id="334" r:id="rId69"/>
    <p:sldId id="335" r:id="rId70"/>
    <p:sldId id="339" r:id="rId71"/>
    <p:sldId id="340" r:id="rId72"/>
    <p:sldId id="342" r:id="rId73"/>
    <p:sldId id="341" r:id="rId74"/>
    <p:sldId id="343" r:id="rId75"/>
    <p:sldId id="336" r:id="rId76"/>
    <p:sldId id="344" r:id="rId77"/>
    <p:sldId id="338" r:id="rId78"/>
    <p:sldId id="346" r:id="rId79"/>
    <p:sldId id="345" r:id="rId80"/>
    <p:sldId id="350" r:id="rId81"/>
    <p:sldId id="360" r:id="rId82"/>
    <p:sldId id="359" r:id="rId83"/>
    <p:sldId id="363" r:id="rId84"/>
    <p:sldId id="362" r:id="rId85"/>
    <p:sldId id="351" r:id="rId86"/>
    <p:sldId id="352" r:id="rId87"/>
    <p:sldId id="353" r:id="rId88"/>
    <p:sldId id="354" r:id="rId89"/>
    <p:sldId id="355" r:id="rId90"/>
    <p:sldId id="356" r:id="rId91"/>
    <p:sldId id="367" r:id="rId92"/>
    <p:sldId id="374" r:id="rId93"/>
    <p:sldId id="368" r:id="rId94"/>
    <p:sldId id="366" r:id="rId95"/>
    <p:sldId id="370" r:id="rId96"/>
    <p:sldId id="371" r:id="rId97"/>
    <p:sldId id="373" r:id="rId98"/>
    <p:sldId id="372" r:id="rId99"/>
    <p:sldId id="376" r:id="rId100"/>
    <p:sldId id="377" r:id="rId101"/>
    <p:sldId id="378" r:id="rId102"/>
    <p:sldId id="369" r:id="rId103"/>
    <p:sldId id="375" r:id="rId104"/>
    <p:sldId id="379" r:id="rId105"/>
    <p:sldId id="380" r:id="rId106"/>
    <p:sldId id="337" r:id="rId107"/>
    <p:sldId id="358" r:id="rId108"/>
    <p:sldId id="357" r:id="rId109"/>
    <p:sldId id="381" r:id="rId1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5C7079A-4089-4210-8670-AA1759DE6495}" type="datetimeFigureOut">
              <a:rPr lang="en-GB" smtClean="0"/>
              <a:pPr/>
              <a:t>19/09/2018</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84EBC14-E194-464C-B1D5-FA1B5F463043}"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C7079A-4089-4210-8670-AA1759DE6495}" type="datetimeFigureOut">
              <a:rPr lang="en-GB" smtClean="0"/>
              <a:pPr/>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4EBC14-E194-464C-B1D5-FA1B5F46304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5C7079A-4089-4210-8670-AA1759DE6495}" type="datetimeFigureOut">
              <a:rPr lang="en-GB" smtClean="0"/>
              <a:pPr/>
              <a:t>19/09/2018</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84EBC14-E194-464C-B1D5-FA1B5F463043}"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5C7079A-4089-4210-8670-AA1759DE6495}" type="datetimeFigureOut">
              <a:rPr lang="en-GB" smtClean="0"/>
              <a:pPr/>
              <a:t>19/09/2018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84EBC14-E194-464C-B1D5-FA1B5F463043}"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5C7079A-4089-4210-8670-AA1759DE6495}" type="datetimeFigureOut">
              <a:rPr lang="en-GB" smtClean="0"/>
              <a:pPr/>
              <a:t>19/09/2018</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84EBC14-E194-464C-B1D5-FA1B5F463043}"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5C7079A-4089-4210-8670-AA1759DE6495}" type="datetimeFigureOut">
              <a:rPr lang="en-GB" smtClean="0"/>
              <a:pPr/>
              <a:t>19/09/2018</a:t>
            </a:fld>
            <a:endParaRPr lang="en-GB"/>
          </a:p>
        </p:txBody>
      </p:sp>
      <p:sp>
        <p:nvSpPr>
          <p:cNvPr id="10" name="Slide Number Placeholder 9"/>
          <p:cNvSpPr>
            <a:spLocks noGrp="1"/>
          </p:cNvSpPr>
          <p:nvPr>
            <p:ph type="sldNum" sz="quarter" idx="16"/>
          </p:nvPr>
        </p:nvSpPr>
        <p:spPr/>
        <p:txBody>
          <a:bodyPr rtlCol="0"/>
          <a:lstStyle/>
          <a:p>
            <a:fld id="{E84EBC14-E194-464C-B1D5-FA1B5F463043}"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5C7079A-4089-4210-8670-AA1759DE6495}" type="datetimeFigureOut">
              <a:rPr lang="en-GB" smtClean="0"/>
              <a:pPr/>
              <a:t>19/09/2018</a:t>
            </a:fld>
            <a:endParaRPr lang="en-GB"/>
          </a:p>
        </p:txBody>
      </p:sp>
      <p:sp>
        <p:nvSpPr>
          <p:cNvPr id="12" name="Slide Number Placeholder 11"/>
          <p:cNvSpPr>
            <a:spLocks noGrp="1"/>
          </p:cNvSpPr>
          <p:nvPr>
            <p:ph type="sldNum" sz="quarter" idx="16"/>
          </p:nvPr>
        </p:nvSpPr>
        <p:spPr/>
        <p:txBody>
          <a:bodyPr rtlCol="0"/>
          <a:lstStyle/>
          <a:p>
            <a:fld id="{E84EBC14-E194-464C-B1D5-FA1B5F463043}"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C7079A-4089-4210-8670-AA1759DE6495}" type="datetimeFigureOut">
              <a:rPr lang="en-GB" smtClean="0"/>
              <a:pPr/>
              <a:t>19/09/2018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84EBC14-E194-464C-B1D5-FA1B5F463043}"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C7079A-4089-4210-8670-AA1759DE6495}" type="datetimeFigureOut">
              <a:rPr lang="en-GB" smtClean="0"/>
              <a:pPr/>
              <a:t>19/09/2018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84EBC14-E194-464C-B1D5-FA1B5F46304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5C7079A-4089-4210-8670-AA1759DE6495}" type="datetimeFigureOut">
              <a:rPr lang="en-GB" smtClean="0"/>
              <a:pPr/>
              <a:t>19/09/2018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84EBC14-E194-464C-B1D5-FA1B5F463043}"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5C7079A-4089-4210-8670-AA1759DE6495}" type="datetimeFigureOut">
              <a:rPr lang="en-GB" smtClean="0"/>
              <a:pPr/>
              <a:t>19/09/2018</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84EBC14-E194-464C-B1D5-FA1B5F463043}"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5C7079A-4089-4210-8670-AA1759DE6495}" type="datetimeFigureOut">
              <a:rPr lang="en-GB" smtClean="0"/>
              <a:pPr/>
              <a:t>19/09/2018</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84EBC14-E194-464C-B1D5-FA1B5F46304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frcemexamprep.co.uk/frcemintermediate"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reference.medscape.com/viewarticle/900203?src=wnl_casechlg_180828_mscpref_reader&amp;uac=120825SX&amp;impID=1721110&amp;faf=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nice.org.uk/guidance/cg13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rcemlearning.co.uk/saq-layout/" TargetMode="External"/><Relationship Id="rId2" Type="http://schemas.openxmlformats.org/officeDocument/2006/relationships/hyperlink" Target="https://www.rcem.ac.uk/docs/Exams/2.2%20FRCEM%20Intermediate%20Certificate%20Information%20Pack.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gov.uk/government/collections/scarlet-fever-guidance-and-data"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www.rcem.ac.uk/docs/College%20Guidelines/5p.%20RCEM%20guidelines%20for%20management%20of%20Acute%20Behavioural%20Disturbance%20(May%202016).pdf"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hyperlink" Target="http://www.imageinterpretation.co.uk/index.php"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www.thinkkidneys.nhs.uk/aki/wp-content/uploads/sites/2/2016/03/Guidelines-for-Medicines-optimisation-in-patients-with-AKI-final.pdf" TargetMode="External"/><Relationship Id="rId2" Type="http://schemas.openxmlformats.org/officeDocument/2006/relationships/hyperlink" Target="https://www.rcemlearning.co.uk/modules/acute-kidney-inju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dc-Cover-b71jpd593vtvfvt3esk97okep7-20161116020925.Medi.jpeg"/>
          <p:cNvPicPr>
            <a:picLocks noChangeAspect="1"/>
          </p:cNvPicPr>
          <p:nvPr/>
        </p:nvPicPr>
        <p:blipFill>
          <a:blip r:embed="rId2" cstate="print"/>
          <a:stretch>
            <a:fillRect/>
          </a:stretch>
        </p:blipFill>
        <p:spPr>
          <a:xfrm>
            <a:off x="2591272" y="188640"/>
            <a:ext cx="6552728" cy="3669528"/>
          </a:xfrm>
          <a:prstGeom prst="rect">
            <a:avLst/>
          </a:prstGeom>
        </p:spPr>
      </p:pic>
      <p:sp>
        <p:nvSpPr>
          <p:cNvPr id="2" name="Title 1"/>
          <p:cNvSpPr>
            <a:spLocks noGrp="1"/>
          </p:cNvSpPr>
          <p:nvPr>
            <p:ph type="ctrTitle"/>
          </p:nvPr>
        </p:nvSpPr>
        <p:spPr>
          <a:xfrm>
            <a:off x="539552" y="4581128"/>
            <a:ext cx="8280920" cy="1286272"/>
          </a:xfrm>
        </p:spPr>
        <p:txBody>
          <a:bodyPr>
            <a:normAutofit fontScale="90000"/>
          </a:bodyPr>
          <a:lstStyle/>
          <a:p>
            <a:r>
              <a:rPr lang="en-GB" dirty="0" smtClean="0"/>
              <a:t>how to optimise your success in the FRCEM intermediate </a:t>
            </a:r>
            <a:r>
              <a:rPr lang="en-GB" dirty="0" err="1" smtClean="0"/>
              <a:t>saq</a:t>
            </a:r>
            <a:r>
              <a:rPr lang="en-GB" dirty="0" smtClean="0"/>
              <a:t> </a:t>
            </a:r>
            <a:endParaRPr lang="en-GB" dirty="0"/>
          </a:p>
        </p:txBody>
      </p:sp>
      <p:sp>
        <p:nvSpPr>
          <p:cNvPr id="3" name="Subtitle 2"/>
          <p:cNvSpPr>
            <a:spLocks noGrp="1"/>
          </p:cNvSpPr>
          <p:nvPr>
            <p:ph type="subTitle" idx="1"/>
          </p:nvPr>
        </p:nvSpPr>
        <p:spPr/>
        <p:txBody>
          <a:bodyPr/>
          <a:lstStyle/>
          <a:p>
            <a:r>
              <a:rPr lang="en-GB" dirty="0" smtClean="0"/>
              <a:t>Yasmin Sultan, September 2018</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Domains</a:t>
            </a:r>
            <a:endParaRPr lang="en-GB" dirty="0"/>
          </a:p>
        </p:txBody>
      </p:sp>
      <p:sp>
        <p:nvSpPr>
          <p:cNvPr id="3" name="Content Placeholder 2"/>
          <p:cNvSpPr>
            <a:spLocks noGrp="1"/>
          </p:cNvSpPr>
          <p:nvPr>
            <p:ph sz="quarter" idx="1"/>
          </p:nvPr>
        </p:nvSpPr>
        <p:spPr/>
        <p:txBody>
          <a:bodyPr/>
          <a:lstStyle/>
          <a:p>
            <a:r>
              <a:rPr lang="en-GB" dirty="0" smtClean="0"/>
              <a:t>Some are easier than others to write an SAQ on, so are more represented.</a:t>
            </a:r>
          </a:p>
          <a:p>
            <a:r>
              <a:rPr lang="en-GB" dirty="0" smtClean="0"/>
              <a:t>Could in theory ask questions on:</a:t>
            </a:r>
          </a:p>
          <a:p>
            <a:pPr lvl="1"/>
            <a:r>
              <a:rPr lang="en-GB" dirty="0" smtClean="0"/>
              <a:t>Core skills (history-taking, examination, ethics, capacity, infection control) –might combine with a clinical topic so bear these topics in mind.</a:t>
            </a:r>
          </a:p>
          <a:p>
            <a:pPr lvl="1"/>
            <a:r>
              <a:rPr lang="en-GB" dirty="0" smtClean="0"/>
              <a:t>Major and acute presentations (check curriculum)</a:t>
            </a:r>
          </a:p>
          <a:p>
            <a:pPr lvl="1"/>
            <a:r>
              <a:rPr lang="en-GB" dirty="0" smtClean="0"/>
              <a:t>Practical procedures (</a:t>
            </a:r>
            <a:r>
              <a:rPr lang="en-GB" dirty="0" err="1" smtClean="0"/>
              <a:t>eg</a:t>
            </a:r>
            <a:r>
              <a:rPr lang="en-GB" dirty="0" smtClean="0"/>
              <a:t> connecting to ventilator, pleural drainage, blocks)</a:t>
            </a:r>
            <a:r>
              <a:rPr lang="en-GB" dirty="0"/>
              <a:t>.</a:t>
            </a:r>
            <a:endParaRPr lang="en-GB" dirty="0" smtClean="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Nystagmus</a:t>
            </a:r>
            <a:r>
              <a:rPr lang="en-GB" dirty="0" smtClean="0"/>
              <a:t>: peripheral </a:t>
            </a:r>
            <a:r>
              <a:rPr lang="en-GB" dirty="0" err="1" smtClean="0"/>
              <a:t>vs</a:t>
            </a:r>
            <a:r>
              <a:rPr lang="en-GB" dirty="0" smtClean="0"/>
              <a:t> central</a:t>
            </a:r>
            <a:endParaRPr lang="en-GB" dirty="0"/>
          </a:p>
        </p:txBody>
      </p:sp>
      <p:graphicFrame>
        <p:nvGraphicFramePr>
          <p:cNvPr id="4" name="Content Placeholder 3"/>
          <p:cNvGraphicFramePr>
            <a:graphicFrameLocks noGrp="1"/>
          </p:cNvGraphicFramePr>
          <p:nvPr>
            <p:ph idx="1"/>
          </p:nvPr>
        </p:nvGraphicFramePr>
        <p:xfrm>
          <a:off x="683569" y="1196752"/>
          <a:ext cx="7848870" cy="5481060"/>
        </p:xfrm>
        <a:graphic>
          <a:graphicData uri="http://schemas.openxmlformats.org/drawingml/2006/table">
            <a:tbl>
              <a:tblPr firstRow="1" bandRow="1">
                <a:tableStyleId>{5C22544A-7EE6-4342-B048-85BDC9FD1C3A}</a:tableStyleId>
              </a:tblPr>
              <a:tblGrid>
                <a:gridCol w="2616290"/>
                <a:gridCol w="2616290"/>
                <a:gridCol w="2616290"/>
              </a:tblGrid>
              <a:tr h="329844">
                <a:tc>
                  <a:txBody>
                    <a:bodyPr/>
                    <a:lstStyle/>
                    <a:p>
                      <a:r>
                        <a:rPr lang="en-GB" dirty="0" smtClean="0"/>
                        <a:t>NYSTAGMUS</a:t>
                      </a:r>
                      <a:endParaRPr lang="en-GB" dirty="0"/>
                    </a:p>
                  </a:txBody>
                  <a:tcPr marL="80433" marR="80433"/>
                </a:tc>
                <a:tc>
                  <a:txBody>
                    <a:bodyPr/>
                    <a:lstStyle/>
                    <a:p>
                      <a:r>
                        <a:rPr lang="en-GB" dirty="0" smtClean="0"/>
                        <a:t>Peripheral</a:t>
                      </a:r>
                      <a:endParaRPr lang="en-GB" dirty="0"/>
                    </a:p>
                  </a:txBody>
                  <a:tcPr marL="80433" marR="80433"/>
                </a:tc>
                <a:tc>
                  <a:txBody>
                    <a:bodyPr/>
                    <a:lstStyle/>
                    <a:p>
                      <a:r>
                        <a:rPr lang="en-GB" dirty="0" smtClean="0"/>
                        <a:t>Central </a:t>
                      </a:r>
                      <a:endParaRPr lang="en-GB" dirty="0"/>
                    </a:p>
                  </a:txBody>
                  <a:tcPr marL="80433" marR="80433"/>
                </a:tc>
              </a:tr>
              <a:tr h="329844">
                <a:tc>
                  <a:txBody>
                    <a:bodyPr/>
                    <a:lstStyle/>
                    <a:p>
                      <a:r>
                        <a:rPr lang="en-GB" dirty="0" smtClean="0"/>
                        <a:t>Latency</a:t>
                      </a:r>
                      <a:endParaRPr lang="en-GB" dirty="0"/>
                    </a:p>
                  </a:txBody>
                  <a:tcPr marL="80433" marR="80433"/>
                </a:tc>
                <a:tc>
                  <a:txBody>
                    <a:bodyPr/>
                    <a:lstStyle/>
                    <a:p>
                      <a:r>
                        <a:rPr lang="en-GB" dirty="0" smtClean="0"/>
                        <a:t>Present (seconds)</a:t>
                      </a:r>
                      <a:endParaRPr lang="en-GB" dirty="0"/>
                    </a:p>
                  </a:txBody>
                  <a:tcPr marL="80433" marR="80433"/>
                </a:tc>
                <a:tc>
                  <a:txBody>
                    <a:bodyPr/>
                    <a:lstStyle/>
                    <a:p>
                      <a:r>
                        <a:rPr lang="en-GB" dirty="0" smtClean="0"/>
                        <a:t>none</a:t>
                      </a:r>
                    </a:p>
                  </a:txBody>
                  <a:tcPr marL="80433" marR="80433"/>
                </a:tc>
              </a:tr>
              <a:tr h="1217166">
                <a:tc>
                  <a:txBody>
                    <a:bodyPr/>
                    <a:lstStyle/>
                    <a:p>
                      <a:r>
                        <a:rPr lang="en-GB" dirty="0" smtClean="0"/>
                        <a:t>Effect of fixation (gaze</a:t>
                      </a:r>
                      <a:r>
                        <a:rPr lang="en-GB" baseline="0" dirty="0" smtClean="0"/>
                        <a:t> at a target 30 degrees to L and R of midline)</a:t>
                      </a:r>
                      <a:endParaRPr lang="en-GB" dirty="0"/>
                    </a:p>
                  </a:txBody>
                  <a:tcPr marL="80433" marR="80433"/>
                </a:tc>
                <a:tc>
                  <a:txBody>
                    <a:bodyPr/>
                    <a:lstStyle/>
                    <a:p>
                      <a:r>
                        <a:rPr lang="en-GB" dirty="0" smtClean="0"/>
                        <a:t>Decreases with fixation, enhanced when looking in direction of fast phase.</a:t>
                      </a:r>
                      <a:endParaRPr lang="en-GB" dirty="0"/>
                    </a:p>
                  </a:txBody>
                  <a:tcPr marL="80433" marR="80433"/>
                </a:tc>
                <a:tc>
                  <a:txBody>
                    <a:bodyPr/>
                    <a:lstStyle/>
                    <a:p>
                      <a:r>
                        <a:rPr lang="en-GB" dirty="0" smtClean="0"/>
                        <a:t>Persists on fixation, may be</a:t>
                      </a:r>
                      <a:r>
                        <a:rPr lang="en-GB" baseline="0" dirty="0" smtClean="0"/>
                        <a:t> induced by fixation, which may change the direction. </a:t>
                      </a:r>
                      <a:endParaRPr lang="en-GB" dirty="0" smtClean="0"/>
                    </a:p>
                  </a:txBody>
                  <a:tcPr marL="80433" marR="80433"/>
                </a:tc>
              </a:tr>
              <a:tr h="988947">
                <a:tc>
                  <a:txBody>
                    <a:bodyPr/>
                    <a:lstStyle/>
                    <a:p>
                      <a:r>
                        <a:rPr lang="en-GB" dirty="0" err="1" smtClean="0"/>
                        <a:t>Fatiguability</a:t>
                      </a:r>
                      <a:r>
                        <a:rPr lang="en-GB" dirty="0" smtClean="0"/>
                        <a:t> (</a:t>
                      </a:r>
                      <a:r>
                        <a:rPr lang="en-GB" dirty="0" err="1" smtClean="0"/>
                        <a:t>ie</a:t>
                      </a:r>
                      <a:r>
                        <a:rPr lang="en-GB" dirty="0" smtClean="0"/>
                        <a:t> decreases with repeated</a:t>
                      </a:r>
                      <a:r>
                        <a:rPr lang="en-GB" baseline="0" dirty="0" smtClean="0"/>
                        <a:t> </a:t>
                      </a:r>
                      <a:r>
                        <a:rPr lang="en-GB" dirty="0" err="1" smtClean="0"/>
                        <a:t>manoevres</a:t>
                      </a:r>
                      <a:r>
                        <a:rPr lang="en-GB" dirty="0" smtClean="0"/>
                        <a:t>)</a:t>
                      </a:r>
                      <a:endParaRPr lang="en-GB" dirty="0"/>
                    </a:p>
                  </a:txBody>
                  <a:tcPr marL="80433" marR="80433"/>
                </a:tc>
                <a:tc>
                  <a:txBody>
                    <a:bodyPr/>
                    <a:lstStyle/>
                    <a:p>
                      <a:r>
                        <a:rPr lang="en-GB" dirty="0" smtClean="0"/>
                        <a:t>Fatigues</a:t>
                      </a:r>
                    </a:p>
                    <a:p>
                      <a:r>
                        <a:rPr lang="en-GB" dirty="0" smtClean="0"/>
                        <a:t>Latency (onset after</a:t>
                      </a:r>
                      <a:r>
                        <a:rPr lang="en-GB" baseline="0" dirty="0" smtClean="0"/>
                        <a:t> 2-5 seconds) may occur</a:t>
                      </a:r>
                      <a:endParaRPr lang="en-GB" dirty="0"/>
                    </a:p>
                  </a:txBody>
                  <a:tcPr marL="80433" marR="80433"/>
                </a:tc>
                <a:tc>
                  <a:txBody>
                    <a:bodyPr/>
                    <a:lstStyle/>
                    <a:p>
                      <a:r>
                        <a:rPr lang="en-GB" dirty="0" smtClean="0"/>
                        <a:t>Does not fatigue</a:t>
                      </a:r>
                    </a:p>
                    <a:p>
                      <a:r>
                        <a:rPr lang="en-GB" dirty="0" smtClean="0"/>
                        <a:t>No latency</a:t>
                      </a:r>
                    </a:p>
                    <a:p>
                      <a:endParaRPr lang="en-GB" dirty="0"/>
                    </a:p>
                  </a:txBody>
                  <a:tcPr marL="80433" marR="80433"/>
                </a:tc>
              </a:tr>
              <a:tr h="988947">
                <a:tc>
                  <a:txBody>
                    <a:bodyPr/>
                    <a:lstStyle/>
                    <a:p>
                      <a:r>
                        <a:rPr lang="en-GB" dirty="0" smtClean="0"/>
                        <a:t>Direction</a:t>
                      </a:r>
                      <a:endParaRPr lang="en-GB" dirty="0"/>
                    </a:p>
                  </a:txBody>
                  <a:tcPr marL="80433" marR="80433"/>
                </a:tc>
                <a:tc>
                  <a:txBody>
                    <a:bodyPr/>
                    <a:lstStyle/>
                    <a:p>
                      <a:r>
                        <a:rPr lang="en-GB" dirty="0" smtClean="0"/>
                        <a:t>Unidirectional. Usually horizontal/rotary. Never vertical.</a:t>
                      </a:r>
                    </a:p>
                  </a:txBody>
                  <a:tcPr marL="80433" marR="80433"/>
                </a:tc>
                <a:tc>
                  <a:txBody>
                    <a:bodyPr/>
                    <a:lstStyle/>
                    <a:p>
                      <a:r>
                        <a:rPr lang="en-GB" dirty="0" smtClean="0"/>
                        <a:t>Any direction,</a:t>
                      </a:r>
                      <a:r>
                        <a:rPr lang="en-GB" baseline="0" dirty="0" smtClean="0"/>
                        <a:t> </a:t>
                      </a:r>
                      <a:r>
                        <a:rPr lang="en-GB" dirty="0" smtClean="0"/>
                        <a:t>commonly horizontal .</a:t>
                      </a:r>
                      <a:r>
                        <a:rPr lang="en-GB" baseline="0" dirty="0" smtClean="0"/>
                        <a:t> Often bi-directional.</a:t>
                      </a:r>
                      <a:endParaRPr lang="en-GB" dirty="0"/>
                    </a:p>
                  </a:txBody>
                  <a:tcPr marL="80433" marR="80433"/>
                </a:tc>
              </a:tr>
              <a:tr h="824609">
                <a:tc>
                  <a:txBody>
                    <a:bodyPr/>
                    <a:lstStyle/>
                    <a:p>
                      <a:r>
                        <a:rPr lang="en-GB" dirty="0" smtClean="0"/>
                        <a:t>Direction on eye movement</a:t>
                      </a:r>
                    </a:p>
                  </a:txBody>
                  <a:tcPr marL="80433" marR="80433"/>
                </a:tc>
                <a:tc>
                  <a:txBody>
                    <a:bodyPr/>
                    <a:lstStyle/>
                    <a:p>
                      <a:r>
                        <a:rPr lang="en-GB" dirty="0" smtClean="0"/>
                        <a:t>Always same fast phase direction (away from lesion)</a:t>
                      </a:r>
                      <a:endParaRPr lang="en-GB" dirty="0"/>
                    </a:p>
                  </a:txBody>
                  <a:tcPr marL="80433" marR="80433"/>
                </a:tc>
                <a:tc>
                  <a:txBody>
                    <a:bodyPr/>
                    <a:lstStyle/>
                    <a:p>
                      <a:r>
                        <a:rPr lang="en-GB" dirty="0" smtClean="0"/>
                        <a:t>Direction may change with direction</a:t>
                      </a:r>
                      <a:r>
                        <a:rPr lang="en-GB" baseline="0" dirty="0" smtClean="0"/>
                        <a:t> of gaze</a:t>
                      </a:r>
                      <a:endParaRPr lang="en-GB" dirty="0"/>
                    </a:p>
                  </a:txBody>
                  <a:tcPr marL="80433" marR="80433"/>
                </a:tc>
              </a:tr>
              <a:tr h="577227">
                <a:tc>
                  <a:txBody>
                    <a:bodyPr/>
                    <a:lstStyle/>
                    <a:p>
                      <a:r>
                        <a:rPr lang="en-GB" dirty="0" smtClean="0"/>
                        <a:t>Duration</a:t>
                      </a:r>
                      <a:endParaRPr lang="en-GB" dirty="0"/>
                    </a:p>
                  </a:txBody>
                  <a:tcPr marL="80433" marR="80433"/>
                </a:tc>
                <a:tc>
                  <a:txBody>
                    <a:bodyPr/>
                    <a:lstStyle/>
                    <a:p>
                      <a:r>
                        <a:rPr lang="en-GB" dirty="0" smtClean="0"/>
                        <a:t>Resolves within</a:t>
                      </a:r>
                      <a:r>
                        <a:rPr lang="en-GB" baseline="0" dirty="0" smtClean="0"/>
                        <a:t> 48 hours</a:t>
                      </a:r>
                      <a:endParaRPr lang="en-GB" dirty="0"/>
                    </a:p>
                  </a:txBody>
                  <a:tcPr marL="80433" marR="80433"/>
                </a:tc>
                <a:tc>
                  <a:txBody>
                    <a:bodyPr/>
                    <a:lstStyle/>
                    <a:p>
                      <a:r>
                        <a:rPr lang="en-GB" dirty="0" smtClean="0"/>
                        <a:t>Persists longer than 48 hours</a:t>
                      </a:r>
                    </a:p>
                  </a:txBody>
                  <a:tcPr marL="80433" marR="80433"/>
                </a:tc>
              </a:tr>
            </a:tbl>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Lateral </a:t>
            </a:r>
            <a:r>
              <a:rPr lang="en-GB" dirty="0" err="1" smtClean="0"/>
              <a:t>medullary</a:t>
            </a:r>
            <a:r>
              <a:rPr lang="en-GB" dirty="0" smtClean="0"/>
              <a:t> syndrome</a:t>
            </a:r>
            <a:endParaRPr lang="en-GB" dirty="0"/>
          </a:p>
        </p:txBody>
      </p:sp>
      <p:pic>
        <p:nvPicPr>
          <p:cNvPr id="4" name="Content Placeholder 3" descr="lateral medullary syndrome.jpg"/>
          <p:cNvPicPr>
            <a:picLocks noGrp="1" noChangeAspect="1"/>
          </p:cNvPicPr>
          <p:nvPr>
            <p:ph sz="half" idx="1"/>
          </p:nvPr>
        </p:nvPicPr>
        <p:blipFill>
          <a:blip r:embed="rId2" cstate="print"/>
          <a:stretch>
            <a:fillRect/>
          </a:stretch>
        </p:blipFill>
        <p:spPr>
          <a:xfrm>
            <a:off x="198955" y="2636912"/>
            <a:ext cx="4296845" cy="2732794"/>
          </a:xfrm>
        </p:spPr>
      </p:pic>
      <p:sp>
        <p:nvSpPr>
          <p:cNvPr id="5" name="Content Placeholder 4"/>
          <p:cNvSpPr>
            <a:spLocks noGrp="1"/>
          </p:cNvSpPr>
          <p:nvPr>
            <p:ph sz="half" idx="2"/>
          </p:nvPr>
        </p:nvSpPr>
        <p:spPr/>
        <p:txBody>
          <a:bodyPr>
            <a:normAutofit fontScale="92500"/>
          </a:bodyPr>
          <a:lstStyle/>
          <a:p>
            <a:r>
              <a:rPr lang="en-GB" dirty="0" smtClean="0"/>
              <a:t>Vertebral artery or PICA artery occlusion</a:t>
            </a:r>
          </a:p>
          <a:p>
            <a:r>
              <a:rPr lang="en-GB" dirty="0" smtClean="0"/>
              <a:t>Present with nausea, vomiting &amp; vertigo</a:t>
            </a:r>
          </a:p>
          <a:p>
            <a:r>
              <a:rPr lang="en-GB" dirty="0" err="1" smtClean="0"/>
              <a:t>Ipsilateral</a:t>
            </a:r>
            <a:r>
              <a:rPr lang="en-GB" dirty="0" smtClean="0"/>
              <a:t> ataxia, </a:t>
            </a:r>
            <a:r>
              <a:rPr lang="en-GB" dirty="0" err="1" smtClean="0"/>
              <a:t>Horners</a:t>
            </a:r>
            <a:r>
              <a:rPr lang="en-GB" dirty="0" smtClean="0"/>
              <a:t>, facial pain &amp; temperature loss</a:t>
            </a:r>
          </a:p>
          <a:p>
            <a:r>
              <a:rPr lang="en-GB" dirty="0" smtClean="0"/>
              <a:t>CN IIX –X affected</a:t>
            </a:r>
          </a:p>
          <a:p>
            <a:r>
              <a:rPr lang="en-GB" dirty="0" err="1" smtClean="0"/>
              <a:t>Contralateral</a:t>
            </a:r>
            <a:r>
              <a:rPr lang="en-GB" dirty="0" smtClean="0"/>
              <a:t> limb pain &amp; temp loss </a:t>
            </a:r>
            <a:endParaRPr lang="en-GB"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Question 16: O4 Regional anaesthesia</a:t>
            </a:r>
            <a:endParaRPr lang="en-GB" dirty="0"/>
          </a:p>
        </p:txBody>
      </p:sp>
      <p:pic>
        <p:nvPicPr>
          <p:cNvPr id="1026" name="Picture 2"/>
          <p:cNvPicPr>
            <a:picLocks noGrp="1" noChangeAspect="1" noChangeArrowheads="1"/>
          </p:cNvPicPr>
          <p:nvPr>
            <p:ph sz="quarter" idx="1"/>
          </p:nvPr>
        </p:nvPicPr>
        <p:blipFill>
          <a:blip r:embed="rId2" cstate="print"/>
          <a:stretch>
            <a:fillRect/>
          </a:stretch>
        </p:blipFill>
        <p:spPr bwMode="auto">
          <a:xfrm>
            <a:off x="190225" y="1628800"/>
            <a:ext cx="4364848" cy="4896544"/>
          </a:xfrm>
          <a:prstGeom prst="rect">
            <a:avLst/>
          </a:prstGeom>
          <a:noFill/>
          <a:ln w="9525">
            <a:noFill/>
            <a:miter lim="800000"/>
            <a:headEnd/>
            <a:tailEnd/>
          </a:ln>
          <a:effectLst/>
        </p:spPr>
      </p:pic>
      <p:sp>
        <p:nvSpPr>
          <p:cNvPr id="5" name="Content Placeholder 4"/>
          <p:cNvSpPr>
            <a:spLocks noGrp="1"/>
          </p:cNvSpPr>
          <p:nvPr>
            <p:ph sz="quarter" idx="2"/>
          </p:nvPr>
        </p:nvSpPr>
        <p:spPr/>
        <p:txBody>
          <a:bodyPr>
            <a:normAutofit fontScale="92500" lnSpcReduction="20000"/>
          </a:bodyPr>
          <a:lstStyle/>
          <a:p>
            <a:r>
              <a:rPr lang="en-GB" dirty="0" smtClean="0"/>
              <a:t>This patient ran over his foot with a lawnmower. He has had iv morphine but is in severe pain</a:t>
            </a:r>
          </a:p>
          <a:p>
            <a:r>
              <a:rPr lang="en-GB" dirty="0" smtClean="0"/>
              <a:t>1. describe a regional block you could perform to improve his pain (1 mark)</a:t>
            </a:r>
          </a:p>
          <a:p>
            <a:r>
              <a:rPr lang="en-GB" dirty="0" smtClean="0"/>
              <a:t>2. What other ED treatment would you administer? (2 marks)</a:t>
            </a:r>
            <a:endParaRPr lang="en-GB"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Question 16</a:t>
            </a:r>
            <a:endParaRPr lang="en-GB" dirty="0"/>
          </a:p>
        </p:txBody>
      </p:sp>
      <p:sp>
        <p:nvSpPr>
          <p:cNvPr id="6" name="Content Placeholder 5"/>
          <p:cNvSpPr>
            <a:spLocks noGrp="1"/>
          </p:cNvSpPr>
          <p:nvPr>
            <p:ph sz="quarter" idx="1"/>
          </p:nvPr>
        </p:nvSpPr>
        <p:spPr/>
        <p:txBody>
          <a:bodyPr>
            <a:normAutofit fontScale="92500" lnSpcReduction="10000"/>
          </a:bodyPr>
          <a:lstStyle/>
          <a:p>
            <a:r>
              <a:rPr lang="en-GB" dirty="0" smtClean="0"/>
              <a:t>1. Ankle block: 5-10ml of 1% </a:t>
            </a:r>
            <a:r>
              <a:rPr lang="en-GB" dirty="0" err="1" smtClean="0"/>
              <a:t>lignocaine</a:t>
            </a:r>
            <a:r>
              <a:rPr lang="en-GB" dirty="0" smtClean="0"/>
              <a:t>. Draw line from medial to lateral </a:t>
            </a:r>
            <a:r>
              <a:rPr lang="en-GB" dirty="0" err="1" smtClean="0"/>
              <a:t>malleoli</a:t>
            </a:r>
            <a:r>
              <a:rPr lang="en-GB" dirty="0" smtClean="0"/>
              <a:t> </a:t>
            </a:r>
            <a:r>
              <a:rPr lang="en-GB" dirty="0" err="1" smtClean="0"/>
              <a:t>anteriorly</a:t>
            </a:r>
            <a:r>
              <a:rPr lang="en-GB" dirty="0" smtClean="0"/>
              <a:t>, and inject along this line. Aseptic technique. Avoid vascular puncture (1 mark for description of either complete ankle block, or appropriate single nerve block).</a:t>
            </a:r>
          </a:p>
          <a:p>
            <a:r>
              <a:rPr lang="en-GB" dirty="0" smtClean="0"/>
              <a:t>2. ½ each for: tetanus prophylaxis (needs vaccine booster plus human tetanus immunoglobulin as this is a tetanus prone wound. Antibiotic cover, </a:t>
            </a:r>
            <a:r>
              <a:rPr lang="en-GB" dirty="0" err="1" smtClean="0"/>
              <a:t>eg</a:t>
            </a:r>
            <a:r>
              <a:rPr lang="en-GB" dirty="0" smtClean="0"/>
              <a:t> co-</a:t>
            </a:r>
            <a:r>
              <a:rPr lang="en-GB" dirty="0" err="1" smtClean="0"/>
              <a:t>amoxiclav</a:t>
            </a:r>
            <a:r>
              <a:rPr lang="en-GB" dirty="0" smtClean="0"/>
              <a:t> 1.2gm. Cover wound with sterile wet gauze. Elevation of foot. X-ray of foot.</a:t>
            </a:r>
            <a:endParaRPr lang="en-GB"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996339" y="1600200"/>
            <a:ext cx="5386272" cy="4495800"/>
          </a:xfrm>
          <a:prstGeom prst="rect">
            <a:avLst/>
          </a:prstGeom>
          <a:noFill/>
          <a:ln w="9525">
            <a:noFill/>
            <a:miter lim="800000"/>
            <a:headEnd/>
            <a:tailEnd/>
          </a:ln>
          <a:effec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Revision Resources-</a:t>
            </a:r>
            <a:r>
              <a:rPr lang="en-GB" dirty="0" err="1" smtClean="0"/>
              <a:t>RCEMlearning</a:t>
            </a:r>
            <a:r>
              <a:rPr lang="en-GB" dirty="0" smtClean="0"/>
              <a:t> SAQs</a:t>
            </a:r>
            <a:endParaRPr lang="en-GB" dirty="0"/>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128014" y="1700808"/>
            <a:ext cx="8755811" cy="4925144"/>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Revision resources (from last year’s candidates)</a:t>
            </a:r>
            <a:endParaRPr lang="en-GB" dirty="0"/>
          </a:p>
        </p:txBody>
      </p:sp>
      <p:sp>
        <p:nvSpPr>
          <p:cNvPr id="3" name="Content Placeholder 2"/>
          <p:cNvSpPr>
            <a:spLocks noGrp="1"/>
          </p:cNvSpPr>
          <p:nvPr>
            <p:ph sz="quarter" idx="1"/>
          </p:nvPr>
        </p:nvSpPr>
        <p:spPr>
          <a:xfrm>
            <a:off x="467544" y="1600200"/>
            <a:ext cx="8298504" cy="4565104"/>
          </a:xfrm>
        </p:spPr>
        <p:txBody>
          <a:bodyPr>
            <a:normAutofit fontScale="92500"/>
          </a:bodyPr>
          <a:lstStyle/>
          <a:p>
            <a:r>
              <a:rPr lang="en-GB" dirty="0" smtClean="0"/>
              <a:t>Recommended sites:</a:t>
            </a:r>
          </a:p>
          <a:p>
            <a:r>
              <a:rPr lang="en-GB" dirty="0" smtClean="0"/>
              <a:t>“I did all the questions on "FRCEM exam prep" and found it to be good preparation”</a:t>
            </a:r>
          </a:p>
          <a:p>
            <a:r>
              <a:rPr lang="en-GB" dirty="0" smtClean="0">
                <a:hlinkClick r:id="rId2"/>
              </a:rPr>
              <a:t>https://frcemexamprep.co.uk/frcemintermediate</a:t>
            </a:r>
            <a:r>
              <a:rPr lang="en-GB" dirty="0" smtClean="0"/>
              <a:t/>
            </a:r>
            <a:br>
              <a:rPr lang="en-GB" dirty="0" smtClean="0"/>
            </a:br>
            <a:r>
              <a:rPr lang="en-GB" dirty="0" smtClean="0"/>
              <a:t>“I used FRCEM Success which covered most things. The most useful resource by far for me was a study group where we did a heading each week from the Oxford Handbook of Emergency Med and each of us covered a sub heading and devised a few questions each on the topics covered.”</a:t>
            </a:r>
          </a:p>
          <a:p>
            <a:endParaRPr lang="en-GB" dirty="0"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pic>
        <p:nvPicPr>
          <p:cNvPr id="4" name="Content Placeholder 3" descr="c182efaa8490153b83c029dc9edb916f.jpg"/>
          <p:cNvPicPr>
            <a:picLocks noGrp="1" noChangeAspect="1"/>
          </p:cNvPicPr>
          <p:nvPr>
            <p:ph sz="quarter" idx="1"/>
          </p:nvPr>
        </p:nvPicPr>
        <p:blipFill>
          <a:blip r:embed="rId2" cstate="print"/>
          <a:stretch>
            <a:fillRect/>
          </a:stretch>
        </p:blipFill>
        <p:spPr>
          <a:xfrm>
            <a:off x="2373520" y="1600200"/>
            <a:ext cx="4260505" cy="4925144"/>
          </a:xfr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sz="quarter" idx="1"/>
          </p:nvPr>
        </p:nvSpPr>
        <p:spPr/>
        <p:txBody>
          <a:bodyPr>
            <a:normAutofit fontScale="92500"/>
          </a:bodyPr>
          <a:lstStyle/>
          <a:p>
            <a:r>
              <a:rPr lang="en-GB" dirty="0" smtClean="0"/>
              <a:t>I’ve tried to cover some of the trickier topics here –but there is a lot of curriculum to cover</a:t>
            </a:r>
          </a:p>
          <a:p>
            <a:r>
              <a:rPr lang="en-GB" dirty="0" smtClean="0"/>
              <a:t>Use the curriculum codes to structure your revision</a:t>
            </a:r>
          </a:p>
          <a:p>
            <a:r>
              <a:rPr lang="en-GB" dirty="0" smtClean="0"/>
              <a:t>Think “what question would I write on this?”</a:t>
            </a:r>
          </a:p>
          <a:p>
            <a:r>
              <a:rPr lang="en-GB" dirty="0" smtClean="0"/>
              <a:t>Start a revision group &amp; split the topics</a:t>
            </a:r>
          </a:p>
          <a:p>
            <a:r>
              <a:rPr lang="en-GB" dirty="0" smtClean="0"/>
              <a:t>Use the recently published </a:t>
            </a:r>
            <a:r>
              <a:rPr lang="en-GB" dirty="0" err="1" smtClean="0"/>
              <a:t>RCEMlearning</a:t>
            </a:r>
            <a:r>
              <a:rPr lang="en-GB" dirty="0" smtClean="0"/>
              <a:t> SAQs</a:t>
            </a:r>
          </a:p>
          <a:p>
            <a:r>
              <a:rPr lang="en-GB" dirty="0" smtClean="0"/>
              <a:t>When you pass, send me your SAQs &amp; I’ll publish them!</a:t>
            </a:r>
            <a:endParaRPr lang="en-GB"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end</a:t>
            </a:r>
            <a:endParaRPr lang="en-GB"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1242137" y="1600200"/>
            <a:ext cx="6266022" cy="499715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you’ve done your revision..</a:t>
            </a:r>
            <a:endParaRPr lang="en-GB" dirty="0"/>
          </a:p>
        </p:txBody>
      </p:sp>
      <p:pic>
        <p:nvPicPr>
          <p:cNvPr id="4" name="Content Placeholder 3" descr="studious-dog.png"/>
          <p:cNvPicPr>
            <a:picLocks noGrp="1" noChangeAspect="1"/>
          </p:cNvPicPr>
          <p:nvPr>
            <p:ph sz="quarter" idx="1"/>
          </p:nvPr>
        </p:nvPicPr>
        <p:blipFill>
          <a:blip r:embed="rId2" cstate="print"/>
          <a:stretch>
            <a:fillRect/>
          </a:stretch>
        </p:blipFill>
        <p:spPr>
          <a:xfrm>
            <a:off x="1259633" y="1236241"/>
            <a:ext cx="5400600" cy="54006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Hopefully now you are well prepared...</a:t>
            </a:r>
            <a:endParaRPr lang="en-GB" dirty="0"/>
          </a:p>
        </p:txBody>
      </p:sp>
      <p:sp>
        <p:nvSpPr>
          <p:cNvPr id="3" name="Content Placeholder 2"/>
          <p:cNvSpPr>
            <a:spLocks noGrp="1"/>
          </p:cNvSpPr>
          <p:nvPr>
            <p:ph sz="quarter" idx="1"/>
          </p:nvPr>
        </p:nvSpPr>
        <p:spPr/>
        <p:txBody>
          <a:bodyPr/>
          <a:lstStyle/>
          <a:p>
            <a:r>
              <a:rPr lang="en-GB" dirty="0" smtClean="0"/>
              <a:t>But there are some things you must do on the day of the exam...</a:t>
            </a:r>
            <a:endParaRPr lang="en-GB" dirty="0"/>
          </a:p>
        </p:txBody>
      </p:sp>
      <p:pic>
        <p:nvPicPr>
          <p:cNvPr id="4" name="Content Placeholder 6" descr="download.jpg"/>
          <p:cNvPicPr>
            <a:picLocks noChangeAspect="1"/>
          </p:cNvPicPr>
          <p:nvPr/>
        </p:nvPicPr>
        <p:blipFill>
          <a:blip r:embed="rId2" cstate="print"/>
          <a:stretch>
            <a:fillRect/>
          </a:stretch>
        </p:blipFill>
        <p:spPr>
          <a:xfrm>
            <a:off x="2339752" y="2492896"/>
            <a:ext cx="5904656" cy="407421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On the day:</a:t>
            </a:r>
            <a:endParaRPr lang="en-GB" dirty="0"/>
          </a:p>
        </p:txBody>
      </p:sp>
      <p:sp>
        <p:nvSpPr>
          <p:cNvPr id="6" name="Content Placeholder 5"/>
          <p:cNvSpPr>
            <a:spLocks noGrp="1"/>
          </p:cNvSpPr>
          <p:nvPr>
            <p:ph sz="quarter" idx="1"/>
          </p:nvPr>
        </p:nvSpPr>
        <p:spPr>
          <a:xfrm>
            <a:off x="539552" y="1600200"/>
            <a:ext cx="8208912" cy="4853136"/>
          </a:xfrm>
        </p:spPr>
        <p:txBody>
          <a:bodyPr>
            <a:normAutofit fontScale="70000" lnSpcReduction="20000"/>
          </a:bodyPr>
          <a:lstStyle/>
          <a:p>
            <a:r>
              <a:rPr lang="en-GB" dirty="0" smtClean="0">
                <a:solidFill>
                  <a:srgbClr val="7030A0"/>
                </a:solidFill>
              </a:rPr>
              <a:t>1. You</a:t>
            </a:r>
            <a:r>
              <a:rPr lang="en-GB" u="sng" dirty="0" smtClean="0">
                <a:solidFill>
                  <a:srgbClr val="7030A0"/>
                </a:solidFill>
              </a:rPr>
              <a:t> must </a:t>
            </a:r>
            <a:r>
              <a:rPr lang="en-GB" dirty="0" smtClean="0">
                <a:solidFill>
                  <a:srgbClr val="7030A0"/>
                </a:solidFill>
              </a:rPr>
              <a:t>finish the paper !!</a:t>
            </a:r>
          </a:p>
          <a:p>
            <a:pPr lvl="1"/>
            <a:r>
              <a:rPr lang="en-GB" dirty="0" smtClean="0"/>
              <a:t>practice writing out answers under timed conditions</a:t>
            </a:r>
          </a:p>
          <a:p>
            <a:pPr lvl="1"/>
            <a:r>
              <a:rPr lang="en-GB" dirty="0" smtClean="0"/>
              <a:t>On the day: time yourself –strict 3 </a:t>
            </a:r>
            <a:r>
              <a:rPr lang="en-GB" dirty="0" err="1" smtClean="0"/>
              <a:t>mins</a:t>
            </a:r>
            <a:r>
              <a:rPr lang="en-GB" dirty="0" smtClean="0"/>
              <a:t> per question. Skip the difficult questions and go back to them at the end. </a:t>
            </a:r>
          </a:p>
          <a:p>
            <a:r>
              <a:rPr lang="en-GB" dirty="0" smtClean="0">
                <a:solidFill>
                  <a:srgbClr val="7030A0"/>
                </a:solidFill>
              </a:rPr>
              <a:t>2. Look at the asset –it is for you to interpret.</a:t>
            </a:r>
          </a:p>
          <a:p>
            <a:r>
              <a:rPr lang="en-GB" dirty="0" smtClean="0">
                <a:solidFill>
                  <a:srgbClr val="7030A0"/>
                </a:solidFill>
              </a:rPr>
              <a:t>3. Look at the back of each question sheet </a:t>
            </a:r>
            <a:r>
              <a:rPr lang="en-GB" dirty="0" smtClean="0"/>
              <a:t>(why?)</a:t>
            </a:r>
          </a:p>
          <a:p>
            <a:r>
              <a:rPr lang="en-GB" dirty="0" smtClean="0">
                <a:solidFill>
                  <a:srgbClr val="7030A0"/>
                </a:solidFill>
              </a:rPr>
              <a:t>4. Read the whole question before you start writing your answer.</a:t>
            </a:r>
          </a:p>
          <a:p>
            <a:pPr lvl="1"/>
            <a:r>
              <a:rPr lang="en-GB" dirty="0" smtClean="0"/>
              <a:t>It may be hard to tell what type of info is required in part a) until you’ve read parts b) and c).</a:t>
            </a:r>
          </a:p>
          <a:p>
            <a:pPr lvl="1"/>
            <a:r>
              <a:rPr lang="en-GB" dirty="0" smtClean="0"/>
              <a:t>It may give you a clue as to the answers, and avoid unnecessary writing.</a:t>
            </a:r>
          </a:p>
          <a:p>
            <a:pPr lvl="1"/>
            <a:r>
              <a:rPr lang="en-GB" dirty="0" smtClean="0"/>
              <a:t>If you write the answer in the wrong section, just indicate this on your answer sheet, </a:t>
            </a:r>
            <a:r>
              <a:rPr lang="en-GB" dirty="0" err="1" smtClean="0"/>
              <a:t>eg</a:t>
            </a:r>
            <a:r>
              <a:rPr lang="en-GB" dirty="0" smtClean="0"/>
              <a:t> –”answer is for part c), or “answer as per part a)”.</a:t>
            </a:r>
          </a:p>
          <a:p>
            <a:r>
              <a:rPr lang="en-GB" dirty="0" smtClean="0">
                <a:solidFill>
                  <a:srgbClr val="7030A0"/>
                </a:solidFill>
              </a:rPr>
              <a:t>5. Check you’ve filled your candidate number in for each question</a:t>
            </a:r>
            <a:r>
              <a:rPr lang="en-GB" dirty="0" smtClean="0"/>
              <a:t>.</a:t>
            </a:r>
          </a:p>
          <a:p>
            <a:pPr lvl="1"/>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PRACTICE QUESTIONS</a:t>
            </a:r>
            <a:endParaRPr lang="en-GB" dirty="0"/>
          </a:p>
        </p:txBody>
      </p:sp>
      <p:pic>
        <p:nvPicPr>
          <p:cNvPr id="4" name="Content Placeholder 3" descr="frenchie.gif"/>
          <p:cNvPicPr>
            <a:picLocks noGrp="1" noChangeAspect="1"/>
          </p:cNvPicPr>
          <p:nvPr>
            <p:ph sz="quarter" idx="1"/>
          </p:nvPr>
        </p:nvPicPr>
        <p:blipFill>
          <a:blip r:embed="rId2" cstate="print"/>
          <a:stretch>
            <a:fillRect/>
          </a:stretch>
        </p:blipFill>
        <p:spPr>
          <a:xfrm>
            <a:off x="2771800" y="1291200"/>
            <a:ext cx="4033620" cy="537816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1</a:t>
            </a:r>
            <a:endParaRPr lang="en-GB" dirty="0"/>
          </a:p>
        </p:txBody>
      </p:sp>
      <p:sp>
        <p:nvSpPr>
          <p:cNvPr id="3" name="Content Placeholder 2"/>
          <p:cNvSpPr>
            <a:spLocks noGrp="1"/>
          </p:cNvSpPr>
          <p:nvPr>
            <p:ph sz="quarter" idx="1"/>
          </p:nvPr>
        </p:nvSpPr>
        <p:spPr/>
        <p:txBody>
          <a:bodyPr/>
          <a:lstStyle/>
          <a:p>
            <a:r>
              <a:rPr lang="en-GB" dirty="0" smtClean="0"/>
              <a:t>A 32 year old woman complains of palpitations.  </a:t>
            </a:r>
          </a:p>
          <a:p>
            <a:r>
              <a:rPr lang="en-GB" dirty="0" smtClean="0"/>
              <a:t>She had a fever and respiratory symptoms 3 weeks ago, which seemed to resolve. Since then she has been increasingly tired and feels her heart racing when she is lying in bed at night. She has noticed reduced exercise tolerance.</a:t>
            </a:r>
          </a:p>
          <a:p>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ECG</a:t>
            </a:r>
            <a:endParaRPr lang="en-GB" dirty="0"/>
          </a:p>
        </p:txBody>
      </p:sp>
      <p:pic>
        <p:nvPicPr>
          <p:cNvPr id="3074" name="Picture 2"/>
          <p:cNvPicPr>
            <a:picLocks noGrp="1" noChangeAspect="1" noChangeArrowheads="1"/>
          </p:cNvPicPr>
          <p:nvPr>
            <p:ph sz="quarter" idx="1"/>
          </p:nvPr>
        </p:nvPicPr>
        <p:blipFill>
          <a:blip r:embed="rId2" cstate="print"/>
          <a:stretch>
            <a:fillRect/>
          </a:stretch>
        </p:blipFill>
        <p:spPr bwMode="auto">
          <a:xfrm>
            <a:off x="1691680" y="0"/>
            <a:ext cx="6104916" cy="3645024"/>
          </a:xfrm>
          <a:prstGeom prst="rect">
            <a:avLst/>
          </a:prstGeom>
          <a:noFill/>
          <a:ln w="9525">
            <a:noFill/>
            <a:miter lim="800000"/>
            <a:headEnd/>
            <a:tailEnd/>
          </a:ln>
          <a:effectLst/>
        </p:spPr>
      </p:pic>
      <p:sp>
        <p:nvSpPr>
          <p:cNvPr id="5" name="Content Placeholder 4"/>
          <p:cNvSpPr>
            <a:spLocks noGrp="1"/>
          </p:cNvSpPr>
          <p:nvPr>
            <p:ph sz="quarter" idx="2"/>
          </p:nvPr>
        </p:nvSpPr>
        <p:spPr>
          <a:xfrm>
            <a:off x="971601" y="3933056"/>
            <a:ext cx="7704855" cy="2520280"/>
          </a:xfrm>
        </p:spPr>
        <p:txBody>
          <a:bodyPr>
            <a:normAutofit fontScale="92500" lnSpcReduction="10000"/>
          </a:bodyPr>
          <a:lstStyle/>
          <a:p>
            <a:r>
              <a:rPr lang="en-GB" dirty="0" smtClean="0"/>
              <a:t>Q1a: give 2 ECG abnormalities (1 mark)</a:t>
            </a:r>
          </a:p>
          <a:p>
            <a:r>
              <a:rPr lang="en-GB" dirty="0" smtClean="0"/>
              <a:t>Q1b: She has no history of chest pain but has been increasingly short of breath. She is on no medications and has no past medical history.</a:t>
            </a:r>
          </a:p>
          <a:p>
            <a:r>
              <a:rPr lang="en-GB" dirty="0" smtClean="0"/>
              <a:t>Suggest 2 investigations you would perform in the ED, with the rationale for each (2 marks).</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Q1 </a:t>
            </a:r>
            <a:r>
              <a:rPr lang="en-GB" dirty="0" err="1" smtClean="0"/>
              <a:t>Myocarditis</a:t>
            </a:r>
            <a:r>
              <a:rPr lang="en-GB" dirty="0" smtClean="0"/>
              <a:t> (CAP 25)</a:t>
            </a:r>
            <a:endParaRPr lang="en-GB" dirty="0"/>
          </a:p>
        </p:txBody>
      </p:sp>
      <p:sp>
        <p:nvSpPr>
          <p:cNvPr id="6" name="Content Placeholder 5"/>
          <p:cNvSpPr>
            <a:spLocks noGrp="1"/>
          </p:cNvSpPr>
          <p:nvPr>
            <p:ph sz="quarter" idx="1"/>
          </p:nvPr>
        </p:nvSpPr>
        <p:spPr/>
        <p:txBody>
          <a:bodyPr/>
          <a:lstStyle/>
          <a:p>
            <a:r>
              <a:rPr lang="en-GB" dirty="0" smtClean="0"/>
              <a:t>Diagnosis should be obvious from the clinical scenario –this is a classical history.</a:t>
            </a:r>
          </a:p>
          <a:p>
            <a:r>
              <a:rPr lang="en-GB" dirty="0" smtClean="0"/>
              <a:t>Even if you don’t know the diagnosis you can interpret the ECG, and suggest investigations. </a:t>
            </a:r>
          </a:p>
          <a:p>
            <a:r>
              <a:rPr lang="en-GB" dirty="0" smtClean="0"/>
              <a:t>Marking scheme indicates that you will get half a mark per investigation and half a mark for explaining why you would do it.</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Q1 –Answers:</a:t>
            </a:r>
            <a:endParaRPr lang="en-GB" dirty="0"/>
          </a:p>
        </p:txBody>
      </p:sp>
      <p:sp>
        <p:nvSpPr>
          <p:cNvPr id="3" name="Content Placeholder 2"/>
          <p:cNvSpPr>
            <a:spLocks noGrp="1"/>
          </p:cNvSpPr>
          <p:nvPr>
            <p:ph sz="quarter" idx="1"/>
          </p:nvPr>
        </p:nvSpPr>
        <p:spPr>
          <a:xfrm>
            <a:off x="539552" y="1628800"/>
            <a:ext cx="8352928" cy="4464496"/>
          </a:xfrm>
        </p:spPr>
        <p:txBody>
          <a:bodyPr>
            <a:normAutofit/>
          </a:bodyPr>
          <a:lstStyle/>
          <a:p>
            <a:r>
              <a:rPr lang="en-GB" dirty="0" smtClean="0"/>
              <a:t>A) half mark each for 2 of the following:</a:t>
            </a:r>
          </a:p>
          <a:p>
            <a:pPr lvl="1"/>
            <a:r>
              <a:rPr lang="en-GB" dirty="0" smtClean="0"/>
              <a:t>Widespread T wave inversion in the </a:t>
            </a:r>
            <a:r>
              <a:rPr lang="en-GB" dirty="0" err="1" smtClean="0"/>
              <a:t>septal</a:t>
            </a:r>
            <a:r>
              <a:rPr lang="en-GB" dirty="0" smtClean="0"/>
              <a:t>, lateral and inferior leads (leads V3-V6, I, II, III and </a:t>
            </a:r>
            <a:r>
              <a:rPr lang="en-GB" dirty="0" err="1" smtClean="0"/>
              <a:t>aVF</a:t>
            </a:r>
            <a:r>
              <a:rPr lang="en-GB" dirty="0" smtClean="0"/>
              <a:t>). Normally, T waves are upright in all leads except for V1 and </a:t>
            </a:r>
            <a:r>
              <a:rPr lang="en-GB" dirty="0" err="1" smtClean="0"/>
              <a:t>aVR</a:t>
            </a:r>
            <a:r>
              <a:rPr lang="en-GB" dirty="0" smtClean="0"/>
              <a:t>.</a:t>
            </a:r>
          </a:p>
          <a:p>
            <a:pPr lvl="1"/>
            <a:r>
              <a:rPr lang="en-GB" dirty="0" smtClean="0"/>
              <a:t>QT prolongation (is 505ms –looks v wide on ECG)</a:t>
            </a:r>
          </a:p>
          <a:p>
            <a:pPr lvl="1"/>
            <a:r>
              <a:rPr lang="en-GB" dirty="0" smtClean="0"/>
              <a:t>P wave in V1 is abnormally wide (&gt;40ms) and has a negative deflection of &gt;1mm.  Both these features suggest left </a:t>
            </a:r>
            <a:r>
              <a:rPr lang="en-GB" dirty="0" err="1" smtClean="0"/>
              <a:t>atrial</a:t>
            </a:r>
            <a:r>
              <a:rPr lang="en-GB" dirty="0" smtClean="0"/>
              <a:t> enlargement.</a:t>
            </a:r>
          </a:p>
          <a:p>
            <a:pPr>
              <a:buNone/>
            </a:pP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Q1: Answers</a:t>
            </a:r>
            <a:endParaRPr lang="en-GB" dirty="0"/>
          </a:p>
        </p:txBody>
      </p:sp>
      <p:sp>
        <p:nvSpPr>
          <p:cNvPr id="3" name="Content Placeholder 2"/>
          <p:cNvSpPr>
            <a:spLocks noGrp="1"/>
          </p:cNvSpPr>
          <p:nvPr>
            <p:ph sz="quarter" idx="1"/>
          </p:nvPr>
        </p:nvSpPr>
        <p:spPr>
          <a:xfrm>
            <a:off x="612648" y="1600200"/>
            <a:ext cx="8135816" cy="4781128"/>
          </a:xfrm>
        </p:spPr>
        <p:txBody>
          <a:bodyPr>
            <a:normAutofit fontScale="77500" lnSpcReduction="20000"/>
          </a:bodyPr>
          <a:lstStyle/>
          <a:p>
            <a:r>
              <a:rPr lang="en-GB" dirty="0" smtClean="0"/>
              <a:t>B: </a:t>
            </a:r>
          </a:p>
          <a:p>
            <a:pPr lvl="1"/>
            <a:r>
              <a:rPr lang="en-GB" dirty="0" smtClean="0"/>
              <a:t>Chest XR -looking for signs of heart failure such as </a:t>
            </a:r>
            <a:r>
              <a:rPr lang="en-GB" dirty="0" err="1" smtClean="0"/>
              <a:t>cardiomegaly</a:t>
            </a:r>
            <a:r>
              <a:rPr lang="en-GB" dirty="0" smtClean="0"/>
              <a:t> and pulmonary oedema. Also to exclude lung disease such as </a:t>
            </a:r>
            <a:r>
              <a:rPr lang="en-GB" dirty="0" err="1" smtClean="0"/>
              <a:t>pneumothorax</a:t>
            </a:r>
            <a:r>
              <a:rPr lang="en-GB" dirty="0" smtClean="0"/>
              <a:t>.</a:t>
            </a:r>
          </a:p>
          <a:p>
            <a:pPr lvl="1"/>
            <a:r>
              <a:rPr lang="en-GB" dirty="0" smtClean="0"/>
              <a:t>Serum potassium, calcium and magnesium -looking for causes of prolonged QT interval on ECG</a:t>
            </a:r>
          </a:p>
          <a:p>
            <a:pPr lvl="1"/>
            <a:r>
              <a:rPr lang="en-GB" dirty="0" smtClean="0"/>
              <a:t>Serum </a:t>
            </a:r>
            <a:r>
              <a:rPr lang="en-GB" dirty="0" err="1" smtClean="0"/>
              <a:t>troponin</a:t>
            </a:r>
            <a:r>
              <a:rPr lang="en-GB" dirty="0" smtClean="0"/>
              <a:t> -looking for elevation secondary to </a:t>
            </a:r>
            <a:r>
              <a:rPr lang="en-GB" dirty="0" err="1" smtClean="0"/>
              <a:t>myocarditis</a:t>
            </a:r>
            <a:r>
              <a:rPr lang="en-GB" dirty="0" smtClean="0"/>
              <a:t>.</a:t>
            </a:r>
          </a:p>
          <a:p>
            <a:pPr lvl="1"/>
            <a:r>
              <a:rPr lang="en-GB" dirty="0" smtClean="0"/>
              <a:t>D </a:t>
            </a:r>
            <a:r>
              <a:rPr lang="en-GB" dirty="0" err="1" smtClean="0"/>
              <a:t>Dimer</a:t>
            </a:r>
            <a:r>
              <a:rPr lang="en-GB" dirty="0" smtClean="0"/>
              <a:t> -her presentation would be consistent with multiple pulmonary emboli causing her progressive dyspnoea and tachycardia.</a:t>
            </a:r>
          </a:p>
          <a:p>
            <a:pPr lvl="1"/>
            <a:r>
              <a:rPr lang="en-GB" dirty="0" smtClean="0"/>
              <a:t>ECHO, if rapidly available in your ED. This would look for signs of impaired LV function secondary to </a:t>
            </a:r>
            <a:r>
              <a:rPr lang="en-GB" dirty="0" err="1" smtClean="0"/>
              <a:t>myocarditis</a:t>
            </a:r>
            <a:r>
              <a:rPr lang="en-GB" dirty="0" smtClean="0"/>
              <a:t>-related </a:t>
            </a:r>
            <a:r>
              <a:rPr lang="en-GB" dirty="0" err="1" smtClean="0"/>
              <a:t>cardiomyopathy</a:t>
            </a:r>
            <a:r>
              <a:rPr lang="en-GB" dirty="0" smtClean="0"/>
              <a:t>. It could also look for signs of right heart failure, which could be secondary to left heart failure or secondary to lung disease such as multiple PEs &amp; pulmonary hypertension. </a:t>
            </a:r>
          </a:p>
          <a:p>
            <a:r>
              <a:rPr lang="en-GB" dirty="0" smtClean="0"/>
              <a:t>0.5 marks each for any 2 of these, 0.5 marks for appropriate reason..</a:t>
            </a:r>
          </a:p>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the SAQs cover?</a:t>
            </a:r>
            <a:endParaRPr lang="en-GB" dirty="0"/>
          </a:p>
        </p:txBody>
      </p:sp>
      <p:sp>
        <p:nvSpPr>
          <p:cNvPr id="3" name="Content Placeholder 2"/>
          <p:cNvSpPr>
            <a:spLocks noGrp="1"/>
          </p:cNvSpPr>
          <p:nvPr>
            <p:ph sz="quarter" idx="1"/>
          </p:nvPr>
        </p:nvSpPr>
        <p:spPr/>
        <p:txBody>
          <a:bodyPr>
            <a:normAutofit fontScale="85000" lnSpcReduction="10000"/>
          </a:bodyPr>
          <a:lstStyle/>
          <a:p>
            <a:pPr lvl="1"/>
            <a:r>
              <a:rPr lang="en-GB" dirty="0" smtClean="0">
                <a:solidFill>
                  <a:srgbClr val="C00000"/>
                </a:solidFill>
              </a:rPr>
              <a:t>60 question in 3 hours </a:t>
            </a:r>
            <a:r>
              <a:rPr lang="en-GB" dirty="0" smtClean="0"/>
              <a:t>=</a:t>
            </a:r>
            <a:r>
              <a:rPr lang="en-GB" dirty="0" smtClean="0">
                <a:solidFill>
                  <a:srgbClr val="7030A0"/>
                </a:solidFill>
              </a:rPr>
              <a:t>3 minutes </a:t>
            </a:r>
            <a:r>
              <a:rPr lang="en-GB" dirty="0" smtClean="0"/>
              <a:t>per question.</a:t>
            </a:r>
          </a:p>
          <a:p>
            <a:pPr lvl="1"/>
            <a:r>
              <a:rPr lang="en-GB" dirty="0" smtClean="0">
                <a:solidFill>
                  <a:srgbClr val="7030A0"/>
                </a:solidFill>
              </a:rPr>
              <a:t>3 marks per question </a:t>
            </a:r>
            <a:r>
              <a:rPr lang="en-GB" dirty="0" smtClean="0"/>
              <a:t>–marks per part indicated in the question (</a:t>
            </a:r>
            <a:r>
              <a:rPr lang="en-GB" dirty="0" err="1" smtClean="0"/>
              <a:t>eg</a:t>
            </a:r>
            <a:r>
              <a:rPr lang="en-GB" dirty="0" smtClean="0"/>
              <a:t> –give 2 causes of.. (2 marks))</a:t>
            </a:r>
          </a:p>
          <a:p>
            <a:pPr lvl="1"/>
            <a:r>
              <a:rPr lang="en-GB" dirty="0" smtClean="0">
                <a:solidFill>
                  <a:srgbClr val="7030A0"/>
                </a:solidFill>
              </a:rPr>
              <a:t>Topics</a:t>
            </a:r>
            <a:r>
              <a:rPr lang="en-GB" dirty="0" smtClean="0"/>
              <a:t> must be in the Year 1-3 Curriculum</a:t>
            </a:r>
          </a:p>
          <a:p>
            <a:pPr lvl="1"/>
            <a:r>
              <a:rPr lang="en-GB" dirty="0" smtClean="0"/>
              <a:t>Questions should be unambiguous, not too long, require some interpretation of the data in the stem, and each part of the question should independent of the other parts.</a:t>
            </a:r>
          </a:p>
          <a:p>
            <a:pPr lvl="1"/>
            <a:r>
              <a:rPr lang="en-GB" dirty="0" smtClean="0">
                <a:solidFill>
                  <a:srgbClr val="7030A0"/>
                </a:solidFill>
              </a:rPr>
              <a:t>Level of knowledge </a:t>
            </a:r>
            <a:r>
              <a:rPr lang="en-GB" dirty="0" smtClean="0"/>
              <a:t>expected is that of an ST3 Registrar</a:t>
            </a:r>
          </a:p>
          <a:p>
            <a:pPr lvl="1"/>
            <a:r>
              <a:rPr lang="en-GB" dirty="0" smtClean="0"/>
              <a:t>“</a:t>
            </a:r>
            <a:r>
              <a:rPr lang="en-GB" dirty="0" smtClean="0">
                <a:solidFill>
                  <a:srgbClr val="7030A0"/>
                </a:solidFill>
              </a:rPr>
              <a:t>Assets</a:t>
            </a:r>
            <a:r>
              <a:rPr lang="en-GB" dirty="0" smtClean="0"/>
              <a:t>” –these are images are used for most questions to support the question stem. Can be clinical images, 12 lead ECG or rhythm strip, ABGs, X-rays, CT head, Ultrasound images, ventilator settings, photo of equipment, etc.</a:t>
            </a:r>
          </a:p>
          <a:p>
            <a:pPr lvl="1"/>
            <a:r>
              <a:rPr lang="en-GB" dirty="0" smtClean="0">
                <a:solidFill>
                  <a:srgbClr val="7030A0"/>
                </a:solidFill>
              </a:rPr>
              <a:t>Terminology</a:t>
            </a:r>
            <a:r>
              <a:rPr lang="en-GB" dirty="0" smtClean="0"/>
              <a:t> as per the RCEM website.</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Question 2</a:t>
            </a:r>
            <a:endParaRPr lang="en-GB" dirty="0"/>
          </a:p>
        </p:txBody>
      </p:sp>
      <p:sp>
        <p:nvSpPr>
          <p:cNvPr id="3" name="Content Placeholder 2"/>
          <p:cNvSpPr>
            <a:spLocks noGrp="1"/>
          </p:cNvSpPr>
          <p:nvPr>
            <p:ph sz="quarter" idx="1"/>
          </p:nvPr>
        </p:nvSpPr>
        <p:spPr/>
        <p:txBody>
          <a:bodyPr/>
          <a:lstStyle/>
          <a:p>
            <a:r>
              <a:rPr lang="en-GB" dirty="0" smtClean="0"/>
              <a:t>A 40 year old man attends the Emergency Department with swelling of his lips, tongue and pharynx. This started 2 hours ago.</a:t>
            </a:r>
          </a:p>
          <a:p>
            <a:r>
              <a:rPr lang="en-GB" dirty="0" smtClean="0"/>
              <a:t>He has no rash or wheeze.</a:t>
            </a:r>
          </a:p>
          <a:p>
            <a:r>
              <a:rPr lang="en-GB" dirty="0" smtClean="0"/>
              <a:t>He has a history of hypertension, treated with </a:t>
            </a:r>
            <a:r>
              <a:rPr lang="en-GB" dirty="0" err="1" smtClean="0"/>
              <a:t>lisinopril</a:t>
            </a:r>
            <a:r>
              <a:rPr lang="en-GB" dirty="0" smtClean="0"/>
              <a:t> and </a:t>
            </a:r>
            <a:r>
              <a:rPr lang="en-GB" dirty="0" err="1" smtClean="0"/>
              <a:t>doxazosin</a:t>
            </a:r>
            <a:r>
              <a:rPr lang="en-GB" dirty="0" smtClean="0"/>
              <a:t> for 2 years. He is on no other medication.</a:t>
            </a:r>
          </a:p>
          <a:p>
            <a:r>
              <a:rPr lang="en-GB" dirty="0" smtClean="0"/>
              <a:t>He is alert, his saturations are100% on high flow oxygen, heart rate 120, BP 170/85.</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Q2: Image</a:t>
            </a:r>
            <a:endParaRPr lang="en-GB" dirty="0"/>
          </a:p>
        </p:txBody>
      </p:sp>
      <p:pic>
        <p:nvPicPr>
          <p:cNvPr id="7" name="Content Placeholder 6" descr="q4udxkl.jpg"/>
          <p:cNvPicPr>
            <a:picLocks noGrp="1" noChangeAspect="1"/>
          </p:cNvPicPr>
          <p:nvPr>
            <p:ph sz="quarter" idx="1"/>
          </p:nvPr>
        </p:nvPicPr>
        <p:blipFill>
          <a:blip r:embed="rId2" cstate="print"/>
          <a:stretch>
            <a:fillRect/>
          </a:stretch>
        </p:blipFill>
        <p:spPr>
          <a:xfrm>
            <a:off x="3563888" y="476672"/>
            <a:ext cx="4374486" cy="583264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Q2 </a:t>
            </a:r>
            <a:endParaRPr lang="en-GB" dirty="0"/>
          </a:p>
        </p:txBody>
      </p:sp>
      <p:sp>
        <p:nvSpPr>
          <p:cNvPr id="5" name="Content Placeholder 4"/>
          <p:cNvSpPr>
            <a:spLocks noGrp="1"/>
          </p:cNvSpPr>
          <p:nvPr>
            <p:ph sz="quarter" idx="1"/>
          </p:nvPr>
        </p:nvSpPr>
        <p:spPr/>
        <p:txBody>
          <a:bodyPr>
            <a:normAutofit lnSpcReduction="10000"/>
          </a:bodyPr>
          <a:lstStyle/>
          <a:p>
            <a:r>
              <a:rPr lang="en-GB" dirty="0" smtClean="0"/>
              <a:t>Anaphylaxis treatment is initiated (adrenaline, hydrocortisone and </a:t>
            </a:r>
            <a:r>
              <a:rPr lang="en-GB" dirty="0" err="1" smtClean="0"/>
              <a:t>chlorpheniramine</a:t>
            </a:r>
            <a:r>
              <a:rPr lang="en-GB" dirty="0" smtClean="0"/>
              <a:t>) but after 5 minutes his facial swelling appears worse and he is cyanosed and drowsy.</a:t>
            </a:r>
          </a:p>
          <a:p>
            <a:r>
              <a:rPr lang="en-GB" dirty="0" smtClean="0"/>
              <a:t>A) What 2 immediate treatments would you now initiate? (1 mark)</a:t>
            </a:r>
          </a:p>
          <a:p>
            <a:r>
              <a:rPr lang="en-GB" dirty="0" smtClean="0"/>
              <a:t>B) Other than anaphylaxis, suggest 2 other likely differential diagnoses?</a:t>
            </a:r>
          </a:p>
          <a:p>
            <a:r>
              <a:rPr lang="en-GB" dirty="0" smtClean="0"/>
              <a:t>C) What investigations would help confirm the diagnosis -give 2, (1 mark)  </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207824" cy="896144"/>
          </a:xfrm>
        </p:spPr>
        <p:txBody>
          <a:bodyPr>
            <a:normAutofit fontScale="90000"/>
          </a:bodyPr>
          <a:lstStyle/>
          <a:p>
            <a:r>
              <a:rPr lang="en-GB" dirty="0" smtClean="0"/>
              <a:t>Q2-Angioedema due to ACE-inhibitor sensitivity (CMP1, C3AP6)</a:t>
            </a:r>
            <a:endParaRPr lang="en-GB" dirty="0"/>
          </a:p>
        </p:txBody>
      </p:sp>
      <p:sp>
        <p:nvSpPr>
          <p:cNvPr id="3" name="Content Placeholder 2"/>
          <p:cNvSpPr>
            <a:spLocks noGrp="1"/>
          </p:cNvSpPr>
          <p:nvPr>
            <p:ph sz="quarter" idx="1"/>
          </p:nvPr>
        </p:nvSpPr>
        <p:spPr>
          <a:xfrm>
            <a:off x="467544" y="1600200"/>
            <a:ext cx="8352928" cy="4925144"/>
          </a:xfrm>
        </p:spPr>
        <p:txBody>
          <a:bodyPr>
            <a:normAutofit fontScale="70000" lnSpcReduction="20000"/>
          </a:bodyPr>
          <a:lstStyle/>
          <a:p>
            <a:r>
              <a:rPr lang="en-GB" dirty="0" smtClean="0">
                <a:solidFill>
                  <a:srgbClr val="7030A0"/>
                </a:solidFill>
              </a:rPr>
              <a:t>A) Immediate treatments</a:t>
            </a:r>
          </a:p>
          <a:p>
            <a:pPr lvl="1"/>
            <a:r>
              <a:rPr lang="en-GB" dirty="0" smtClean="0"/>
              <a:t>Secure airway by either </a:t>
            </a:r>
            <a:r>
              <a:rPr lang="en-GB" dirty="0" err="1" smtClean="0"/>
              <a:t>oro</a:t>
            </a:r>
            <a:r>
              <a:rPr lang="en-GB" dirty="0" smtClean="0"/>
              <a:t>-tracheal intubation, or if this fails, by surgical </a:t>
            </a:r>
            <a:r>
              <a:rPr lang="en-GB" dirty="0" err="1" smtClean="0"/>
              <a:t>cricothyroidotomy</a:t>
            </a:r>
            <a:r>
              <a:rPr lang="en-GB" dirty="0" smtClean="0"/>
              <a:t> (front of neck access).</a:t>
            </a:r>
          </a:p>
          <a:p>
            <a:pPr lvl="1"/>
            <a:r>
              <a:rPr lang="en-GB" dirty="0" smtClean="0"/>
              <a:t>Further dose of adrenaline 0.5ml 1:1000, </a:t>
            </a:r>
            <a:r>
              <a:rPr lang="en-GB" dirty="0" err="1" smtClean="0"/>
              <a:t>im</a:t>
            </a:r>
            <a:endParaRPr lang="en-GB" dirty="0" smtClean="0"/>
          </a:p>
          <a:p>
            <a:pPr lvl="1"/>
            <a:r>
              <a:rPr lang="en-GB" dirty="0" smtClean="0"/>
              <a:t>Consider iv boluses of adrenaline 50mcg if experienced in </a:t>
            </a:r>
            <a:r>
              <a:rPr lang="en-GB" dirty="0" err="1" smtClean="0"/>
              <a:t>vasopressor</a:t>
            </a:r>
            <a:r>
              <a:rPr lang="en-GB" dirty="0" smtClean="0"/>
              <a:t> use (ALS 2016)</a:t>
            </a:r>
          </a:p>
          <a:p>
            <a:r>
              <a:rPr lang="en-GB" dirty="0" smtClean="0">
                <a:solidFill>
                  <a:srgbClr val="7030A0"/>
                </a:solidFill>
              </a:rPr>
              <a:t>B) Diagnoses</a:t>
            </a:r>
          </a:p>
          <a:p>
            <a:pPr lvl="1"/>
            <a:r>
              <a:rPr lang="en-GB" dirty="0" smtClean="0"/>
              <a:t>ACE-inhibitor induced </a:t>
            </a:r>
            <a:r>
              <a:rPr lang="en-GB" dirty="0" err="1" smtClean="0"/>
              <a:t>angioedema</a:t>
            </a:r>
            <a:endParaRPr lang="en-GB" dirty="0" smtClean="0"/>
          </a:p>
          <a:p>
            <a:pPr lvl="1"/>
            <a:r>
              <a:rPr lang="en-GB" dirty="0" smtClean="0"/>
              <a:t>Hereditary or acquired C1 esterase inhibitor (C1-INH) deficiency</a:t>
            </a:r>
          </a:p>
          <a:p>
            <a:r>
              <a:rPr lang="en-GB" dirty="0" smtClean="0">
                <a:solidFill>
                  <a:srgbClr val="7030A0"/>
                </a:solidFill>
              </a:rPr>
              <a:t>C) Investigations</a:t>
            </a:r>
          </a:p>
          <a:p>
            <a:pPr lvl="1"/>
            <a:r>
              <a:rPr lang="en-GB" dirty="0" smtClean="0"/>
              <a:t>C1 esterase level (low in Deficiency conditions)</a:t>
            </a:r>
          </a:p>
          <a:p>
            <a:pPr lvl="1"/>
            <a:r>
              <a:rPr lang="en-GB" dirty="0" smtClean="0"/>
              <a:t>Complement assay (C4, C1q) (C1q is low in hereditary </a:t>
            </a:r>
            <a:r>
              <a:rPr lang="en-GB" dirty="0" err="1" smtClean="0"/>
              <a:t>angioedema</a:t>
            </a:r>
            <a:r>
              <a:rPr lang="en-GB" dirty="0" smtClean="0"/>
              <a:t>-you don’t need to know this though!)</a:t>
            </a:r>
          </a:p>
          <a:p>
            <a:pPr lvl="1"/>
            <a:r>
              <a:rPr lang="en-GB" dirty="0" smtClean="0"/>
              <a:t>Mast cell </a:t>
            </a:r>
            <a:r>
              <a:rPr lang="en-GB" dirty="0" err="1" smtClean="0"/>
              <a:t>tryptase</a:t>
            </a:r>
            <a:r>
              <a:rPr lang="en-GB" dirty="0" smtClean="0"/>
              <a:t> (raised in anaphylaxis)</a:t>
            </a:r>
          </a:p>
          <a:p>
            <a:pPr lvl="1"/>
            <a:r>
              <a:rPr lang="en-GB" dirty="0" smtClean="0"/>
              <a:t>Good </a:t>
            </a:r>
            <a:r>
              <a:rPr lang="en-GB" dirty="0" err="1" smtClean="0"/>
              <a:t>Medscape</a:t>
            </a:r>
            <a:r>
              <a:rPr lang="en-GB" dirty="0" smtClean="0"/>
              <a:t> case on this topic at: </a:t>
            </a:r>
            <a:r>
              <a:rPr lang="en-GB" dirty="0" smtClean="0">
                <a:hlinkClick r:id="rId2"/>
              </a:rPr>
              <a:t>https://reference.medscape.com/viewarticle/900203?src=wnl_casechlg_180828_mscpref_reader&amp;uac=120825SX&amp;impID=1721110&amp;faf=1</a:t>
            </a:r>
            <a:endParaRPr lang="en-GB" dirty="0" smtClean="0"/>
          </a:p>
          <a:p>
            <a:pPr lvl="1"/>
            <a:endParaRPr lang="en-GB" dirty="0" smtClean="0"/>
          </a:p>
          <a:p>
            <a:pPr lvl="1"/>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Anaphylaxis questions</a:t>
            </a:r>
            <a:endParaRPr lang="en-GB" dirty="0"/>
          </a:p>
        </p:txBody>
      </p:sp>
      <p:sp>
        <p:nvSpPr>
          <p:cNvPr id="3" name="Content Placeholder 2"/>
          <p:cNvSpPr>
            <a:spLocks noGrp="1"/>
          </p:cNvSpPr>
          <p:nvPr>
            <p:ph sz="quarter" idx="1"/>
          </p:nvPr>
        </p:nvSpPr>
        <p:spPr/>
        <p:txBody>
          <a:bodyPr>
            <a:normAutofit fontScale="92500" lnSpcReduction="20000"/>
          </a:bodyPr>
          <a:lstStyle/>
          <a:p>
            <a:r>
              <a:rPr lang="en-GB" dirty="0" smtClean="0"/>
              <a:t>This question is about the differential diagnoses of anaphylaxis, and also about recognising the need to </a:t>
            </a:r>
            <a:r>
              <a:rPr lang="en-GB" dirty="0" err="1" smtClean="0"/>
              <a:t>intubate</a:t>
            </a:r>
            <a:r>
              <a:rPr lang="en-GB" dirty="0" smtClean="0"/>
              <a:t> immediately.</a:t>
            </a:r>
          </a:p>
          <a:p>
            <a:r>
              <a:rPr lang="en-GB" dirty="0" smtClean="0"/>
              <a:t>Question could also be about:</a:t>
            </a:r>
          </a:p>
          <a:p>
            <a:pPr lvl="1"/>
            <a:r>
              <a:rPr lang="en-GB" dirty="0" smtClean="0"/>
              <a:t>Managing a difficult airway /failed airway algorithm</a:t>
            </a:r>
          </a:p>
          <a:p>
            <a:pPr lvl="1"/>
            <a:r>
              <a:rPr lang="en-GB" dirty="0" smtClean="0"/>
              <a:t>Management once patient is stable –</a:t>
            </a:r>
            <a:r>
              <a:rPr lang="en-GB" dirty="0" err="1" smtClean="0"/>
              <a:t>ie</a:t>
            </a:r>
            <a:r>
              <a:rPr lang="en-GB" dirty="0" smtClean="0"/>
              <a:t> observation, </a:t>
            </a:r>
            <a:r>
              <a:rPr lang="en-GB" dirty="0" err="1" smtClean="0"/>
              <a:t>epipen</a:t>
            </a:r>
            <a:r>
              <a:rPr lang="en-GB" dirty="0" smtClean="0"/>
              <a:t> prescription, referral to allergy clinic as per NICE 134 (assessment and referral after emergency treatment) at: </a:t>
            </a:r>
            <a:r>
              <a:rPr lang="en-GB" dirty="0" smtClean="0">
                <a:hlinkClick r:id="rId2"/>
              </a:rPr>
              <a:t>https://www.nice.org.uk/guidance/cg134</a:t>
            </a:r>
            <a:endParaRPr lang="en-GB" dirty="0" smtClean="0"/>
          </a:p>
          <a:p>
            <a:pPr lvl="1"/>
            <a:r>
              <a:rPr lang="en-GB" dirty="0" smtClean="0"/>
              <a:t>All test your knowledge of the trickier aspects of a familiar presentation. (But you do need to know the treatment algorithm too, and the Paediatric doses).</a:t>
            </a:r>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ALS-Anaphylaxis-Algorithm.jpg"/>
          <p:cNvPicPr>
            <a:picLocks noGrp="1" noChangeAspect="1"/>
          </p:cNvPicPr>
          <p:nvPr>
            <p:ph sz="quarter" idx="1"/>
          </p:nvPr>
        </p:nvPicPr>
        <p:blipFill>
          <a:blip r:embed="rId2" cstate="print"/>
          <a:stretch>
            <a:fillRect/>
          </a:stretch>
        </p:blipFill>
        <p:spPr>
          <a:xfrm>
            <a:off x="755576" y="260648"/>
            <a:ext cx="3737018" cy="6446156"/>
          </a:xfrm>
        </p:spPr>
      </p:pic>
      <p:sp>
        <p:nvSpPr>
          <p:cNvPr id="5" name="Content Placeholder 4"/>
          <p:cNvSpPr>
            <a:spLocks noGrp="1"/>
          </p:cNvSpPr>
          <p:nvPr>
            <p:ph sz="quarter" idx="2"/>
          </p:nvPr>
        </p:nvSpPr>
        <p:spPr/>
        <p:txBody>
          <a:bodyPr/>
          <a:lstStyle/>
          <a:p>
            <a:r>
              <a:rPr lang="en-GB" dirty="0" smtClean="0"/>
              <a:t>ALS </a:t>
            </a:r>
            <a:r>
              <a:rPr lang="en-GB" dirty="0" err="1" smtClean="0"/>
              <a:t>Anapylaxis</a:t>
            </a:r>
            <a:r>
              <a:rPr lang="en-GB" dirty="0" smtClean="0"/>
              <a:t> algorithm</a:t>
            </a:r>
            <a:endParaRPr lang="en-GB"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Question 3</a:t>
            </a:r>
            <a:endParaRPr lang="en-GB" dirty="0"/>
          </a:p>
        </p:txBody>
      </p:sp>
      <p:sp>
        <p:nvSpPr>
          <p:cNvPr id="6" name="Content Placeholder 5"/>
          <p:cNvSpPr>
            <a:spLocks noGrp="1"/>
          </p:cNvSpPr>
          <p:nvPr>
            <p:ph sz="quarter" idx="1"/>
          </p:nvPr>
        </p:nvSpPr>
        <p:spPr/>
        <p:txBody>
          <a:bodyPr>
            <a:normAutofit lnSpcReduction="10000"/>
          </a:bodyPr>
          <a:lstStyle/>
          <a:p>
            <a:r>
              <a:rPr lang="en-GB" dirty="0" smtClean="0"/>
              <a:t>A 65 year old lady attends with a 4 week history of right shoulder pain. Today she fell onto her shoulder and the pain has increased.</a:t>
            </a:r>
          </a:p>
          <a:p>
            <a:r>
              <a:rPr lang="en-GB" dirty="0" smtClean="0"/>
              <a:t>Her humeral head is tender with a mild reduction in all movements. Neurological examination is normal.</a:t>
            </a:r>
          </a:p>
          <a:p>
            <a:r>
              <a:rPr lang="en-GB" dirty="0" smtClean="0"/>
              <a:t>She has no past medical history. For the last 2 months she has been feeling increasingly tired.</a:t>
            </a:r>
          </a:p>
          <a:p>
            <a:r>
              <a:rPr lang="en-GB" dirty="0" smtClean="0"/>
              <a:t>A shoulder X-ray has been performed.</a:t>
            </a:r>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 XR:</a:t>
            </a:r>
            <a:endParaRPr lang="en-GB" dirty="0"/>
          </a:p>
        </p:txBody>
      </p:sp>
      <p:pic>
        <p:nvPicPr>
          <p:cNvPr id="4" name="Content Placeholder 3" descr="shoulder breast mets.jpg"/>
          <p:cNvPicPr>
            <a:picLocks noGrp="1" noChangeAspect="1"/>
          </p:cNvPicPr>
          <p:nvPr>
            <p:ph sz="quarter" idx="1"/>
          </p:nvPr>
        </p:nvPicPr>
        <p:blipFill>
          <a:blip r:embed="rId2" cstate="print"/>
          <a:stretch>
            <a:fillRect/>
          </a:stretch>
        </p:blipFill>
        <p:spPr>
          <a:xfrm>
            <a:off x="2915814" y="188640"/>
            <a:ext cx="4464497" cy="6591292"/>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Q3</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A) What abnormality is shown on the x-ray (1 mark).</a:t>
            </a:r>
          </a:p>
          <a:p>
            <a:r>
              <a:rPr lang="en-GB" dirty="0" smtClean="0"/>
              <a:t>B) Blood tests have been performed:</a:t>
            </a:r>
          </a:p>
          <a:p>
            <a:pPr lvl="1"/>
            <a:r>
              <a:rPr lang="en-GB" dirty="0" err="1" smtClean="0"/>
              <a:t>Hb</a:t>
            </a:r>
            <a:r>
              <a:rPr lang="en-GB" dirty="0" smtClean="0"/>
              <a:t> 10.8, WCC 12.8, platelets 481</a:t>
            </a:r>
          </a:p>
          <a:p>
            <a:pPr lvl="1"/>
            <a:r>
              <a:rPr lang="en-GB" dirty="0" smtClean="0"/>
              <a:t>Calcium 3.5 (normal range 2.2-2.8)</a:t>
            </a:r>
          </a:p>
          <a:p>
            <a:pPr lvl="1"/>
            <a:r>
              <a:rPr lang="en-GB" dirty="0" smtClean="0"/>
              <a:t>What treatment would you initiate in the ED? (1 mark)</a:t>
            </a:r>
          </a:p>
          <a:p>
            <a:r>
              <a:rPr lang="en-GB" dirty="0" smtClean="0"/>
              <a:t>C) What 2 immediate investigations would you carry out to exclude life-threatening complications of </a:t>
            </a:r>
            <a:r>
              <a:rPr lang="en-GB" dirty="0" err="1" smtClean="0"/>
              <a:t>hypercalcaemia</a:t>
            </a:r>
            <a:r>
              <a:rPr lang="en-GB" dirty="0" smtClean="0"/>
              <a:t>? (1 mark)</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Q3: </a:t>
            </a:r>
            <a:r>
              <a:rPr lang="en-GB" dirty="0" err="1" smtClean="0"/>
              <a:t>Atraumatic</a:t>
            </a:r>
            <a:r>
              <a:rPr lang="en-GB" dirty="0" smtClean="0"/>
              <a:t> limb pain, </a:t>
            </a:r>
            <a:r>
              <a:rPr lang="en-GB" dirty="0" err="1" smtClean="0"/>
              <a:t>hypercalcaemia</a:t>
            </a:r>
            <a:r>
              <a:rPr lang="en-GB" dirty="0" smtClean="0"/>
              <a:t> (CAP 20)</a:t>
            </a:r>
            <a:endParaRPr lang="en-GB" dirty="0"/>
          </a:p>
        </p:txBody>
      </p:sp>
      <p:sp>
        <p:nvSpPr>
          <p:cNvPr id="3" name="Content Placeholder 2"/>
          <p:cNvSpPr>
            <a:spLocks noGrp="1"/>
          </p:cNvSpPr>
          <p:nvPr>
            <p:ph sz="quarter" idx="1"/>
          </p:nvPr>
        </p:nvSpPr>
        <p:spPr/>
        <p:txBody>
          <a:bodyPr>
            <a:normAutofit fontScale="92500" lnSpcReduction="10000"/>
          </a:bodyPr>
          <a:lstStyle/>
          <a:p>
            <a:r>
              <a:rPr lang="en-GB" dirty="0" smtClean="0"/>
              <a:t>A) X-ray shows multiple punched-out lesions consistent with metastases (or, less likely, multiple myeloma).</a:t>
            </a:r>
          </a:p>
          <a:p>
            <a:r>
              <a:rPr lang="en-GB" dirty="0" smtClean="0"/>
              <a:t>B)  Treatment:</a:t>
            </a:r>
          </a:p>
          <a:p>
            <a:pPr lvl="1"/>
            <a:r>
              <a:rPr lang="en-GB" dirty="0" smtClean="0"/>
              <a:t>1. Rehydration: 0.9% saline, 4-6L in 24 hours</a:t>
            </a:r>
          </a:p>
          <a:p>
            <a:pPr lvl="1"/>
            <a:r>
              <a:rPr lang="en-GB" dirty="0" smtClean="0"/>
              <a:t>2. </a:t>
            </a:r>
            <a:r>
              <a:rPr lang="en-GB" dirty="0" err="1" smtClean="0"/>
              <a:t>Frusemide</a:t>
            </a:r>
            <a:r>
              <a:rPr lang="en-GB" dirty="0" smtClean="0"/>
              <a:t> once rehydrated, 40mg BD</a:t>
            </a:r>
          </a:p>
          <a:p>
            <a:pPr lvl="1"/>
            <a:r>
              <a:rPr lang="en-GB" dirty="0" smtClean="0"/>
              <a:t>3. </a:t>
            </a:r>
            <a:r>
              <a:rPr lang="en-GB" dirty="0" err="1" smtClean="0"/>
              <a:t>Bisphosphonate</a:t>
            </a:r>
            <a:r>
              <a:rPr lang="en-GB" dirty="0" smtClean="0"/>
              <a:t>, </a:t>
            </a:r>
            <a:r>
              <a:rPr lang="en-GB" dirty="0" err="1" smtClean="0"/>
              <a:t>pamidronate</a:t>
            </a:r>
            <a:r>
              <a:rPr lang="en-GB" dirty="0" smtClean="0"/>
              <a:t> 90mg iv</a:t>
            </a:r>
          </a:p>
          <a:p>
            <a:r>
              <a:rPr lang="en-GB" dirty="0" smtClean="0"/>
              <a:t>C) Urgent investigations</a:t>
            </a:r>
          </a:p>
          <a:p>
            <a:pPr lvl="1"/>
            <a:r>
              <a:rPr lang="en-GB" dirty="0" smtClean="0"/>
              <a:t>Check renal function- (how does </a:t>
            </a:r>
            <a:r>
              <a:rPr lang="en-GB" dirty="0" err="1" smtClean="0"/>
              <a:t>hypercalcaemia</a:t>
            </a:r>
            <a:r>
              <a:rPr lang="en-GB" dirty="0" smtClean="0"/>
              <a:t> affect the kidneys?)</a:t>
            </a:r>
          </a:p>
          <a:p>
            <a:pPr lvl="1"/>
            <a:r>
              <a:rPr lang="en-GB" dirty="0" smtClean="0"/>
              <a:t>ECG –why?</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2031ab13702fed528f26915dd95495dc.jpg"/>
          <p:cNvPicPr>
            <a:picLocks noGrp="1" noChangeAspect="1"/>
          </p:cNvPicPr>
          <p:nvPr>
            <p:ph sz="quarter" idx="1"/>
          </p:nvPr>
        </p:nvPicPr>
        <p:blipFill>
          <a:blip r:embed="rId2" cstate="print"/>
          <a:stretch>
            <a:fillRect/>
          </a:stretch>
        </p:blipFill>
        <p:spPr>
          <a:xfrm>
            <a:off x="582391" y="332656"/>
            <a:ext cx="8165497" cy="6130252"/>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Causes of a high Ca</a:t>
            </a:r>
            <a:endParaRPr lang="en-GB" dirty="0"/>
          </a:p>
        </p:txBody>
      </p:sp>
      <p:sp>
        <p:nvSpPr>
          <p:cNvPr id="3" name="Content Placeholder 2"/>
          <p:cNvSpPr>
            <a:spLocks noGrp="1"/>
          </p:cNvSpPr>
          <p:nvPr>
            <p:ph sz="quarter" idx="1"/>
          </p:nvPr>
        </p:nvSpPr>
        <p:spPr/>
        <p:txBody>
          <a:bodyPr>
            <a:normAutofit fontScale="92500"/>
          </a:bodyPr>
          <a:lstStyle/>
          <a:p>
            <a:r>
              <a:rPr lang="en-GB" dirty="0" smtClean="0">
                <a:solidFill>
                  <a:srgbClr val="FF0000"/>
                </a:solidFill>
              </a:rPr>
              <a:t>1. Cancer</a:t>
            </a:r>
          </a:p>
          <a:p>
            <a:pPr lvl="1"/>
            <a:r>
              <a:rPr lang="en-GB" dirty="0" smtClean="0"/>
              <a:t>Metastases, myeloma –increases </a:t>
            </a:r>
            <a:r>
              <a:rPr lang="en-GB" dirty="0" err="1" smtClean="0"/>
              <a:t>osteoclast</a:t>
            </a:r>
            <a:r>
              <a:rPr lang="en-GB" dirty="0" smtClean="0"/>
              <a:t> activity</a:t>
            </a:r>
          </a:p>
          <a:p>
            <a:pPr lvl="1"/>
            <a:r>
              <a:rPr lang="en-GB" dirty="0" smtClean="0"/>
              <a:t>Renal cell, </a:t>
            </a:r>
            <a:r>
              <a:rPr lang="en-GB" dirty="0" err="1" smtClean="0"/>
              <a:t>Squamous</a:t>
            </a:r>
            <a:r>
              <a:rPr lang="en-GB" dirty="0" smtClean="0"/>
              <a:t> cell, breast –make </a:t>
            </a:r>
            <a:r>
              <a:rPr lang="en-GB" dirty="0" err="1" smtClean="0"/>
              <a:t>PTHrp</a:t>
            </a:r>
            <a:endParaRPr lang="en-GB" dirty="0" smtClean="0"/>
          </a:p>
          <a:p>
            <a:r>
              <a:rPr lang="en-GB" dirty="0" smtClean="0">
                <a:solidFill>
                  <a:srgbClr val="FF0000"/>
                </a:solidFill>
              </a:rPr>
              <a:t>2. Primary Hyperparathyroidism</a:t>
            </a:r>
          </a:p>
          <a:p>
            <a:r>
              <a:rPr lang="en-GB" dirty="0" smtClean="0"/>
              <a:t>3. </a:t>
            </a:r>
            <a:r>
              <a:rPr lang="en-GB" dirty="0" err="1" smtClean="0"/>
              <a:t>Sarcoid</a:t>
            </a:r>
            <a:endParaRPr lang="en-GB" dirty="0" smtClean="0"/>
          </a:p>
          <a:p>
            <a:r>
              <a:rPr lang="en-GB" dirty="0" smtClean="0"/>
              <a:t>4. </a:t>
            </a:r>
            <a:r>
              <a:rPr lang="en-GB" dirty="0" err="1" smtClean="0"/>
              <a:t>Thiazide</a:t>
            </a:r>
            <a:r>
              <a:rPr lang="en-GB" dirty="0" smtClean="0"/>
              <a:t> diuretics</a:t>
            </a:r>
          </a:p>
          <a:p>
            <a:r>
              <a:rPr lang="en-GB" dirty="0" smtClean="0"/>
              <a:t>5. Drug overdose: </a:t>
            </a:r>
            <a:r>
              <a:rPr lang="en-GB" dirty="0" err="1" smtClean="0"/>
              <a:t>Vit</a:t>
            </a:r>
            <a:r>
              <a:rPr lang="en-GB" dirty="0" smtClean="0"/>
              <a:t> D, </a:t>
            </a:r>
            <a:r>
              <a:rPr lang="en-GB" dirty="0" err="1" smtClean="0"/>
              <a:t>theophylline</a:t>
            </a:r>
            <a:r>
              <a:rPr lang="en-GB" dirty="0" smtClean="0"/>
              <a:t>, lithium</a:t>
            </a:r>
          </a:p>
          <a:p>
            <a:r>
              <a:rPr lang="en-GB" dirty="0" smtClean="0"/>
              <a:t>6. Dehydration: increases albumin and </a:t>
            </a:r>
            <a:r>
              <a:rPr lang="en-GB" dirty="0" err="1" smtClean="0"/>
              <a:t>therefor</a:t>
            </a:r>
            <a:r>
              <a:rPr lang="en-GB" dirty="0" smtClean="0"/>
              <a:t> </a:t>
            </a:r>
            <a:r>
              <a:rPr lang="en-GB" dirty="0" err="1" smtClean="0"/>
              <a:t>ecalcium</a:t>
            </a:r>
            <a:r>
              <a:rPr lang="en-GB" dirty="0" smtClean="0"/>
              <a:t> (</a:t>
            </a:r>
            <a:r>
              <a:rPr lang="en-GB" dirty="0" err="1" smtClean="0"/>
              <a:t>artefactually</a:t>
            </a:r>
            <a:r>
              <a:rPr lang="en-GB" dirty="0" smtClean="0"/>
              <a:t>).</a:t>
            </a:r>
            <a:endParaRPr lang="en-GB"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Symptoms of </a:t>
            </a:r>
            <a:r>
              <a:rPr lang="en-GB" dirty="0" err="1" smtClean="0"/>
              <a:t>hypercalcaemia</a:t>
            </a:r>
            <a:endParaRPr lang="en-GB" dirty="0"/>
          </a:p>
        </p:txBody>
      </p:sp>
      <p:sp>
        <p:nvSpPr>
          <p:cNvPr id="3" name="Content Placeholder 2"/>
          <p:cNvSpPr>
            <a:spLocks noGrp="1"/>
          </p:cNvSpPr>
          <p:nvPr>
            <p:ph sz="quarter" idx="1"/>
          </p:nvPr>
        </p:nvSpPr>
        <p:spPr>
          <a:xfrm>
            <a:off x="611560" y="1600200"/>
            <a:ext cx="8154488" cy="4781128"/>
          </a:xfrm>
        </p:spPr>
        <p:txBody>
          <a:bodyPr>
            <a:normAutofit fontScale="77500" lnSpcReduction="20000"/>
          </a:bodyPr>
          <a:lstStyle/>
          <a:p>
            <a:r>
              <a:rPr lang="en-GB" dirty="0" smtClean="0"/>
              <a:t>Severe </a:t>
            </a:r>
            <a:r>
              <a:rPr lang="en-GB" dirty="0" err="1" smtClean="0"/>
              <a:t>hypercalcaemia</a:t>
            </a:r>
            <a:r>
              <a:rPr lang="en-GB" dirty="0" smtClean="0"/>
              <a:t>= 3.5+</a:t>
            </a:r>
          </a:p>
          <a:p>
            <a:r>
              <a:rPr lang="en-GB" dirty="0" smtClean="0"/>
              <a:t>Worrying symptoms:</a:t>
            </a:r>
          </a:p>
          <a:p>
            <a:pPr lvl="1"/>
            <a:r>
              <a:rPr lang="en-GB" dirty="0" smtClean="0"/>
              <a:t>Confusion, drowsiness, D&amp;V</a:t>
            </a:r>
          </a:p>
          <a:p>
            <a:pPr lvl="1"/>
            <a:r>
              <a:rPr lang="en-GB" dirty="0" smtClean="0"/>
              <a:t>Other symptoms: </a:t>
            </a:r>
            <a:r>
              <a:rPr lang="en-GB" dirty="0" err="1" smtClean="0"/>
              <a:t>polyuria</a:t>
            </a:r>
            <a:r>
              <a:rPr lang="en-GB" dirty="0" smtClean="0"/>
              <a:t>, </a:t>
            </a:r>
            <a:r>
              <a:rPr lang="en-GB" dirty="0" err="1" smtClean="0"/>
              <a:t>polydipsia</a:t>
            </a:r>
            <a:r>
              <a:rPr lang="en-GB" dirty="0" smtClean="0"/>
              <a:t>, weight loss, constipation, weakness, gallstones &amp; renal stones, depression, headache.</a:t>
            </a:r>
          </a:p>
          <a:p>
            <a:r>
              <a:rPr lang="en-GB" dirty="0" smtClean="0"/>
              <a:t>Effects on other organs: </a:t>
            </a:r>
          </a:p>
          <a:p>
            <a:pPr lvl="1"/>
            <a:r>
              <a:rPr lang="en-GB" dirty="0" smtClean="0"/>
              <a:t>Kidney –renal failure is due to:</a:t>
            </a:r>
          </a:p>
          <a:p>
            <a:pPr lvl="2"/>
            <a:r>
              <a:rPr lang="en-GB" dirty="0" err="1" smtClean="0"/>
              <a:t>Nephrocalcinosis</a:t>
            </a:r>
            <a:r>
              <a:rPr lang="en-GB" dirty="0" smtClean="0"/>
              <a:t> (if chronic high Ca)</a:t>
            </a:r>
          </a:p>
          <a:p>
            <a:pPr lvl="2"/>
            <a:r>
              <a:rPr lang="en-GB" dirty="0" smtClean="0"/>
              <a:t>Renal stones</a:t>
            </a:r>
          </a:p>
          <a:p>
            <a:pPr lvl="2"/>
            <a:r>
              <a:rPr lang="en-GB" dirty="0" smtClean="0"/>
              <a:t>Dehydration</a:t>
            </a:r>
          </a:p>
          <a:p>
            <a:pPr lvl="1"/>
            <a:r>
              <a:rPr lang="en-GB" dirty="0" smtClean="0"/>
              <a:t>Heart </a:t>
            </a:r>
          </a:p>
          <a:p>
            <a:pPr lvl="2"/>
            <a:r>
              <a:rPr lang="en-GB" dirty="0" smtClean="0"/>
              <a:t>High Ca causes a short QT, long QRS, AV block, cardiac arrest</a:t>
            </a:r>
          </a:p>
          <a:p>
            <a:pPr lvl="2"/>
            <a:r>
              <a:rPr lang="en-GB" dirty="0" smtClean="0"/>
              <a:t>Renal failure causes </a:t>
            </a:r>
            <a:r>
              <a:rPr lang="en-GB" dirty="0" err="1" smtClean="0"/>
              <a:t>hyperkalaemia</a:t>
            </a:r>
            <a:r>
              <a:rPr lang="en-GB" dirty="0" smtClean="0"/>
              <a:t> which affects ECG etc.</a:t>
            </a:r>
          </a:p>
          <a:p>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4</a:t>
            </a:r>
            <a:endParaRPr lang="en-GB" dirty="0"/>
          </a:p>
        </p:txBody>
      </p:sp>
      <p:sp>
        <p:nvSpPr>
          <p:cNvPr id="3" name="Content Placeholder 2"/>
          <p:cNvSpPr>
            <a:spLocks noGrp="1"/>
          </p:cNvSpPr>
          <p:nvPr>
            <p:ph sz="quarter" idx="1"/>
          </p:nvPr>
        </p:nvSpPr>
        <p:spPr/>
        <p:txBody>
          <a:bodyPr/>
          <a:lstStyle/>
          <a:p>
            <a:r>
              <a:rPr lang="en-GB" dirty="0" smtClean="0"/>
              <a:t>A 61 year old man has been found unresponsive at home in bed after neighbours called Police, concerned that he was not answering the door.</a:t>
            </a:r>
          </a:p>
          <a:p>
            <a:r>
              <a:rPr lang="en-GB" dirty="0" smtClean="0"/>
              <a:t>There were many empty packets of </a:t>
            </a:r>
            <a:r>
              <a:rPr lang="en-GB" dirty="0" err="1" smtClean="0"/>
              <a:t>tramadol</a:t>
            </a:r>
            <a:r>
              <a:rPr lang="en-GB" dirty="0" smtClean="0"/>
              <a:t> &amp; </a:t>
            </a:r>
            <a:r>
              <a:rPr lang="en-GB" dirty="0" err="1" smtClean="0"/>
              <a:t>citalopram</a:t>
            </a:r>
            <a:r>
              <a:rPr lang="en-GB" dirty="0" smtClean="0"/>
              <a:t> by the bed.</a:t>
            </a:r>
          </a:p>
          <a:p>
            <a:r>
              <a:rPr lang="en-GB" dirty="0" smtClean="0"/>
              <a:t>Enhanced Care Pre-hospital team have performed rapid sequence intubation.</a:t>
            </a:r>
          </a:p>
          <a:p>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Q4</a:t>
            </a:r>
            <a:endParaRPr lang="en-GB" dirty="0"/>
          </a:p>
        </p:txBody>
      </p:sp>
      <p:sp>
        <p:nvSpPr>
          <p:cNvPr id="3" name="Content Placeholder 2"/>
          <p:cNvSpPr>
            <a:spLocks noGrp="1"/>
          </p:cNvSpPr>
          <p:nvPr>
            <p:ph sz="quarter" idx="1"/>
          </p:nvPr>
        </p:nvSpPr>
        <p:spPr/>
        <p:txBody>
          <a:bodyPr>
            <a:normAutofit fontScale="62500" lnSpcReduction="20000"/>
          </a:bodyPr>
          <a:lstStyle/>
          <a:p>
            <a:r>
              <a:rPr lang="en-GB" dirty="0" smtClean="0"/>
              <a:t>An arterial blood gas is taken –result below:</a:t>
            </a:r>
          </a:p>
          <a:p>
            <a:endParaRPr lang="en-GB" dirty="0" smtClean="0"/>
          </a:p>
          <a:p>
            <a:pPr lvl="1"/>
            <a:r>
              <a:rPr lang="en-GB" dirty="0" smtClean="0"/>
              <a:t>pH: 7.15</a:t>
            </a:r>
          </a:p>
          <a:p>
            <a:pPr lvl="1"/>
            <a:r>
              <a:rPr lang="en-GB" dirty="0" smtClean="0"/>
              <a:t>pO2: 25.1</a:t>
            </a:r>
          </a:p>
          <a:p>
            <a:pPr lvl="1"/>
            <a:r>
              <a:rPr lang="en-GB" dirty="0" smtClean="0"/>
              <a:t>pCO2: 6.0</a:t>
            </a:r>
          </a:p>
          <a:p>
            <a:pPr lvl="1"/>
            <a:r>
              <a:rPr lang="en-GB" dirty="0" smtClean="0"/>
              <a:t>HCO3: 14</a:t>
            </a:r>
          </a:p>
          <a:p>
            <a:pPr lvl="1"/>
            <a:r>
              <a:rPr lang="en-GB" dirty="0" smtClean="0"/>
              <a:t>Na 131</a:t>
            </a:r>
          </a:p>
          <a:p>
            <a:pPr lvl="1"/>
            <a:r>
              <a:rPr lang="en-GB" dirty="0" smtClean="0"/>
              <a:t>K+ 8.9</a:t>
            </a:r>
          </a:p>
          <a:p>
            <a:pPr lvl="1"/>
            <a:r>
              <a:rPr lang="en-US" dirty="0" smtClean="0"/>
              <a:t>Urea: 25  </a:t>
            </a:r>
            <a:endParaRPr lang="en-GB" dirty="0" smtClean="0"/>
          </a:p>
          <a:p>
            <a:pPr lvl="1"/>
            <a:r>
              <a:rPr lang="en-US" dirty="0" err="1" smtClean="0"/>
              <a:t>Hb</a:t>
            </a:r>
            <a:r>
              <a:rPr lang="en-US" dirty="0" smtClean="0"/>
              <a:t>: 12.4  </a:t>
            </a:r>
            <a:endParaRPr lang="en-GB" dirty="0" smtClean="0"/>
          </a:p>
          <a:p>
            <a:pPr lvl="1"/>
            <a:r>
              <a:rPr lang="en-US" dirty="0" smtClean="0"/>
              <a:t>Glucose 4.6</a:t>
            </a:r>
            <a:endParaRPr lang="en-GB" dirty="0" smtClean="0"/>
          </a:p>
          <a:p>
            <a:pPr lvl="1"/>
            <a:endParaRPr lang="en-GB" dirty="0" smtClean="0"/>
          </a:p>
          <a:p>
            <a:r>
              <a:rPr lang="en-GB" dirty="0" smtClean="0"/>
              <a:t>A) What ECG changes are commonly seen with this abnormality? (1 mark)</a:t>
            </a:r>
          </a:p>
          <a:p>
            <a:r>
              <a:rPr lang="en-GB" dirty="0" smtClean="0"/>
              <a:t>B) What are the possible causes of this abnormality in this patient (2 marks)? </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ECG features of </a:t>
            </a:r>
            <a:r>
              <a:rPr lang="en-GB" dirty="0" err="1" smtClean="0"/>
              <a:t>hyperkalaemia</a:t>
            </a:r>
            <a:endParaRPr lang="en-GB" dirty="0"/>
          </a:p>
        </p:txBody>
      </p:sp>
      <p:sp>
        <p:nvSpPr>
          <p:cNvPr id="3" name="Content Placeholder 2"/>
          <p:cNvSpPr>
            <a:spLocks noGrp="1"/>
          </p:cNvSpPr>
          <p:nvPr>
            <p:ph idx="1"/>
          </p:nvPr>
        </p:nvSpPr>
        <p:spPr>
          <a:xfrm>
            <a:off x="323528" y="1700809"/>
            <a:ext cx="8363272" cy="4824536"/>
          </a:xfrm>
        </p:spPr>
        <p:txBody>
          <a:bodyPr>
            <a:normAutofit fontScale="70000" lnSpcReduction="20000"/>
          </a:bodyPr>
          <a:lstStyle/>
          <a:p>
            <a:pPr>
              <a:buNone/>
            </a:pPr>
            <a:endParaRPr lang="en-GB" dirty="0" smtClean="0"/>
          </a:p>
          <a:p>
            <a:r>
              <a:rPr lang="en-US" dirty="0" smtClean="0"/>
              <a:t>K+ &gt;5.5: </a:t>
            </a:r>
            <a:r>
              <a:rPr lang="en-US" dirty="0" err="1" smtClean="0"/>
              <a:t>repolarisation</a:t>
            </a:r>
            <a:r>
              <a:rPr lang="en-US" dirty="0" smtClean="0"/>
              <a:t> abnormalities, notably peaked T waves. </a:t>
            </a:r>
            <a:endParaRPr lang="en-GB" dirty="0" smtClean="0"/>
          </a:p>
          <a:p>
            <a:r>
              <a:rPr lang="en-US" dirty="0" smtClean="0"/>
              <a:t>K+ &gt;6.5: impairs </a:t>
            </a:r>
            <a:r>
              <a:rPr lang="en-US" dirty="0" err="1" smtClean="0"/>
              <a:t>atrial</a:t>
            </a:r>
            <a:r>
              <a:rPr lang="en-US" dirty="0" smtClean="0"/>
              <a:t> function, lengthening pr interval, reduction in p wave height, p wave broadening and loss of p waves.</a:t>
            </a:r>
            <a:endParaRPr lang="en-GB" dirty="0" smtClean="0"/>
          </a:p>
          <a:p>
            <a:r>
              <a:rPr lang="en-US" dirty="0" smtClean="0"/>
              <a:t>K+ &gt;7.0 causes conduction abnormalities and </a:t>
            </a:r>
            <a:r>
              <a:rPr lang="en-US" dirty="0" err="1" smtClean="0"/>
              <a:t>bradycardia</a:t>
            </a:r>
            <a:r>
              <a:rPr lang="en-US" dirty="0" smtClean="0"/>
              <a:t>, </a:t>
            </a:r>
            <a:r>
              <a:rPr lang="en-US" dirty="0" err="1" smtClean="0"/>
              <a:t>eg</a:t>
            </a:r>
            <a:r>
              <a:rPr lang="en-US" dirty="0" smtClean="0"/>
              <a:t>:</a:t>
            </a:r>
            <a:endParaRPr lang="en-GB" dirty="0" smtClean="0"/>
          </a:p>
          <a:p>
            <a:pPr lvl="1"/>
            <a:r>
              <a:rPr lang="en-US" dirty="0" smtClean="0"/>
              <a:t>Prolonged QRS interval with bizarre QRS morphology</a:t>
            </a:r>
            <a:endParaRPr lang="en-GB" dirty="0" smtClean="0"/>
          </a:p>
          <a:p>
            <a:pPr lvl="1"/>
            <a:r>
              <a:rPr lang="en-US" dirty="0" smtClean="0"/>
              <a:t>High-grade AV block with slow </a:t>
            </a:r>
            <a:r>
              <a:rPr lang="en-US" dirty="0" err="1" smtClean="0"/>
              <a:t>junctional</a:t>
            </a:r>
            <a:r>
              <a:rPr lang="en-US" dirty="0" smtClean="0"/>
              <a:t> and ventricular escape rhythms</a:t>
            </a:r>
            <a:endParaRPr lang="en-GB" dirty="0" smtClean="0"/>
          </a:p>
          <a:p>
            <a:pPr lvl="1"/>
            <a:r>
              <a:rPr lang="en-US" dirty="0" smtClean="0"/>
              <a:t>Any kind of conduction block (bundle branch blocks, fascicular blocks)</a:t>
            </a:r>
            <a:endParaRPr lang="en-GB" dirty="0" smtClean="0"/>
          </a:p>
          <a:p>
            <a:pPr lvl="1"/>
            <a:r>
              <a:rPr lang="en-US" dirty="0" smtClean="0"/>
              <a:t>Sinus </a:t>
            </a:r>
            <a:r>
              <a:rPr lang="en-US" dirty="0" err="1" smtClean="0"/>
              <a:t>bradycardia</a:t>
            </a:r>
            <a:r>
              <a:rPr lang="en-US" dirty="0" smtClean="0"/>
              <a:t> or slow AF</a:t>
            </a:r>
            <a:endParaRPr lang="en-GB" dirty="0" smtClean="0"/>
          </a:p>
          <a:p>
            <a:pPr lvl="1"/>
            <a:r>
              <a:rPr lang="en-US" dirty="0" smtClean="0"/>
              <a:t>Development of a sine wave appearance (pre-terminal !).</a:t>
            </a:r>
            <a:endParaRPr lang="en-GB" dirty="0" smtClean="0"/>
          </a:p>
          <a:p>
            <a:r>
              <a:rPr lang="en-US" dirty="0" smtClean="0"/>
              <a:t>Cardiac arrest occurs (generally by the time K+ reaches 9.0) due to ventricular fibrillation, PEA with a broad bizarre QRS, or </a:t>
            </a:r>
            <a:r>
              <a:rPr lang="en-US" dirty="0" err="1" smtClean="0"/>
              <a:t>asystole</a:t>
            </a:r>
            <a:r>
              <a:rPr lang="en-US" dirty="0" smtClean="0"/>
              <a:t>.</a:t>
            </a:r>
            <a:endParaRPr lang="en-GB"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 ECG example</a:t>
            </a:r>
            <a:endParaRPr lang="en-GB" dirty="0"/>
          </a:p>
        </p:txBody>
      </p:sp>
      <p:pic>
        <p:nvPicPr>
          <p:cNvPr id="4" name="Content Placeholder 3" descr="Third-degree heart block from high K.jpg"/>
          <p:cNvPicPr>
            <a:picLocks noGrp="1" noChangeAspect="1"/>
          </p:cNvPicPr>
          <p:nvPr>
            <p:ph idx="1"/>
          </p:nvPr>
        </p:nvPicPr>
        <p:blipFill>
          <a:blip r:embed="rId2" cstate="print"/>
          <a:stretch>
            <a:fillRect/>
          </a:stretch>
        </p:blipFill>
        <p:spPr>
          <a:xfrm>
            <a:off x="457200" y="1994940"/>
            <a:ext cx="8229600" cy="4185745"/>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Management of </a:t>
            </a:r>
            <a:r>
              <a:rPr lang="en-GB" dirty="0" err="1" smtClean="0"/>
              <a:t>hyperkalaemia</a:t>
            </a:r>
            <a:endParaRPr lang="en-GB" dirty="0"/>
          </a:p>
        </p:txBody>
      </p:sp>
      <p:sp>
        <p:nvSpPr>
          <p:cNvPr id="3" name="Content Placeholder 2"/>
          <p:cNvSpPr>
            <a:spLocks noGrp="1"/>
          </p:cNvSpPr>
          <p:nvPr>
            <p:ph idx="1"/>
          </p:nvPr>
        </p:nvSpPr>
        <p:spPr/>
        <p:txBody>
          <a:bodyPr>
            <a:normAutofit fontScale="85000" lnSpcReduction="20000"/>
          </a:bodyPr>
          <a:lstStyle/>
          <a:p>
            <a:pPr lvl="0" fontAlgn="base"/>
            <a:r>
              <a:rPr lang="en-US" dirty="0" smtClean="0"/>
              <a:t>1. Intravenous calcium (10ml of either calcium chloride or calcium </a:t>
            </a:r>
            <a:r>
              <a:rPr lang="en-US" dirty="0" err="1" smtClean="0"/>
              <a:t>gluconate</a:t>
            </a:r>
            <a:r>
              <a:rPr lang="en-US" dirty="0" smtClean="0"/>
              <a:t>), repeated as needed to </a:t>
            </a:r>
            <a:r>
              <a:rPr lang="en-US" dirty="0" err="1" smtClean="0"/>
              <a:t>normalise</a:t>
            </a:r>
            <a:r>
              <a:rPr lang="en-US" dirty="0" smtClean="0"/>
              <a:t> the ECG.</a:t>
            </a:r>
            <a:endParaRPr lang="en-GB" dirty="0" smtClean="0"/>
          </a:p>
          <a:p>
            <a:pPr lvl="0" fontAlgn="base"/>
            <a:r>
              <a:rPr lang="en-US" dirty="0" smtClean="0"/>
              <a:t>2. Intravenous insulin (10-20 units of human </a:t>
            </a:r>
            <a:r>
              <a:rPr lang="en-US" dirty="0" err="1" smtClean="0"/>
              <a:t>actrapid</a:t>
            </a:r>
            <a:r>
              <a:rPr lang="en-US" dirty="0" smtClean="0"/>
              <a:t>) given with intravenous dextrose (</a:t>
            </a:r>
            <a:r>
              <a:rPr lang="en-US" dirty="0" err="1" smtClean="0"/>
              <a:t>eg</a:t>
            </a:r>
            <a:r>
              <a:rPr lang="en-US" dirty="0" smtClean="0"/>
              <a:t> 50ml of 50%) as an infusion over 30 minutes.</a:t>
            </a:r>
            <a:endParaRPr lang="en-GB" dirty="0" smtClean="0"/>
          </a:p>
          <a:p>
            <a:pPr lvl="0" fontAlgn="base"/>
            <a:r>
              <a:rPr lang="en-US" dirty="0" smtClean="0"/>
              <a:t>3. A </a:t>
            </a:r>
            <a:r>
              <a:rPr lang="en-US" dirty="0" err="1" smtClean="0"/>
              <a:t>nebulised</a:t>
            </a:r>
            <a:r>
              <a:rPr lang="en-US" dirty="0" smtClean="0"/>
              <a:t> beta agonist, </a:t>
            </a:r>
            <a:r>
              <a:rPr lang="en-US" dirty="0" err="1" smtClean="0"/>
              <a:t>eg</a:t>
            </a:r>
            <a:r>
              <a:rPr lang="en-US" dirty="0" smtClean="0"/>
              <a:t> </a:t>
            </a:r>
            <a:r>
              <a:rPr lang="en-US" dirty="0" err="1" smtClean="0"/>
              <a:t>salbutamol</a:t>
            </a:r>
            <a:r>
              <a:rPr lang="en-US" dirty="0" smtClean="0"/>
              <a:t> 5-10mg</a:t>
            </a:r>
            <a:endParaRPr lang="en-GB" dirty="0" smtClean="0"/>
          </a:p>
          <a:p>
            <a:r>
              <a:rPr lang="en-US" dirty="0" smtClean="0"/>
              <a:t>4. Intravenous bicarbonate, especially if acidosis is severe. It is less effective at reducing k+ levels in chronic renal impairment.  </a:t>
            </a:r>
          </a:p>
          <a:p>
            <a:r>
              <a:rPr lang="en-US" dirty="0" smtClean="0"/>
              <a:t>5. </a:t>
            </a:r>
            <a:r>
              <a:rPr lang="en-US" dirty="0" err="1" smtClean="0"/>
              <a:t>Salbutamol</a:t>
            </a:r>
            <a:r>
              <a:rPr lang="en-US" dirty="0" smtClean="0"/>
              <a:t> is likely to work quicker than </a:t>
            </a:r>
            <a:r>
              <a:rPr lang="en-US" dirty="0" err="1" smtClean="0"/>
              <a:t>bicarb</a:t>
            </a:r>
            <a:r>
              <a:rPr lang="en-US" dirty="0" smtClean="0"/>
              <a:t> –either is acceptable.</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Investigations</a:t>
            </a:r>
            <a:endParaRPr lang="en-GB" dirty="0"/>
          </a:p>
        </p:txBody>
      </p:sp>
      <p:sp>
        <p:nvSpPr>
          <p:cNvPr id="6" name="Content Placeholder 5"/>
          <p:cNvSpPr>
            <a:spLocks noGrp="1"/>
          </p:cNvSpPr>
          <p:nvPr>
            <p:ph idx="1"/>
          </p:nvPr>
        </p:nvSpPr>
        <p:spPr/>
        <p:txBody>
          <a:bodyPr>
            <a:normAutofit fontScale="77500" lnSpcReduction="20000"/>
          </a:bodyPr>
          <a:lstStyle/>
          <a:p>
            <a:r>
              <a:rPr lang="en-GB" dirty="0" smtClean="0"/>
              <a:t>Urea is 25, pH 7.1, HCO3 14</a:t>
            </a:r>
          </a:p>
          <a:p>
            <a:r>
              <a:rPr lang="en-GB" dirty="0" smtClean="0"/>
              <a:t>His High K is likely due to acute renal failure (though </a:t>
            </a:r>
            <a:r>
              <a:rPr lang="en-GB" dirty="0" err="1" smtClean="0"/>
              <a:t>suxamethonium</a:t>
            </a:r>
            <a:r>
              <a:rPr lang="en-GB" dirty="0" smtClean="0"/>
              <a:t> may have contributed, if used).</a:t>
            </a:r>
          </a:p>
          <a:p>
            <a:r>
              <a:rPr lang="en-GB" dirty="0" smtClean="0"/>
              <a:t>Likely cause of acute renal failure:</a:t>
            </a:r>
          </a:p>
          <a:p>
            <a:pPr lvl="1"/>
            <a:r>
              <a:rPr lang="en-GB" dirty="0" smtClean="0"/>
              <a:t>Serotonin syndrome –caused by both </a:t>
            </a:r>
            <a:r>
              <a:rPr lang="en-GB" dirty="0" err="1" smtClean="0"/>
              <a:t>tramadol</a:t>
            </a:r>
            <a:r>
              <a:rPr lang="en-GB" dirty="0" smtClean="0"/>
              <a:t> and </a:t>
            </a:r>
            <a:r>
              <a:rPr lang="en-GB" dirty="0" err="1" smtClean="0"/>
              <a:t>citalopram</a:t>
            </a:r>
            <a:endParaRPr lang="en-GB" dirty="0" smtClean="0"/>
          </a:p>
          <a:p>
            <a:pPr lvl="1"/>
            <a:r>
              <a:rPr lang="en-GB" dirty="0" err="1" smtClean="0"/>
              <a:t>Rhabdomyolysis</a:t>
            </a:r>
            <a:r>
              <a:rPr lang="en-GB" dirty="0" smtClean="0"/>
              <a:t> due to long lie</a:t>
            </a:r>
          </a:p>
          <a:p>
            <a:pPr lvl="1"/>
            <a:r>
              <a:rPr lang="en-GB" dirty="0" smtClean="0"/>
              <a:t>Co-ingestion of </a:t>
            </a:r>
            <a:r>
              <a:rPr lang="en-GB" dirty="0" err="1" smtClean="0"/>
              <a:t>nephrotoxic</a:t>
            </a:r>
            <a:r>
              <a:rPr lang="en-GB" dirty="0" smtClean="0"/>
              <a:t> drugs </a:t>
            </a:r>
          </a:p>
          <a:p>
            <a:r>
              <a:rPr lang="en-GB" dirty="0" err="1" smtClean="0"/>
              <a:t>Creatinine</a:t>
            </a:r>
            <a:r>
              <a:rPr lang="en-GB" dirty="0" smtClean="0"/>
              <a:t> &amp; CK are the most useful tests</a:t>
            </a:r>
          </a:p>
          <a:p>
            <a:r>
              <a:rPr lang="en-GB" dirty="0" smtClean="0"/>
              <a:t>He will also need urinalysis for </a:t>
            </a:r>
            <a:r>
              <a:rPr lang="en-GB" dirty="0" err="1" smtClean="0"/>
              <a:t>myoglobin</a:t>
            </a:r>
            <a:r>
              <a:rPr lang="en-GB" dirty="0" smtClean="0"/>
              <a:t>, CXR to check ETT, </a:t>
            </a:r>
            <a:r>
              <a:rPr lang="en-GB" dirty="0" err="1" smtClean="0"/>
              <a:t>paracetamol</a:t>
            </a:r>
            <a:r>
              <a:rPr lang="en-GB" dirty="0" smtClean="0"/>
              <a:t> &amp; </a:t>
            </a:r>
            <a:r>
              <a:rPr lang="en-GB" dirty="0" err="1" smtClean="0"/>
              <a:t>salicylate</a:t>
            </a:r>
            <a:r>
              <a:rPr lang="en-GB" dirty="0" smtClean="0"/>
              <a:t> levels</a:t>
            </a:r>
          </a:p>
          <a:p>
            <a:r>
              <a:rPr lang="en-GB" dirty="0" smtClean="0"/>
              <a:t>You could measure chloride &amp; calculate </a:t>
            </a:r>
            <a:r>
              <a:rPr lang="en-GB" dirty="0" err="1" smtClean="0"/>
              <a:t>osmolal</a:t>
            </a:r>
            <a:r>
              <a:rPr lang="en-GB" dirty="0" smtClean="0"/>
              <a:t> gap to exclude other ingestions.</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What are the clinical features of serotonin syndrome?</a:t>
            </a:r>
            <a:endParaRPr lang="en-GB" dirty="0"/>
          </a:p>
        </p:txBody>
      </p:sp>
      <p:pic>
        <p:nvPicPr>
          <p:cNvPr id="8" name="Content Placeholder 7" descr="maxresdefault.jpg"/>
          <p:cNvPicPr>
            <a:picLocks noGrp="1" noChangeAspect="1"/>
          </p:cNvPicPr>
          <p:nvPr>
            <p:ph idx="1"/>
          </p:nvPr>
        </p:nvPicPr>
        <p:blipFill>
          <a:blip r:embed="rId2" cstate="print"/>
          <a:stretch>
            <a:fillRect/>
          </a:stretch>
        </p:blipFill>
        <p:spPr>
          <a:xfrm>
            <a:off x="706605" y="1412776"/>
            <a:ext cx="7537803" cy="5216517"/>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Serotonin syndrome</a:t>
            </a:r>
            <a:endParaRPr lang="en-GB" dirty="0"/>
          </a:p>
        </p:txBody>
      </p:sp>
      <p:sp>
        <p:nvSpPr>
          <p:cNvPr id="3" name="Content Placeholder 2"/>
          <p:cNvSpPr>
            <a:spLocks noGrp="1"/>
          </p:cNvSpPr>
          <p:nvPr>
            <p:ph idx="1"/>
          </p:nvPr>
        </p:nvSpPr>
        <p:spPr/>
        <p:txBody>
          <a:bodyPr>
            <a:normAutofit fontScale="62500" lnSpcReduction="20000"/>
          </a:bodyPr>
          <a:lstStyle/>
          <a:p>
            <a:r>
              <a:rPr lang="en-US" dirty="0" smtClean="0"/>
              <a:t>The classic (</a:t>
            </a:r>
            <a:r>
              <a:rPr lang="en-US" dirty="0" err="1" smtClean="0"/>
              <a:t>Sternbach's</a:t>
            </a:r>
            <a:r>
              <a:rPr lang="en-US" dirty="0" smtClean="0"/>
              <a:t>) triad of symptoms is mental status changes, autonomic instability, and neuromuscular agitation.</a:t>
            </a:r>
          </a:p>
          <a:p>
            <a:endParaRPr lang="en-US" dirty="0" smtClean="0"/>
          </a:p>
          <a:p>
            <a:r>
              <a:rPr lang="en-US" b="1" dirty="0" smtClean="0"/>
              <a:t>Neuromuscular findings</a:t>
            </a:r>
            <a:endParaRPr lang="en-GB" dirty="0" smtClean="0"/>
          </a:p>
          <a:p>
            <a:pPr lvl="1"/>
            <a:r>
              <a:rPr lang="en-US" dirty="0" err="1" smtClean="0"/>
              <a:t>clonus</a:t>
            </a:r>
            <a:r>
              <a:rPr lang="en-US" dirty="0" smtClean="0"/>
              <a:t>, </a:t>
            </a:r>
            <a:r>
              <a:rPr lang="en-US" dirty="0" err="1" smtClean="0"/>
              <a:t>hyperreflexia</a:t>
            </a:r>
            <a:r>
              <a:rPr lang="en-US" dirty="0" smtClean="0"/>
              <a:t>, muscular rigidity, ataxia, tremor</a:t>
            </a:r>
            <a:endParaRPr lang="en-GB" dirty="0" smtClean="0"/>
          </a:p>
          <a:p>
            <a:r>
              <a:rPr lang="en-US" b="1" dirty="0" smtClean="0"/>
              <a:t>Mental status findings</a:t>
            </a:r>
            <a:endParaRPr lang="en-GB" dirty="0" smtClean="0"/>
          </a:p>
          <a:p>
            <a:pPr lvl="1"/>
            <a:r>
              <a:rPr lang="en-US" dirty="0" smtClean="0"/>
              <a:t>pressured speech, restlessness, and confusion, agitation, hypomania, coma, or seizures.</a:t>
            </a:r>
            <a:endParaRPr lang="en-GB" dirty="0" smtClean="0"/>
          </a:p>
          <a:p>
            <a:r>
              <a:rPr lang="en-US" b="1" dirty="0" smtClean="0"/>
              <a:t>Autonomic findings</a:t>
            </a:r>
            <a:endParaRPr lang="en-GB" dirty="0" smtClean="0"/>
          </a:p>
          <a:p>
            <a:pPr lvl="1"/>
            <a:r>
              <a:rPr lang="en-US" dirty="0" smtClean="0"/>
              <a:t>diaphoresis; hyperthermia, tachycardia; </a:t>
            </a:r>
            <a:r>
              <a:rPr lang="en-US" dirty="0" err="1" smtClean="0"/>
              <a:t>mydriasis</a:t>
            </a:r>
            <a:r>
              <a:rPr lang="en-US" dirty="0" smtClean="0"/>
              <a:t>; and blood pressure variations. </a:t>
            </a:r>
            <a:endParaRPr lang="en-GB" dirty="0" smtClean="0"/>
          </a:p>
          <a:p>
            <a:r>
              <a:rPr lang="en-US" b="1" dirty="0" smtClean="0"/>
              <a:t>ECG changes</a:t>
            </a:r>
            <a:endParaRPr lang="en-GB" dirty="0" smtClean="0"/>
          </a:p>
          <a:p>
            <a:pPr lvl="1"/>
            <a:r>
              <a:rPr lang="en-US" dirty="0" err="1" smtClean="0"/>
              <a:t>QTc</a:t>
            </a:r>
            <a:r>
              <a:rPr lang="en-US" dirty="0" smtClean="0"/>
              <a:t> prolongation, in </a:t>
            </a:r>
            <a:r>
              <a:rPr lang="en-US" dirty="0" err="1" smtClean="0"/>
              <a:t>citalopram</a:t>
            </a:r>
            <a:r>
              <a:rPr lang="en-US" dirty="0" smtClean="0"/>
              <a:t> ingestions in particular.</a:t>
            </a:r>
            <a:endParaRPr lang="en-GB" dirty="0" smtClean="0"/>
          </a:p>
          <a:p>
            <a:r>
              <a:rPr lang="en-US" b="1" dirty="0" smtClean="0"/>
              <a:t>Other findings</a:t>
            </a:r>
            <a:endParaRPr lang="en-GB" dirty="0" smtClean="0"/>
          </a:p>
          <a:p>
            <a:pPr lvl="1"/>
            <a:r>
              <a:rPr lang="en-US" dirty="0" smtClean="0"/>
              <a:t>increased gastrointestinal motility (</a:t>
            </a:r>
            <a:r>
              <a:rPr lang="en-US" dirty="0" err="1" smtClean="0"/>
              <a:t>eg</a:t>
            </a:r>
            <a:r>
              <a:rPr lang="en-US" dirty="0" smtClean="0"/>
              <a:t>, diarrhea or hyperactive bowel sounds), </a:t>
            </a:r>
            <a:r>
              <a:rPr lang="en-US" dirty="0" err="1" smtClean="0"/>
              <a:t>coagulopathy</a:t>
            </a:r>
            <a:r>
              <a:rPr lang="en-US" dirty="0" smtClean="0"/>
              <a:t> (disseminated intravascular coagulation in severe cases), and </a:t>
            </a:r>
            <a:r>
              <a:rPr lang="en-US" dirty="0" err="1" smtClean="0"/>
              <a:t>fulminant</a:t>
            </a:r>
            <a:r>
              <a:rPr lang="en-US" dirty="0" smtClean="0"/>
              <a:t> liver failure.</a:t>
            </a:r>
            <a:endParaRPr lang="en-GB" dirty="0" smtClean="0"/>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this means for you –when revising:</a:t>
            </a:r>
            <a:endParaRPr lang="en-GB" dirty="0"/>
          </a:p>
        </p:txBody>
      </p:sp>
      <p:sp>
        <p:nvSpPr>
          <p:cNvPr id="3" name="Content Placeholder 2"/>
          <p:cNvSpPr>
            <a:spLocks noGrp="1"/>
          </p:cNvSpPr>
          <p:nvPr>
            <p:ph sz="quarter" idx="1"/>
          </p:nvPr>
        </p:nvSpPr>
        <p:spPr>
          <a:xfrm>
            <a:off x="467544" y="1600200"/>
            <a:ext cx="8280920" cy="4853136"/>
          </a:xfrm>
        </p:spPr>
        <p:txBody>
          <a:bodyPr>
            <a:normAutofit fontScale="70000" lnSpcReduction="20000"/>
          </a:bodyPr>
          <a:lstStyle/>
          <a:p>
            <a:pPr marL="320040" lvl="1" indent="-320040">
              <a:spcBef>
                <a:spcPts val="700"/>
              </a:spcBef>
              <a:buClr>
                <a:schemeClr val="accent2"/>
              </a:buClr>
              <a:buSzPct val="60000"/>
              <a:buFont typeface="Wingdings"/>
              <a:buChar char=""/>
            </a:pPr>
            <a:r>
              <a:rPr lang="en-GB" sz="2900" dirty="0" smtClean="0">
                <a:solidFill>
                  <a:srgbClr val="7030A0"/>
                </a:solidFill>
              </a:rPr>
              <a:t>1. Use the exam information pack </a:t>
            </a:r>
            <a:r>
              <a:rPr lang="en-GB" sz="2900" dirty="0" smtClean="0"/>
              <a:t>on the RCEM website: at </a:t>
            </a:r>
            <a:r>
              <a:rPr lang="en-GB" sz="2300" dirty="0" smtClean="0">
                <a:hlinkClick r:id="rId2"/>
              </a:rPr>
              <a:t>https://www.rcem.ac.uk/docs/Exams/2.2%20FRCEM%20Intermediate%20Certificate%20Information%20Pack.pdf</a:t>
            </a:r>
            <a:endParaRPr lang="en-GB" sz="2300" dirty="0" smtClean="0"/>
          </a:p>
          <a:p>
            <a:pPr marL="320040" lvl="1" indent="-320040">
              <a:spcBef>
                <a:spcPts val="700"/>
              </a:spcBef>
              <a:buClr>
                <a:schemeClr val="accent2"/>
              </a:buClr>
              <a:buSzPct val="60000"/>
              <a:buFont typeface="Wingdings"/>
              <a:buChar char=""/>
            </a:pPr>
            <a:r>
              <a:rPr lang="en-GB" sz="2900" dirty="0" smtClean="0">
                <a:solidFill>
                  <a:srgbClr val="7030A0"/>
                </a:solidFill>
              </a:rPr>
              <a:t>2. Review the question terminology</a:t>
            </a:r>
          </a:p>
          <a:p>
            <a:pPr marL="594360" lvl="2" indent="-320040">
              <a:spcBef>
                <a:spcPts val="700"/>
              </a:spcBef>
              <a:buSzPct val="60000"/>
              <a:buFont typeface="Wingdings"/>
              <a:buChar char=""/>
            </a:pPr>
            <a:r>
              <a:rPr lang="en-GB" dirty="0" smtClean="0"/>
              <a:t>Can be found on </a:t>
            </a:r>
            <a:r>
              <a:rPr lang="en-GB" dirty="0" err="1" smtClean="0"/>
              <a:t>RCEMlearning</a:t>
            </a:r>
            <a:r>
              <a:rPr lang="en-GB" dirty="0" smtClean="0"/>
              <a:t> under the SAQ tab at: </a:t>
            </a:r>
            <a:r>
              <a:rPr lang="en-GB" dirty="0" smtClean="0">
                <a:hlinkClick r:id="rId3"/>
              </a:rPr>
              <a:t>https://www.rcemlearning.co.uk/saq-layout/</a:t>
            </a:r>
            <a:r>
              <a:rPr lang="en-GB" dirty="0" smtClean="0"/>
              <a:t> </a:t>
            </a:r>
          </a:p>
          <a:p>
            <a:pPr marL="594360" lvl="2" indent="-320040">
              <a:spcBef>
                <a:spcPts val="700"/>
              </a:spcBef>
              <a:buSzPct val="60000"/>
              <a:buFont typeface="Wingdings"/>
              <a:buChar char=""/>
            </a:pPr>
            <a:r>
              <a:rPr lang="en-GB" dirty="0" smtClean="0"/>
              <a:t>May be on the RCEM website (but I can’t find it....)</a:t>
            </a:r>
          </a:p>
          <a:p>
            <a:r>
              <a:rPr lang="en-GB" dirty="0" smtClean="0">
                <a:solidFill>
                  <a:srgbClr val="7030A0"/>
                </a:solidFill>
              </a:rPr>
              <a:t>3. Use the curriculum as a guide to revision</a:t>
            </a:r>
          </a:p>
          <a:p>
            <a:pPr lvl="1"/>
            <a:r>
              <a:rPr lang="en-GB" sz="2300" dirty="0" smtClean="0"/>
              <a:t>Look at each code and think -what topics are important for an EM doctor to know about? What question could they ask? How could an asset be used? If the SAQ is on management, is there national guidance on the topic? If so you need to use it (BTS, NICE) as many questions are based on this.</a:t>
            </a:r>
          </a:p>
          <a:p>
            <a:pPr lvl="1"/>
            <a:r>
              <a:rPr lang="en-GB" sz="2300" dirty="0" smtClean="0"/>
              <a:t>Try writing a question on the topic –swap with a revision buddy or a revision group &amp; share questions. </a:t>
            </a:r>
          </a:p>
          <a:p>
            <a:r>
              <a:rPr lang="en-GB" dirty="0" smtClean="0">
                <a:solidFill>
                  <a:srgbClr val="7030A0"/>
                </a:solidFill>
              </a:rPr>
              <a:t>4. Practice</a:t>
            </a:r>
          </a:p>
          <a:p>
            <a:pPr lvl="1"/>
            <a:r>
              <a:rPr lang="en-GB" sz="2300" dirty="0" smtClean="0"/>
              <a:t>Read questions and write answers under timed conditions. Make sure you write the answer. It’s fatally easy to think “I know that” when you really don’t!</a:t>
            </a:r>
            <a:endParaRPr lang="en-GB" sz="23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Hyperkalaemia</a:t>
            </a:r>
            <a:r>
              <a:rPr lang="en-GB" dirty="0" smtClean="0"/>
              <a:t> / </a:t>
            </a:r>
            <a:r>
              <a:rPr lang="en-GB" dirty="0" err="1" smtClean="0"/>
              <a:t>serotoninergic</a:t>
            </a:r>
            <a:r>
              <a:rPr lang="en-GB" dirty="0" smtClean="0"/>
              <a:t> overdose (CAP 27, C3AP3)</a:t>
            </a:r>
            <a:endParaRPr lang="en-GB" dirty="0"/>
          </a:p>
        </p:txBody>
      </p:sp>
      <p:sp>
        <p:nvSpPr>
          <p:cNvPr id="3" name="Content Placeholder 2"/>
          <p:cNvSpPr>
            <a:spLocks noGrp="1"/>
          </p:cNvSpPr>
          <p:nvPr>
            <p:ph sz="quarter" idx="1"/>
          </p:nvPr>
        </p:nvSpPr>
        <p:spPr/>
        <p:txBody>
          <a:bodyPr>
            <a:normAutofit fontScale="85000" lnSpcReduction="20000"/>
          </a:bodyPr>
          <a:lstStyle/>
          <a:p>
            <a:r>
              <a:rPr lang="en-GB" dirty="0" smtClean="0"/>
              <a:t>Possible topics are</a:t>
            </a:r>
          </a:p>
          <a:p>
            <a:pPr lvl="1"/>
            <a:r>
              <a:rPr lang="en-GB" dirty="0" smtClean="0"/>
              <a:t>Treatment of </a:t>
            </a:r>
            <a:r>
              <a:rPr lang="en-GB" dirty="0" err="1" smtClean="0"/>
              <a:t>hyperkalaemia</a:t>
            </a:r>
            <a:r>
              <a:rPr lang="en-GB" dirty="0" smtClean="0"/>
              <a:t>, with doses</a:t>
            </a:r>
          </a:p>
          <a:p>
            <a:pPr lvl="1"/>
            <a:r>
              <a:rPr lang="en-GB" dirty="0" smtClean="0"/>
              <a:t>ECG features of </a:t>
            </a:r>
            <a:r>
              <a:rPr lang="en-GB" dirty="0" err="1" smtClean="0"/>
              <a:t>hyperkalaemia</a:t>
            </a:r>
            <a:endParaRPr lang="en-GB" dirty="0" smtClean="0"/>
          </a:p>
          <a:p>
            <a:pPr lvl="1"/>
            <a:r>
              <a:rPr lang="en-GB" dirty="0" smtClean="0"/>
              <a:t>Serotonin syndrome </a:t>
            </a:r>
            <a:r>
              <a:rPr lang="en-GB" dirty="0" err="1" smtClean="0"/>
              <a:t>toxidrome</a:t>
            </a:r>
            <a:r>
              <a:rPr lang="en-GB" dirty="0" smtClean="0"/>
              <a:t> –presentation, Ix (CK, </a:t>
            </a:r>
            <a:r>
              <a:rPr lang="en-GB" dirty="0" err="1" smtClean="0"/>
              <a:t>creatinine</a:t>
            </a:r>
            <a:r>
              <a:rPr lang="en-GB" dirty="0" smtClean="0"/>
              <a:t>) and </a:t>
            </a:r>
            <a:r>
              <a:rPr lang="en-GB" dirty="0" err="1" smtClean="0"/>
              <a:t>Mx</a:t>
            </a:r>
            <a:r>
              <a:rPr lang="en-GB" dirty="0" smtClean="0"/>
              <a:t>.</a:t>
            </a:r>
          </a:p>
          <a:p>
            <a:r>
              <a:rPr lang="en-GB" dirty="0" smtClean="0"/>
              <a:t>Required knowledge on electrolyte abnormalities and poisonings (TCAs, B blockers, Ca channel blockers) that cause cardiac arrest are well summarised in the </a:t>
            </a:r>
            <a:r>
              <a:rPr lang="en-GB" dirty="0" err="1" smtClean="0"/>
              <a:t>the</a:t>
            </a:r>
            <a:r>
              <a:rPr lang="en-GB" dirty="0" smtClean="0"/>
              <a:t> ALS Manual –revise from this.</a:t>
            </a:r>
          </a:p>
          <a:p>
            <a:r>
              <a:rPr lang="en-GB" dirty="0" smtClean="0"/>
              <a:t>You should also know a about </a:t>
            </a:r>
            <a:r>
              <a:rPr lang="en-GB" dirty="0" err="1" smtClean="0"/>
              <a:t>paracetamol</a:t>
            </a:r>
            <a:r>
              <a:rPr lang="en-GB" dirty="0" smtClean="0"/>
              <a:t> OD (complex </a:t>
            </a:r>
            <a:r>
              <a:rPr lang="en-GB" dirty="0" err="1" smtClean="0"/>
              <a:t>Toxbase</a:t>
            </a:r>
            <a:r>
              <a:rPr lang="en-GB" dirty="0" smtClean="0"/>
              <a:t> guideline), CO, recreational drug OD, and ethylene glycol. </a:t>
            </a:r>
          </a:p>
          <a:p>
            <a:r>
              <a:rPr lang="en-GB" dirty="0" smtClean="0"/>
              <a:t>A lot to learn, but useful knowledge in practice.</a:t>
            </a:r>
            <a:endParaRPr lang="en-GB"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5:</a:t>
            </a:r>
            <a:endParaRPr lang="en-GB" dirty="0"/>
          </a:p>
        </p:txBody>
      </p:sp>
      <p:sp>
        <p:nvSpPr>
          <p:cNvPr id="3" name="Content Placeholder 2"/>
          <p:cNvSpPr>
            <a:spLocks noGrp="1"/>
          </p:cNvSpPr>
          <p:nvPr>
            <p:ph sz="quarter" idx="1"/>
          </p:nvPr>
        </p:nvSpPr>
        <p:spPr/>
        <p:txBody>
          <a:bodyPr/>
          <a:lstStyle/>
          <a:p>
            <a:r>
              <a:rPr lang="en-GB" dirty="0" smtClean="0"/>
              <a:t>A 15 year old boy who fell off his bike hitting his R face on the handlebars.</a:t>
            </a:r>
          </a:p>
          <a:p>
            <a:r>
              <a:rPr lang="en-GB" dirty="0" smtClean="0"/>
              <a:t>He has bruising and pain over his R cheek.</a:t>
            </a:r>
          </a:p>
          <a:p>
            <a:r>
              <a:rPr lang="en-GB" dirty="0" smtClean="0"/>
              <a:t>A) What abnormalities are seen on his X-ray? (1 mark)</a:t>
            </a:r>
          </a:p>
          <a:p>
            <a:r>
              <a:rPr lang="en-GB" dirty="0" smtClean="0"/>
              <a:t>B) What abnormalities would you check for when examining this patient? (2 marks)</a:t>
            </a:r>
          </a:p>
          <a:p>
            <a:endParaRPr lang="en-GB"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Q5</a:t>
            </a:r>
            <a:endParaRPr lang="en-GB" dirty="0"/>
          </a:p>
        </p:txBody>
      </p:sp>
      <p:pic>
        <p:nvPicPr>
          <p:cNvPr id="4" name="Content Placeholder 3" descr="R TEARDRO PSIGN AND INFRAORB STEP_2_1 case 1.jpg"/>
          <p:cNvPicPr>
            <a:picLocks noGrp="1" noChangeAspect="1"/>
          </p:cNvPicPr>
          <p:nvPr>
            <p:ph idx="1"/>
          </p:nvPr>
        </p:nvPicPr>
        <p:blipFill>
          <a:blip r:embed="rId2" cstate="print"/>
          <a:stretch>
            <a:fillRect/>
          </a:stretch>
        </p:blipFill>
        <p:spPr>
          <a:xfrm>
            <a:off x="2829135" y="502811"/>
            <a:ext cx="4623185" cy="582179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Q5: CAP 18</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solidFill>
                  <a:srgbClr val="7030A0"/>
                </a:solidFill>
              </a:rPr>
              <a:t>A) XR findings</a:t>
            </a:r>
            <a:r>
              <a:rPr lang="en-GB" dirty="0" smtClean="0"/>
              <a:t>:</a:t>
            </a:r>
          </a:p>
          <a:p>
            <a:pPr lvl="1"/>
            <a:r>
              <a:rPr lang="en-GB" sz="2800" dirty="0" smtClean="0"/>
              <a:t>Step /fracture of R inferior orbital margin</a:t>
            </a:r>
          </a:p>
          <a:p>
            <a:pPr lvl="1"/>
            <a:r>
              <a:rPr lang="en-GB" sz="2800" dirty="0" smtClean="0"/>
              <a:t>Herniated orbital contents (teardrop sign)</a:t>
            </a:r>
          </a:p>
          <a:p>
            <a:pPr lvl="1"/>
            <a:r>
              <a:rPr lang="en-GB" sz="2800" dirty="0" smtClean="0"/>
              <a:t>Fluid in R maxillary sinus</a:t>
            </a:r>
            <a:endParaRPr lang="en-GB" dirty="0" smtClean="0"/>
          </a:p>
          <a:p>
            <a:r>
              <a:rPr lang="en-GB" dirty="0" smtClean="0">
                <a:solidFill>
                  <a:srgbClr val="7030A0"/>
                </a:solidFill>
              </a:rPr>
              <a:t>B) clinical abnormalities</a:t>
            </a:r>
          </a:p>
          <a:p>
            <a:pPr lvl="1"/>
            <a:r>
              <a:rPr lang="en-GB" dirty="0" smtClean="0"/>
              <a:t>Loss of sensation over cheekbone (due to damage to the </a:t>
            </a:r>
            <a:r>
              <a:rPr lang="en-GB" dirty="0" err="1" smtClean="0"/>
              <a:t>infraorbital</a:t>
            </a:r>
            <a:r>
              <a:rPr lang="en-GB" dirty="0" smtClean="0"/>
              <a:t> nerve as it passes through the </a:t>
            </a:r>
            <a:r>
              <a:rPr lang="en-GB" dirty="0" err="1" smtClean="0"/>
              <a:t>infraorbital</a:t>
            </a:r>
            <a:r>
              <a:rPr lang="en-GB" dirty="0" smtClean="0"/>
              <a:t> foramen)</a:t>
            </a:r>
          </a:p>
          <a:p>
            <a:pPr lvl="1"/>
            <a:r>
              <a:rPr lang="en-GB" dirty="0" smtClean="0"/>
              <a:t>Restriction of eye movements, particularly </a:t>
            </a:r>
            <a:r>
              <a:rPr lang="en-GB" dirty="0" err="1" smtClean="0"/>
              <a:t>upgaze</a:t>
            </a:r>
            <a:r>
              <a:rPr lang="en-GB" dirty="0" smtClean="0"/>
              <a:t> (due to trapping of the ....).  The patient may complain of </a:t>
            </a:r>
            <a:r>
              <a:rPr lang="en-GB" dirty="0" err="1" smtClean="0"/>
              <a:t>diplopia</a:t>
            </a:r>
            <a:r>
              <a:rPr lang="en-GB" dirty="0" smtClean="0"/>
              <a:t> and /or pain on eye movement.</a:t>
            </a:r>
          </a:p>
          <a:p>
            <a:pPr lvl="1"/>
            <a:r>
              <a:rPr lang="en-GB" dirty="0" smtClean="0"/>
              <a:t>A palpable step to the orbital margin.</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Q5: CAP 18: Head injury</a:t>
            </a:r>
            <a:endParaRPr lang="en-GB" dirty="0"/>
          </a:p>
        </p:txBody>
      </p:sp>
      <p:sp>
        <p:nvSpPr>
          <p:cNvPr id="3" name="Content Placeholder 2"/>
          <p:cNvSpPr>
            <a:spLocks noGrp="1"/>
          </p:cNvSpPr>
          <p:nvPr>
            <p:ph sz="quarter" idx="1"/>
          </p:nvPr>
        </p:nvSpPr>
        <p:spPr/>
        <p:txBody>
          <a:bodyPr/>
          <a:lstStyle/>
          <a:p>
            <a:r>
              <a:rPr lang="en-GB" dirty="0" smtClean="0"/>
              <a:t>I’ve interpreted this as head and facial injury –seems fair as this is an easy question.</a:t>
            </a:r>
          </a:p>
          <a:p>
            <a:r>
              <a:rPr lang="en-GB" dirty="0" smtClean="0"/>
              <a:t>Obvious alternative topics are: </a:t>
            </a:r>
          </a:p>
          <a:p>
            <a:pPr lvl="1"/>
            <a:r>
              <a:rPr lang="en-GB" dirty="0" smtClean="0"/>
              <a:t>NICE guidance on head /C spine imaging for both children and adults </a:t>
            </a:r>
          </a:p>
          <a:p>
            <a:pPr lvl="1"/>
            <a:r>
              <a:rPr lang="en-GB" dirty="0" smtClean="0"/>
              <a:t>CT interpretation of EDH etc, and </a:t>
            </a:r>
            <a:r>
              <a:rPr lang="en-GB" dirty="0" err="1" smtClean="0"/>
              <a:t>Mx</a:t>
            </a:r>
            <a:r>
              <a:rPr lang="en-GB" dirty="0" smtClean="0"/>
              <a:t> of the injury</a:t>
            </a:r>
          </a:p>
          <a:p>
            <a:pPr lvl="1"/>
            <a:r>
              <a:rPr lang="en-GB" dirty="0" smtClean="0"/>
              <a:t>(aftercare, </a:t>
            </a:r>
            <a:r>
              <a:rPr lang="en-GB" dirty="0" err="1" smtClean="0"/>
              <a:t>eg</a:t>
            </a:r>
            <a:r>
              <a:rPr lang="en-GB" dirty="0" smtClean="0"/>
              <a:t> advice about concussion, not driving etc would add a different, and difficult, element to this question).</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6</a:t>
            </a:r>
            <a:endParaRPr lang="en-GB" dirty="0"/>
          </a:p>
        </p:txBody>
      </p:sp>
      <p:sp>
        <p:nvSpPr>
          <p:cNvPr id="3" name="Content Placeholder 2"/>
          <p:cNvSpPr>
            <a:spLocks noGrp="1"/>
          </p:cNvSpPr>
          <p:nvPr>
            <p:ph sz="quarter" idx="1"/>
          </p:nvPr>
        </p:nvSpPr>
        <p:spPr/>
        <p:txBody>
          <a:bodyPr/>
          <a:lstStyle/>
          <a:p>
            <a:r>
              <a:rPr lang="en-GB" dirty="0" smtClean="0"/>
              <a:t>A 7 year old girl attends the ED with a fine red rash. She has had a fever and sore throat for 48 hours and her tongue appears whitish (see photo.)</a:t>
            </a:r>
          </a:p>
          <a:p>
            <a:r>
              <a:rPr lang="en-GB" dirty="0" smtClean="0"/>
              <a:t>Q1: What is the diagnosis? (1 mark)</a:t>
            </a:r>
          </a:p>
          <a:p>
            <a:r>
              <a:rPr lang="en-GB" dirty="0" smtClean="0"/>
              <a:t>Q2: What is your management? (1 mark).</a:t>
            </a:r>
          </a:p>
          <a:p>
            <a:r>
              <a:rPr lang="en-GB" dirty="0" smtClean="0"/>
              <a:t>Q3: What are the possible complications of this condition? (1 mark). </a:t>
            </a: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arlet fever throat.jpg"/>
          <p:cNvPicPr>
            <a:picLocks noGrp="1" noChangeAspect="1"/>
          </p:cNvPicPr>
          <p:nvPr>
            <p:ph sz="quarter" idx="1"/>
          </p:nvPr>
        </p:nvPicPr>
        <p:blipFill>
          <a:blip r:embed="rId2" cstate="print"/>
          <a:stretch>
            <a:fillRect/>
          </a:stretch>
        </p:blipFill>
        <p:spPr>
          <a:xfrm>
            <a:off x="467544" y="548680"/>
            <a:ext cx="8280920" cy="5631026"/>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Q6: Sore throat (Scarlet fever) PAP 18, PAP 19 (if rash image shown)</a:t>
            </a:r>
            <a:endParaRPr lang="en-GB" dirty="0"/>
          </a:p>
        </p:txBody>
      </p:sp>
      <p:pic>
        <p:nvPicPr>
          <p:cNvPr id="1026" name="Picture 2" descr="C:\Users\Yasmin Sultan\Desktop\fig8.jpg"/>
          <p:cNvPicPr>
            <a:picLocks noGrp="1" noChangeAspect="1" noChangeArrowheads="1"/>
          </p:cNvPicPr>
          <p:nvPr>
            <p:ph sz="quarter" idx="1"/>
          </p:nvPr>
        </p:nvPicPr>
        <p:blipFill>
          <a:blip r:embed="rId2" cstate="print"/>
          <a:srcRect/>
          <a:stretch>
            <a:fillRect/>
          </a:stretch>
        </p:blipFill>
        <p:spPr bwMode="auto">
          <a:xfrm>
            <a:off x="1531692" y="1700808"/>
            <a:ext cx="6459541" cy="4392488"/>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Scarlet fever</a:t>
            </a:r>
            <a:endParaRPr lang="en-GB" dirty="0"/>
          </a:p>
        </p:txBody>
      </p:sp>
      <p:sp>
        <p:nvSpPr>
          <p:cNvPr id="3" name="Content Placeholder 2"/>
          <p:cNvSpPr>
            <a:spLocks noGrp="1"/>
          </p:cNvSpPr>
          <p:nvPr>
            <p:ph sz="quarter" idx="1"/>
          </p:nvPr>
        </p:nvSpPr>
        <p:spPr>
          <a:xfrm>
            <a:off x="611560" y="1600200"/>
            <a:ext cx="8154488" cy="4853136"/>
          </a:xfrm>
        </p:spPr>
        <p:txBody>
          <a:bodyPr>
            <a:normAutofit fontScale="62500" lnSpcReduction="20000"/>
          </a:bodyPr>
          <a:lstStyle/>
          <a:p>
            <a:r>
              <a:rPr lang="en-GB" dirty="0" smtClean="0"/>
              <a:t>Symptoms</a:t>
            </a:r>
          </a:p>
          <a:p>
            <a:pPr lvl="1"/>
            <a:r>
              <a:rPr lang="en-GB" dirty="0" smtClean="0"/>
              <a:t>Reaction to toxin produced by Group A beta </a:t>
            </a:r>
            <a:r>
              <a:rPr lang="en-GB" dirty="0" err="1" smtClean="0"/>
              <a:t>Haem</a:t>
            </a:r>
            <a:r>
              <a:rPr lang="en-GB" dirty="0" smtClean="0"/>
              <a:t> Strep infection, peak age 5-15</a:t>
            </a:r>
          </a:p>
          <a:p>
            <a:pPr lvl="1"/>
            <a:r>
              <a:rPr lang="en-GB" dirty="0" smtClean="0"/>
              <a:t>Initially fever, sore throat, tonsillitis (with palatal </a:t>
            </a:r>
            <a:r>
              <a:rPr lang="en-GB" dirty="0" err="1" smtClean="0"/>
              <a:t>petechiae</a:t>
            </a:r>
            <a:r>
              <a:rPr lang="en-GB" dirty="0" smtClean="0"/>
              <a:t> classically) LNs, </a:t>
            </a:r>
            <a:r>
              <a:rPr lang="en-GB" dirty="0" err="1" smtClean="0"/>
              <a:t>myalgia</a:t>
            </a:r>
            <a:r>
              <a:rPr lang="en-GB" dirty="0" smtClean="0"/>
              <a:t>, </a:t>
            </a:r>
            <a:r>
              <a:rPr lang="en-GB" dirty="0" err="1" smtClean="0"/>
              <a:t>abdo</a:t>
            </a:r>
            <a:r>
              <a:rPr lang="en-GB" dirty="0" smtClean="0"/>
              <a:t> pain, headache, strawberry tongue</a:t>
            </a:r>
          </a:p>
          <a:p>
            <a:pPr lvl="1"/>
            <a:r>
              <a:rPr lang="en-GB" dirty="0" smtClean="0"/>
              <a:t>Rash after 12-48 hours.  “Lobster” red blotches starts neck /armpits /groin /chest then spreads.  Becomes sandpapery, “sunburn with goose-pimples”.  Rash starts to peel on day 6.</a:t>
            </a:r>
          </a:p>
          <a:p>
            <a:r>
              <a:rPr lang="en-GB" dirty="0" smtClean="0"/>
              <a:t>Management</a:t>
            </a:r>
          </a:p>
          <a:p>
            <a:pPr lvl="1"/>
            <a:r>
              <a:rPr lang="en-GB" dirty="0" smtClean="0"/>
              <a:t>Treat with penicillin 10D to reduce complications &amp; speed recovery</a:t>
            </a:r>
          </a:p>
          <a:p>
            <a:pPr lvl="1"/>
            <a:r>
              <a:rPr lang="en-GB" dirty="0" smtClean="0"/>
              <a:t>Complications: </a:t>
            </a:r>
            <a:r>
              <a:rPr lang="en-GB" dirty="0" err="1" smtClean="0"/>
              <a:t>otitis</a:t>
            </a:r>
            <a:r>
              <a:rPr lang="en-GB" dirty="0" smtClean="0"/>
              <a:t> media, </a:t>
            </a:r>
            <a:r>
              <a:rPr lang="en-GB" dirty="0" err="1" smtClean="0"/>
              <a:t>glomerulonephritis</a:t>
            </a:r>
            <a:r>
              <a:rPr lang="en-GB" dirty="0" smtClean="0"/>
              <a:t>, sepsis, </a:t>
            </a:r>
            <a:r>
              <a:rPr lang="en-GB" dirty="0" err="1" smtClean="0"/>
              <a:t>osteomyelitis</a:t>
            </a:r>
            <a:r>
              <a:rPr lang="en-GB" dirty="0" smtClean="0"/>
              <a:t>, pneumonia.  </a:t>
            </a:r>
          </a:p>
          <a:p>
            <a:pPr lvl="1"/>
            <a:r>
              <a:rPr lang="en-GB" dirty="0" err="1" smtClean="0"/>
              <a:t>Notifiable</a:t>
            </a:r>
            <a:r>
              <a:rPr lang="en-GB" dirty="0" smtClean="0"/>
              <a:t> disease in the UK.</a:t>
            </a:r>
          </a:p>
          <a:p>
            <a:pPr lvl="1"/>
            <a:endParaRPr lang="en-GB" dirty="0" smtClean="0"/>
          </a:p>
          <a:p>
            <a:r>
              <a:rPr lang="en-GB" dirty="0" smtClean="0"/>
              <a:t>References</a:t>
            </a:r>
          </a:p>
          <a:p>
            <a:pPr lvl="1"/>
            <a:r>
              <a:rPr lang="en-GB" dirty="0" smtClean="0">
                <a:hlinkClick r:id="rId2"/>
              </a:rPr>
              <a:t>https://www.gov.uk/government/collections/scarlet-fever-guidance-and-data</a:t>
            </a:r>
            <a:endParaRPr lang="en-GB" dirty="0" smtClean="0"/>
          </a:p>
          <a:p>
            <a:pPr lvl="1"/>
            <a:r>
              <a:rPr lang="en-GB" dirty="0" smtClean="0"/>
              <a:t>https://emedicine.medscape.com/article/1053253-overview</a:t>
            </a:r>
          </a:p>
          <a:p>
            <a:pPr lvl="1"/>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7</a:t>
            </a:r>
            <a:endParaRPr lang="en-GB" dirty="0"/>
          </a:p>
        </p:txBody>
      </p:sp>
      <p:sp>
        <p:nvSpPr>
          <p:cNvPr id="3" name="Content Placeholder 2"/>
          <p:cNvSpPr>
            <a:spLocks noGrp="1"/>
          </p:cNvSpPr>
          <p:nvPr>
            <p:ph sz="quarter" idx="1"/>
          </p:nvPr>
        </p:nvSpPr>
        <p:spPr/>
        <p:txBody>
          <a:bodyPr>
            <a:normAutofit/>
          </a:bodyPr>
          <a:lstStyle/>
          <a:p>
            <a:r>
              <a:rPr lang="en-GB" dirty="0" smtClean="0"/>
              <a:t>An 8 year old boy presented with a 1 week history of </a:t>
            </a:r>
            <a:r>
              <a:rPr lang="en-GB" dirty="0" err="1" smtClean="0"/>
              <a:t>erythematous</a:t>
            </a:r>
            <a:r>
              <a:rPr lang="en-GB" dirty="0" smtClean="0"/>
              <a:t> rash on his flank( see image). </a:t>
            </a:r>
          </a:p>
          <a:p>
            <a:r>
              <a:rPr lang="en-GB" dirty="0" smtClean="0"/>
              <a:t>He has been treated by the GP with an antifungal and steroid ointment but it is not improving. The rash is painful only when the cream is being put on it.</a:t>
            </a:r>
          </a:p>
          <a:p>
            <a:r>
              <a:rPr lang="en-GB" dirty="0" smtClean="0"/>
              <a:t>He is otherwise well with no fever or malaise. His immunisations are up to date</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Terminology</a:t>
            </a:r>
            <a:endParaRPr lang="en-GB" dirty="0"/>
          </a:p>
        </p:txBody>
      </p:sp>
      <p:pic>
        <p:nvPicPr>
          <p:cNvPr id="1027" name="Picture 3"/>
          <p:cNvPicPr>
            <a:picLocks noGrp="1" noChangeAspect="1" noChangeArrowheads="1"/>
          </p:cNvPicPr>
          <p:nvPr>
            <p:ph sz="quarter" idx="1"/>
          </p:nvPr>
        </p:nvPicPr>
        <p:blipFill>
          <a:blip r:embed="rId2" cstate="print"/>
          <a:srcRect/>
          <a:stretch>
            <a:fillRect/>
          </a:stretch>
        </p:blipFill>
        <p:spPr bwMode="auto">
          <a:xfrm>
            <a:off x="1291120" y="1196752"/>
            <a:ext cx="6645310" cy="5184576"/>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7</a:t>
            </a:r>
            <a:endParaRPr lang="en-GB" dirty="0"/>
          </a:p>
        </p:txBody>
      </p:sp>
      <p:pic>
        <p:nvPicPr>
          <p:cNvPr id="4" name="Content Placeholder 3" descr="Capture.PNG"/>
          <p:cNvPicPr>
            <a:picLocks noGrp="1" noChangeAspect="1"/>
          </p:cNvPicPr>
          <p:nvPr>
            <p:ph sz="quarter" idx="1"/>
          </p:nvPr>
        </p:nvPicPr>
        <p:blipFill>
          <a:blip r:embed="rId2" cstate="print"/>
          <a:stretch>
            <a:fillRect/>
          </a:stretch>
        </p:blipFill>
        <p:spPr>
          <a:xfrm>
            <a:off x="1485354" y="1196752"/>
            <a:ext cx="6265494" cy="5184576"/>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7</a:t>
            </a:r>
            <a:endParaRPr lang="en-GB" dirty="0"/>
          </a:p>
        </p:txBody>
      </p:sp>
      <p:sp>
        <p:nvSpPr>
          <p:cNvPr id="3" name="Content Placeholder 2"/>
          <p:cNvSpPr>
            <a:spLocks noGrp="1"/>
          </p:cNvSpPr>
          <p:nvPr>
            <p:ph sz="quarter" idx="1"/>
          </p:nvPr>
        </p:nvSpPr>
        <p:spPr/>
        <p:txBody>
          <a:bodyPr/>
          <a:lstStyle/>
          <a:p>
            <a:r>
              <a:rPr lang="en-GB" dirty="0" smtClean="0"/>
              <a:t>What is the diagnosis? (1 mark)</a:t>
            </a:r>
          </a:p>
          <a:p>
            <a:r>
              <a:rPr lang="en-GB" dirty="0" smtClean="0"/>
              <a:t>What is the most common complication of this condition and which patient subgroup is most likely to suffer from it? (1 mark)</a:t>
            </a:r>
          </a:p>
          <a:p>
            <a:r>
              <a:rPr lang="en-GB" dirty="0" smtClean="0"/>
              <a:t>His mother is 20 weeks pregnant and wants to know if the rash is contagious.  What advice would you give her? (1 mark)</a:t>
            </a:r>
          </a:p>
          <a:p>
            <a:endParaRPr lang="en-GB"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Q7, Shingles, PAP 18, CAP 28</a:t>
            </a:r>
            <a:endParaRPr lang="en-GB" dirty="0"/>
          </a:p>
        </p:txBody>
      </p:sp>
      <p:sp>
        <p:nvSpPr>
          <p:cNvPr id="3" name="Content Placeholder 2"/>
          <p:cNvSpPr>
            <a:spLocks noGrp="1"/>
          </p:cNvSpPr>
          <p:nvPr>
            <p:ph sz="quarter" idx="1"/>
          </p:nvPr>
        </p:nvSpPr>
        <p:spPr>
          <a:xfrm>
            <a:off x="467544" y="1600200"/>
            <a:ext cx="8298504" cy="4565104"/>
          </a:xfrm>
        </p:spPr>
        <p:txBody>
          <a:bodyPr>
            <a:normAutofit fontScale="70000" lnSpcReduction="20000"/>
          </a:bodyPr>
          <a:lstStyle/>
          <a:p>
            <a:r>
              <a:rPr lang="en-GB" dirty="0" smtClean="0"/>
              <a:t>Presentation:</a:t>
            </a:r>
          </a:p>
          <a:p>
            <a:pPr lvl="1"/>
            <a:r>
              <a:rPr lang="en-GB" dirty="0" smtClean="0"/>
              <a:t>Reactivation of HZV (dormant in nerve root, reactivates along a dermatome.</a:t>
            </a:r>
          </a:p>
          <a:p>
            <a:pPr lvl="1"/>
            <a:r>
              <a:rPr lang="en-GB" dirty="0" smtClean="0"/>
              <a:t>Itching/burning pain, then vesicles up to 5 days later</a:t>
            </a:r>
          </a:p>
          <a:p>
            <a:pPr lvl="1"/>
            <a:r>
              <a:rPr lang="en-GB" dirty="0" smtClean="0"/>
              <a:t>Usually elderly patients, children get it (but need screening for </a:t>
            </a:r>
            <a:r>
              <a:rPr lang="en-GB" dirty="0" err="1" smtClean="0"/>
              <a:t>immunosuppression</a:t>
            </a:r>
            <a:r>
              <a:rPr lang="en-GB" dirty="0" smtClean="0"/>
              <a:t>).</a:t>
            </a:r>
          </a:p>
          <a:p>
            <a:r>
              <a:rPr lang="en-GB" dirty="0" smtClean="0"/>
              <a:t>?infection risk</a:t>
            </a:r>
          </a:p>
          <a:p>
            <a:pPr lvl="1"/>
            <a:r>
              <a:rPr lang="en-GB" dirty="0" smtClean="0"/>
              <a:t>Patients with shingles are contagious –can cause chicken pox in non-immune patients.</a:t>
            </a:r>
          </a:p>
          <a:p>
            <a:r>
              <a:rPr lang="en-GB" dirty="0" smtClean="0"/>
              <a:t>In pregnancy:</a:t>
            </a:r>
          </a:p>
          <a:p>
            <a:pPr lvl="1"/>
            <a:r>
              <a:rPr lang="en-GB" dirty="0" smtClean="0"/>
              <a:t>For mother: after 20/40 risk of </a:t>
            </a:r>
            <a:r>
              <a:rPr lang="en-GB" dirty="0" err="1" smtClean="0"/>
              <a:t>pneumonitis</a:t>
            </a:r>
            <a:r>
              <a:rPr lang="en-GB" dirty="0" smtClean="0"/>
              <a:t>, encephalitis, hepatitis</a:t>
            </a:r>
          </a:p>
          <a:p>
            <a:pPr lvl="1"/>
            <a:r>
              <a:rPr lang="en-GB" dirty="0" smtClean="0"/>
              <a:t>For baby &lt;28/40: risk of </a:t>
            </a:r>
            <a:r>
              <a:rPr lang="en-GB" dirty="0" err="1" smtClean="0"/>
              <a:t>fetal</a:t>
            </a:r>
            <a:r>
              <a:rPr lang="en-GB" dirty="0" smtClean="0"/>
              <a:t> </a:t>
            </a:r>
            <a:r>
              <a:rPr lang="en-GB" dirty="0" err="1" smtClean="0"/>
              <a:t>varicella</a:t>
            </a:r>
            <a:r>
              <a:rPr lang="en-GB" dirty="0" smtClean="0"/>
              <a:t> syndrome (eyes, brain, skin, limbs)</a:t>
            </a:r>
          </a:p>
          <a:p>
            <a:pPr lvl="1"/>
            <a:r>
              <a:rPr lang="en-GB" dirty="0" smtClean="0"/>
              <a:t>For baby &gt;28-36/40: asymptomatic infection (may get shingles later)</a:t>
            </a:r>
          </a:p>
          <a:p>
            <a:pPr lvl="1"/>
            <a:r>
              <a:rPr lang="en-GB" dirty="0" smtClean="0"/>
              <a:t>For baby &gt;36/40: can be born with chicken pox</a:t>
            </a:r>
          </a:p>
          <a:p>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Opthalmic</a:t>
            </a:r>
            <a:r>
              <a:rPr lang="en-GB" dirty="0" smtClean="0"/>
              <a:t> shingles</a:t>
            </a:r>
            <a:endParaRPr lang="en-GB" dirty="0"/>
          </a:p>
        </p:txBody>
      </p:sp>
      <p:sp>
        <p:nvSpPr>
          <p:cNvPr id="4" name="Content Placeholder 3"/>
          <p:cNvSpPr>
            <a:spLocks noGrp="1"/>
          </p:cNvSpPr>
          <p:nvPr>
            <p:ph sz="half" idx="1"/>
          </p:nvPr>
        </p:nvSpPr>
        <p:spPr>
          <a:xfrm>
            <a:off x="395536" y="1628800"/>
            <a:ext cx="3312368" cy="4968551"/>
          </a:xfrm>
        </p:spPr>
        <p:txBody>
          <a:bodyPr>
            <a:normAutofit lnSpcReduction="10000"/>
          </a:bodyPr>
          <a:lstStyle/>
          <a:p>
            <a:r>
              <a:rPr lang="en-GB" dirty="0" smtClean="0"/>
              <a:t>He may develop </a:t>
            </a:r>
            <a:r>
              <a:rPr lang="en-GB" dirty="0" err="1" smtClean="0"/>
              <a:t>opthalmic</a:t>
            </a:r>
            <a:r>
              <a:rPr lang="en-GB" dirty="0" smtClean="0"/>
              <a:t> shingles (corneal ulceration, </a:t>
            </a:r>
            <a:r>
              <a:rPr lang="en-GB" dirty="0" err="1" smtClean="0"/>
              <a:t>iritis</a:t>
            </a:r>
            <a:r>
              <a:rPr lang="en-GB" dirty="0" smtClean="0"/>
              <a:t>) and needs </a:t>
            </a:r>
            <a:r>
              <a:rPr lang="en-GB" dirty="0" err="1" smtClean="0"/>
              <a:t>opth</a:t>
            </a:r>
            <a:r>
              <a:rPr lang="en-GB" dirty="0" smtClean="0"/>
              <a:t> review.</a:t>
            </a:r>
          </a:p>
          <a:p>
            <a:r>
              <a:rPr lang="en-GB" dirty="0" smtClean="0"/>
              <a:t>Shingles treatment –oral </a:t>
            </a:r>
            <a:r>
              <a:rPr lang="en-GB" dirty="0" err="1" smtClean="0"/>
              <a:t>aciclovir</a:t>
            </a:r>
            <a:r>
              <a:rPr lang="en-GB" dirty="0" smtClean="0"/>
              <a:t> plus topical </a:t>
            </a:r>
            <a:r>
              <a:rPr lang="en-GB" dirty="0" err="1" smtClean="0"/>
              <a:t>aciclovir</a:t>
            </a:r>
            <a:r>
              <a:rPr lang="en-GB" dirty="0" smtClean="0"/>
              <a:t> if eye affected</a:t>
            </a:r>
          </a:p>
        </p:txBody>
      </p:sp>
      <p:pic>
        <p:nvPicPr>
          <p:cNvPr id="6" name="Content Placeholder 5" descr="shinglesface.jpg"/>
          <p:cNvPicPr>
            <a:picLocks noGrp="1" noChangeAspect="1"/>
          </p:cNvPicPr>
          <p:nvPr>
            <p:ph sz="half" idx="2"/>
          </p:nvPr>
        </p:nvPicPr>
        <p:blipFill>
          <a:blip r:embed="rId2" cstate="print"/>
          <a:stretch>
            <a:fillRect/>
          </a:stretch>
        </p:blipFill>
        <p:spPr>
          <a:xfrm>
            <a:off x="3826161" y="1268760"/>
            <a:ext cx="5075627" cy="4824536"/>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Content Placeholder 6" descr="Capture.PNG"/>
          <p:cNvPicPr>
            <a:picLocks noGrp="1" noChangeAspect="1"/>
          </p:cNvPicPr>
          <p:nvPr>
            <p:ph sz="quarter" idx="1"/>
          </p:nvPr>
        </p:nvPicPr>
        <p:blipFill>
          <a:blip r:embed="rId2" cstate="print"/>
          <a:stretch>
            <a:fillRect/>
          </a:stretch>
        </p:blipFill>
        <p:spPr>
          <a:xfrm>
            <a:off x="95870" y="1916832"/>
            <a:ext cx="4399930" cy="3507035"/>
          </a:xfrm>
        </p:spPr>
      </p:pic>
      <p:pic>
        <p:nvPicPr>
          <p:cNvPr id="10" name="Content Placeholder 9" descr="Capture 5.PNG"/>
          <p:cNvPicPr>
            <a:picLocks noGrp="1" noChangeAspect="1"/>
          </p:cNvPicPr>
          <p:nvPr>
            <p:ph sz="quarter" idx="2"/>
          </p:nvPr>
        </p:nvPicPr>
        <p:blipFill>
          <a:blip r:embed="rId3" cstate="print"/>
          <a:stretch>
            <a:fillRect/>
          </a:stretch>
        </p:blipFill>
        <p:spPr>
          <a:xfrm>
            <a:off x="4670004" y="1196752"/>
            <a:ext cx="4453553" cy="5328592"/>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Dermatology SAQs</a:t>
            </a:r>
            <a:endParaRPr lang="en-GB" dirty="0"/>
          </a:p>
        </p:txBody>
      </p:sp>
      <p:sp>
        <p:nvSpPr>
          <p:cNvPr id="3" name="Content Placeholder 2"/>
          <p:cNvSpPr>
            <a:spLocks noGrp="1"/>
          </p:cNvSpPr>
          <p:nvPr>
            <p:ph sz="quarter" idx="1"/>
          </p:nvPr>
        </p:nvSpPr>
        <p:spPr/>
        <p:txBody>
          <a:bodyPr>
            <a:normAutofit fontScale="85000" lnSpcReduction="10000"/>
          </a:bodyPr>
          <a:lstStyle/>
          <a:p>
            <a:r>
              <a:rPr lang="en-GB" dirty="0" smtClean="0"/>
              <a:t>Easy questions to write (based on an image of a distinctive rash) as spot diagnosis/</a:t>
            </a:r>
            <a:r>
              <a:rPr lang="en-GB" dirty="0" err="1" smtClean="0"/>
              <a:t>Mx</a:t>
            </a:r>
            <a:r>
              <a:rPr lang="en-GB" dirty="0" smtClean="0"/>
              <a:t> /complications or advice /follow up.</a:t>
            </a:r>
          </a:p>
          <a:p>
            <a:r>
              <a:rPr lang="en-GB" dirty="0" smtClean="0"/>
              <a:t>Ensure you know your differential/symptoms/complications for:</a:t>
            </a:r>
          </a:p>
          <a:p>
            <a:pPr lvl="1"/>
            <a:r>
              <a:rPr lang="en-GB" dirty="0" err="1" smtClean="0"/>
              <a:t>Erythema</a:t>
            </a:r>
            <a:r>
              <a:rPr lang="en-GB" dirty="0" smtClean="0"/>
              <a:t> </a:t>
            </a:r>
            <a:r>
              <a:rPr lang="en-GB" dirty="0" err="1" smtClean="0"/>
              <a:t>multiforme</a:t>
            </a:r>
            <a:r>
              <a:rPr lang="en-GB" dirty="0" smtClean="0"/>
              <a:t> /Stevens Johnson</a:t>
            </a:r>
          </a:p>
          <a:p>
            <a:pPr lvl="1"/>
            <a:r>
              <a:rPr lang="en-GB" dirty="0" smtClean="0"/>
              <a:t>Necrotising fasciitis “life-threatening rashes”</a:t>
            </a:r>
          </a:p>
          <a:p>
            <a:pPr lvl="1"/>
            <a:r>
              <a:rPr lang="en-GB" dirty="0" err="1" smtClean="0"/>
              <a:t>Vasculitic</a:t>
            </a:r>
            <a:r>
              <a:rPr lang="en-GB" dirty="0" smtClean="0"/>
              <a:t> rashes in adults</a:t>
            </a:r>
          </a:p>
          <a:p>
            <a:pPr lvl="1"/>
            <a:r>
              <a:rPr lang="en-GB" dirty="0" smtClean="0"/>
              <a:t>Common paediatric infections (</a:t>
            </a:r>
            <a:r>
              <a:rPr lang="en-GB" dirty="0" err="1" smtClean="0"/>
              <a:t>eg</a:t>
            </a:r>
            <a:r>
              <a:rPr lang="en-GB" dirty="0" smtClean="0"/>
              <a:t> Kawasaki’s, rubella), </a:t>
            </a:r>
          </a:p>
          <a:p>
            <a:pPr lvl="1"/>
            <a:r>
              <a:rPr lang="en-GB" dirty="0" err="1" smtClean="0"/>
              <a:t>Purpura</a:t>
            </a:r>
            <a:r>
              <a:rPr lang="en-GB" dirty="0" smtClean="0"/>
              <a:t> in children –ITP, HSP, </a:t>
            </a:r>
            <a:r>
              <a:rPr lang="en-GB" dirty="0" err="1" smtClean="0"/>
              <a:t>menigococcus</a:t>
            </a:r>
            <a:r>
              <a:rPr lang="en-GB" dirty="0" smtClean="0"/>
              <a:t>, NAI -PAP4</a:t>
            </a:r>
          </a:p>
          <a:p>
            <a:pPr lvl="1"/>
            <a:r>
              <a:rPr lang="en-GB" dirty="0" smtClean="0"/>
              <a:t>Paediatrics: eczema, </a:t>
            </a:r>
            <a:r>
              <a:rPr lang="en-GB" dirty="0" err="1" smtClean="0"/>
              <a:t>seborrhoeic</a:t>
            </a:r>
            <a:r>
              <a:rPr lang="en-GB" dirty="0" smtClean="0"/>
              <a:t> dermatitis</a:t>
            </a:r>
          </a:p>
          <a:p>
            <a:endParaRPr lang="en-GB" dirty="0" smtClean="0"/>
          </a:p>
          <a:p>
            <a:endParaRPr lang="en-GB"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640"/>
            <a:ext cx="7762056" cy="1237824"/>
          </a:xfrm>
        </p:spPr>
        <p:txBody>
          <a:bodyPr>
            <a:normAutofit fontScale="90000"/>
          </a:bodyPr>
          <a:lstStyle/>
          <a:p>
            <a:r>
              <a:rPr lang="en-GB" dirty="0" smtClean="0"/>
              <a:t>Differential for rash, fever &amp; oral/lip lesions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Kawasaki’s </a:t>
            </a:r>
          </a:p>
          <a:p>
            <a:pPr lvl="1"/>
            <a:r>
              <a:rPr lang="en-GB" dirty="0" smtClean="0"/>
              <a:t>Usually &lt;5years, fever &gt;5D, </a:t>
            </a:r>
            <a:r>
              <a:rPr lang="en-GB" dirty="0" err="1" smtClean="0"/>
              <a:t>conjuntivitis</a:t>
            </a:r>
            <a:r>
              <a:rPr lang="en-GB" dirty="0" smtClean="0"/>
              <a:t>, fissured lips/ strawberry tongue, LNs, (arthritis, diarrhoea), viral type rash with swollen red palms that peel.</a:t>
            </a:r>
          </a:p>
          <a:p>
            <a:r>
              <a:rPr lang="en-GB" dirty="0" smtClean="0"/>
              <a:t>Scarlet fever</a:t>
            </a:r>
          </a:p>
          <a:p>
            <a:r>
              <a:rPr lang="en-GB" dirty="0" smtClean="0"/>
              <a:t>Measles</a:t>
            </a:r>
          </a:p>
          <a:p>
            <a:pPr lvl="1"/>
            <a:r>
              <a:rPr lang="en-GB" dirty="0" smtClean="0"/>
              <a:t>Conjunctivitis &amp; URTI, high fever. </a:t>
            </a:r>
            <a:r>
              <a:rPr lang="en-GB" dirty="0" err="1" smtClean="0"/>
              <a:t>Kopliks</a:t>
            </a:r>
            <a:r>
              <a:rPr lang="en-GB" dirty="0" smtClean="0"/>
              <a:t> spots, </a:t>
            </a:r>
          </a:p>
          <a:p>
            <a:r>
              <a:rPr lang="en-GB" dirty="0" smtClean="0"/>
              <a:t>Glandular fever</a:t>
            </a:r>
          </a:p>
          <a:p>
            <a:pPr lvl="1"/>
            <a:r>
              <a:rPr lang="en-GB" dirty="0" smtClean="0"/>
              <a:t>Fever, sore throat, palatal </a:t>
            </a:r>
            <a:r>
              <a:rPr lang="en-GB" dirty="0" err="1" smtClean="0"/>
              <a:t>petechiae</a:t>
            </a:r>
            <a:r>
              <a:rPr lang="en-GB" dirty="0" smtClean="0"/>
              <a:t>, LNs, viral </a:t>
            </a:r>
            <a:r>
              <a:rPr lang="en-GB" dirty="0" err="1" smtClean="0"/>
              <a:t>exanthem</a:t>
            </a:r>
            <a:r>
              <a:rPr lang="en-GB" dirty="0" smtClean="0"/>
              <a:t> /amoxicillin rash.</a:t>
            </a:r>
          </a:p>
          <a:p>
            <a:r>
              <a:rPr lang="en-GB" dirty="0" smtClean="0"/>
              <a:t>Stevens Johnson –</a:t>
            </a:r>
            <a:r>
              <a:rPr lang="en-GB" dirty="0" err="1" smtClean="0"/>
              <a:t>vasculitic</a:t>
            </a:r>
            <a:r>
              <a:rPr lang="en-GB" dirty="0" smtClean="0"/>
              <a:t> rash</a:t>
            </a:r>
          </a:p>
          <a:p>
            <a:r>
              <a:rPr lang="en-GB" dirty="0" smtClean="0"/>
              <a:t>Herpes –vesicular /crusting rash</a:t>
            </a:r>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8</a:t>
            </a:r>
            <a:endParaRPr lang="en-GB" dirty="0"/>
          </a:p>
        </p:txBody>
      </p:sp>
      <p:sp>
        <p:nvSpPr>
          <p:cNvPr id="3" name="Content Placeholder 2"/>
          <p:cNvSpPr>
            <a:spLocks noGrp="1"/>
          </p:cNvSpPr>
          <p:nvPr>
            <p:ph sz="quarter" idx="1"/>
          </p:nvPr>
        </p:nvSpPr>
        <p:spPr>
          <a:xfrm>
            <a:off x="467544" y="1600200"/>
            <a:ext cx="8298504" cy="4565104"/>
          </a:xfrm>
        </p:spPr>
        <p:txBody>
          <a:bodyPr>
            <a:normAutofit fontScale="85000" lnSpcReduction="20000"/>
          </a:bodyPr>
          <a:lstStyle/>
          <a:p>
            <a:r>
              <a:rPr lang="en-GB" dirty="0" smtClean="0"/>
              <a:t>A 20 year old girl attends the ED stating that she has drunk 200ml of ethylene glycol about 6 hours ago. She has Borderline Personality Disorder and is a frequent </a:t>
            </a:r>
            <a:r>
              <a:rPr lang="en-GB" dirty="0" err="1" smtClean="0"/>
              <a:t>attender</a:t>
            </a:r>
            <a:r>
              <a:rPr lang="en-GB" dirty="0" smtClean="0"/>
              <a:t>.</a:t>
            </a:r>
          </a:p>
          <a:p>
            <a:r>
              <a:rPr lang="en-GB" dirty="0" smtClean="0">
                <a:solidFill>
                  <a:srgbClr val="7030A0"/>
                </a:solidFill>
              </a:rPr>
              <a:t>Q1: What clinical features would be consistent with her stated overdose? </a:t>
            </a:r>
            <a:r>
              <a:rPr lang="en-GB" dirty="0" smtClean="0"/>
              <a:t>(1 mark)</a:t>
            </a:r>
          </a:p>
          <a:p>
            <a:r>
              <a:rPr lang="en-GB" dirty="0" smtClean="0"/>
              <a:t>Her arterial blood gas is shown: </a:t>
            </a:r>
          </a:p>
          <a:p>
            <a:pPr lvl="1"/>
            <a:r>
              <a:rPr lang="en-GB" dirty="0" smtClean="0"/>
              <a:t>pH:7.35, pO2: 15, pCO2: 3.6, bicarbonate=22.</a:t>
            </a:r>
          </a:p>
          <a:p>
            <a:pPr lvl="1"/>
            <a:r>
              <a:rPr lang="en-GB" dirty="0" smtClean="0"/>
              <a:t>Na 145, K 5.0, Urea 2.1, glucose 5.6, chloride 105, lactate 2</a:t>
            </a:r>
          </a:p>
          <a:p>
            <a:pPr lvl="1"/>
            <a:r>
              <a:rPr lang="en-GB" dirty="0" smtClean="0"/>
              <a:t>Serum </a:t>
            </a:r>
            <a:r>
              <a:rPr lang="en-GB" dirty="0" err="1" smtClean="0"/>
              <a:t>osmolality</a:t>
            </a:r>
            <a:r>
              <a:rPr lang="en-GB" dirty="0" smtClean="0"/>
              <a:t>: 338</a:t>
            </a:r>
          </a:p>
          <a:p>
            <a:r>
              <a:rPr lang="en-GB" dirty="0" smtClean="0">
                <a:solidFill>
                  <a:srgbClr val="7030A0"/>
                </a:solidFill>
              </a:rPr>
              <a:t>Q2: calculate the </a:t>
            </a:r>
            <a:r>
              <a:rPr lang="en-GB" dirty="0" err="1" smtClean="0">
                <a:solidFill>
                  <a:srgbClr val="7030A0"/>
                </a:solidFill>
              </a:rPr>
              <a:t>osmolal</a:t>
            </a:r>
            <a:r>
              <a:rPr lang="en-GB" dirty="0" smtClean="0">
                <a:solidFill>
                  <a:srgbClr val="7030A0"/>
                </a:solidFill>
              </a:rPr>
              <a:t> gap. Is this consistent with her stated overdose? </a:t>
            </a:r>
            <a:r>
              <a:rPr lang="en-GB" dirty="0" smtClean="0"/>
              <a:t>(1 mark)</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Q8: part b</a:t>
            </a:r>
            <a:endParaRPr lang="en-GB" dirty="0"/>
          </a:p>
        </p:txBody>
      </p:sp>
      <p:sp>
        <p:nvSpPr>
          <p:cNvPr id="3" name="Content Placeholder 2"/>
          <p:cNvSpPr>
            <a:spLocks noGrp="1"/>
          </p:cNvSpPr>
          <p:nvPr>
            <p:ph sz="quarter" idx="1"/>
          </p:nvPr>
        </p:nvSpPr>
        <p:spPr/>
        <p:txBody>
          <a:bodyPr/>
          <a:lstStyle/>
          <a:p>
            <a:endParaRPr lang="en-GB" dirty="0" smtClean="0"/>
          </a:p>
          <a:p>
            <a:r>
              <a:rPr lang="en-GB" dirty="0" smtClean="0"/>
              <a:t>Q3: She becomes agitated and is assessed as lacking capacity to leave. Verbal de-escalation is </a:t>
            </a:r>
            <a:r>
              <a:rPr lang="en-GB" dirty="0" err="1" smtClean="0"/>
              <a:t>unsucessful</a:t>
            </a:r>
            <a:r>
              <a:rPr lang="en-GB" dirty="0" smtClean="0"/>
              <a:t>. Your Consultant asks you to sedate her.  </a:t>
            </a:r>
          </a:p>
          <a:p>
            <a:r>
              <a:rPr lang="en-GB" dirty="0" smtClean="0">
                <a:solidFill>
                  <a:srgbClr val="7030A0"/>
                </a:solidFill>
              </a:rPr>
              <a:t>What medication(s) would you use? Please give dose and route</a:t>
            </a:r>
            <a:r>
              <a:rPr lang="en-GB" dirty="0" smtClean="0"/>
              <a:t> (1 mark)</a:t>
            </a:r>
          </a:p>
          <a:p>
            <a:endParaRPr lang="en-GB"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Osmolal</a:t>
            </a:r>
            <a:r>
              <a:rPr lang="en-GB" dirty="0" smtClean="0"/>
              <a:t> Gap Calculations</a:t>
            </a:r>
            <a:endParaRPr lang="en-GB" dirty="0"/>
          </a:p>
        </p:txBody>
      </p:sp>
      <p:sp>
        <p:nvSpPr>
          <p:cNvPr id="3" name="Content Placeholder 2"/>
          <p:cNvSpPr>
            <a:spLocks noGrp="1"/>
          </p:cNvSpPr>
          <p:nvPr>
            <p:ph sz="quarter" idx="1"/>
          </p:nvPr>
        </p:nvSpPr>
        <p:spPr/>
        <p:txBody>
          <a:bodyPr>
            <a:normAutofit fontScale="55000" lnSpcReduction="20000"/>
          </a:bodyPr>
          <a:lstStyle/>
          <a:p>
            <a:r>
              <a:rPr lang="en-GB" dirty="0" smtClean="0"/>
              <a:t>1. </a:t>
            </a:r>
            <a:r>
              <a:rPr lang="en-GB" dirty="0" err="1" smtClean="0"/>
              <a:t>Oc</a:t>
            </a:r>
            <a:r>
              <a:rPr lang="en-GB" dirty="0" smtClean="0"/>
              <a:t> = (glucose + urea + 1.86xNa) ÷ 0.93</a:t>
            </a:r>
          </a:p>
          <a:p>
            <a:r>
              <a:rPr lang="en-GB" dirty="0" smtClean="0"/>
              <a:t>2. </a:t>
            </a:r>
            <a:r>
              <a:rPr lang="en-GB" dirty="0" err="1" smtClean="0"/>
              <a:t>Oc</a:t>
            </a:r>
            <a:r>
              <a:rPr lang="en-GB" dirty="0" smtClean="0"/>
              <a:t>=2(</a:t>
            </a:r>
            <a:r>
              <a:rPr lang="en-GB" dirty="0" err="1" smtClean="0"/>
              <a:t>Na+K</a:t>
            </a:r>
            <a:r>
              <a:rPr lang="en-GB" dirty="0" smtClean="0"/>
              <a:t>) + Urea + Glucose.</a:t>
            </a:r>
          </a:p>
          <a:p>
            <a:r>
              <a:rPr lang="en-GB" dirty="0" smtClean="0"/>
              <a:t>3. </a:t>
            </a:r>
            <a:r>
              <a:rPr lang="en-GB" dirty="0" err="1" smtClean="0"/>
              <a:t>Oc</a:t>
            </a:r>
            <a:r>
              <a:rPr lang="en-GB" dirty="0" smtClean="0"/>
              <a:t> =(2xNa) + Urea + Glucose</a:t>
            </a:r>
          </a:p>
          <a:p>
            <a:endParaRPr lang="en-GB" dirty="0" smtClean="0"/>
          </a:p>
          <a:p>
            <a:r>
              <a:rPr lang="en-GB" dirty="0" smtClean="0"/>
              <a:t>Any equation for calculated </a:t>
            </a:r>
            <a:r>
              <a:rPr lang="en-GB" dirty="0" err="1" smtClean="0"/>
              <a:t>osmolality</a:t>
            </a:r>
            <a:r>
              <a:rPr lang="en-GB" dirty="0" smtClean="0"/>
              <a:t> is acceptable (and there are at least 3 others. This is perhaps a reason not to include this Q!)</a:t>
            </a:r>
          </a:p>
          <a:p>
            <a:r>
              <a:rPr lang="en-GB" b="1" dirty="0" smtClean="0"/>
              <a:t>Answer is therefore:</a:t>
            </a:r>
          </a:p>
          <a:p>
            <a:r>
              <a:rPr lang="en-GB" sz="3200" dirty="0" err="1" smtClean="0"/>
              <a:t>Osmolar</a:t>
            </a:r>
            <a:r>
              <a:rPr lang="en-GB" sz="3200" dirty="0" smtClean="0"/>
              <a:t> gap (</a:t>
            </a:r>
            <a:r>
              <a:rPr lang="en-GB" sz="3200" dirty="0" err="1" smtClean="0"/>
              <a:t>Og</a:t>
            </a:r>
            <a:r>
              <a:rPr lang="en-GB" sz="3200" dirty="0" smtClean="0"/>
              <a:t>) = Om -</a:t>
            </a:r>
            <a:r>
              <a:rPr lang="en-GB" sz="3200" dirty="0" err="1" smtClean="0"/>
              <a:t>Oc</a:t>
            </a:r>
            <a:r>
              <a:rPr lang="en-GB" sz="3200" dirty="0" smtClean="0"/>
              <a:t/>
            </a:r>
            <a:br>
              <a:rPr lang="en-GB" sz="3200" dirty="0" smtClean="0"/>
            </a:br>
            <a:r>
              <a:rPr lang="en-GB" sz="3200" dirty="0" smtClean="0"/>
              <a:t>(Where Om= laboratory measured </a:t>
            </a:r>
            <a:r>
              <a:rPr lang="en-GB" sz="3200" dirty="0" err="1" smtClean="0"/>
              <a:t>osmolality</a:t>
            </a:r>
            <a:r>
              <a:rPr lang="en-GB" sz="3200" dirty="0" smtClean="0"/>
              <a:t>; </a:t>
            </a:r>
            <a:r>
              <a:rPr lang="en-GB" sz="3200" dirty="0" err="1" smtClean="0"/>
              <a:t>Oc</a:t>
            </a:r>
            <a:r>
              <a:rPr lang="en-GB" sz="3200" dirty="0" smtClean="0"/>
              <a:t>= calculated </a:t>
            </a:r>
            <a:r>
              <a:rPr lang="en-GB" sz="3200" dirty="0" err="1" smtClean="0"/>
              <a:t>osmolality</a:t>
            </a:r>
            <a:r>
              <a:rPr lang="en-GB" sz="3200" dirty="0" smtClean="0"/>
              <a:t>.)</a:t>
            </a:r>
            <a:br>
              <a:rPr lang="en-GB" sz="3200" dirty="0" smtClean="0"/>
            </a:br>
            <a:r>
              <a:rPr lang="en-GB" sz="3200" dirty="0" err="1" smtClean="0"/>
              <a:t>Oc</a:t>
            </a:r>
            <a:r>
              <a:rPr lang="en-GB" sz="3200" dirty="0" smtClean="0"/>
              <a:t>=2(Na + K) + Urea + Glucose:</a:t>
            </a:r>
            <a:br>
              <a:rPr lang="en-GB" sz="3200" dirty="0" smtClean="0"/>
            </a:br>
            <a:r>
              <a:rPr lang="en-GB" sz="3200" dirty="0" smtClean="0"/>
              <a:t>=2(145 + 5.0 ) + 2.1 + 5.6 = 307.7</a:t>
            </a:r>
            <a:endParaRPr lang="en-GB" sz="4400" dirty="0" smtClean="0"/>
          </a:p>
          <a:p>
            <a:r>
              <a:rPr lang="en-GB" sz="3200" dirty="0" err="1" smtClean="0"/>
              <a:t>Osmolar</a:t>
            </a:r>
            <a:r>
              <a:rPr lang="en-GB" sz="3200" dirty="0" smtClean="0"/>
              <a:t> gap = 325 -307.7 = 17.3</a:t>
            </a:r>
            <a:endParaRPr lang="en-GB" sz="4400" dirty="0" smtClean="0"/>
          </a:p>
          <a:p>
            <a:r>
              <a:rPr lang="en-GB" sz="3200" dirty="0" smtClean="0"/>
              <a:t>Normal </a:t>
            </a:r>
            <a:r>
              <a:rPr lang="en-GB" sz="3200" dirty="0" err="1" smtClean="0"/>
              <a:t>osmolar</a:t>
            </a:r>
            <a:r>
              <a:rPr lang="en-GB" sz="3200" dirty="0" smtClean="0"/>
              <a:t> gap is less than 10</a:t>
            </a:r>
          </a:p>
          <a:p>
            <a:r>
              <a:rPr lang="en-GB" sz="3200" dirty="0" smtClean="0"/>
              <a:t>This is consistent with her stated OD 6 hours ago. </a:t>
            </a:r>
          </a:p>
          <a:p>
            <a:r>
              <a:rPr lang="en-GB" sz="3200" dirty="0" smtClean="0"/>
              <a:t>Anion Gap would be normal at this stage: AG=(Na +K) – (Cl+HCO3-)</a:t>
            </a:r>
          </a:p>
          <a:p>
            <a:r>
              <a:rPr lang="en-GB" sz="3200" dirty="0" smtClean="0"/>
              <a:t>Normal AG = 12-16.</a:t>
            </a:r>
            <a:endParaRPr lang="en-GB" sz="4400" dirty="0" smtClean="0"/>
          </a:p>
          <a:p>
            <a:pPr lvl="1"/>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RCEM information pack</a:t>
            </a:r>
            <a:endParaRPr lang="en-GB" dirty="0"/>
          </a:p>
        </p:txBody>
      </p:sp>
      <p:pic>
        <p:nvPicPr>
          <p:cNvPr id="4" name="Content Placeholder 3" descr="Capture.PNG"/>
          <p:cNvPicPr>
            <a:picLocks noGrp="1" noChangeAspect="1"/>
          </p:cNvPicPr>
          <p:nvPr>
            <p:ph sz="quarter" idx="1"/>
          </p:nvPr>
        </p:nvPicPr>
        <p:blipFill>
          <a:blip r:embed="rId2" cstate="print"/>
          <a:stretch>
            <a:fillRect/>
          </a:stretch>
        </p:blipFill>
        <p:spPr>
          <a:xfrm>
            <a:off x="178198" y="1268760"/>
            <a:ext cx="8965802" cy="5043264"/>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Ethylene Glycol -symptoms</a:t>
            </a:r>
            <a:endParaRPr lang="en-GB" dirty="0"/>
          </a:p>
        </p:txBody>
      </p:sp>
      <p:sp>
        <p:nvSpPr>
          <p:cNvPr id="3" name="Content Placeholder 2"/>
          <p:cNvSpPr>
            <a:spLocks noGrp="1"/>
          </p:cNvSpPr>
          <p:nvPr>
            <p:ph sz="quarter" idx="1"/>
          </p:nvPr>
        </p:nvSpPr>
        <p:spPr/>
        <p:txBody>
          <a:bodyPr>
            <a:normAutofit fontScale="77500" lnSpcReduction="20000"/>
          </a:bodyPr>
          <a:lstStyle/>
          <a:p>
            <a:r>
              <a:rPr lang="en-GB" b="1" dirty="0" smtClean="0"/>
              <a:t>Stage 1 (30 minutes to 12 hours after ingestion):</a:t>
            </a:r>
            <a:br>
              <a:rPr lang="en-GB" b="1" dirty="0" smtClean="0"/>
            </a:br>
            <a:r>
              <a:rPr lang="en-GB" dirty="0" smtClean="0"/>
              <a:t>Apparent intoxication with alcohol (but no ethanol on breath), nausea, vomiting and </a:t>
            </a:r>
            <a:r>
              <a:rPr lang="en-GB" dirty="0" err="1" smtClean="0"/>
              <a:t>haematemesis</a:t>
            </a:r>
            <a:r>
              <a:rPr lang="en-GB" dirty="0" smtClean="0"/>
              <a:t>, coma and convulsions (often focal). </a:t>
            </a:r>
            <a:r>
              <a:rPr lang="en-GB" dirty="0" err="1" smtClean="0"/>
              <a:t>Nystagmus</a:t>
            </a:r>
            <a:r>
              <a:rPr lang="en-GB" dirty="0" smtClean="0"/>
              <a:t>, ataxia, </a:t>
            </a:r>
            <a:r>
              <a:rPr lang="en-GB" dirty="0" err="1" smtClean="0"/>
              <a:t>ophthalmoplegia</a:t>
            </a:r>
            <a:r>
              <a:rPr lang="en-GB" dirty="0" smtClean="0"/>
              <a:t>, </a:t>
            </a:r>
            <a:r>
              <a:rPr lang="en-GB" dirty="0" err="1" smtClean="0"/>
              <a:t>papilloedema</a:t>
            </a:r>
            <a:r>
              <a:rPr lang="en-GB" dirty="0" smtClean="0"/>
              <a:t>, </a:t>
            </a:r>
            <a:r>
              <a:rPr lang="en-GB" dirty="0" err="1" smtClean="0"/>
              <a:t>hypotonia</a:t>
            </a:r>
            <a:r>
              <a:rPr lang="en-GB" dirty="0" smtClean="0"/>
              <a:t>, </a:t>
            </a:r>
            <a:r>
              <a:rPr lang="en-GB" dirty="0" err="1" smtClean="0"/>
              <a:t>hyporeflexia</a:t>
            </a:r>
            <a:r>
              <a:rPr lang="en-GB" dirty="0" smtClean="0"/>
              <a:t>, </a:t>
            </a:r>
            <a:r>
              <a:rPr lang="en-GB" dirty="0" err="1" smtClean="0"/>
              <a:t>myoclonic</a:t>
            </a:r>
            <a:r>
              <a:rPr lang="en-GB" dirty="0" smtClean="0"/>
              <a:t> jerks, </a:t>
            </a:r>
            <a:r>
              <a:rPr lang="en-GB" dirty="0" err="1" smtClean="0"/>
              <a:t>tetanic</a:t>
            </a:r>
            <a:r>
              <a:rPr lang="en-GB" dirty="0" smtClean="0"/>
              <a:t> contractions and cranial nerve palsies (II, V, VII, VIII, IX, X, XII) may occur. Metabolic acidosis develops.</a:t>
            </a:r>
          </a:p>
          <a:p>
            <a:r>
              <a:rPr lang="en-GB" b="1" dirty="0" smtClean="0"/>
              <a:t>Stage 2 (12-24 hours after ingestion):</a:t>
            </a:r>
            <a:br>
              <a:rPr lang="en-GB" b="1" dirty="0" smtClean="0"/>
            </a:br>
            <a:r>
              <a:rPr lang="en-GB" dirty="0" smtClean="0"/>
              <a:t>Increased respiratory rate, sinus tachycardia, hypertension, pulmonary oedema and congestive cardiac failure develop.</a:t>
            </a:r>
          </a:p>
          <a:p>
            <a:r>
              <a:rPr lang="en-GB" b="1" dirty="0" smtClean="0"/>
              <a:t>Stage 3 (24-72 hours after ingestion):</a:t>
            </a:r>
            <a:br>
              <a:rPr lang="en-GB" b="1" dirty="0" smtClean="0"/>
            </a:br>
            <a:r>
              <a:rPr lang="en-GB" dirty="0" smtClean="0"/>
              <a:t>Flank pain, renal angle tenderness, acute tubular necrosis, hypocalcaemia (due to calcium </a:t>
            </a:r>
            <a:r>
              <a:rPr lang="en-GB" dirty="0" err="1" smtClean="0"/>
              <a:t>complexing</a:t>
            </a:r>
            <a:r>
              <a:rPr lang="en-GB" dirty="0" smtClean="0"/>
              <a:t> with oxalate), calcium oxalate monohydrate </a:t>
            </a:r>
            <a:r>
              <a:rPr lang="en-GB" dirty="0" err="1" smtClean="0"/>
              <a:t>crystalluria</a:t>
            </a:r>
            <a:r>
              <a:rPr lang="en-GB" dirty="0" smtClean="0"/>
              <a:t>, </a:t>
            </a:r>
            <a:r>
              <a:rPr lang="en-GB" dirty="0" err="1" smtClean="0"/>
              <a:t>hyperkalaemia</a:t>
            </a:r>
            <a:r>
              <a:rPr lang="en-GB" dirty="0" smtClean="0"/>
              <a:t> and hypomagnesaemia develop.</a:t>
            </a: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Metabolic changes with toxic alcohol OD (</a:t>
            </a:r>
            <a:r>
              <a:rPr lang="en-GB" dirty="0" err="1" smtClean="0"/>
              <a:t>Toxbase</a:t>
            </a:r>
            <a:r>
              <a:rPr lang="en-GB" dirty="0" smtClean="0"/>
              <a:t>)</a:t>
            </a:r>
            <a:endParaRPr lang="en-GB" dirty="0"/>
          </a:p>
        </p:txBody>
      </p:sp>
      <p:sp>
        <p:nvSpPr>
          <p:cNvPr id="3" name="Content Placeholder 2"/>
          <p:cNvSpPr>
            <a:spLocks noGrp="1"/>
          </p:cNvSpPr>
          <p:nvPr>
            <p:ph sz="quarter" idx="1"/>
          </p:nvPr>
        </p:nvSpPr>
        <p:spPr>
          <a:xfrm>
            <a:off x="539552" y="1600200"/>
            <a:ext cx="8226496" cy="4781128"/>
          </a:xfrm>
        </p:spPr>
        <p:txBody>
          <a:bodyPr>
            <a:normAutofit fontScale="55000" lnSpcReduction="20000"/>
          </a:bodyPr>
          <a:lstStyle/>
          <a:p>
            <a:r>
              <a:rPr lang="en-GB" dirty="0" smtClean="0"/>
              <a:t>Patients develop a high </a:t>
            </a:r>
            <a:r>
              <a:rPr lang="en-GB" dirty="0" err="1" smtClean="0"/>
              <a:t>osmolar</a:t>
            </a:r>
            <a:r>
              <a:rPr lang="en-GB" dirty="0" smtClean="0"/>
              <a:t> gap as they absorb the toxic alcohol over the first few hours. Thereafter, as it is metabolised, the </a:t>
            </a:r>
            <a:r>
              <a:rPr lang="en-GB" dirty="0" err="1" smtClean="0"/>
              <a:t>osmolar</a:t>
            </a:r>
            <a:r>
              <a:rPr lang="en-GB" dirty="0" smtClean="0"/>
              <a:t> gap will fall while the patient's anion gap will climb and acidosis worsens. A severely poisoned patient can present early with a normal anion gap and a normal pH or hydrogen ion concentration. However, their </a:t>
            </a:r>
            <a:r>
              <a:rPr lang="en-GB" dirty="0" err="1" smtClean="0"/>
              <a:t>osmolar</a:t>
            </a:r>
            <a:r>
              <a:rPr lang="en-GB" dirty="0" smtClean="0"/>
              <a:t> gap will be high.</a:t>
            </a:r>
          </a:p>
          <a:p>
            <a:r>
              <a:rPr lang="en-GB" dirty="0" smtClean="0"/>
              <a:t>Absence of a high anion gap metabolic acidosis does not exclude the diagnosis if the presentation is early. Acidosis only develops after some of the toxic alcohol has been metabolised.</a:t>
            </a:r>
          </a:p>
          <a:p>
            <a:r>
              <a:rPr lang="en-GB" dirty="0" smtClean="0"/>
              <a:t>Absence of an elevated </a:t>
            </a:r>
            <a:r>
              <a:rPr lang="en-GB" dirty="0" err="1" smtClean="0"/>
              <a:t>osmolar</a:t>
            </a:r>
            <a:r>
              <a:rPr lang="en-GB" dirty="0" smtClean="0"/>
              <a:t> gap does not exclude serious poisoning since the </a:t>
            </a:r>
            <a:r>
              <a:rPr lang="en-GB" dirty="0" err="1" smtClean="0"/>
              <a:t>osmolar</a:t>
            </a:r>
            <a:r>
              <a:rPr lang="en-GB" dirty="0" smtClean="0"/>
              <a:t> gap begins to fall once the toxic alcohol is metabolised and may therefore not be elevated in the later stages of poisoning.</a:t>
            </a:r>
          </a:p>
          <a:p>
            <a:r>
              <a:rPr lang="en-GB" dirty="0" smtClean="0"/>
              <a:t>A high anion gap metabolic acidosis suggests that presentation is late &amp; much of the toxic alcohol has been metabolised. The high anion gap usually occurs as the serum bicarbonate falls with progressive development of metabolic acidosis.</a:t>
            </a:r>
          </a:p>
          <a:p>
            <a:r>
              <a:rPr lang="en-GB" dirty="0" smtClean="0"/>
              <a:t>Other causes of a  high anion gap metabolic acidosis :</a:t>
            </a:r>
          </a:p>
          <a:p>
            <a:pPr lvl="1"/>
            <a:r>
              <a:rPr lang="en-GB" dirty="0" smtClean="0"/>
              <a:t>ingestion of any toxic alcohol methanol; ethylene glycol; </a:t>
            </a:r>
            <a:r>
              <a:rPr lang="en-GB" dirty="0" err="1" smtClean="0"/>
              <a:t>diethylene</a:t>
            </a:r>
            <a:r>
              <a:rPr lang="en-GB" dirty="0" smtClean="0"/>
              <a:t> glycol) </a:t>
            </a:r>
          </a:p>
          <a:p>
            <a:pPr lvl="1"/>
            <a:r>
              <a:rPr lang="en-GB" dirty="0" smtClean="0"/>
              <a:t>other clinical conditions (e.g. diabetic or alcoholic </a:t>
            </a:r>
            <a:r>
              <a:rPr lang="en-GB" dirty="0" err="1" smtClean="0"/>
              <a:t>ketoacidosis</a:t>
            </a:r>
            <a:r>
              <a:rPr lang="en-GB" dirty="0" smtClean="0"/>
              <a:t>, renal failure, multi-organ failure).</a:t>
            </a:r>
          </a:p>
          <a:p>
            <a:r>
              <a:rPr lang="en-GB" dirty="0" smtClean="0"/>
              <a:t>Some automated arterial blood gas analysers may erroneously report an elevated lactate which is in fact due to cross reactivity with metabolic products of the toxic alcohol.</a:t>
            </a:r>
          </a:p>
          <a:p>
            <a:pPr>
              <a:buNone/>
            </a:pPr>
            <a:endParaRPr lang="en-GB"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Ethylene glycol OD/ </a:t>
            </a:r>
            <a:endParaRPr lang="en-GB" dirty="0"/>
          </a:p>
        </p:txBody>
      </p:sp>
      <p:sp>
        <p:nvSpPr>
          <p:cNvPr id="3" name="Content Placeholder 2"/>
          <p:cNvSpPr>
            <a:spLocks noGrp="1"/>
          </p:cNvSpPr>
          <p:nvPr>
            <p:ph sz="quarter" idx="1"/>
          </p:nvPr>
        </p:nvSpPr>
        <p:spPr/>
        <p:txBody>
          <a:bodyPr>
            <a:normAutofit fontScale="92500" lnSpcReduction="20000"/>
          </a:bodyPr>
          <a:lstStyle/>
          <a:p>
            <a:r>
              <a:rPr lang="en-GB" dirty="0" smtClean="0"/>
              <a:t>The old chestnut –calculate the </a:t>
            </a:r>
            <a:r>
              <a:rPr lang="en-GB" dirty="0" err="1" smtClean="0"/>
              <a:t>Osmolal</a:t>
            </a:r>
            <a:r>
              <a:rPr lang="en-GB" dirty="0" smtClean="0"/>
              <a:t> Gap! 2 marks for the question indicates that you need to do more than note her acidosis.</a:t>
            </a:r>
          </a:p>
          <a:p>
            <a:r>
              <a:rPr lang="en-GB" dirty="0" smtClean="0"/>
              <a:t>This is a typical ED scenario faced by ED Seniors, so the second part of the question tests your knowledge of the RCEM or NICE guideline on Acute Behavioural Disturbance at</a:t>
            </a:r>
          </a:p>
          <a:p>
            <a:pPr lvl="1"/>
            <a:r>
              <a:rPr lang="en-GB" dirty="0" smtClean="0">
                <a:hlinkClick r:id="rId2"/>
              </a:rPr>
              <a:t>https://www.rcem.ac.uk/docs/College%20Guidelines/5p.%20RCEM%20guidelines%20for%20management%20of%20Acute%20Behavioural%20Disturbance%20(May%202016).pdf</a:t>
            </a:r>
            <a:endParaRPr lang="en-GB" dirty="0" smtClean="0"/>
          </a:p>
          <a:p>
            <a:pPr lvl="1"/>
            <a:r>
              <a:rPr lang="en-GB" dirty="0" smtClean="0"/>
              <a:t>Any recognised regime is acceptable –</a:t>
            </a:r>
            <a:r>
              <a:rPr lang="en-GB" dirty="0" err="1" smtClean="0"/>
              <a:t>eg</a:t>
            </a:r>
            <a:r>
              <a:rPr lang="en-GB" dirty="0" smtClean="0"/>
              <a:t> (next slide)</a:t>
            </a:r>
          </a:p>
          <a:p>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115616" y="197701"/>
            <a:ext cx="7576853" cy="6517724"/>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 27</a:t>
            </a:r>
            <a:endParaRPr lang="en-GB" dirty="0"/>
          </a:p>
        </p:txBody>
      </p:sp>
      <p:pic>
        <p:nvPicPr>
          <p:cNvPr id="4" name="Content Placeholder 3" descr="Capture 7.PNG"/>
          <p:cNvPicPr>
            <a:picLocks noGrp="1" noChangeAspect="1"/>
          </p:cNvPicPr>
          <p:nvPr>
            <p:ph sz="quarter" idx="1"/>
          </p:nvPr>
        </p:nvPicPr>
        <p:blipFill>
          <a:blip r:embed="rId2" cstate="print"/>
          <a:stretch>
            <a:fillRect/>
          </a:stretch>
        </p:blipFill>
        <p:spPr>
          <a:xfrm>
            <a:off x="2898001" y="200637"/>
            <a:ext cx="5097890" cy="6396715"/>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Brain full? Time for a break...</a:t>
            </a:r>
            <a:endParaRPr lang="en-GB" dirty="0"/>
          </a:p>
        </p:txBody>
      </p:sp>
      <p:pic>
        <p:nvPicPr>
          <p:cNvPr id="4" name="Content Placeholder 3" descr="dogs_2571270c.jpg"/>
          <p:cNvPicPr>
            <a:picLocks noGrp="1" noChangeAspect="1"/>
          </p:cNvPicPr>
          <p:nvPr>
            <p:ph sz="quarter" idx="1"/>
          </p:nvPr>
        </p:nvPicPr>
        <p:blipFill>
          <a:blip r:embed="rId2" cstate="print"/>
          <a:stretch>
            <a:fillRect/>
          </a:stretch>
        </p:blipFill>
        <p:spPr>
          <a:xfrm>
            <a:off x="786168" y="1556792"/>
            <a:ext cx="7848120" cy="4896544"/>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Ready to go...?</a:t>
            </a:r>
            <a:endParaRPr lang="en-GB"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2573530" y="1196752"/>
            <a:ext cx="4104456" cy="5472608"/>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9</a:t>
            </a:r>
            <a:endParaRPr lang="en-GB" dirty="0"/>
          </a:p>
        </p:txBody>
      </p:sp>
      <p:sp>
        <p:nvSpPr>
          <p:cNvPr id="3" name="Content Placeholder 2"/>
          <p:cNvSpPr>
            <a:spLocks noGrp="1"/>
          </p:cNvSpPr>
          <p:nvPr>
            <p:ph sz="quarter" idx="1"/>
          </p:nvPr>
        </p:nvSpPr>
        <p:spPr/>
        <p:txBody>
          <a:bodyPr/>
          <a:lstStyle/>
          <a:p>
            <a:r>
              <a:rPr lang="en-GB" dirty="0" smtClean="0"/>
              <a:t>A 35 year old woman attends with a painful ankle and </a:t>
            </a:r>
            <a:r>
              <a:rPr lang="en-GB" dirty="0" err="1" smtClean="0"/>
              <a:t>hindfoot</a:t>
            </a:r>
            <a:r>
              <a:rPr lang="en-GB" dirty="0" smtClean="0"/>
              <a:t> after falling from a height. </a:t>
            </a:r>
          </a:p>
          <a:p>
            <a:r>
              <a:rPr lang="en-GB" dirty="0" smtClean="0"/>
              <a:t>Her X-ray is shown.</a:t>
            </a:r>
          </a:p>
          <a:p>
            <a:r>
              <a:rPr lang="en-GB" dirty="0" smtClean="0"/>
              <a:t>What injury is present? (1 mark)</a:t>
            </a:r>
          </a:p>
          <a:p>
            <a:r>
              <a:rPr lang="en-GB" dirty="0" smtClean="0"/>
              <a:t>What is the management of this injury? (1 mark)</a:t>
            </a:r>
          </a:p>
          <a:p>
            <a:r>
              <a:rPr lang="en-GB" dirty="0" smtClean="0"/>
              <a:t>What injuries are associated with this? (1 mark)</a:t>
            </a:r>
            <a:endParaRPr lang="en-GB"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Q9</a:t>
            </a:r>
            <a:endParaRPr lang="en-GB" dirty="0"/>
          </a:p>
        </p:txBody>
      </p:sp>
      <p:pic>
        <p:nvPicPr>
          <p:cNvPr id="4" name="Picture 2" descr="C:\Users\Yasmin Sultan\Documents\Yasmin Work\enlightenme\St EM-ER Yas Ankles Oct 2012 JPEG\St EMER Yas Ankles October 2012 Image 4.jpg"/>
          <p:cNvPicPr>
            <a:picLocks noGrp="1" noChangeAspect="1" noChangeArrowheads="1"/>
          </p:cNvPicPr>
          <p:nvPr>
            <p:ph sz="quarter" idx="1"/>
          </p:nvPr>
        </p:nvPicPr>
        <p:blipFill>
          <a:blip r:embed="rId2" cstate="print"/>
          <a:srcRect/>
          <a:stretch>
            <a:fillRect/>
          </a:stretch>
        </p:blipFill>
        <p:spPr bwMode="auto">
          <a:xfrm>
            <a:off x="2255617" y="175300"/>
            <a:ext cx="5772768" cy="6350044"/>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Q9</a:t>
            </a:r>
            <a:endParaRPr lang="en-GB" dirty="0"/>
          </a:p>
        </p:txBody>
      </p:sp>
      <p:sp>
        <p:nvSpPr>
          <p:cNvPr id="3" name="Content Placeholder 2"/>
          <p:cNvSpPr>
            <a:spLocks noGrp="1"/>
          </p:cNvSpPr>
          <p:nvPr>
            <p:ph sz="quarter" idx="1"/>
          </p:nvPr>
        </p:nvSpPr>
        <p:spPr/>
        <p:txBody>
          <a:bodyPr/>
          <a:lstStyle/>
          <a:p>
            <a:r>
              <a:rPr lang="en-GB" dirty="0" err="1" smtClean="0"/>
              <a:t>Calcaneal</a:t>
            </a:r>
            <a:r>
              <a:rPr lang="en-GB" dirty="0" smtClean="0"/>
              <a:t> fracture –reduced </a:t>
            </a:r>
            <a:r>
              <a:rPr lang="en-GB" dirty="0" err="1" smtClean="0"/>
              <a:t>Bohler’s</a:t>
            </a:r>
            <a:r>
              <a:rPr lang="en-GB" dirty="0" smtClean="0"/>
              <a:t> angle &amp; fracture line is visible</a:t>
            </a:r>
          </a:p>
          <a:p>
            <a:r>
              <a:rPr lang="en-GB" dirty="0" err="1" smtClean="0"/>
              <a:t>Mx</a:t>
            </a:r>
            <a:r>
              <a:rPr lang="en-GB" dirty="0" smtClean="0"/>
              <a:t>: refer to Orthopaedics from ED, non-weight-bearing, CT to determine extent of fracture as intra-</a:t>
            </a:r>
            <a:r>
              <a:rPr lang="en-GB" dirty="0" err="1" smtClean="0"/>
              <a:t>articular</a:t>
            </a:r>
            <a:r>
              <a:rPr lang="en-GB" dirty="0" smtClean="0"/>
              <a:t> fractures require surgical fixation.</a:t>
            </a:r>
          </a:p>
          <a:p>
            <a:r>
              <a:rPr lang="en-GB" dirty="0" smtClean="0"/>
              <a:t>Associated injuries: check spine, knees, other foot, pelvis for fractures.</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example:</a:t>
            </a:r>
            <a:endParaRPr lang="en-GB" dirty="0"/>
          </a:p>
        </p:txBody>
      </p:sp>
      <p:sp>
        <p:nvSpPr>
          <p:cNvPr id="3" name="Content Placeholder 2"/>
          <p:cNvSpPr>
            <a:spLocks noGrp="1"/>
          </p:cNvSpPr>
          <p:nvPr>
            <p:ph sz="quarter" idx="1"/>
          </p:nvPr>
        </p:nvSpPr>
        <p:spPr/>
        <p:txBody>
          <a:bodyPr/>
          <a:lstStyle/>
          <a:p>
            <a:r>
              <a:rPr lang="en-GB" dirty="0" smtClean="0"/>
              <a:t>PAP19: Sore throat</a:t>
            </a:r>
          </a:p>
          <a:p>
            <a:pPr lvl="1"/>
            <a:r>
              <a:rPr lang="en-GB" dirty="0" smtClean="0"/>
              <a:t>Minimal content –</a:t>
            </a:r>
          </a:p>
          <a:p>
            <a:pPr lvl="1"/>
            <a:r>
              <a:rPr lang="en-GB" dirty="0" smtClean="0"/>
              <a:t>Presentation of epiglottis, </a:t>
            </a:r>
            <a:r>
              <a:rPr lang="en-GB" dirty="0" err="1" smtClean="0"/>
              <a:t>Mx</a:t>
            </a:r>
            <a:r>
              <a:rPr lang="en-GB" dirty="0" smtClean="0"/>
              <a:t> –as per APLS manual</a:t>
            </a:r>
          </a:p>
          <a:p>
            <a:pPr lvl="1"/>
            <a:r>
              <a:rPr lang="en-GB" dirty="0" smtClean="0"/>
              <a:t>Perhaps a question on </a:t>
            </a:r>
            <a:r>
              <a:rPr lang="en-GB" dirty="0" err="1" smtClean="0"/>
              <a:t>Mx</a:t>
            </a:r>
            <a:r>
              <a:rPr lang="en-GB" dirty="0" smtClean="0"/>
              <a:t> of post-tonsillectomy bleeding?</a:t>
            </a:r>
          </a:p>
        </p:txBody>
      </p:sp>
      <p:pic>
        <p:nvPicPr>
          <p:cNvPr id="5" name="Content Placeholder 4" descr="Capture.PNG"/>
          <p:cNvPicPr>
            <a:picLocks noGrp="1" noChangeAspect="1"/>
          </p:cNvPicPr>
          <p:nvPr>
            <p:ph sz="quarter" idx="2"/>
          </p:nvPr>
        </p:nvPicPr>
        <p:blipFill>
          <a:blip r:embed="rId2" cstate="print"/>
          <a:stretch>
            <a:fillRect/>
          </a:stretch>
        </p:blipFill>
        <p:spPr>
          <a:xfrm>
            <a:off x="4845050" y="2431574"/>
            <a:ext cx="3886200" cy="2887028"/>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That was an easy one –how about these:</a:t>
            </a:r>
            <a:endParaRPr lang="en-GB" dirty="0"/>
          </a:p>
        </p:txBody>
      </p:sp>
      <p:sp>
        <p:nvSpPr>
          <p:cNvPr id="4" name="Content Placeholder 3"/>
          <p:cNvSpPr>
            <a:spLocks noGrp="1"/>
          </p:cNvSpPr>
          <p:nvPr>
            <p:ph sz="quarter" idx="1"/>
          </p:nvPr>
        </p:nvSpPr>
        <p:spPr>
          <a:xfrm>
            <a:off x="395536" y="1556792"/>
            <a:ext cx="3600400" cy="4896543"/>
          </a:xfrm>
        </p:spPr>
        <p:txBody>
          <a:bodyPr/>
          <a:lstStyle/>
          <a:p>
            <a:r>
              <a:rPr lang="en-GB" dirty="0" smtClean="0"/>
              <a:t>What does the XR show?</a:t>
            </a:r>
          </a:p>
          <a:p>
            <a:r>
              <a:rPr lang="en-GB" dirty="0" smtClean="0"/>
              <a:t>What soft tissue injury is associated with this bony injury?</a:t>
            </a:r>
          </a:p>
          <a:p>
            <a:r>
              <a:rPr lang="en-GB" dirty="0" smtClean="0"/>
              <a:t>What is the management?</a:t>
            </a:r>
          </a:p>
          <a:p>
            <a:pPr>
              <a:buNone/>
            </a:pPr>
            <a:endParaRPr lang="en-GB" dirty="0"/>
          </a:p>
        </p:txBody>
      </p:sp>
      <p:pic>
        <p:nvPicPr>
          <p:cNvPr id="8" name="Content Placeholder 7" descr="C:\Users\Yasmin Sultan\AppData\Local\Microsoft\Windows\Temporary Internet Files\Content.Word\FRACTURED TIBIAL SPINE.JPG"/>
          <p:cNvPicPr>
            <a:picLocks noGrp="1"/>
          </p:cNvPicPr>
          <p:nvPr>
            <p:ph sz="quarter" idx="2"/>
          </p:nvPr>
        </p:nvPicPr>
        <p:blipFill>
          <a:blip r:embed="rId2" cstate="print"/>
          <a:srcRect/>
          <a:stretch>
            <a:fillRect/>
          </a:stretch>
        </p:blipFill>
        <p:spPr bwMode="auto">
          <a:xfrm>
            <a:off x="4139952" y="980728"/>
            <a:ext cx="4824536" cy="5112567"/>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10 year old with sudden right hip pain while kicking a football</a:t>
            </a:r>
            <a:endParaRPr lang="en-GB" dirty="0"/>
          </a:p>
        </p:txBody>
      </p:sp>
      <p:sp>
        <p:nvSpPr>
          <p:cNvPr id="3" name="Content Placeholder 2"/>
          <p:cNvSpPr>
            <a:spLocks noGrp="1"/>
          </p:cNvSpPr>
          <p:nvPr>
            <p:ph sz="quarter" idx="1"/>
          </p:nvPr>
        </p:nvSpPr>
        <p:spPr>
          <a:xfrm>
            <a:off x="323528" y="1772816"/>
            <a:ext cx="2952328" cy="4388750"/>
          </a:xfrm>
        </p:spPr>
        <p:txBody>
          <a:bodyPr/>
          <a:lstStyle/>
          <a:p>
            <a:r>
              <a:rPr lang="en-GB" dirty="0" smtClean="0"/>
              <a:t>Abnormality?</a:t>
            </a:r>
          </a:p>
          <a:p>
            <a:r>
              <a:rPr lang="en-GB" dirty="0" smtClean="0"/>
              <a:t>Caused by what anatomical mechanism?</a:t>
            </a:r>
          </a:p>
          <a:p>
            <a:r>
              <a:rPr lang="en-GB" dirty="0" smtClean="0"/>
              <a:t>Management?</a:t>
            </a:r>
            <a:endParaRPr lang="en-GB" dirty="0"/>
          </a:p>
        </p:txBody>
      </p:sp>
      <p:pic>
        <p:nvPicPr>
          <p:cNvPr id="5" name="Content Placeholder 4" descr="C:\Users\Yasmin Sultan\AppData\Local\Microsoft\Windows\Temporary Internet Files\Content.Word\AIIS avulsion in child frogleg.jpg"/>
          <p:cNvPicPr>
            <a:picLocks noGrp="1"/>
          </p:cNvPicPr>
          <p:nvPr>
            <p:ph sz="quarter" idx="2"/>
          </p:nvPr>
        </p:nvPicPr>
        <p:blipFill>
          <a:blip r:embed="rId2" cstate="print"/>
          <a:srcRect/>
          <a:stretch>
            <a:fillRect/>
          </a:stretch>
        </p:blipFill>
        <p:spPr bwMode="auto">
          <a:xfrm>
            <a:off x="3635896" y="1700808"/>
            <a:ext cx="5256584" cy="4824536"/>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1213877" y="188640"/>
            <a:ext cx="6086719" cy="6408712"/>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Painful elbow after falling off a slide</a:t>
            </a:r>
            <a:endParaRPr lang="en-GB" dirty="0"/>
          </a:p>
        </p:txBody>
      </p:sp>
      <p:sp>
        <p:nvSpPr>
          <p:cNvPr id="3" name="Content Placeholder 2"/>
          <p:cNvSpPr>
            <a:spLocks noGrp="1"/>
          </p:cNvSpPr>
          <p:nvPr>
            <p:ph sz="quarter" idx="1"/>
          </p:nvPr>
        </p:nvSpPr>
        <p:spPr>
          <a:xfrm>
            <a:off x="323528" y="1628800"/>
            <a:ext cx="6480720" cy="1440160"/>
          </a:xfrm>
        </p:spPr>
        <p:txBody>
          <a:bodyPr>
            <a:normAutofit fontScale="70000" lnSpcReduction="20000"/>
          </a:bodyPr>
          <a:lstStyle/>
          <a:p>
            <a:r>
              <a:rPr lang="en-GB" dirty="0" smtClean="0"/>
              <a:t>What injury is shown? (1 mark)</a:t>
            </a:r>
          </a:p>
          <a:p>
            <a:r>
              <a:rPr lang="en-GB" dirty="0" smtClean="0"/>
              <a:t>Other than analgesia, what is the ED management?</a:t>
            </a:r>
          </a:p>
          <a:p>
            <a:r>
              <a:rPr lang="en-GB" dirty="0" smtClean="0"/>
              <a:t>What long term complications of this injury can occur if diagnosis is delayed?</a:t>
            </a:r>
            <a:endParaRPr lang="en-GB" dirty="0"/>
          </a:p>
        </p:txBody>
      </p:sp>
      <p:pic>
        <p:nvPicPr>
          <p:cNvPr id="5" name="Content Placeholder 4" descr="C:\Users\Yasmin Sultan\AppData\Local\Microsoft\Windows\Temporary Internet Files\Content.Word\monteggia lat_3_1.jpg"/>
          <p:cNvPicPr>
            <a:picLocks noGrp="1"/>
          </p:cNvPicPr>
          <p:nvPr>
            <p:ph sz="quarter" idx="2"/>
          </p:nvPr>
        </p:nvPicPr>
        <p:blipFill>
          <a:blip r:embed="rId2" cstate="print"/>
          <a:srcRect/>
          <a:stretch>
            <a:fillRect/>
          </a:stretch>
        </p:blipFill>
        <p:spPr bwMode="auto">
          <a:xfrm>
            <a:off x="3419872" y="2852936"/>
            <a:ext cx="5328592" cy="3816424"/>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7544" y="404664"/>
            <a:ext cx="8064896" cy="2232248"/>
          </a:xfrm>
        </p:spPr>
        <p:txBody>
          <a:bodyPr>
            <a:normAutofit fontScale="70000" lnSpcReduction="20000"/>
          </a:bodyPr>
          <a:lstStyle/>
          <a:p>
            <a:r>
              <a:rPr lang="en-GB" dirty="0" err="1" smtClean="0"/>
              <a:t>Monteggia</a:t>
            </a:r>
            <a:r>
              <a:rPr lang="en-GB" dirty="0" smtClean="0"/>
              <a:t> fracture –note the radial head dislocation</a:t>
            </a:r>
          </a:p>
          <a:p>
            <a:r>
              <a:rPr lang="en-GB" dirty="0" smtClean="0"/>
              <a:t>Needs emergent referral for reduction and fixation</a:t>
            </a:r>
          </a:p>
          <a:p>
            <a:r>
              <a:rPr lang="en-GB" dirty="0" smtClean="0"/>
              <a:t>Long term </a:t>
            </a:r>
            <a:r>
              <a:rPr lang="en-GB" dirty="0" err="1" smtClean="0"/>
              <a:t>sequelae</a:t>
            </a:r>
            <a:r>
              <a:rPr lang="en-GB" dirty="0" smtClean="0"/>
              <a:t>: radial nerve /PIN injury, chronic pain, re-dislocation of radial head, reduced ROM if radial head dislocation is late diagnosed.</a:t>
            </a:r>
          </a:p>
          <a:p>
            <a:r>
              <a:rPr lang="en-GB" dirty="0" smtClean="0"/>
              <a:t>A really challenging Elbow XR SAQ would involve the CRITOL rule.</a:t>
            </a:r>
          </a:p>
          <a:p>
            <a:r>
              <a:rPr lang="en-GB" dirty="0" smtClean="0"/>
              <a:t>A challenging wrist SAQ would ask you to identify particular bones!</a:t>
            </a:r>
            <a:endParaRPr lang="en-GB" dirty="0"/>
          </a:p>
        </p:txBody>
      </p:sp>
      <p:pic>
        <p:nvPicPr>
          <p:cNvPr id="5" name="Content Placeholder 4" descr="C:\Users\Yasmin Sultan\AppData\Local\Microsoft\Windows\Temporary Internet Files\Content.Word\monteggia lat_3_1.jpg"/>
          <p:cNvPicPr>
            <a:picLocks noGrp="1"/>
          </p:cNvPicPr>
          <p:nvPr>
            <p:ph sz="quarter" idx="4294967295"/>
          </p:nvPr>
        </p:nvPicPr>
        <p:blipFill>
          <a:blip r:embed="rId2" cstate="print"/>
          <a:srcRect/>
          <a:stretch>
            <a:fillRect/>
          </a:stretch>
        </p:blipFill>
        <p:spPr bwMode="auto">
          <a:xfrm>
            <a:off x="4337050" y="2746375"/>
            <a:ext cx="4806950" cy="3706813"/>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Orthopaedic questions</a:t>
            </a:r>
            <a:endParaRPr lang="en-GB" dirty="0"/>
          </a:p>
        </p:txBody>
      </p:sp>
      <p:sp>
        <p:nvSpPr>
          <p:cNvPr id="3" name="Content Placeholder 2"/>
          <p:cNvSpPr>
            <a:spLocks noGrp="1"/>
          </p:cNvSpPr>
          <p:nvPr>
            <p:ph sz="quarter" idx="1"/>
          </p:nvPr>
        </p:nvSpPr>
        <p:spPr/>
        <p:txBody>
          <a:bodyPr>
            <a:normAutofit fontScale="77500" lnSpcReduction="20000"/>
          </a:bodyPr>
          <a:lstStyle/>
          <a:p>
            <a:r>
              <a:rPr lang="en-GB" dirty="0" smtClean="0"/>
              <a:t>Are spot diagnoses based on XR interpretation, so are easy marks –IF you know your x-rays.</a:t>
            </a:r>
          </a:p>
          <a:p>
            <a:r>
              <a:rPr lang="en-GB" dirty="0" smtClean="0"/>
              <a:t>If your x-ray interpretation skills are rusty, revise, I recommend </a:t>
            </a:r>
            <a:r>
              <a:rPr lang="en-GB" dirty="0" smtClean="0">
                <a:solidFill>
                  <a:srgbClr val="00B0F0"/>
                </a:solidFill>
                <a:hlinkClick r:id="rId2"/>
              </a:rPr>
              <a:t>http://www.imageinterpretation.co.uk/index.php</a:t>
            </a:r>
            <a:endParaRPr lang="en-GB" dirty="0" smtClean="0">
              <a:solidFill>
                <a:srgbClr val="00B0F0"/>
              </a:solidFill>
            </a:endParaRPr>
          </a:p>
          <a:p>
            <a:pPr lvl="1"/>
            <a:r>
              <a:rPr lang="en-GB" dirty="0" smtClean="0"/>
              <a:t>Heidi Nunn’s Norwich Image Interpretation Course.  Free, CPD certificate, Pathology gallery.</a:t>
            </a:r>
          </a:p>
          <a:p>
            <a:pPr lvl="1"/>
            <a:r>
              <a:rPr lang="en-GB" dirty="0" smtClean="0"/>
              <a:t>Make sure you learn the paediatric fractures.</a:t>
            </a:r>
          </a:p>
          <a:p>
            <a:r>
              <a:rPr lang="en-GB" dirty="0" smtClean="0"/>
              <a:t>Difficult to write a third part: best questions involve associated injuries or pathologies, so examiner will tend to write questions about these types of fractures, </a:t>
            </a:r>
            <a:r>
              <a:rPr lang="en-GB" dirty="0" err="1" smtClean="0"/>
              <a:t>eg</a:t>
            </a:r>
            <a:endParaRPr lang="en-GB" dirty="0" smtClean="0"/>
          </a:p>
          <a:p>
            <a:pPr lvl="1"/>
            <a:r>
              <a:rPr lang="en-GB" dirty="0" smtClean="0"/>
              <a:t>Associated soft tissue injury (ligament /cartilage injury with knee fracture)</a:t>
            </a:r>
          </a:p>
          <a:p>
            <a:pPr lvl="1"/>
            <a:r>
              <a:rPr lang="en-GB" dirty="0" smtClean="0"/>
              <a:t>Neurovascular injuries with elbow fractures</a:t>
            </a:r>
          </a:p>
          <a:p>
            <a:pPr lvl="1"/>
            <a:r>
              <a:rPr lang="en-GB" dirty="0" smtClean="0"/>
              <a:t>Recognised injury patterns</a:t>
            </a:r>
            <a:endParaRPr lang="en-GB"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10</a:t>
            </a:r>
            <a:endParaRPr lang="en-GB" dirty="0"/>
          </a:p>
        </p:txBody>
      </p:sp>
      <p:pic>
        <p:nvPicPr>
          <p:cNvPr id="4" name="Content Placeholder 3" descr="Jaundice child.jpg"/>
          <p:cNvPicPr>
            <a:picLocks noGrp="1" noChangeAspect="1"/>
          </p:cNvPicPr>
          <p:nvPr>
            <p:ph sz="quarter" idx="1"/>
          </p:nvPr>
        </p:nvPicPr>
        <p:blipFill>
          <a:blip r:embed="rId2" cstate="print"/>
          <a:stretch>
            <a:fillRect/>
          </a:stretch>
        </p:blipFill>
        <p:spPr>
          <a:xfrm>
            <a:off x="2441685" y="1700808"/>
            <a:ext cx="4204388" cy="4824536"/>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Question 10 CAP 19 Jaundice (also haematology)</a:t>
            </a:r>
            <a:endParaRPr lang="en-GB" dirty="0"/>
          </a:p>
        </p:txBody>
      </p:sp>
      <p:sp>
        <p:nvSpPr>
          <p:cNvPr id="3" name="Content Placeholder 2"/>
          <p:cNvSpPr>
            <a:spLocks noGrp="1"/>
          </p:cNvSpPr>
          <p:nvPr>
            <p:ph sz="quarter" idx="1"/>
          </p:nvPr>
        </p:nvSpPr>
        <p:spPr/>
        <p:txBody>
          <a:bodyPr>
            <a:normAutofit fontScale="85000" lnSpcReduction="20000"/>
          </a:bodyPr>
          <a:lstStyle/>
          <a:p>
            <a:r>
              <a:rPr lang="en-GB" dirty="0" smtClean="0"/>
              <a:t>A 4 year old boy presents with jaundice. He is feeling tired but is otherwise well with no abdominal pain.  He has no medical history.</a:t>
            </a:r>
          </a:p>
          <a:p>
            <a:r>
              <a:rPr lang="en-GB" dirty="0" smtClean="0"/>
              <a:t>His liver function tests are shown.</a:t>
            </a:r>
          </a:p>
          <a:p>
            <a:pPr lvl="1"/>
            <a:r>
              <a:rPr lang="en-GB" dirty="0" smtClean="0"/>
              <a:t>BR 90, ALT 45, AST 60, ALP 130</a:t>
            </a:r>
          </a:p>
          <a:p>
            <a:pPr lvl="1"/>
            <a:r>
              <a:rPr lang="en-GB" dirty="0" err="1" smtClean="0"/>
              <a:t>Hb</a:t>
            </a:r>
            <a:r>
              <a:rPr lang="en-GB" dirty="0" smtClean="0"/>
              <a:t> 7, WCC 9.8, platelets 480, </a:t>
            </a:r>
            <a:r>
              <a:rPr lang="en-GB" dirty="0" err="1" smtClean="0"/>
              <a:t>reticulocytes</a:t>
            </a:r>
            <a:r>
              <a:rPr lang="en-GB" dirty="0" smtClean="0"/>
              <a:t> 30%</a:t>
            </a:r>
          </a:p>
          <a:p>
            <a:pPr lvl="1"/>
            <a:r>
              <a:rPr lang="en-GB" dirty="0" smtClean="0"/>
              <a:t>Urine dip: negative for </a:t>
            </a:r>
            <a:r>
              <a:rPr lang="en-GB" dirty="0" err="1" smtClean="0"/>
              <a:t>bilirubin</a:t>
            </a:r>
            <a:endParaRPr lang="en-GB" dirty="0" smtClean="0"/>
          </a:p>
          <a:p>
            <a:r>
              <a:rPr lang="en-GB" dirty="0" smtClean="0"/>
              <a:t>From the investigations, is he likely to have conjugated and </a:t>
            </a:r>
            <a:r>
              <a:rPr lang="en-GB" dirty="0" err="1" smtClean="0"/>
              <a:t>unconjugated</a:t>
            </a:r>
            <a:r>
              <a:rPr lang="en-GB" dirty="0" smtClean="0"/>
              <a:t> </a:t>
            </a:r>
            <a:r>
              <a:rPr lang="en-GB" dirty="0" err="1" smtClean="0"/>
              <a:t>hyperbilirubinaemia</a:t>
            </a:r>
            <a:r>
              <a:rPr lang="en-GB" dirty="0" smtClean="0"/>
              <a:t> –justify your answer? (1 mark)</a:t>
            </a:r>
          </a:p>
          <a:p>
            <a:r>
              <a:rPr lang="en-GB" dirty="0" smtClean="0"/>
              <a:t>What is the clinical relevance of this? (1 mark)</a:t>
            </a:r>
          </a:p>
          <a:p>
            <a:r>
              <a:rPr lang="en-GB" dirty="0" smtClean="0"/>
              <a:t>What is the likely cause of his jaundice? (1 mark)</a:t>
            </a:r>
            <a:endParaRPr lang="en-GB"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10</a:t>
            </a:r>
            <a:endParaRPr lang="en-GB" dirty="0"/>
          </a:p>
        </p:txBody>
      </p:sp>
      <p:sp>
        <p:nvSpPr>
          <p:cNvPr id="3" name="Content Placeholder 2"/>
          <p:cNvSpPr>
            <a:spLocks noGrp="1"/>
          </p:cNvSpPr>
          <p:nvPr>
            <p:ph sz="quarter" idx="1"/>
          </p:nvPr>
        </p:nvSpPr>
        <p:spPr>
          <a:xfrm>
            <a:off x="467544" y="1600200"/>
            <a:ext cx="8298504" cy="4637112"/>
          </a:xfrm>
        </p:spPr>
        <p:txBody>
          <a:bodyPr>
            <a:normAutofit fontScale="62500" lnSpcReduction="20000"/>
          </a:bodyPr>
          <a:lstStyle/>
          <a:p>
            <a:r>
              <a:rPr lang="en-GB" dirty="0" smtClean="0"/>
              <a:t>High </a:t>
            </a:r>
            <a:r>
              <a:rPr lang="en-GB" dirty="0" err="1" smtClean="0"/>
              <a:t>bilirubin</a:t>
            </a:r>
            <a:r>
              <a:rPr lang="en-GB" dirty="0" smtClean="0"/>
              <a:t>: most BR comes from red cell degradation. Cause may be pre-hepatic (</a:t>
            </a:r>
            <a:r>
              <a:rPr lang="en-GB" dirty="0" err="1" smtClean="0"/>
              <a:t>haemolyis</a:t>
            </a:r>
            <a:r>
              <a:rPr lang="en-GB" dirty="0" smtClean="0"/>
              <a:t>), hepatic (liver dysfunction) or post-hepatic (duct obstruction).</a:t>
            </a:r>
          </a:p>
          <a:p>
            <a:r>
              <a:rPr lang="en-GB" dirty="0" smtClean="0">
                <a:solidFill>
                  <a:srgbClr val="7030A0"/>
                </a:solidFill>
              </a:rPr>
              <a:t>Conjugated (direct):</a:t>
            </a:r>
            <a:r>
              <a:rPr lang="en-GB" dirty="0" smtClean="0"/>
              <a:t>caused by reduced conjugation, reduced secretion into bile, or obstruction to bile excretion.  Many causes, including</a:t>
            </a:r>
          </a:p>
          <a:p>
            <a:pPr lvl="1"/>
            <a:r>
              <a:rPr lang="en-GB" dirty="0" err="1" smtClean="0"/>
              <a:t>biliary</a:t>
            </a:r>
            <a:r>
              <a:rPr lang="en-GB" dirty="0" smtClean="0"/>
              <a:t> obstruction (gallstone, head of pancreas tumour, liver flukes, </a:t>
            </a:r>
          </a:p>
          <a:p>
            <a:pPr lvl="1"/>
            <a:r>
              <a:rPr lang="en-GB" dirty="0" smtClean="0"/>
              <a:t>Impaired conjugation: pregnancy </a:t>
            </a:r>
            <a:r>
              <a:rPr lang="en-GB" dirty="0" err="1" smtClean="0"/>
              <a:t>cholestasis</a:t>
            </a:r>
            <a:r>
              <a:rPr lang="en-GB" dirty="0" smtClean="0"/>
              <a:t>, congenital causes (</a:t>
            </a:r>
            <a:r>
              <a:rPr lang="en-GB" dirty="0" err="1" smtClean="0"/>
              <a:t>eg</a:t>
            </a:r>
            <a:r>
              <a:rPr lang="en-GB" dirty="0" smtClean="0"/>
              <a:t> </a:t>
            </a:r>
            <a:r>
              <a:rPr lang="en-GB" dirty="0" err="1" smtClean="0"/>
              <a:t>Crigler-Najar</a:t>
            </a:r>
            <a:r>
              <a:rPr lang="en-GB" dirty="0" smtClean="0"/>
              <a:t>). </a:t>
            </a:r>
          </a:p>
          <a:p>
            <a:pPr lvl="1"/>
            <a:r>
              <a:rPr lang="en-GB" dirty="0" smtClean="0"/>
              <a:t>Hepatitis (any cause), liver infiltration (tumour, </a:t>
            </a:r>
            <a:r>
              <a:rPr lang="en-GB" dirty="0" err="1" smtClean="0"/>
              <a:t>sarcoid</a:t>
            </a:r>
            <a:r>
              <a:rPr lang="en-GB" dirty="0" smtClean="0"/>
              <a:t>), sepsis, shock, </a:t>
            </a:r>
            <a:r>
              <a:rPr lang="en-GB" dirty="0" err="1" smtClean="0"/>
              <a:t>leptospirosis</a:t>
            </a:r>
            <a:r>
              <a:rPr lang="en-GB" dirty="0" smtClean="0"/>
              <a:t>, </a:t>
            </a:r>
            <a:r>
              <a:rPr lang="en-GB" dirty="0" err="1" smtClean="0"/>
              <a:t>schistosomiasis</a:t>
            </a:r>
            <a:r>
              <a:rPr lang="en-GB" dirty="0" smtClean="0"/>
              <a:t>, drugs.</a:t>
            </a:r>
          </a:p>
          <a:p>
            <a:r>
              <a:rPr lang="en-GB" dirty="0" err="1" smtClean="0">
                <a:solidFill>
                  <a:srgbClr val="7030A0"/>
                </a:solidFill>
              </a:rPr>
              <a:t>Unconjugated</a:t>
            </a:r>
            <a:r>
              <a:rPr lang="en-GB" dirty="0" smtClean="0">
                <a:solidFill>
                  <a:srgbClr val="7030A0"/>
                </a:solidFill>
              </a:rPr>
              <a:t> (indirect</a:t>
            </a:r>
            <a:r>
              <a:rPr lang="en-GB" dirty="0" smtClean="0"/>
              <a:t>): caused by impaired red cell turnover, impaired conjugation, or impaired liver uptake of BR:</a:t>
            </a:r>
          </a:p>
          <a:p>
            <a:pPr lvl="1"/>
            <a:r>
              <a:rPr lang="en-GB" dirty="0" smtClean="0"/>
              <a:t>Haemolysis (</a:t>
            </a:r>
            <a:r>
              <a:rPr lang="en-GB" dirty="0" err="1" smtClean="0"/>
              <a:t>esp</a:t>
            </a:r>
            <a:r>
              <a:rPr lang="en-GB" dirty="0" smtClean="0"/>
              <a:t> neonates). </a:t>
            </a:r>
            <a:r>
              <a:rPr lang="en-GB" dirty="0" err="1" smtClean="0"/>
              <a:t>Eg</a:t>
            </a:r>
            <a:r>
              <a:rPr lang="en-GB" dirty="0" smtClean="0"/>
              <a:t> </a:t>
            </a:r>
            <a:r>
              <a:rPr lang="en-GB" dirty="0" err="1" smtClean="0"/>
              <a:t>thalassaemia</a:t>
            </a:r>
            <a:r>
              <a:rPr lang="en-GB" dirty="0" smtClean="0"/>
              <a:t>, sickle cell, G6PD deficiency, hereditary </a:t>
            </a:r>
            <a:r>
              <a:rPr lang="en-GB" dirty="0" err="1" smtClean="0"/>
              <a:t>spherocytosis</a:t>
            </a:r>
            <a:r>
              <a:rPr lang="en-GB" dirty="0" smtClean="0"/>
              <a:t>, Gilbert’s, starvation, malaria, autoimmune haemolysis.</a:t>
            </a:r>
          </a:p>
          <a:p>
            <a:r>
              <a:rPr lang="en-GB" dirty="0" smtClean="0">
                <a:solidFill>
                  <a:srgbClr val="7030A0"/>
                </a:solidFill>
              </a:rPr>
              <a:t>Mixed: </a:t>
            </a:r>
            <a:r>
              <a:rPr lang="en-GB" dirty="0" smtClean="0"/>
              <a:t>chronic hepatitis (via reduced conjugation and impaired secretion)</a:t>
            </a:r>
          </a:p>
          <a:p>
            <a:r>
              <a:rPr lang="en-GB" dirty="0" smtClean="0">
                <a:solidFill>
                  <a:srgbClr val="7030A0"/>
                </a:solidFill>
              </a:rPr>
              <a:t>How to investigate</a:t>
            </a:r>
            <a:r>
              <a:rPr lang="en-GB" dirty="0" smtClean="0"/>
              <a:t>:</a:t>
            </a:r>
          </a:p>
          <a:p>
            <a:pPr lvl="1"/>
            <a:r>
              <a:rPr lang="en-GB" dirty="0" smtClean="0"/>
              <a:t>Urine dip for conjugated BR: Conjugated BR causes dark urine as it’s water soluble &amp; excreted in urine. </a:t>
            </a:r>
            <a:r>
              <a:rPr lang="en-GB" dirty="0" err="1" smtClean="0"/>
              <a:t>Unconjugated</a:t>
            </a:r>
            <a:r>
              <a:rPr lang="en-GB" dirty="0" smtClean="0"/>
              <a:t> is insoluble &amp; not excreted in urine.)</a:t>
            </a:r>
          </a:p>
          <a:p>
            <a:pPr lvl="1"/>
            <a:r>
              <a:rPr lang="en-GB" dirty="0" smtClean="0"/>
              <a:t>Liver function tests, including hepatitis screen if hepatitis is suspected.</a:t>
            </a:r>
            <a:endParaRPr lang="en-GB"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 19 -Jaundice</a:t>
            </a:r>
            <a:endParaRPr lang="en-GB" dirty="0"/>
          </a:p>
        </p:txBody>
      </p:sp>
      <p:sp>
        <p:nvSpPr>
          <p:cNvPr id="3" name="Content Placeholder 2"/>
          <p:cNvSpPr>
            <a:spLocks noGrp="1"/>
          </p:cNvSpPr>
          <p:nvPr>
            <p:ph sz="quarter" idx="1"/>
          </p:nvPr>
        </p:nvSpPr>
        <p:spPr/>
        <p:txBody>
          <a:bodyPr>
            <a:normAutofit/>
          </a:bodyPr>
          <a:lstStyle/>
          <a:p>
            <a:r>
              <a:rPr lang="en-GB" dirty="0" smtClean="0"/>
              <a:t>Rumour is that conjugated </a:t>
            </a:r>
            <a:r>
              <a:rPr lang="en-GB" dirty="0" err="1" smtClean="0"/>
              <a:t>vs</a:t>
            </a:r>
            <a:r>
              <a:rPr lang="en-GB" dirty="0" smtClean="0"/>
              <a:t> </a:t>
            </a:r>
            <a:r>
              <a:rPr lang="en-GB" dirty="0" err="1" smtClean="0"/>
              <a:t>unconjugated</a:t>
            </a:r>
            <a:r>
              <a:rPr lang="en-GB" dirty="0" smtClean="0"/>
              <a:t> </a:t>
            </a:r>
            <a:r>
              <a:rPr lang="en-GB" dirty="0" err="1" smtClean="0"/>
              <a:t>bilirubin</a:t>
            </a:r>
            <a:r>
              <a:rPr lang="en-GB" dirty="0" smtClean="0"/>
              <a:t> was asked in the last exam</a:t>
            </a:r>
          </a:p>
          <a:p>
            <a:r>
              <a:rPr lang="en-GB" dirty="0" smtClean="0"/>
              <a:t>But jaundice is all about interpretation of blood results and history-taking.</a:t>
            </a:r>
          </a:p>
          <a:p>
            <a:r>
              <a:rPr lang="en-GB" dirty="0" smtClean="0"/>
              <a:t>Other good questions would be:</a:t>
            </a:r>
          </a:p>
          <a:p>
            <a:pPr lvl="1"/>
            <a:r>
              <a:rPr lang="en-GB" dirty="0" smtClean="0"/>
              <a:t>History in hepatitis (</a:t>
            </a:r>
            <a:r>
              <a:rPr lang="en-GB" dirty="0" err="1" smtClean="0"/>
              <a:t>hepatitic</a:t>
            </a:r>
            <a:r>
              <a:rPr lang="en-GB" dirty="0" smtClean="0"/>
              <a:t>, conjugated, jaundice) –</a:t>
            </a:r>
            <a:r>
              <a:rPr lang="en-GB" dirty="0" err="1" smtClean="0"/>
              <a:t>eg</a:t>
            </a:r>
            <a:r>
              <a:rPr lang="en-GB" dirty="0" smtClean="0"/>
              <a:t> infectious cause –</a:t>
            </a:r>
            <a:r>
              <a:rPr lang="en-GB" dirty="0" err="1" smtClean="0"/>
              <a:t>Weils</a:t>
            </a:r>
            <a:r>
              <a:rPr lang="en-GB" dirty="0" smtClean="0"/>
              <a:t>?, malaria?</a:t>
            </a:r>
          </a:p>
          <a:p>
            <a:pPr lvl="1"/>
            <a:r>
              <a:rPr lang="en-GB" dirty="0" smtClean="0"/>
              <a:t>Hepatic encephalopathy management –maybe with an US showing free fluid? </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example</a:t>
            </a:r>
            <a:endParaRPr lang="en-GB" dirty="0"/>
          </a:p>
        </p:txBody>
      </p:sp>
      <p:sp>
        <p:nvSpPr>
          <p:cNvPr id="3" name="Content Placeholder 2"/>
          <p:cNvSpPr>
            <a:spLocks noGrp="1"/>
          </p:cNvSpPr>
          <p:nvPr>
            <p:ph sz="quarter" idx="1"/>
          </p:nvPr>
        </p:nvSpPr>
        <p:spPr>
          <a:xfrm>
            <a:off x="467544" y="1628800"/>
            <a:ext cx="3886200" cy="4572000"/>
          </a:xfrm>
        </p:spPr>
        <p:txBody>
          <a:bodyPr>
            <a:normAutofit fontScale="92500" lnSpcReduction="10000"/>
          </a:bodyPr>
          <a:lstStyle/>
          <a:p>
            <a:r>
              <a:rPr lang="en-GB" dirty="0" smtClean="0"/>
              <a:t>CAP 24: painful ear</a:t>
            </a:r>
          </a:p>
          <a:p>
            <a:pPr lvl="1"/>
            <a:r>
              <a:rPr lang="en-GB" dirty="0" smtClean="0"/>
              <a:t>Likely to use a clinical image and write question around diagnosis and </a:t>
            </a:r>
            <a:r>
              <a:rPr lang="en-GB" dirty="0" err="1" smtClean="0"/>
              <a:t>Mx</a:t>
            </a:r>
            <a:r>
              <a:rPr lang="en-GB" dirty="0" smtClean="0"/>
              <a:t>.</a:t>
            </a:r>
          </a:p>
          <a:p>
            <a:pPr lvl="1"/>
            <a:r>
              <a:rPr lang="en-GB" dirty="0" err="1" smtClean="0"/>
              <a:t>Eg</a:t>
            </a:r>
            <a:r>
              <a:rPr lang="en-GB" dirty="0" smtClean="0"/>
              <a:t> Herpes zoster/Ramsay Hunt, </a:t>
            </a:r>
            <a:r>
              <a:rPr lang="en-GB" dirty="0" err="1" smtClean="0"/>
              <a:t>eg</a:t>
            </a:r>
            <a:r>
              <a:rPr lang="en-GB" dirty="0" smtClean="0"/>
              <a:t> </a:t>
            </a:r>
            <a:r>
              <a:rPr lang="en-GB" dirty="0" err="1" smtClean="0"/>
              <a:t>Otitis</a:t>
            </a:r>
            <a:r>
              <a:rPr lang="en-GB" dirty="0" smtClean="0"/>
              <a:t> media (are there any NICE guidelines on treatment?) </a:t>
            </a:r>
            <a:r>
              <a:rPr lang="en-GB" dirty="0" err="1" smtClean="0"/>
              <a:t>eg</a:t>
            </a:r>
            <a:r>
              <a:rPr lang="en-GB" dirty="0" smtClean="0"/>
              <a:t> management of perforated drum?</a:t>
            </a:r>
            <a:endParaRPr lang="en-GB" dirty="0"/>
          </a:p>
        </p:txBody>
      </p:sp>
      <p:pic>
        <p:nvPicPr>
          <p:cNvPr id="2050" name="Picture 2"/>
          <p:cNvPicPr>
            <a:picLocks noGrp="1" noChangeAspect="1" noChangeArrowheads="1"/>
          </p:cNvPicPr>
          <p:nvPr>
            <p:ph sz="quarter" idx="2"/>
          </p:nvPr>
        </p:nvPicPr>
        <p:blipFill>
          <a:blip r:embed="rId2" cstate="print"/>
          <a:srcRect/>
          <a:stretch>
            <a:fillRect/>
          </a:stretch>
        </p:blipFill>
        <p:spPr bwMode="auto">
          <a:xfrm>
            <a:off x="4355976" y="2276872"/>
            <a:ext cx="4599391" cy="3078886"/>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 11: CAP32 Syncope</a:t>
            </a:r>
            <a:endParaRPr lang="en-GB" dirty="0"/>
          </a:p>
        </p:txBody>
      </p:sp>
      <p:sp>
        <p:nvSpPr>
          <p:cNvPr id="3" name="Content Placeholder 2"/>
          <p:cNvSpPr>
            <a:spLocks noGrp="1"/>
          </p:cNvSpPr>
          <p:nvPr>
            <p:ph sz="quarter" idx="1"/>
          </p:nvPr>
        </p:nvSpPr>
        <p:spPr/>
        <p:txBody>
          <a:bodyPr>
            <a:normAutofit fontScale="92500"/>
          </a:bodyPr>
          <a:lstStyle/>
          <a:p>
            <a:r>
              <a:rPr lang="en-GB" dirty="0" smtClean="0"/>
              <a:t>A 16 year old boy attends after an episode of syncope while out cycling with a friend. He was riding up a steep hill when he blacked out. He was unconscious for 1 minute then recovered fully.</a:t>
            </a:r>
          </a:p>
          <a:p>
            <a:pPr lvl="1">
              <a:buNone/>
            </a:pPr>
            <a:endParaRPr lang="en-GB" dirty="0" smtClean="0"/>
          </a:p>
          <a:p>
            <a:pPr lvl="1"/>
            <a:r>
              <a:rPr lang="en-GB" dirty="0" smtClean="0"/>
              <a:t>What abnormalities are seen on his ECG? (1 mark)</a:t>
            </a:r>
          </a:p>
          <a:p>
            <a:pPr lvl="1"/>
            <a:r>
              <a:rPr lang="en-GB" dirty="0" smtClean="0"/>
              <a:t>What is the likely diagnosis? (1 mark)</a:t>
            </a:r>
          </a:p>
          <a:p>
            <a:pPr lvl="1"/>
            <a:r>
              <a:rPr lang="en-GB" dirty="0" smtClean="0"/>
              <a:t>What examination findings would support your diagnosis? (1 mark)</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ECG</a:t>
            </a:r>
            <a:endParaRPr lang="en-GB" dirty="0"/>
          </a:p>
        </p:txBody>
      </p:sp>
      <p:pic>
        <p:nvPicPr>
          <p:cNvPr id="4" name="Content Placeholder 14" descr="HCM ecg with lateral T inversion.jpg"/>
          <p:cNvPicPr>
            <a:picLocks noGrp="1" noChangeAspect="1"/>
          </p:cNvPicPr>
          <p:nvPr>
            <p:ph sz="quarter" idx="1"/>
          </p:nvPr>
        </p:nvPicPr>
        <p:blipFill>
          <a:blip r:embed="rId2" cstate="print"/>
          <a:srcRect/>
          <a:stretch>
            <a:fillRect/>
          </a:stretch>
        </p:blipFill>
        <p:spPr>
          <a:xfrm>
            <a:off x="1052602" y="1600200"/>
            <a:ext cx="7273745" cy="4495800"/>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Syncope</a:t>
            </a:r>
            <a:endParaRPr lang="en-GB" dirty="0"/>
          </a:p>
        </p:txBody>
      </p:sp>
      <p:sp>
        <p:nvSpPr>
          <p:cNvPr id="3" name="Content Placeholder 2"/>
          <p:cNvSpPr>
            <a:spLocks noGrp="1"/>
          </p:cNvSpPr>
          <p:nvPr>
            <p:ph sz="quarter" idx="1"/>
          </p:nvPr>
        </p:nvSpPr>
        <p:spPr/>
        <p:txBody>
          <a:bodyPr/>
          <a:lstStyle/>
          <a:p>
            <a:r>
              <a:rPr lang="en-GB" dirty="0" smtClean="0"/>
              <a:t>1. ECG findings:</a:t>
            </a:r>
          </a:p>
          <a:p>
            <a:pPr lvl="1"/>
            <a:r>
              <a:rPr lang="en-GB" dirty="0" err="1" smtClean="0"/>
              <a:t>Inferolateral</a:t>
            </a:r>
            <a:r>
              <a:rPr lang="en-GB" dirty="0" smtClean="0"/>
              <a:t> T wave inversion</a:t>
            </a:r>
          </a:p>
          <a:p>
            <a:pPr lvl="1"/>
            <a:r>
              <a:rPr lang="en-GB" dirty="0" smtClean="0"/>
              <a:t>LV hypertrophy</a:t>
            </a:r>
          </a:p>
          <a:p>
            <a:r>
              <a:rPr lang="en-GB" dirty="0" smtClean="0"/>
              <a:t>2. HOCM (hypertrophic LV </a:t>
            </a:r>
            <a:r>
              <a:rPr lang="en-GB" dirty="0" err="1" smtClean="0"/>
              <a:t>cardiomyopathy</a:t>
            </a:r>
            <a:r>
              <a:rPr lang="en-GB" dirty="0" smtClean="0"/>
              <a:t>)</a:t>
            </a:r>
          </a:p>
          <a:p>
            <a:r>
              <a:rPr lang="en-GB" dirty="0" smtClean="0"/>
              <a:t>3. Presence of heart murmur (ejection systolic), LV thrill/heave</a:t>
            </a:r>
            <a:endParaRPr lang="en-GB"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Syncope questions</a:t>
            </a:r>
            <a:endParaRPr lang="en-GB" dirty="0"/>
          </a:p>
        </p:txBody>
      </p:sp>
      <p:sp>
        <p:nvSpPr>
          <p:cNvPr id="3" name="Content Placeholder 2"/>
          <p:cNvSpPr>
            <a:spLocks noGrp="1"/>
          </p:cNvSpPr>
          <p:nvPr>
            <p:ph sz="quarter" idx="1"/>
          </p:nvPr>
        </p:nvSpPr>
        <p:spPr/>
        <p:txBody>
          <a:bodyPr>
            <a:normAutofit fontScale="92500" lnSpcReduction="20000"/>
          </a:bodyPr>
          <a:lstStyle/>
          <a:p>
            <a:r>
              <a:rPr lang="en-GB" dirty="0" smtClean="0"/>
              <a:t>Easiest to write these around an ECG (</a:t>
            </a:r>
            <a:r>
              <a:rPr lang="en-GB" dirty="0" err="1" smtClean="0"/>
              <a:t>ie</a:t>
            </a:r>
            <a:r>
              <a:rPr lang="en-GB" dirty="0" smtClean="0"/>
              <a:t> cardiac cause of syncope).</a:t>
            </a:r>
          </a:p>
          <a:p>
            <a:r>
              <a:rPr lang="en-GB" dirty="0" smtClean="0"/>
              <a:t>Possible ECGs are:</a:t>
            </a:r>
          </a:p>
          <a:p>
            <a:pPr lvl="1"/>
            <a:r>
              <a:rPr lang="en-GB" dirty="0" err="1" smtClean="0"/>
              <a:t>Tachycardias</a:t>
            </a:r>
            <a:r>
              <a:rPr lang="en-GB" dirty="0" smtClean="0"/>
              <a:t> (any causing compromise, </a:t>
            </a:r>
            <a:r>
              <a:rPr lang="en-GB" dirty="0" err="1" smtClean="0"/>
              <a:t>eg</a:t>
            </a:r>
            <a:r>
              <a:rPr lang="en-GB" dirty="0" smtClean="0"/>
              <a:t> VT)</a:t>
            </a:r>
          </a:p>
          <a:p>
            <a:pPr lvl="1"/>
            <a:r>
              <a:rPr lang="en-GB" dirty="0" err="1" smtClean="0"/>
              <a:t>Bradycardias</a:t>
            </a:r>
            <a:r>
              <a:rPr lang="en-GB" dirty="0" smtClean="0"/>
              <a:t> (</a:t>
            </a:r>
            <a:r>
              <a:rPr lang="en-GB" dirty="0" err="1" smtClean="0"/>
              <a:t>Mobitz</a:t>
            </a:r>
            <a:r>
              <a:rPr lang="en-GB" dirty="0" smtClean="0"/>
              <a:t> 2, CHB)</a:t>
            </a:r>
          </a:p>
          <a:p>
            <a:pPr lvl="1"/>
            <a:r>
              <a:rPr lang="en-GB" dirty="0" smtClean="0"/>
              <a:t>Pump failure (PE, myocardial </a:t>
            </a:r>
            <a:r>
              <a:rPr lang="en-GB" dirty="0" err="1" smtClean="0"/>
              <a:t>ischaemia</a:t>
            </a:r>
            <a:r>
              <a:rPr lang="en-GB" dirty="0" smtClean="0"/>
              <a:t>)</a:t>
            </a:r>
          </a:p>
          <a:p>
            <a:pPr lvl="1"/>
            <a:r>
              <a:rPr lang="en-GB" dirty="0" smtClean="0"/>
              <a:t>Syncope syndromes:</a:t>
            </a:r>
          </a:p>
          <a:p>
            <a:pPr lvl="2"/>
            <a:r>
              <a:rPr lang="en-GB" dirty="0" smtClean="0"/>
              <a:t>HOCM, </a:t>
            </a:r>
          </a:p>
          <a:p>
            <a:pPr lvl="3"/>
            <a:r>
              <a:rPr lang="en-GB" dirty="0" smtClean="0"/>
              <a:t>long QT, </a:t>
            </a:r>
          </a:p>
          <a:p>
            <a:pPr lvl="3"/>
            <a:r>
              <a:rPr lang="en-GB" dirty="0" smtClean="0"/>
              <a:t>ARVC, </a:t>
            </a:r>
          </a:p>
          <a:p>
            <a:pPr lvl="3"/>
            <a:r>
              <a:rPr lang="en-GB" dirty="0" smtClean="0"/>
              <a:t>WPW, </a:t>
            </a:r>
          </a:p>
          <a:p>
            <a:pPr lvl="3"/>
            <a:r>
              <a:rPr lang="en-GB" dirty="0" err="1" smtClean="0"/>
              <a:t>Brugada</a:t>
            </a:r>
            <a:endParaRPr lang="en-GB" dirty="0" smtClean="0"/>
          </a:p>
          <a:p>
            <a:pPr lvl="1"/>
            <a:r>
              <a:rPr lang="en-GB" dirty="0" smtClean="0"/>
              <a:t>Electrical problems (hyper/</a:t>
            </a:r>
            <a:r>
              <a:rPr lang="en-GB" dirty="0" err="1" smtClean="0"/>
              <a:t>hypokalaemia</a:t>
            </a:r>
            <a:r>
              <a:rPr lang="en-GB" dirty="0" smtClean="0"/>
              <a:t>).</a:t>
            </a:r>
            <a:endParaRPr lang="en-GB"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12775" y="228600"/>
            <a:ext cx="8153400" cy="990600"/>
          </a:xfrm>
        </p:spPr>
        <p:txBody>
          <a:bodyPr/>
          <a:lstStyle/>
          <a:p>
            <a:r>
              <a:rPr lang="en-GB" smtClean="0"/>
              <a:t>ECG changes in HCM</a:t>
            </a:r>
          </a:p>
        </p:txBody>
      </p:sp>
      <p:sp>
        <p:nvSpPr>
          <p:cNvPr id="3" name="Content Placeholder 2"/>
          <p:cNvSpPr>
            <a:spLocks noGrp="1"/>
          </p:cNvSpPr>
          <p:nvPr>
            <p:ph sz="quarter" idx="1"/>
          </p:nvPr>
        </p:nvSpPr>
        <p:spPr>
          <a:xfrm>
            <a:off x="612775" y="1600200"/>
            <a:ext cx="8153400" cy="4495800"/>
          </a:xfrm>
        </p:spPr>
        <p:txBody>
          <a:bodyPr>
            <a:normAutofit fontScale="92500" lnSpcReduction="10000"/>
          </a:bodyPr>
          <a:lstStyle/>
          <a:p>
            <a:pPr marL="320040" indent="-320040" fontAlgn="auto">
              <a:spcAft>
                <a:spcPts val="0"/>
              </a:spcAft>
              <a:buFont typeface="Wingdings"/>
              <a:buChar char=""/>
              <a:defRPr/>
            </a:pPr>
            <a:r>
              <a:rPr lang="en-GB" dirty="0" smtClean="0"/>
              <a:t>No single pattern of ECG abnormality:</a:t>
            </a:r>
          </a:p>
          <a:p>
            <a:pPr marL="640080" lvl="1" indent="-274320" fontAlgn="auto">
              <a:spcAft>
                <a:spcPts val="0"/>
              </a:spcAft>
              <a:buFont typeface="Wingdings 2"/>
              <a:buChar char=""/>
              <a:defRPr/>
            </a:pPr>
            <a:r>
              <a:rPr lang="en-GB" dirty="0" smtClean="0"/>
              <a:t>T wave inversion commonest. (allowed in V1, </a:t>
            </a:r>
            <a:r>
              <a:rPr lang="en-GB" dirty="0" err="1" smtClean="0"/>
              <a:t>aVF</a:t>
            </a:r>
            <a:r>
              <a:rPr lang="en-GB" dirty="0" smtClean="0"/>
              <a:t>, III –elsewhere is abnormal).</a:t>
            </a:r>
          </a:p>
          <a:p>
            <a:pPr marL="640080" lvl="1" indent="-274320" fontAlgn="auto">
              <a:spcAft>
                <a:spcPts val="0"/>
              </a:spcAft>
              <a:buFont typeface="Wingdings 2"/>
              <a:buChar char=""/>
              <a:defRPr/>
            </a:pPr>
            <a:r>
              <a:rPr lang="en-GB" dirty="0" smtClean="0"/>
              <a:t>ST depression</a:t>
            </a:r>
          </a:p>
          <a:p>
            <a:pPr marL="640080" lvl="1" indent="-274320" fontAlgn="auto">
              <a:spcAft>
                <a:spcPts val="0"/>
              </a:spcAft>
              <a:buFont typeface="Wingdings 2"/>
              <a:buChar char=""/>
              <a:defRPr/>
            </a:pPr>
            <a:r>
              <a:rPr lang="en-GB" dirty="0" smtClean="0"/>
              <a:t>Pathological Q waves</a:t>
            </a:r>
          </a:p>
          <a:p>
            <a:pPr marL="640080" lvl="1" indent="-274320" fontAlgn="auto">
              <a:spcAft>
                <a:spcPts val="0"/>
              </a:spcAft>
              <a:buFont typeface="Wingdings 2"/>
              <a:buChar char=""/>
              <a:defRPr/>
            </a:pPr>
            <a:r>
              <a:rPr lang="en-GB" dirty="0" smtClean="0"/>
              <a:t>Deep S waves in V2 and V3</a:t>
            </a:r>
          </a:p>
          <a:p>
            <a:pPr marL="640080" lvl="1" indent="-274320" fontAlgn="auto">
              <a:spcAft>
                <a:spcPts val="0"/>
              </a:spcAft>
              <a:buFont typeface="Wingdings 2"/>
              <a:buChar char=""/>
              <a:defRPr/>
            </a:pPr>
            <a:r>
              <a:rPr lang="en-GB" dirty="0" smtClean="0"/>
              <a:t>LAD may be the only abnormality</a:t>
            </a:r>
          </a:p>
          <a:p>
            <a:pPr marL="640080" lvl="1" indent="-274320" fontAlgn="auto">
              <a:spcAft>
                <a:spcPts val="0"/>
              </a:spcAft>
              <a:buFont typeface="Wingdings 2"/>
              <a:buChar char=""/>
              <a:defRPr/>
            </a:pPr>
            <a:r>
              <a:rPr lang="en-GB" dirty="0" smtClean="0"/>
              <a:t>LVH alone is rare –look for other abnormalities</a:t>
            </a:r>
          </a:p>
          <a:p>
            <a:pPr marL="640080" lvl="1" indent="-274320" fontAlgn="auto">
              <a:spcAft>
                <a:spcPts val="0"/>
              </a:spcAft>
              <a:buFont typeface="Wingdings 2"/>
              <a:buChar char=""/>
              <a:defRPr/>
            </a:pPr>
            <a:endParaRPr lang="en-GB" dirty="0" smtClean="0"/>
          </a:p>
          <a:p>
            <a:pPr marL="640080" lvl="1" indent="-274320" fontAlgn="auto">
              <a:spcAft>
                <a:spcPts val="0"/>
              </a:spcAft>
              <a:buFont typeface="Wingdings 2"/>
              <a:buNone/>
              <a:defRPr/>
            </a:pPr>
            <a:r>
              <a:rPr lang="en-GB" dirty="0" smtClean="0">
                <a:solidFill>
                  <a:srgbClr val="FF0000"/>
                </a:solidFill>
              </a:rPr>
              <a:t>Symptomatic patients with ECG changes need investigation with ECHO</a:t>
            </a:r>
            <a:endParaRPr lang="en-GB" dirty="0" smtClean="0"/>
          </a:p>
          <a:p>
            <a:pPr marL="320040" indent="-320040" fontAlgn="auto">
              <a:spcAft>
                <a:spcPts val="0"/>
              </a:spcAft>
              <a:buFont typeface="Wingdings"/>
              <a:buChar char=""/>
              <a:defRPr/>
            </a:pPr>
            <a:endParaRPr lang="en-GB"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Question 12: CAP 22: </a:t>
            </a:r>
            <a:r>
              <a:rPr lang="en-GB" dirty="0" err="1" smtClean="0"/>
              <a:t>oligouric</a:t>
            </a:r>
            <a:r>
              <a:rPr lang="en-GB" dirty="0" smtClean="0"/>
              <a:t> patient</a:t>
            </a:r>
            <a:endParaRPr lang="en-GB" dirty="0"/>
          </a:p>
        </p:txBody>
      </p:sp>
      <p:sp>
        <p:nvSpPr>
          <p:cNvPr id="3" name="Content Placeholder 2"/>
          <p:cNvSpPr>
            <a:spLocks noGrp="1"/>
          </p:cNvSpPr>
          <p:nvPr>
            <p:ph sz="quarter" idx="1"/>
          </p:nvPr>
        </p:nvSpPr>
        <p:spPr/>
        <p:txBody>
          <a:bodyPr>
            <a:normAutofit/>
          </a:bodyPr>
          <a:lstStyle/>
          <a:p>
            <a:r>
              <a:rPr lang="en-GB" dirty="0" smtClean="0"/>
              <a:t>A 68 year old lady is brought to the Emergency Department with malaise, weakness and anorexia, and confusion.</a:t>
            </a:r>
          </a:p>
          <a:p>
            <a:r>
              <a:rPr lang="en-GB" dirty="0" smtClean="0"/>
              <a:t>She has been taking </a:t>
            </a:r>
            <a:r>
              <a:rPr lang="en-GB" dirty="0" err="1" smtClean="0"/>
              <a:t>flucloxacillin</a:t>
            </a:r>
            <a:r>
              <a:rPr lang="en-GB" dirty="0" smtClean="0"/>
              <a:t> &amp; ibuprofen for 7 days for leg </a:t>
            </a:r>
            <a:r>
              <a:rPr lang="en-GB" dirty="0" err="1" smtClean="0"/>
              <a:t>cellulitis</a:t>
            </a:r>
            <a:r>
              <a:rPr lang="en-GB" dirty="0" smtClean="0"/>
              <a:t>.</a:t>
            </a:r>
          </a:p>
          <a:p>
            <a:r>
              <a:rPr lang="en-GB" dirty="0" smtClean="0"/>
              <a:t>Today she has not eaten or drunk, and has not passed urine since yesterday.</a:t>
            </a:r>
          </a:p>
          <a:p>
            <a:r>
              <a:rPr lang="en-GB" dirty="0" smtClean="0"/>
              <a:t>Her observations are: HR 58, BP 130/70, RR 28, </a:t>
            </a:r>
            <a:r>
              <a:rPr lang="en-GB" dirty="0" err="1" smtClean="0"/>
              <a:t>Sats</a:t>
            </a:r>
            <a:r>
              <a:rPr lang="en-GB" dirty="0" smtClean="0"/>
              <a:t> 93% on air, GCS 12 (E3, V3, M6).</a:t>
            </a:r>
            <a:endParaRPr lang="en-GB"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Oligouria</a:t>
            </a:r>
            <a:endParaRPr lang="en-GB" dirty="0"/>
          </a:p>
        </p:txBody>
      </p:sp>
      <p:sp>
        <p:nvSpPr>
          <p:cNvPr id="3" name="Content Placeholder 2"/>
          <p:cNvSpPr>
            <a:spLocks noGrp="1"/>
          </p:cNvSpPr>
          <p:nvPr>
            <p:ph sz="quarter" idx="1"/>
          </p:nvPr>
        </p:nvSpPr>
        <p:spPr/>
        <p:txBody>
          <a:bodyPr/>
          <a:lstStyle/>
          <a:p>
            <a:r>
              <a:rPr lang="en-GB" dirty="0" smtClean="0"/>
              <a:t>Her </a:t>
            </a:r>
            <a:r>
              <a:rPr lang="en-GB" dirty="0" err="1" smtClean="0"/>
              <a:t>Creatinine</a:t>
            </a:r>
            <a:r>
              <a:rPr lang="en-GB" dirty="0" smtClean="0"/>
              <a:t> is 235 (was 82 a few months ago).</a:t>
            </a:r>
          </a:p>
          <a:p>
            <a:r>
              <a:rPr lang="en-GB" dirty="0" smtClean="0"/>
              <a:t> What is the likely cause of her Acute Kidney Injury? (1 mark)</a:t>
            </a:r>
            <a:endParaRPr lang="en-GB"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Oligouria</a:t>
            </a:r>
            <a:endParaRPr lang="en-GB" dirty="0"/>
          </a:p>
        </p:txBody>
      </p:sp>
      <p:sp>
        <p:nvSpPr>
          <p:cNvPr id="3" name="Content Placeholder 2"/>
          <p:cNvSpPr>
            <a:spLocks noGrp="1"/>
          </p:cNvSpPr>
          <p:nvPr>
            <p:ph sz="quarter" idx="1"/>
          </p:nvPr>
        </p:nvSpPr>
        <p:spPr/>
        <p:txBody>
          <a:bodyPr/>
          <a:lstStyle/>
          <a:p>
            <a:r>
              <a:rPr lang="en-GB" dirty="0" smtClean="0"/>
              <a:t>Q2: Her regular medications are:</a:t>
            </a:r>
          </a:p>
          <a:p>
            <a:pPr lvl="1"/>
            <a:r>
              <a:rPr lang="en-GB" dirty="0" err="1" smtClean="0"/>
              <a:t>Metformin</a:t>
            </a:r>
            <a:r>
              <a:rPr lang="en-GB" dirty="0" smtClean="0"/>
              <a:t> MR1gm BD, </a:t>
            </a:r>
            <a:r>
              <a:rPr lang="en-GB" dirty="0" err="1" smtClean="0"/>
              <a:t>candesartan</a:t>
            </a:r>
            <a:r>
              <a:rPr lang="en-GB" dirty="0" smtClean="0"/>
              <a:t> 8mg, GTN spray, codeine 30mg QDS, </a:t>
            </a:r>
            <a:r>
              <a:rPr lang="en-GB" dirty="0" err="1" smtClean="0"/>
              <a:t>paracetamol</a:t>
            </a:r>
            <a:r>
              <a:rPr lang="en-GB" dirty="0" smtClean="0"/>
              <a:t> 1mg QDS, </a:t>
            </a:r>
            <a:r>
              <a:rPr lang="en-GB" dirty="0" err="1" smtClean="0"/>
              <a:t>bisoprolol</a:t>
            </a:r>
            <a:r>
              <a:rPr lang="en-GB" dirty="0" smtClean="0"/>
              <a:t> 2.5mg OD, </a:t>
            </a:r>
            <a:r>
              <a:rPr lang="en-GB" dirty="0" err="1" smtClean="0"/>
              <a:t>digoxin</a:t>
            </a:r>
            <a:r>
              <a:rPr lang="en-GB" dirty="0" smtClean="0"/>
              <a:t> 150mg.</a:t>
            </a:r>
          </a:p>
          <a:p>
            <a:r>
              <a:rPr lang="en-GB" dirty="0" smtClean="0"/>
              <a:t>Which of these may need reducing in AKI, and why? (1 mark)</a:t>
            </a:r>
          </a:p>
          <a:p>
            <a:r>
              <a:rPr lang="en-GB" dirty="0" smtClean="0"/>
              <a:t>Q3: Other than giving a fluid bolus, what management would you initiate in the ED? (1 mark)</a:t>
            </a:r>
            <a:endParaRPr lang="en-GB"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Oligouria</a:t>
            </a:r>
            <a:r>
              <a:rPr lang="en-GB" dirty="0" smtClean="0"/>
              <a:t> -answers</a:t>
            </a:r>
            <a:endParaRPr lang="en-GB" dirty="0"/>
          </a:p>
        </p:txBody>
      </p:sp>
      <p:sp>
        <p:nvSpPr>
          <p:cNvPr id="3" name="Content Placeholder 2"/>
          <p:cNvSpPr>
            <a:spLocks noGrp="1"/>
          </p:cNvSpPr>
          <p:nvPr>
            <p:ph sz="quarter" idx="1"/>
          </p:nvPr>
        </p:nvSpPr>
        <p:spPr/>
        <p:txBody>
          <a:bodyPr>
            <a:normAutofit fontScale="77500" lnSpcReduction="20000"/>
          </a:bodyPr>
          <a:lstStyle/>
          <a:p>
            <a:r>
              <a:rPr lang="en-GB" dirty="0" smtClean="0"/>
              <a:t>Q1: She is taking 1 </a:t>
            </a:r>
            <a:r>
              <a:rPr lang="en-GB" dirty="0" err="1" smtClean="0"/>
              <a:t>nephrotoxic</a:t>
            </a:r>
            <a:r>
              <a:rPr lang="en-GB" dirty="0" smtClean="0"/>
              <a:t> drug (ibuprofen), &amp; one that can cause interstitial nephritis (</a:t>
            </a:r>
            <a:r>
              <a:rPr lang="en-GB" dirty="0" err="1" smtClean="0"/>
              <a:t>flucloxacillin</a:t>
            </a:r>
            <a:r>
              <a:rPr lang="en-GB" dirty="0" smtClean="0"/>
              <a:t>) and is at risk of AKI due to her sepsis. Her diabetes &amp; cardiac disease (</a:t>
            </a:r>
            <a:r>
              <a:rPr lang="en-GB" dirty="0" err="1" smtClean="0"/>
              <a:t>eg</a:t>
            </a:r>
            <a:r>
              <a:rPr lang="en-GB" dirty="0" smtClean="0"/>
              <a:t> heart failure, hypertension, vascular disease –all increase her risk). </a:t>
            </a:r>
          </a:p>
          <a:p>
            <a:r>
              <a:rPr lang="en-GB" dirty="0" smtClean="0"/>
              <a:t>Plus she has reduced fluid intake, causing pre-renal element.</a:t>
            </a:r>
          </a:p>
          <a:p>
            <a:r>
              <a:rPr lang="en-GB" dirty="0" smtClean="0"/>
              <a:t>Q2: </a:t>
            </a:r>
          </a:p>
          <a:p>
            <a:pPr lvl="1"/>
            <a:r>
              <a:rPr lang="en-GB" dirty="0" err="1" smtClean="0"/>
              <a:t>Metformin</a:t>
            </a:r>
            <a:r>
              <a:rPr lang="en-GB" dirty="0" smtClean="0"/>
              <a:t> –accumulates in renal failure causing hypoglycaemia</a:t>
            </a:r>
          </a:p>
          <a:p>
            <a:pPr lvl="1"/>
            <a:r>
              <a:rPr lang="en-GB" dirty="0" err="1" smtClean="0"/>
              <a:t>Candesartan</a:t>
            </a:r>
            <a:r>
              <a:rPr lang="en-GB" dirty="0" smtClean="0"/>
              <a:t> –reduces </a:t>
            </a:r>
            <a:r>
              <a:rPr lang="en-GB" dirty="0" err="1" smtClean="0"/>
              <a:t>glomerular</a:t>
            </a:r>
            <a:r>
              <a:rPr lang="en-GB" dirty="0" smtClean="0"/>
              <a:t> blood flow in </a:t>
            </a:r>
            <a:r>
              <a:rPr lang="en-GB" dirty="0" err="1" smtClean="0"/>
              <a:t>hypotensive</a:t>
            </a:r>
            <a:r>
              <a:rPr lang="en-GB" dirty="0" smtClean="0"/>
              <a:t> patient</a:t>
            </a:r>
          </a:p>
          <a:p>
            <a:pPr lvl="1"/>
            <a:r>
              <a:rPr lang="en-GB" dirty="0" smtClean="0"/>
              <a:t>Codeine –accumulates in renal failure</a:t>
            </a:r>
          </a:p>
          <a:p>
            <a:pPr lvl="1"/>
            <a:endParaRPr lang="en-GB" dirty="0" smtClean="0"/>
          </a:p>
          <a:p>
            <a:r>
              <a:rPr lang="en-GB" dirty="0" smtClean="0"/>
              <a:t>All anti-</a:t>
            </a:r>
            <a:r>
              <a:rPr lang="en-GB" dirty="0" err="1" smtClean="0"/>
              <a:t>hypertensives</a:t>
            </a:r>
            <a:r>
              <a:rPr lang="en-GB" dirty="0" smtClean="0"/>
              <a:t> (</a:t>
            </a:r>
            <a:r>
              <a:rPr lang="en-GB" dirty="0" err="1" smtClean="0"/>
              <a:t>eg</a:t>
            </a:r>
            <a:r>
              <a:rPr lang="en-GB" dirty="0" smtClean="0"/>
              <a:t> diuretics, ACEIs, A2RBs, beta blockers) require caution as can </a:t>
            </a:r>
            <a:endParaRPr lang="en-GB"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Oligouria</a:t>
            </a:r>
            <a:r>
              <a:rPr lang="en-GB" dirty="0" smtClean="0"/>
              <a:t> /AKI</a:t>
            </a:r>
            <a:endParaRPr lang="en-GB" dirty="0"/>
          </a:p>
        </p:txBody>
      </p:sp>
      <p:sp>
        <p:nvSpPr>
          <p:cNvPr id="3" name="Content Placeholder 2"/>
          <p:cNvSpPr>
            <a:spLocks noGrp="1"/>
          </p:cNvSpPr>
          <p:nvPr>
            <p:ph sz="quarter" idx="1"/>
          </p:nvPr>
        </p:nvSpPr>
        <p:spPr>
          <a:xfrm>
            <a:off x="539552" y="1600200"/>
            <a:ext cx="8352928" cy="5069160"/>
          </a:xfrm>
        </p:spPr>
        <p:txBody>
          <a:bodyPr>
            <a:normAutofit fontScale="77500" lnSpcReduction="20000"/>
          </a:bodyPr>
          <a:lstStyle/>
          <a:p>
            <a:r>
              <a:rPr lang="en-GB" dirty="0" smtClean="0"/>
              <a:t>Q3: Management</a:t>
            </a:r>
          </a:p>
          <a:p>
            <a:pPr lvl="1"/>
            <a:r>
              <a:rPr lang="en-GB" dirty="0" smtClean="0"/>
              <a:t>Catheterise &amp; monitor urine output</a:t>
            </a:r>
          </a:p>
          <a:p>
            <a:pPr lvl="1"/>
            <a:r>
              <a:rPr lang="en-GB" dirty="0" smtClean="0"/>
              <a:t>Do ABG urgently, (?K, ?pH, ?urea)</a:t>
            </a:r>
          </a:p>
          <a:p>
            <a:pPr lvl="1"/>
            <a:r>
              <a:rPr lang="en-GB" dirty="0" smtClean="0"/>
              <a:t>Also needs FBC, LFTs, </a:t>
            </a:r>
            <a:r>
              <a:rPr lang="en-GB" dirty="0" err="1" smtClean="0"/>
              <a:t>eGFR</a:t>
            </a:r>
            <a:r>
              <a:rPr lang="en-GB" dirty="0" smtClean="0"/>
              <a:t>, bone profile</a:t>
            </a:r>
          </a:p>
          <a:p>
            <a:pPr lvl="1"/>
            <a:r>
              <a:rPr lang="en-GB" dirty="0" smtClean="0"/>
              <a:t>Dip urine for blood and protein -to exclude renal cause of AKI, </a:t>
            </a:r>
            <a:r>
              <a:rPr lang="en-GB" dirty="0" err="1" smtClean="0"/>
              <a:t>eg</a:t>
            </a:r>
            <a:r>
              <a:rPr lang="en-GB" dirty="0" smtClean="0"/>
              <a:t> </a:t>
            </a:r>
            <a:r>
              <a:rPr lang="en-GB" dirty="0" err="1" smtClean="0"/>
              <a:t>glomerulonephritis</a:t>
            </a:r>
            <a:r>
              <a:rPr lang="en-GB" dirty="0" smtClean="0"/>
              <a:t>, </a:t>
            </a:r>
            <a:r>
              <a:rPr lang="en-GB" dirty="0" err="1" smtClean="0"/>
              <a:t>vasculitis</a:t>
            </a:r>
            <a:r>
              <a:rPr lang="en-GB" dirty="0" smtClean="0"/>
              <a:t>, interstitial nephritis. If cause is pre-renal then urine dip will be normal.</a:t>
            </a:r>
          </a:p>
          <a:p>
            <a:pPr lvl="1"/>
            <a:r>
              <a:rPr lang="en-GB" dirty="0" smtClean="0"/>
              <a:t>Discuss with renal team on call. She has stage 2 AKI and if she does not improve with fluid may require dialysis.</a:t>
            </a:r>
          </a:p>
          <a:p>
            <a:r>
              <a:rPr lang="en-GB" dirty="0" smtClean="0"/>
              <a:t>Read this excellent module on AKI ED </a:t>
            </a:r>
            <a:r>
              <a:rPr lang="en-GB" dirty="0" err="1" smtClean="0"/>
              <a:t>Mx</a:t>
            </a:r>
            <a:r>
              <a:rPr lang="en-GB" dirty="0" smtClean="0"/>
              <a:t>: </a:t>
            </a:r>
            <a:r>
              <a:rPr lang="en-GB" dirty="0" smtClean="0">
                <a:hlinkClick r:id="rId2"/>
              </a:rPr>
              <a:t>https://www.rcemlearning.co.uk/modules/acute-kidney-injury/</a:t>
            </a:r>
            <a:endParaRPr lang="en-GB" dirty="0" smtClean="0"/>
          </a:p>
          <a:p>
            <a:r>
              <a:rPr lang="en-GB" dirty="0" smtClean="0"/>
              <a:t>Prescribing in AKI: </a:t>
            </a:r>
            <a:r>
              <a:rPr lang="en-GB" dirty="0" smtClean="0">
                <a:hlinkClick r:id="rId3"/>
              </a:rPr>
              <a:t>https://www.thinkkidneys.nhs.uk/aki/wp-content/uploads/sites/2/2016/03/Guidelines-for-Medicines-optimisation-in-patients-with-AKI-final.pdf</a:t>
            </a:r>
            <a:endParaRPr lang="en-GB" dirty="0" smtClean="0"/>
          </a:p>
          <a:p>
            <a:endParaRPr lang="en-GB" dirty="0" smtClean="0"/>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makes a good SAQ?</a:t>
            </a:r>
            <a:endParaRPr lang="en-GB" dirty="0"/>
          </a:p>
        </p:txBody>
      </p:sp>
      <p:sp>
        <p:nvSpPr>
          <p:cNvPr id="3" name="Content Placeholder 2"/>
          <p:cNvSpPr>
            <a:spLocks noGrp="1"/>
          </p:cNvSpPr>
          <p:nvPr>
            <p:ph sz="quarter" idx="1"/>
          </p:nvPr>
        </p:nvSpPr>
        <p:spPr/>
        <p:txBody>
          <a:bodyPr>
            <a:normAutofit fontScale="92500" lnSpcReduction="20000"/>
          </a:bodyPr>
          <a:lstStyle/>
          <a:p>
            <a:pPr marL="320040" lvl="1" indent="-320040">
              <a:spcBef>
                <a:spcPts val="700"/>
              </a:spcBef>
              <a:buClr>
                <a:schemeClr val="accent2"/>
              </a:buClr>
              <a:buSzPct val="60000"/>
              <a:buFont typeface="Wingdings"/>
              <a:buChar char=""/>
            </a:pPr>
            <a:r>
              <a:rPr lang="en-GB" dirty="0" smtClean="0"/>
              <a:t>Topic should test clinical knowledge and ideally application of knowledge to solve the problem, (not just regurgitation of knowledge).</a:t>
            </a:r>
          </a:p>
          <a:p>
            <a:pPr marL="320040" lvl="1" indent="-320040">
              <a:spcBef>
                <a:spcPts val="700"/>
              </a:spcBef>
              <a:buClr>
                <a:schemeClr val="accent2"/>
              </a:buClr>
              <a:buSzPct val="60000"/>
              <a:buFont typeface="Wingdings"/>
              <a:buChar char=""/>
            </a:pPr>
            <a:r>
              <a:rPr lang="en-GB" dirty="0" smtClean="0"/>
              <a:t>Should mimic the workplace:</a:t>
            </a:r>
          </a:p>
          <a:p>
            <a:pPr marL="594360" lvl="2" indent="-320040">
              <a:spcBef>
                <a:spcPts val="700"/>
              </a:spcBef>
              <a:buSzPct val="60000"/>
              <a:buFont typeface="Wingdings"/>
              <a:buChar char=""/>
            </a:pPr>
            <a:r>
              <a:rPr lang="en-GB" dirty="0" smtClean="0"/>
              <a:t>Use clinical scenarios (ideally common ones)</a:t>
            </a:r>
          </a:p>
          <a:p>
            <a:pPr marL="594360" lvl="2" indent="-320040">
              <a:spcBef>
                <a:spcPts val="700"/>
              </a:spcBef>
              <a:buSzPct val="60000"/>
              <a:buFont typeface="Wingdings"/>
              <a:buChar char=""/>
            </a:pPr>
            <a:r>
              <a:rPr lang="en-GB" dirty="0" smtClean="0"/>
              <a:t>Ask questions that are relevant /important to clinical practice.</a:t>
            </a:r>
          </a:p>
          <a:p>
            <a:pPr marL="594360" lvl="2" indent="-320040">
              <a:spcBef>
                <a:spcPts val="700"/>
              </a:spcBef>
              <a:buSzPct val="60000"/>
              <a:buFont typeface="Wingdings"/>
              <a:buChar char=""/>
            </a:pPr>
            <a:r>
              <a:rPr lang="en-GB" dirty="0" smtClean="0"/>
              <a:t>Good questions are:</a:t>
            </a:r>
          </a:p>
          <a:p>
            <a:pPr marL="1051560" lvl="3" indent="-320040">
              <a:spcBef>
                <a:spcPts val="700"/>
              </a:spcBef>
              <a:buSzPct val="60000"/>
              <a:buFont typeface="Wingdings"/>
              <a:buChar char=""/>
            </a:pPr>
            <a:r>
              <a:rPr lang="en-GB" dirty="0" smtClean="0"/>
              <a:t>“what is the next most important step..”</a:t>
            </a:r>
          </a:p>
          <a:p>
            <a:pPr marL="1051560" lvl="3" indent="-320040">
              <a:spcBef>
                <a:spcPts val="700"/>
              </a:spcBef>
              <a:buSzPct val="60000"/>
              <a:buFont typeface="Wingdings"/>
              <a:buChar char=""/>
            </a:pPr>
            <a:r>
              <a:rPr lang="en-GB" dirty="0" smtClean="0"/>
              <a:t>“what is the most likely cause”</a:t>
            </a:r>
          </a:p>
          <a:p>
            <a:pPr marL="1051560" lvl="3" indent="-320040">
              <a:spcBef>
                <a:spcPts val="700"/>
              </a:spcBef>
              <a:buSzPct val="60000"/>
              <a:buFont typeface="Wingdings"/>
              <a:buChar char=""/>
            </a:pPr>
            <a:r>
              <a:rPr lang="en-GB" dirty="0" smtClean="0"/>
              <a:t>“what is the most important feature of this image”</a:t>
            </a:r>
          </a:p>
          <a:p>
            <a:pPr marL="1051560" lvl="3" indent="-320040">
              <a:spcBef>
                <a:spcPts val="700"/>
              </a:spcBef>
              <a:buSzPct val="60000"/>
              <a:buFont typeface="Wingdings"/>
              <a:buChar char=""/>
            </a:pPr>
            <a:r>
              <a:rPr lang="en-GB" dirty="0" smtClean="0"/>
              <a:t>“provide the 3 most likely diagnoses”</a:t>
            </a:r>
          </a:p>
          <a:p>
            <a:pPr marL="1051560" lvl="3" indent="-320040">
              <a:spcBef>
                <a:spcPts val="700"/>
              </a:spcBef>
              <a:buSzPct val="60000"/>
              <a:buFont typeface="Wingdings"/>
              <a:buChar char=""/>
            </a:pPr>
            <a:r>
              <a:rPr lang="en-GB" dirty="0" smtClean="0"/>
              <a:t>“what are the 6 key features in the history you would ask about”</a:t>
            </a:r>
          </a:p>
          <a:p>
            <a:pPr marL="1051560" lvl="3" indent="-320040">
              <a:spcBef>
                <a:spcPts val="700"/>
              </a:spcBef>
              <a:buSzPct val="60000"/>
              <a:buFont typeface="Wingdings"/>
              <a:buChar char=""/>
            </a:pPr>
            <a:r>
              <a:rPr lang="en-GB" dirty="0" smtClean="0"/>
              <a:t>“in this patient, what are the indications for DC </a:t>
            </a:r>
            <a:r>
              <a:rPr lang="en-GB" dirty="0" err="1" smtClean="0"/>
              <a:t>cardioversion</a:t>
            </a:r>
            <a:r>
              <a:rPr lang="en-GB" dirty="0" smtClean="0"/>
              <a:t>”</a:t>
            </a:r>
          </a:p>
          <a:p>
            <a:endParaRPr lang="en-GB"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AKI stages</a:t>
            </a:r>
            <a:endParaRPr lang="en-GB" dirty="0"/>
          </a:p>
        </p:txBody>
      </p:sp>
      <p:pic>
        <p:nvPicPr>
          <p:cNvPr id="1026" name="Picture 2" descr="C:\Users\Yasmin Sultan\Desktop\Kidney_image_2.jpg"/>
          <p:cNvPicPr>
            <a:picLocks noGrp="1" noChangeAspect="1" noChangeArrowheads="1"/>
          </p:cNvPicPr>
          <p:nvPr>
            <p:ph sz="quarter" idx="1"/>
          </p:nvPr>
        </p:nvPicPr>
        <p:blipFill>
          <a:blip r:embed="rId2" cstate="print"/>
          <a:srcRect/>
          <a:stretch>
            <a:fillRect/>
          </a:stretch>
        </p:blipFill>
        <p:spPr bwMode="auto">
          <a:xfrm>
            <a:off x="179512" y="2276872"/>
            <a:ext cx="8799106" cy="3024336"/>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Question 13: head injury: CAP18, ICM (ventilator set up)</a:t>
            </a:r>
            <a:endParaRPr lang="en-GB" dirty="0"/>
          </a:p>
        </p:txBody>
      </p:sp>
      <p:sp>
        <p:nvSpPr>
          <p:cNvPr id="3" name="Content Placeholder 2"/>
          <p:cNvSpPr>
            <a:spLocks noGrp="1"/>
          </p:cNvSpPr>
          <p:nvPr>
            <p:ph sz="quarter" idx="1"/>
          </p:nvPr>
        </p:nvSpPr>
        <p:spPr>
          <a:xfrm>
            <a:off x="611560" y="1600200"/>
            <a:ext cx="8208912" cy="4997152"/>
          </a:xfrm>
        </p:spPr>
        <p:txBody>
          <a:bodyPr>
            <a:normAutofit fontScale="85000" lnSpcReduction="20000"/>
          </a:bodyPr>
          <a:lstStyle/>
          <a:p>
            <a:r>
              <a:rPr lang="en-GB" dirty="0" smtClean="0"/>
              <a:t>A 74 year man on </a:t>
            </a:r>
            <a:r>
              <a:rPr lang="en-GB" dirty="0" err="1" smtClean="0"/>
              <a:t>warfarin</a:t>
            </a:r>
            <a:r>
              <a:rPr lang="en-GB" dirty="0" smtClean="0"/>
              <a:t> for </a:t>
            </a:r>
            <a:r>
              <a:rPr lang="en-GB" dirty="0" err="1" smtClean="0"/>
              <a:t>atrial</a:t>
            </a:r>
            <a:r>
              <a:rPr lang="en-GB" dirty="0" smtClean="0"/>
              <a:t> fibrillation sustains an isolated closed head injury. On arrival in the emergency department he has a GCS 6 (E1V2M3). His right pupil is 5 mm and fixed, the left is 3 mm and reactive). He is </a:t>
            </a:r>
            <a:r>
              <a:rPr lang="en-GB" dirty="0" err="1" smtClean="0"/>
              <a:t>intubated</a:t>
            </a:r>
            <a:r>
              <a:rPr lang="en-GB" dirty="0" smtClean="0"/>
              <a:t> and undergoes a CT of his head. The CT of his head shows an acute right subdural haematoma.</a:t>
            </a:r>
          </a:p>
          <a:p>
            <a:pPr lvl="0"/>
            <a:r>
              <a:rPr lang="en-GB" dirty="0" smtClean="0"/>
              <a:t>1. List two medications that could be administered to reverse the effects of the </a:t>
            </a:r>
            <a:r>
              <a:rPr lang="en-GB" dirty="0" err="1" smtClean="0"/>
              <a:t>warfarin</a:t>
            </a:r>
            <a:r>
              <a:rPr lang="en-GB" dirty="0" smtClean="0"/>
              <a:t>? (1 mark)</a:t>
            </a:r>
          </a:p>
          <a:p>
            <a:pPr lvl="0"/>
            <a:r>
              <a:rPr lang="en-GB" dirty="0" smtClean="0"/>
              <a:t>2. List two interventions you could institute to help minimise secondary brain injury (</a:t>
            </a:r>
            <a:r>
              <a:rPr lang="en-GB" dirty="0" err="1" smtClean="0"/>
              <a:t>neuro</a:t>
            </a:r>
            <a:r>
              <a:rPr lang="en-GB" dirty="0" smtClean="0"/>
              <a:t>-protective strategies)? (1 mark)</a:t>
            </a:r>
          </a:p>
          <a:p>
            <a:pPr lvl="0"/>
            <a:r>
              <a:rPr lang="en-GB" dirty="0" smtClean="0"/>
              <a:t>3. He is 70 Kg and the initial pCO2 is 6.8 </a:t>
            </a:r>
            <a:r>
              <a:rPr lang="en-GB" dirty="0" err="1" smtClean="0"/>
              <a:t>KPa</a:t>
            </a:r>
            <a:r>
              <a:rPr lang="en-GB" dirty="0" smtClean="0"/>
              <a:t>. What would you set the tidal volume and ventilator rate? (1 mark) </a:t>
            </a:r>
          </a:p>
          <a:p>
            <a:endParaRPr lang="en-GB"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Q13 -answer</a:t>
            </a:r>
            <a:endParaRPr lang="en-GB" dirty="0"/>
          </a:p>
        </p:txBody>
      </p:sp>
      <p:sp>
        <p:nvSpPr>
          <p:cNvPr id="3" name="Content Placeholder 2"/>
          <p:cNvSpPr>
            <a:spLocks noGrp="1"/>
          </p:cNvSpPr>
          <p:nvPr>
            <p:ph sz="quarter" idx="1"/>
          </p:nvPr>
        </p:nvSpPr>
        <p:spPr>
          <a:xfrm>
            <a:off x="611560" y="1268760"/>
            <a:ext cx="8154488" cy="4827240"/>
          </a:xfrm>
        </p:spPr>
        <p:txBody>
          <a:bodyPr/>
          <a:lstStyle/>
          <a:p>
            <a:pPr>
              <a:buNone/>
            </a:pPr>
            <a:endParaRPr lang="en-GB" dirty="0" smtClean="0"/>
          </a:p>
          <a:p>
            <a:pPr lvl="0"/>
            <a:r>
              <a:rPr lang="en-GB" dirty="0" smtClean="0"/>
              <a:t>1. ½ mark for any of </a:t>
            </a:r>
            <a:r>
              <a:rPr lang="en-GB" dirty="0" err="1" smtClean="0"/>
              <a:t>prothrombin</a:t>
            </a:r>
            <a:r>
              <a:rPr lang="en-GB" dirty="0" smtClean="0"/>
              <a:t> complex concentrate (</a:t>
            </a:r>
            <a:r>
              <a:rPr lang="en-GB" dirty="0" err="1" smtClean="0"/>
              <a:t>beriplex</a:t>
            </a:r>
            <a:r>
              <a:rPr lang="en-GB" dirty="0" smtClean="0"/>
              <a:t>, etc), vitamin K, FFP</a:t>
            </a:r>
          </a:p>
          <a:p>
            <a:pPr lvl="0"/>
            <a:r>
              <a:rPr lang="en-GB" dirty="0" smtClean="0"/>
              <a:t>2. ½ mark for any of head up, loose tie / tape for ETT, maintain MAP, oxygenation, end tidal CO2 4-4.5 </a:t>
            </a:r>
            <a:r>
              <a:rPr lang="en-GB" dirty="0" err="1" smtClean="0"/>
              <a:t>KPa</a:t>
            </a:r>
            <a:r>
              <a:rPr lang="en-GB" dirty="0" smtClean="0"/>
              <a:t> </a:t>
            </a:r>
          </a:p>
          <a:p>
            <a:pPr lvl="0"/>
            <a:r>
              <a:rPr lang="en-GB" dirty="0" smtClean="0"/>
              <a:t>3. Tidal volume 7 ml/kg (accept 6-8) or 500 ml (accept 400 -550). Rate accept 14-20 ventilations per minute</a:t>
            </a:r>
          </a:p>
          <a:p>
            <a:endParaRPr lang="en-GB"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Question 14: CAP6 Breathlessness</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A 22yr old female smoker who presented with a 3/7 history of left sided sharp chest pains and shortness of breath at rest and on exertion. Her observations were stable with a BP of 125/63, HR 83, RR 20, </a:t>
            </a:r>
            <a:r>
              <a:rPr lang="en-GB" dirty="0" err="1" smtClean="0"/>
              <a:t>sats</a:t>
            </a:r>
            <a:r>
              <a:rPr lang="en-GB" dirty="0" smtClean="0"/>
              <a:t> of 98% on air.</a:t>
            </a:r>
          </a:p>
          <a:p>
            <a:r>
              <a:rPr lang="en-GB" dirty="0" smtClean="0"/>
              <a:t>1. How would you manage her (as per BTS guidelines)? 2 marks</a:t>
            </a:r>
          </a:p>
          <a:p>
            <a:r>
              <a:rPr lang="en-GB" dirty="0" smtClean="0"/>
              <a:t>2. Once she is ready for discharge, what advice should she be given? (1 mark).</a:t>
            </a:r>
          </a:p>
          <a:p>
            <a:endParaRPr lang="en-GB"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Q14</a:t>
            </a:r>
            <a:endParaRPr lang="en-GB" dirty="0"/>
          </a:p>
        </p:txBody>
      </p:sp>
      <p:sp>
        <p:nvSpPr>
          <p:cNvPr id="3" name="Content Placeholder 2"/>
          <p:cNvSpPr>
            <a:spLocks noGrp="1"/>
          </p:cNvSpPr>
          <p:nvPr>
            <p:ph sz="quarter" idx="1"/>
          </p:nvPr>
        </p:nvSpPr>
        <p:spPr/>
        <p:txBody>
          <a:bodyPr/>
          <a:lstStyle/>
          <a:p>
            <a:endParaRPr lang="en-GB"/>
          </a:p>
        </p:txBody>
      </p:sp>
      <p:pic>
        <p:nvPicPr>
          <p:cNvPr id="4" name="Content Placeholder 3" descr="pnemothorax.png"/>
          <p:cNvPicPr>
            <a:picLocks noChangeAspect="1"/>
          </p:cNvPicPr>
          <p:nvPr/>
        </p:nvPicPr>
        <p:blipFill>
          <a:blip r:embed="rId2" cstate="print"/>
          <a:stretch>
            <a:fillRect/>
          </a:stretch>
        </p:blipFill>
        <p:spPr>
          <a:xfrm>
            <a:off x="1871757" y="548680"/>
            <a:ext cx="6278267" cy="6048672"/>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should Lucy be managed?</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Primary </a:t>
            </a:r>
            <a:r>
              <a:rPr lang="en-GB" dirty="0" err="1" smtClean="0"/>
              <a:t>pneumothorax</a:t>
            </a:r>
            <a:endParaRPr lang="en-GB" dirty="0" smtClean="0"/>
          </a:p>
          <a:p>
            <a:r>
              <a:rPr lang="en-GB" dirty="0" smtClean="0"/>
              <a:t>SOB at rest so intervention required even though </a:t>
            </a:r>
            <a:r>
              <a:rPr lang="en-GB" dirty="0" err="1" smtClean="0"/>
              <a:t>pneumothorax</a:t>
            </a:r>
            <a:r>
              <a:rPr lang="en-GB" dirty="0" smtClean="0"/>
              <a:t> is small (&lt;2cm at level of </a:t>
            </a:r>
            <a:r>
              <a:rPr lang="en-GB" dirty="0" err="1" smtClean="0"/>
              <a:t>hilum</a:t>
            </a:r>
            <a:r>
              <a:rPr lang="en-GB" dirty="0" smtClean="0"/>
              <a:t>)</a:t>
            </a:r>
          </a:p>
          <a:p>
            <a:r>
              <a:rPr lang="en-GB" dirty="0" smtClean="0"/>
              <a:t>Aspiration using wide-bore </a:t>
            </a:r>
            <a:r>
              <a:rPr lang="en-GB" dirty="0" err="1" smtClean="0"/>
              <a:t>cannula</a:t>
            </a:r>
            <a:r>
              <a:rPr lang="en-GB" dirty="0" smtClean="0"/>
              <a:t> at 2</a:t>
            </a:r>
            <a:r>
              <a:rPr lang="en-GB" baseline="30000" dirty="0" smtClean="0"/>
              <a:t>nd</a:t>
            </a:r>
            <a:r>
              <a:rPr lang="en-GB" dirty="0" smtClean="0"/>
              <a:t> IC, mid-</a:t>
            </a:r>
            <a:r>
              <a:rPr lang="en-GB" dirty="0" err="1" smtClean="0"/>
              <a:t>clavicular</a:t>
            </a:r>
            <a:r>
              <a:rPr lang="en-GB" dirty="0" smtClean="0"/>
              <a:t> line or via </a:t>
            </a:r>
            <a:r>
              <a:rPr lang="en-GB" dirty="0" err="1" smtClean="0"/>
              <a:t>Seldinger</a:t>
            </a:r>
            <a:r>
              <a:rPr lang="en-GB" dirty="0" smtClean="0"/>
              <a:t> drain.  Note average </a:t>
            </a:r>
            <a:r>
              <a:rPr lang="en-GB" dirty="0" err="1" smtClean="0"/>
              <a:t>cannula</a:t>
            </a:r>
            <a:r>
              <a:rPr lang="en-GB" dirty="0" smtClean="0"/>
              <a:t> 4.5cm – often not long enough!</a:t>
            </a:r>
          </a:p>
          <a:p>
            <a:r>
              <a:rPr lang="en-GB" dirty="0" smtClean="0"/>
              <a:t>If this fails, insert chest drain (can repeat aspiration if “technical fault” with first attempt.</a:t>
            </a:r>
          </a:p>
          <a:p>
            <a:r>
              <a:rPr lang="en-GB" dirty="0" smtClean="0"/>
              <a:t>2 marks for question, so expect to give more info than simply writing “aspiration”. Second mark is for detail of intervention.</a:t>
            </a:r>
            <a:endParaRPr lang="en-GB"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advice would you discharge her with?</a:t>
            </a:r>
            <a:endParaRPr lang="en-GB" dirty="0"/>
          </a:p>
        </p:txBody>
      </p:sp>
      <p:sp>
        <p:nvSpPr>
          <p:cNvPr id="3" name="Content Placeholder 2"/>
          <p:cNvSpPr>
            <a:spLocks noGrp="1"/>
          </p:cNvSpPr>
          <p:nvPr>
            <p:ph idx="1"/>
          </p:nvPr>
        </p:nvSpPr>
        <p:spPr/>
        <p:txBody>
          <a:bodyPr>
            <a:normAutofit fontScale="85000" lnSpcReduction="10000"/>
          </a:bodyPr>
          <a:lstStyle/>
          <a:p>
            <a:pPr fontAlgn="base"/>
            <a:r>
              <a:rPr lang="en-GB" dirty="0" smtClean="0"/>
              <a:t>1. Strong emphasis should be placed on smoking cessation (</a:t>
            </a:r>
            <a:r>
              <a:rPr lang="en-GB" dirty="0" err="1" smtClean="0"/>
              <a:t>incl</a:t>
            </a:r>
            <a:r>
              <a:rPr lang="en-GB" dirty="0" smtClean="0"/>
              <a:t> drugs) to minimise the recurrence risk.</a:t>
            </a:r>
          </a:p>
          <a:p>
            <a:pPr fontAlgn="base"/>
            <a:r>
              <a:rPr lang="en-GB" dirty="0" smtClean="0"/>
              <a:t>2. Return to hospital if increasing breathlessness develops.</a:t>
            </a:r>
          </a:p>
          <a:p>
            <a:pPr fontAlgn="base"/>
            <a:r>
              <a:rPr lang="en-GB" dirty="0" smtClean="0"/>
              <a:t>3. All patients should be followed up by respiratory physicians until full resolution.</a:t>
            </a:r>
          </a:p>
          <a:p>
            <a:pPr fontAlgn="base"/>
            <a:r>
              <a:rPr lang="en-GB" dirty="0" smtClean="0"/>
              <a:t>4. Air travel should be avoided until full resolution.</a:t>
            </a:r>
          </a:p>
          <a:p>
            <a:pPr fontAlgn="base"/>
            <a:r>
              <a:rPr lang="en-GB" dirty="0" smtClean="0"/>
              <a:t>5.Diving (&amp; work in pressurised environments) should be permanently avoided unless the patient has undergone bilateral surgical </a:t>
            </a:r>
            <a:r>
              <a:rPr lang="en-GB" dirty="0" err="1" smtClean="0"/>
              <a:t>pleurectomy</a:t>
            </a:r>
            <a:r>
              <a:rPr lang="en-GB" dirty="0" smtClean="0"/>
              <a:t>, has normal lung function and chest CT scan postoperatively.</a:t>
            </a:r>
            <a:r>
              <a:rPr lang="en-GB" i="1" dirty="0" smtClean="0"/>
              <a:t> </a:t>
            </a:r>
            <a:endParaRPr lang="en-GB"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Treatment options for </a:t>
            </a:r>
            <a:r>
              <a:rPr lang="en-GB" dirty="0" err="1" smtClean="0"/>
              <a:t>pneumothorax</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1) Observation –suitable for:</a:t>
            </a:r>
          </a:p>
          <a:p>
            <a:pPr lvl="2"/>
            <a:r>
              <a:rPr lang="en-GB" dirty="0" smtClean="0"/>
              <a:t>Patients  who are NOT breathless.  (If size &lt;1cm but SOB admit &amp; observe with high flow O2)</a:t>
            </a:r>
          </a:p>
          <a:p>
            <a:pPr lvl="2"/>
            <a:r>
              <a:rPr lang="en-GB" dirty="0" smtClean="0"/>
              <a:t>If primary &amp; size &lt;2cm can discharge with advice and follow-up</a:t>
            </a:r>
          </a:p>
          <a:p>
            <a:pPr lvl="2"/>
            <a:r>
              <a:rPr lang="en-GB" dirty="0" smtClean="0"/>
              <a:t>If secondary &amp; size &lt;1cm or apical -observe in hospital</a:t>
            </a:r>
          </a:p>
          <a:p>
            <a:pPr lvl="2"/>
            <a:r>
              <a:rPr lang="en-GB" dirty="0" smtClean="0"/>
              <a:t>High flow oxygen recommended (if no </a:t>
            </a:r>
            <a:r>
              <a:rPr lang="en-GB" dirty="0" err="1" smtClean="0"/>
              <a:t>Cis</a:t>
            </a:r>
            <a:r>
              <a:rPr lang="en-GB" dirty="0" smtClean="0"/>
              <a:t>) </a:t>
            </a:r>
          </a:p>
          <a:p>
            <a:r>
              <a:rPr lang="en-GB" dirty="0" smtClean="0"/>
              <a:t>2) Aspiration</a:t>
            </a:r>
          </a:p>
          <a:p>
            <a:pPr lvl="2"/>
            <a:r>
              <a:rPr lang="en-GB" dirty="0" smtClean="0"/>
              <a:t>If primary and symptomatic (can have 2 goes)- any size</a:t>
            </a:r>
          </a:p>
          <a:p>
            <a:pPr lvl="2"/>
            <a:r>
              <a:rPr lang="en-GB" dirty="0" smtClean="0"/>
              <a:t>If secondary &amp; 1-2cm size, min symptoms, age &lt;50.  Admit.</a:t>
            </a:r>
          </a:p>
          <a:p>
            <a:r>
              <a:rPr lang="en-GB" dirty="0" smtClean="0"/>
              <a:t>3) </a:t>
            </a:r>
            <a:r>
              <a:rPr lang="en-GB" dirty="0" err="1" smtClean="0"/>
              <a:t>Seldinger</a:t>
            </a:r>
            <a:r>
              <a:rPr lang="en-GB" dirty="0" smtClean="0"/>
              <a:t> chest drain</a:t>
            </a:r>
          </a:p>
          <a:p>
            <a:pPr lvl="2"/>
            <a:r>
              <a:rPr lang="en-GB" dirty="0" smtClean="0"/>
              <a:t>All other secondary</a:t>
            </a:r>
          </a:p>
          <a:p>
            <a:pPr lvl="2"/>
            <a:endParaRPr lang="en-GB" dirty="0" smtClean="0"/>
          </a:p>
          <a:p>
            <a:pPr lvl="2"/>
            <a:endParaRPr lang="en-GB"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Question 15: CAP12 Dizziness &amp; Vertigo</a:t>
            </a:r>
            <a:endParaRPr lang="en-GB" dirty="0"/>
          </a:p>
        </p:txBody>
      </p:sp>
      <p:sp>
        <p:nvSpPr>
          <p:cNvPr id="3" name="Content Placeholder 2"/>
          <p:cNvSpPr>
            <a:spLocks noGrp="1"/>
          </p:cNvSpPr>
          <p:nvPr>
            <p:ph sz="quarter" idx="1"/>
          </p:nvPr>
        </p:nvSpPr>
        <p:spPr/>
        <p:txBody>
          <a:bodyPr>
            <a:normAutofit fontScale="85000" lnSpcReduction="10000"/>
          </a:bodyPr>
          <a:lstStyle/>
          <a:p>
            <a:r>
              <a:rPr lang="en-GB" dirty="0" smtClean="0"/>
              <a:t>A 26 attends the ED with a history of severe occipital headache and </a:t>
            </a:r>
            <a:r>
              <a:rPr lang="en-GB" dirty="0" err="1" smtClean="0"/>
              <a:t>nuchal</a:t>
            </a:r>
            <a:r>
              <a:rPr lang="en-GB" dirty="0" smtClean="0"/>
              <a:t> pain for the last 2 days.  He hurt his neck in a rugby scrum 1 week ago.</a:t>
            </a:r>
          </a:p>
          <a:p>
            <a:r>
              <a:rPr lang="en-GB" dirty="0" smtClean="0"/>
              <a:t>Today he developed severe dizziness and vomiting and the left side of his face and right side of his body feel numb. He has </a:t>
            </a:r>
            <a:r>
              <a:rPr lang="en-GB" dirty="0" err="1" smtClean="0"/>
              <a:t>nystagmus</a:t>
            </a:r>
            <a:r>
              <a:rPr lang="en-GB" dirty="0" smtClean="0"/>
              <a:t> and double vision.</a:t>
            </a:r>
          </a:p>
          <a:p>
            <a:r>
              <a:rPr lang="en-GB" dirty="0" smtClean="0"/>
              <a:t>1. what aspects of his </a:t>
            </a:r>
            <a:r>
              <a:rPr lang="en-GB" dirty="0" err="1" smtClean="0"/>
              <a:t>nystagmus</a:t>
            </a:r>
            <a:r>
              <a:rPr lang="en-GB" dirty="0" smtClean="0"/>
              <a:t> would suggest a central rather than peripheral cause of his vertigo? (1 mark)</a:t>
            </a:r>
          </a:p>
          <a:p>
            <a:r>
              <a:rPr lang="en-GB" dirty="0" smtClean="0"/>
              <a:t>2. What is the likely diagnosis? (1 mark)</a:t>
            </a:r>
          </a:p>
          <a:p>
            <a:r>
              <a:rPr lang="en-GB" dirty="0" smtClean="0"/>
              <a:t>3. What is the ED management? (1 mark)</a:t>
            </a:r>
          </a:p>
          <a:p>
            <a:pPr>
              <a:buNone/>
            </a:pPr>
            <a:endParaRPr lang="en-GB" dirty="0" smtClean="0"/>
          </a:p>
          <a:p>
            <a:endParaRPr lang="en-GB"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Q15 -dizziness </a:t>
            </a:r>
            <a:endParaRPr lang="en-GB" dirty="0"/>
          </a:p>
        </p:txBody>
      </p:sp>
      <p:sp>
        <p:nvSpPr>
          <p:cNvPr id="3" name="Content Placeholder 2"/>
          <p:cNvSpPr>
            <a:spLocks noGrp="1"/>
          </p:cNvSpPr>
          <p:nvPr>
            <p:ph sz="quarter" idx="1"/>
          </p:nvPr>
        </p:nvSpPr>
        <p:spPr/>
        <p:txBody>
          <a:bodyPr>
            <a:normAutofit fontScale="92500"/>
          </a:bodyPr>
          <a:lstStyle/>
          <a:p>
            <a:r>
              <a:rPr lang="en-GB" dirty="0" smtClean="0"/>
              <a:t>1. central </a:t>
            </a:r>
            <a:r>
              <a:rPr lang="en-GB" dirty="0" err="1" smtClean="0"/>
              <a:t>nystagmus</a:t>
            </a:r>
            <a:r>
              <a:rPr lang="en-GB" dirty="0" smtClean="0"/>
              <a:t>: no latency or </a:t>
            </a:r>
            <a:r>
              <a:rPr lang="en-GB" dirty="0" err="1" smtClean="0"/>
              <a:t>fatiguability</a:t>
            </a:r>
            <a:r>
              <a:rPr lang="en-GB" dirty="0" smtClean="0"/>
              <a:t>, can be vertical/multidirectional, (1/2 for any 2 features).</a:t>
            </a:r>
          </a:p>
          <a:p>
            <a:r>
              <a:rPr lang="en-GB" dirty="0" smtClean="0"/>
              <a:t>2. lateral medulla syndrome / posterior circulation stroke (1/2) due to vertebral artery dissection (1/2).</a:t>
            </a:r>
          </a:p>
          <a:p>
            <a:r>
              <a:rPr lang="en-GB" dirty="0" smtClean="0"/>
              <a:t>3. </a:t>
            </a:r>
            <a:r>
              <a:rPr lang="en-GB" dirty="0" err="1" smtClean="0"/>
              <a:t>Mx</a:t>
            </a:r>
            <a:r>
              <a:rPr lang="en-GB" dirty="0" smtClean="0"/>
              <a:t> as for any stroke : move to </a:t>
            </a:r>
            <a:r>
              <a:rPr lang="en-GB" dirty="0" err="1" smtClean="0"/>
              <a:t>Resus</a:t>
            </a:r>
            <a:r>
              <a:rPr lang="en-GB" dirty="0" smtClean="0"/>
              <a:t>, Urgent CT, involve stroke team, significant risk of stroke extension so monitor closely for deterioration in GCS, fluids, BP control (1/2 for any 2).</a:t>
            </a:r>
            <a:endParaRPr lang="en-GB"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3">
      <a:dk1>
        <a:sysClr val="windowText" lastClr="000000"/>
      </a:dk1>
      <a:lt1>
        <a:sysClr val="window" lastClr="FFFFFF"/>
      </a:lt1>
      <a:dk2>
        <a:srgbClr val="5A6378"/>
      </a:dk2>
      <a:lt2>
        <a:srgbClr val="FFB805"/>
      </a:lt2>
      <a:accent1>
        <a:srgbClr val="FF0B0B"/>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3748</TotalTime>
  <Words>6569</Words>
  <Application>Microsoft Office PowerPoint</Application>
  <PresentationFormat>On-screen Show (4:3)</PresentationFormat>
  <Paragraphs>593</Paragraphs>
  <Slides>109</Slides>
  <Notes>0</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Median</vt:lpstr>
      <vt:lpstr>how to optimise your success in the FRCEM intermediate saq </vt:lpstr>
      <vt:lpstr>What do the SAQs cover?</vt:lpstr>
      <vt:lpstr>PowerPoint Presentation</vt:lpstr>
      <vt:lpstr>What this means for you –when revising:</vt:lpstr>
      <vt:lpstr>Terminology</vt:lpstr>
      <vt:lpstr>RCEM information pack</vt:lpstr>
      <vt:lpstr>For example:</vt:lpstr>
      <vt:lpstr>For example</vt:lpstr>
      <vt:lpstr>What makes a good SAQ?</vt:lpstr>
      <vt:lpstr>Domains</vt:lpstr>
      <vt:lpstr>So you’ve done your revision..</vt:lpstr>
      <vt:lpstr>Hopefully now you are well prepared...</vt:lpstr>
      <vt:lpstr>On the day:</vt:lpstr>
      <vt:lpstr>PRACTICE QUESTIONS</vt:lpstr>
      <vt:lpstr>Question 1</vt:lpstr>
      <vt:lpstr>ECG</vt:lpstr>
      <vt:lpstr>Q1 Myocarditis (CAP 25)</vt:lpstr>
      <vt:lpstr>Q1 –Answers:</vt:lpstr>
      <vt:lpstr>Q1: Answers</vt:lpstr>
      <vt:lpstr>Question 2</vt:lpstr>
      <vt:lpstr>Q2: Image</vt:lpstr>
      <vt:lpstr>Q2 </vt:lpstr>
      <vt:lpstr>Q2-Angioedema due to ACE-inhibitor sensitivity (CMP1, C3AP6)</vt:lpstr>
      <vt:lpstr>Anaphylaxis questions</vt:lpstr>
      <vt:lpstr>PowerPoint Presentation</vt:lpstr>
      <vt:lpstr>Question 3</vt:lpstr>
      <vt:lpstr>AP XR:</vt:lpstr>
      <vt:lpstr>Q3</vt:lpstr>
      <vt:lpstr>Q3: Atraumatic limb pain, hypercalcaemia (CAP 20)</vt:lpstr>
      <vt:lpstr>Causes of a high Ca</vt:lpstr>
      <vt:lpstr>Symptoms of hypercalcaemia</vt:lpstr>
      <vt:lpstr>Question 4</vt:lpstr>
      <vt:lpstr>Q4</vt:lpstr>
      <vt:lpstr>ECG features of hyperkalaemia</vt:lpstr>
      <vt:lpstr>An ECG example</vt:lpstr>
      <vt:lpstr>Management of hyperkalaemia</vt:lpstr>
      <vt:lpstr>Investigations</vt:lpstr>
      <vt:lpstr>What are the clinical features of serotonin syndrome?</vt:lpstr>
      <vt:lpstr>Serotonin syndrome</vt:lpstr>
      <vt:lpstr>Hyperkalaemia / serotoninergic overdose (CAP 27, C3AP3)</vt:lpstr>
      <vt:lpstr>Question 5:</vt:lpstr>
      <vt:lpstr>Q5</vt:lpstr>
      <vt:lpstr>Q5: CAP 18</vt:lpstr>
      <vt:lpstr>Q5: CAP 18: Head injury</vt:lpstr>
      <vt:lpstr>Question 6</vt:lpstr>
      <vt:lpstr>PowerPoint Presentation</vt:lpstr>
      <vt:lpstr>Q6: Sore throat (Scarlet fever) PAP 18, PAP 19 (if rash image shown)</vt:lpstr>
      <vt:lpstr>Scarlet fever</vt:lpstr>
      <vt:lpstr>Question 7</vt:lpstr>
      <vt:lpstr>Question 7</vt:lpstr>
      <vt:lpstr>Question 7</vt:lpstr>
      <vt:lpstr>Q7, Shingles, PAP 18, CAP 28</vt:lpstr>
      <vt:lpstr>Opthalmic shingles</vt:lpstr>
      <vt:lpstr>PowerPoint Presentation</vt:lpstr>
      <vt:lpstr>Dermatology SAQs</vt:lpstr>
      <vt:lpstr>Differential for rash, fever &amp; oral/lip lesions</vt:lpstr>
      <vt:lpstr>Question 8</vt:lpstr>
      <vt:lpstr>Q8: part b</vt:lpstr>
      <vt:lpstr>Osmolal Gap Calculations</vt:lpstr>
      <vt:lpstr>Ethylene Glycol -symptoms</vt:lpstr>
      <vt:lpstr>Metabolic changes with toxic alcohol OD (Toxbase)</vt:lpstr>
      <vt:lpstr>Ethylene glycol OD/ </vt:lpstr>
      <vt:lpstr>PowerPoint Presentation</vt:lpstr>
      <vt:lpstr>Cap 27</vt:lpstr>
      <vt:lpstr>Brain full? Time for a break...</vt:lpstr>
      <vt:lpstr>Ready to go...?</vt:lpstr>
      <vt:lpstr>Question 9</vt:lpstr>
      <vt:lpstr>Q9</vt:lpstr>
      <vt:lpstr>Q9</vt:lpstr>
      <vt:lpstr>That was an easy one –how about these:</vt:lpstr>
      <vt:lpstr>A 10 year old with sudden right hip pain while kicking a football</vt:lpstr>
      <vt:lpstr>PowerPoint Presentation</vt:lpstr>
      <vt:lpstr>Painful elbow after falling off a slide</vt:lpstr>
      <vt:lpstr>PowerPoint Presentation</vt:lpstr>
      <vt:lpstr>Orthopaedic questions</vt:lpstr>
      <vt:lpstr>Question 10</vt:lpstr>
      <vt:lpstr>Question 10 CAP 19 Jaundice (also haematology)</vt:lpstr>
      <vt:lpstr>Question 10</vt:lpstr>
      <vt:lpstr>CAP 19 -Jaundice</vt:lpstr>
      <vt:lpstr>Question 11: CAP32 Syncope</vt:lpstr>
      <vt:lpstr>ECG</vt:lpstr>
      <vt:lpstr>Syncope</vt:lpstr>
      <vt:lpstr>Syncope questions</vt:lpstr>
      <vt:lpstr>ECG changes in HCM</vt:lpstr>
      <vt:lpstr>Question 12: CAP 22: oligouric patient</vt:lpstr>
      <vt:lpstr>Oligouria</vt:lpstr>
      <vt:lpstr>Oligouria</vt:lpstr>
      <vt:lpstr>Oligouria -answers</vt:lpstr>
      <vt:lpstr>Oligouria /AKI</vt:lpstr>
      <vt:lpstr>AKI stages</vt:lpstr>
      <vt:lpstr>Question 13: head injury: CAP18, ICM (ventilator set up)</vt:lpstr>
      <vt:lpstr>Q13 -answer</vt:lpstr>
      <vt:lpstr>Question 14: CAP6 Breathlessness</vt:lpstr>
      <vt:lpstr>Q14</vt:lpstr>
      <vt:lpstr>How should Lucy be managed?</vt:lpstr>
      <vt:lpstr>What advice would you discharge her with?</vt:lpstr>
      <vt:lpstr>Treatment options for pneumothorax</vt:lpstr>
      <vt:lpstr>Question 15: CAP12 Dizziness &amp; Vertigo</vt:lpstr>
      <vt:lpstr>Q15 -dizziness </vt:lpstr>
      <vt:lpstr>Nystagmus: peripheral vs central</vt:lpstr>
      <vt:lpstr>Lateral medullary syndrome</vt:lpstr>
      <vt:lpstr>Question 16: O4 Regional anaesthesia</vt:lpstr>
      <vt:lpstr>Question 16</vt:lpstr>
      <vt:lpstr>PowerPoint Presentation</vt:lpstr>
      <vt:lpstr>Revision Resources-RCEMlearning SAQs</vt:lpstr>
      <vt:lpstr>Revision resources (from last year’s candidates)</vt:lpstr>
      <vt:lpstr>Any questions?</vt:lpstr>
      <vt:lpstr>Summary</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RCEMlearning saq-writing day</dc:title>
  <dc:creator>Yasmin Sultan</dc:creator>
  <cp:lastModifiedBy>Frost, Anna</cp:lastModifiedBy>
  <cp:revision>154</cp:revision>
  <dcterms:created xsi:type="dcterms:W3CDTF">2018-03-23T14:19:49Z</dcterms:created>
  <dcterms:modified xsi:type="dcterms:W3CDTF">2018-09-19T13:45:31Z</dcterms:modified>
</cp:coreProperties>
</file>