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68" r:id="rId3"/>
  </p:sldMasterIdLst>
  <p:notesMasterIdLst>
    <p:notesMasterId r:id="rId26"/>
  </p:notesMasterIdLst>
  <p:sldIdLst>
    <p:sldId id="281" r:id="rId4"/>
    <p:sldId id="283" r:id="rId5"/>
    <p:sldId id="286" r:id="rId6"/>
    <p:sldId id="287" r:id="rId7"/>
    <p:sldId id="288" r:id="rId8"/>
    <p:sldId id="289" r:id="rId9"/>
    <p:sldId id="290" r:id="rId10"/>
    <p:sldId id="293" r:id="rId11"/>
    <p:sldId id="295" r:id="rId12"/>
    <p:sldId id="296" r:id="rId13"/>
    <p:sldId id="294" r:id="rId14"/>
    <p:sldId id="257" r:id="rId15"/>
    <p:sldId id="268" r:id="rId16"/>
    <p:sldId id="261" r:id="rId17"/>
    <p:sldId id="272" r:id="rId18"/>
    <p:sldId id="276" r:id="rId19"/>
    <p:sldId id="274" r:id="rId20"/>
    <p:sldId id="279" r:id="rId21"/>
    <p:sldId id="258" r:id="rId22"/>
    <p:sldId id="270" r:id="rId23"/>
    <p:sldId id="267" r:id="rId24"/>
    <p:sldId id="27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ECFF"/>
    <a:srgbClr val="CC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96" autoAdjust="0"/>
    <p:restoredTop sz="88754" autoAdjust="0"/>
  </p:normalViewPr>
  <p:slideViewPr>
    <p:cSldViewPr>
      <p:cViewPr>
        <p:scale>
          <a:sx n="70" d="100"/>
          <a:sy n="70" d="100"/>
        </p:scale>
        <p:origin x="-60" y="-624"/>
      </p:cViewPr>
      <p:guideLst>
        <p:guide orient="horz" pos="2160"/>
        <p:guide pos="2880"/>
      </p:guideLst>
    </p:cSldViewPr>
  </p:slideViewPr>
  <p:outlineViewPr>
    <p:cViewPr>
      <p:scale>
        <a:sx n="33" d="100"/>
        <a:sy n="33" d="100"/>
      </p:scale>
      <p:origin x="0" y="4680"/>
    </p:cViewPr>
  </p:outlineViewPr>
  <p:notesTextViewPr>
    <p:cViewPr>
      <p:scale>
        <a:sx n="1" d="1"/>
        <a:sy n="1" d="1"/>
      </p:scale>
      <p:origin x="0" y="0"/>
    </p:cViewPr>
  </p:notesTextViewPr>
  <p:sorterViewPr>
    <p:cViewPr>
      <p:scale>
        <a:sx n="100" d="100"/>
        <a:sy n="100" d="100"/>
      </p:scale>
      <p:origin x="0" y="0"/>
    </p:cViewPr>
  </p:sorterViewPr>
  <p:notesViewPr>
    <p:cSldViewPr>
      <p:cViewPr>
        <p:scale>
          <a:sx n="80" d="100"/>
          <a:sy n="80" d="100"/>
        </p:scale>
        <p:origin x="-1308" y="-1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913CF5-2FBA-4AA9-BDB3-1EA11021C10B}" type="datetimeFigureOut">
              <a:rPr lang="en-GB" smtClean="0"/>
              <a:t>07/11/2017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5591BF-2CC9-4FC6-AD7F-6BCAA8471C51}" type="slidenum">
              <a:rPr lang="en-GB" smtClean="0"/>
              <a:t>‹#›</a:t>
            </a:fld>
            <a:endParaRPr lang="en-GB"/>
          </a:p>
        </p:txBody>
      </p:sp>
    </p:spTree>
    <p:extLst>
      <p:ext uri="{BB962C8B-B14F-4D97-AF65-F5344CB8AC3E}">
        <p14:creationId xmlns:p14="http://schemas.microsoft.com/office/powerpoint/2010/main" val="3801750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1413569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6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6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A5591BF-2CC9-4FC6-AD7F-6BCAA8471C51}" type="slidenum">
              <a:rPr lang="en-GB" smtClean="0"/>
              <a:t>12</a:t>
            </a:fld>
            <a:endParaRPr lang="en-GB"/>
          </a:p>
        </p:txBody>
      </p:sp>
    </p:spTree>
    <p:extLst>
      <p:ext uri="{BB962C8B-B14F-4D97-AF65-F5344CB8AC3E}">
        <p14:creationId xmlns:p14="http://schemas.microsoft.com/office/powerpoint/2010/main" val="405355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Arial"/>
              <a:ea typeface="Times New Roman"/>
            </a:endParaRPr>
          </a:p>
        </p:txBody>
      </p:sp>
      <p:sp>
        <p:nvSpPr>
          <p:cNvPr id="4" name="Slide Number Placeholder 3"/>
          <p:cNvSpPr>
            <a:spLocks noGrp="1"/>
          </p:cNvSpPr>
          <p:nvPr>
            <p:ph type="sldNum" sz="quarter" idx="10"/>
          </p:nvPr>
        </p:nvSpPr>
        <p:spPr/>
        <p:txBody>
          <a:bodyPr/>
          <a:lstStyle/>
          <a:p>
            <a:fld id="{EA5591BF-2CC9-4FC6-AD7F-6BCAA8471C51}" type="slidenum">
              <a:rPr lang="en-GB" smtClean="0"/>
              <a:t>13</a:t>
            </a:fld>
            <a:endParaRPr lang="en-GB"/>
          </a:p>
        </p:txBody>
      </p:sp>
    </p:spTree>
    <p:extLst>
      <p:ext uri="{BB962C8B-B14F-4D97-AF65-F5344CB8AC3E}">
        <p14:creationId xmlns:p14="http://schemas.microsoft.com/office/powerpoint/2010/main" val="2832364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A5591BF-2CC9-4FC6-AD7F-6BCAA8471C51}" type="slidenum">
              <a:rPr lang="en-GB" smtClean="0"/>
              <a:t>14</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515937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15</a:t>
            </a:fld>
            <a:endParaRPr lang="en-US">
              <a:solidFill>
                <a:prstClr val="black"/>
              </a:solidFill>
            </a:endParaRPr>
          </a:p>
        </p:txBody>
      </p:sp>
      <p:sp>
        <p:nvSpPr>
          <p:cNvPr id="5" name="Notes Placeholder 4"/>
          <p:cNvSpPr>
            <a:spLocks noGrp="1"/>
          </p:cNvSpPr>
          <p:nvPr>
            <p:ph type="body" sz="quarter" idx="11"/>
          </p:nvPr>
        </p:nvSpPr>
        <p:spPr>
          <a:xfrm>
            <a:off x="685800" y="1115616"/>
            <a:ext cx="5486400" cy="4114800"/>
          </a:xfrm>
        </p:spPr>
        <p:txBody>
          <a:bodyPr/>
          <a:lstStyle/>
          <a:p>
            <a:r>
              <a:rPr lang="en-GB" dirty="0">
                <a:ea typeface="Times New Roman"/>
                <a:cs typeface="Arial"/>
              </a:rPr>
              <a:t>The mental health and wellbeing JSNA data profile fits with and works alongside the ‘Knowledge Guide’. It presents selected nationally available metrics that provide an overview of mental health in a way that is easily navigated. Data are drawn from many sources and vary by time period, population and presentation of values. </a:t>
            </a:r>
            <a:endParaRPr lang="en-GB" dirty="0" smtClean="0">
              <a:ea typeface="Times New Roman"/>
              <a:cs typeface="Arial"/>
            </a:endParaRPr>
          </a:p>
          <a:p>
            <a:endParaRPr lang="en-GB" dirty="0">
              <a:ea typeface="Times New Roman"/>
              <a:cs typeface="Arial"/>
            </a:endParaRPr>
          </a:p>
          <a:p>
            <a:r>
              <a:rPr lang="en-GB" dirty="0" smtClean="0">
                <a:ea typeface="Times New Roman"/>
                <a:cs typeface="Arial"/>
              </a:rPr>
              <a:t>The </a:t>
            </a:r>
            <a:r>
              <a:rPr lang="en-GB" dirty="0">
                <a:ea typeface="Times New Roman"/>
                <a:cs typeface="Arial"/>
              </a:rPr>
              <a:t>profile aims to provide enough whole-pathway metrics to enable local areas to assess current mental health need, services and outcomes. </a:t>
            </a:r>
            <a:endParaRPr lang="en-GB" dirty="0" smtClean="0">
              <a:ea typeface="Times New Roman"/>
              <a:cs typeface="Arial"/>
            </a:endParaRPr>
          </a:p>
          <a:p>
            <a:r>
              <a:rPr lang="en-GB" dirty="0" smtClean="0">
                <a:ea typeface="Times New Roman"/>
                <a:cs typeface="Arial"/>
              </a:rPr>
              <a:t>Metrics </a:t>
            </a:r>
            <a:r>
              <a:rPr lang="en-GB" dirty="0">
                <a:ea typeface="Times New Roman"/>
                <a:cs typeface="Arial"/>
              </a:rPr>
              <a:t>can be presented in a number of ways as shown here.</a:t>
            </a:r>
          </a:p>
          <a:p>
            <a:endParaRPr lang="en-GB" dirty="0"/>
          </a:p>
          <a:p>
            <a:r>
              <a:rPr lang="en-GB" dirty="0">
                <a:ea typeface="Times New Roman"/>
                <a:cs typeface="Arial"/>
              </a:rPr>
              <a:t>Data are presented in 6 </a:t>
            </a:r>
            <a:r>
              <a:rPr lang="en-GB" dirty="0" smtClean="0">
                <a:ea typeface="Times New Roman"/>
                <a:cs typeface="Arial"/>
              </a:rPr>
              <a:t>domains:</a:t>
            </a:r>
          </a:p>
          <a:p>
            <a:endParaRPr lang="en-GB" dirty="0">
              <a:ea typeface="Calibri"/>
              <a:cs typeface="Times New Roman"/>
            </a:endParaRPr>
          </a:p>
          <a:p>
            <a:pPr marL="742950" marR="504190" lvl="1" indent="-285750">
              <a:buFont typeface="Arial" panose="020B0604020202020204" pitchFamily="34" charset="0"/>
              <a:buChar char="•"/>
              <a:tabLst>
                <a:tab pos="540385" algn="l"/>
              </a:tabLst>
            </a:pPr>
            <a:r>
              <a:rPr lang="en-GB" b="1" i="1" dirty="0">
                <a:ea typeface="Times New Roman"/>
                <a:cs typeface="Times New Roman"/>
              </a:rPr>
              <a:t>prevalence and incidence</a:t>
            </a:r>
            <a:endParaRPr lang="en-GB" b="1" i="1" dirty="0">
              <a:ea typeface="Calibri"/>
              <a:cs typeface="Times New Roman"/>
            </a:endParaRPr>
          </a:p>
          <a:p>
            <a:pPr marL="742950" marR="504190" lvl="1" indent="-285750">
              <a:buFont typeface="Arial" panose="020B0604020202020204" pitchFamily="34" charset="0"/>
              <a:buChar char="•"/>
              <a:tabLst>
                <a:tab pos="540385" algn="l"/>
              </a:tabLst>
            </a:pPr>
            <a:r>
              <a:rPr lang="en-GB" b="1" i="1" dirty="0">
                <a:ea typeface="Times New Roman"/>
                <a:cs typeface="Times New Roman"/>
              </a:rPr>
              <a:t>risk factors </a:t>
            </a:r>
            <a:endParaRPr lang="en-GB" b="1" i="1" dirty="0">
              <a:ea typeface="Calibri"/>
              <a:cs typeface="Times New Roman"/>
            </a:endParaRPr>
          </a:p>
          <a:p>
            <a:pPr marL="742950" marR="504190" lvl="1" indent="-285750">
              <a:buFont typeface="Arial" panose="020B0604020202020204" pitchFamily="34" charset="0"/>
              <a:buChar char="•"/>
              <a:tabLst>
                <a:tab pos="540385" algn="l"/>
              </a:tabLst>
            </a:pPr>
            <a:r>
              <a:rPr lang="en-GB" b="1" i="1" dirty="0">
                <a:ea typeface="Times New Roman"/>
                <a:cs typeface="Times New Roman"/>
              </a:rPr>
              <a:t>protective factors</a:t>
            </a:r>
            <a:endParaRPr lang="en-GB" b="1" i="1" dirty="0">
              <a:ea typeface="Calibri"/>
              <a:cs typeface="Times New Roman"/>
            </a:endParaRPr>
          </a:p>
          <a:p>
            <a:pPr marL="742950" marR="504190" lvl="1" indent="-285750">
              <a:buFont typeface="Arial" panose="020B0604020202020204" pitchFamily="34" charset="0"/>
              <a:buChar char="•"/>
              <a:tabLst>
                <a:tab pos="540385" algn="l"/>
              </a:tabLst>
            </a:pPr>
            <a:r>
              <a:rPr lang="en-GB" b="1" i="1" dirty="0">
                <a:ea typeface="Times New Roman"/>
                <a:cs typeface="Times New Roman"/>
              </a:rPr>
              <a:t>services</a:t>
            </a:r>
            <a:endParaRPr lang="en-GB" b="1" i="1" dirty="0">
              <a:ea typeface="Calibri"/>
              <a:cs typeface="Times New Roman"/>
            </a:endParaRPr>
          </a:p>
          <a:p>
            <a:pPr marL="742950" marR="504190" lvl="1" indent="-285750">
              <a:buFont typeface="Arial" panose="020B0604020202020204" pitchFamily="34" charset="0"/>
              <a:buChar char="•"/>
              <a:tabLst>
                <a:tab pos="540385" algn="l"/>
              </a:tabLst>
            </a:pPr>
            <a:r>
              <a:rPr lang="en-GB" b="1" i="1" dirty="0">
                <a:ea typeface="Times New Roman"/>
                <a:cs typeface="Times New Roman"/>
              </a:rPr>
              <a:t>quality and outcomes</a:t>
            </a:r>
            <a:endParaRPr lang="en-GB" b="1" i="1" dirty="0">
              <a:ea typeface="Calibri"/>
              <a:cs typeface="Times New Roman"/>
            </a:endParaRPr>
          </a:p>
          <a:p>
            <a:pPr marL="742950" marR="504190" lvl="1" indent="-285750">
              <a:buFont typeface="Arial" panose="020B0604020202020204" pitchFamily="34" charset="0"/>
              <a:buChar char="•"/>
              <a:tabLst>
                <a:tab pos="540385" algn="l"/>
              </a:tabLst>
            </a:pPr>
            <a:r>
              <a:rPr lang="en-GB" b="1" i="1" dirty="0">
                <a:ea typeface="Times New Roman"/>
                <a:cs typeface="Times New Roman"/>
              </a:rPr>
              <a:t>Finance</a:t>
            </a:r>
          </a:p>
          <a:p>
            <a:pPr marL="742950" marR="504190" lvl="1" indent="-285750">
              <a:buFont typeface="Arial" panose="020B0604020202020204" pitchFamily="34" charset="0"/>
              <a:buChar char="•"/>
              <a:tabLst>
                <a:tab pos="540385" algn="l"/>
              </a:tabLst>
            </a:pPr>
            <a:endParaRPr lang="en-GB" dirty="0">
              <a:ea typeface="Times New Roman"/>
              <a:cs typeface="Times New Roman"/>
            </a:endParaRPr>
          </a:p>
          <a:p>
            <a:r>
              <a:rPr lang="en-GB" dirty="0">
                <a:ea typeface="Times New Roman"/>
                <a:cs typeface="Arial"/>
              </a:rPr>
              <a:t>The majority of metrics in this (and other Fingertips profiles) are presented by CCG or local authority. However, for the first time in a NMHIN profile, a small number of metrics are included by electoral ward and General Practice to provide an assessment of variation within the patch; where possible metrics are also presented by STP footprint. </a:t>
            </a:r>
            <a:endParaRPr lang="en-GB" dirty="0" smtClean="0">
              <a:ea typeface="Times New Roman"/>
              <a:cs typeface="Arial"/>
            </a:endParaRPr>
          </a:p>
          <a:p>
            <a:endParaRPr lang="en-GB" dirty="0">
              <a:ea typeface="Times New Roman"/>
              <a:cs typeface="Arial"/>
            </a:endParaRPr>
          </a:p>
          <a:p>
            <a:r>
              <a:rPr lang="en-GB" dirty="0"/>
              <a:t>the slide you are looking at is now running through the various views of data available to you in profile, also highlighting that each metric comes with detailed metadata, and that it is possible to download all the data from Fingertips’</a:t>
            </a:r>
            <a:endParaRPr lang="en-GB" dirty="0">
              <a:ea typeface="Times New Roman"/>
              <a:cs typeface="Arial"/>
            </a:endParaRPr>
          </a:p>
          <a:p>
            <a:endParaRPr lang="en-GB" dirty="0"/>
          </a:p>
        </p:txBody>
      </p:sp>
    </p:spTree>
    <p:extLst>
      <p:ext uri="{BB962C8B-B14F-4D97-AF65-F5344CB8AC3E}">
        <p14:creationId xmlns:p14="http://schemas.microsoft.com/office/powerpoint/2010/main" val="3221477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A5591BF-2CC9-4FC6-AD7F-6BCAA8471C51}" type="slidenum">
              <a:rPr lang="en-GB" smtClean="0"/>
              <a:t>19</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11419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A5591BF-2CC9-4FC6-AD7F-6BCAA8471C51}" type="slidenum">
              <a:rPr lang="en-GB" smtClean="0"/>
              <a:t>20</a:t>
            </a:fld>
            <a:endParaRPr lang="en-GB"/>
          </a:p>
        </p:txBody>
      </p:sp>
      <p:sp>
        <p:nvSpPr>
          <p:cNvPr id="2" name="Rectangle 1"/>
          <p:cNvSpPr/>
          <p:nvPr/>
        </p:nvSpPr>
        <p:spPr>
          <a:xfrm>
            <a:off x="764704" y="463183"/>
            <a:ext cx="4378796" cy="7478970"/>
          </a:xfrm>
          <a:prstGeom prst="rect">
            <a:avLst/>
          </a:prstGeom>
        </p:spPr>
        <p:txBody>
          <a:bodyPr wrap="square">
            <a:spAutoFit/>
          </a:bodyPr>
          <a:lstStyle/>
          <a:p>
            <a:r>
              <a:rPr lang="en-GB" sz="1600" dirty="0" smtClean="0">
                <a:ea typeface="Times New Roman"/>
                <a:cs typeface="Arial"/>
              </a:rPr>
              <a:t>The </a:t>
            </a:r>
            <a:r>
              <a:rPr lang="en-GB" sz="1600" dirty="0">
                <a:ea typeface="Times New Roman"/>
                <a:cs typeface="Arial"/>
              </a:rPr>
              <a:t>guide and the profile are available as interactive web products. The guide has been published on gov.uk in a HTML format which allows for</a:t>
            </a:r>
            <a:r>
              <a:rPr lang="en-GB" sz="1600" dirty="0" smtClean="0">
                <a:ea typeface="Times New Roman"/>
                <a:cs typeface="Arial"/>
              </a:rPr>
              <a:t>:</a:t>
            </a:r>
          </a:p>
          <a:p>
            <a:endParaRPr lang="en-GB" sz="1600" dirty="0">
              <a:ea typeface="Times New Roman"/>
              <a:cs typeface="Arial"/>
            </a:endParaRPr>
          </a:p>
          <a:p>
            <a:pPr marL="742950" lvl="1" indent="-285750">
              <a:buFont typeface="Arial" panose="020B0604020202020204" pitchFamily="34" charset="0"/>
              <a:buChar char="•"/>
            </a:pPr>
            <a:r>
              <a:rPr lang="en-GB" sz="1600" dirty="0">
                <a:ea typeface="Times New Roman"/>
                <a:cs typeface="Arial"/>
              </a:rPr>
              <a:t>easy navigation across sections</a:t>
            </a:r>
          </a:p>
          <a:p>
            <a:pPr marL="742950" lvl="1" indent="-285750">
              <a:buFont typeface="Arial" panose="020B0604020202020204" pitchFamily="34" charset="0"/>
              <a:buChar char="•"/>
            </a:pPr>
            <a:r>
              <a:rPr lang="en-GB" sz="1600" dirty="0">
                <a:ea typeface="Times New Roman"/>
                <a:cs typeface="Arial"/>
              </a:rPr>
              <a:t>quick access to linked materials, data and </a:t>
            </a:r>
            <a:r>
              <a:rPr lang="en-GB" sz="1600" dirty="0" smtClean="0">
                <a:ea typeface="Times New Roman"/>
                <a:cs typeface="Arial"/>
              </a:rPr>
              <a:t>resources</a:t>
            </a:r>
          </a:p>
          <a:p>
            <a:pPr marL="742950" lvl="1" indent="-285750">
              <a:buFont typeface="Arial" panose="020B0604020202020204" pitchFamily="34" charset="0"/>
              <a:buChar char="•"/>
            </a:pPr>
            <a:endParaRPr lang="en-GB" sz="1600" dirty="0">
              <a:ea typeface="Times New Roman"/>
              <a:cs typeface="Arial"/>
            </a:endParaRPr>
          </a:p>
          <a:p>
            <a:pPr marL="742950" lvl="1" indent="-285750">
              <a:buFont typeface="Arial" panose="020B0604020202020204" pitchFamily="34" charset="0"/>
              <a:buChar char="•"/>
            </a:pPr>
            <a:r>
              <a:rPr lang="en-GB" sz="1600" dirty="0" smtClean="0">
                <a:ea typeface="Times New Roman"/>
                <a:cs typeface="Arial"/>
              </a:rPr>
              <a:t>It also allows the national mental health intelligence network to easily easy </a:t>
            </a:r>
            <a:r>
              <a:rPr lang="en-GB" sz="1600" dirty="0">
                <a:ea typeface="Times New Roman"/>
                <a:cs typeface="Arial"/>
              </a:rPr>
              <a:t>update and review </a:t>
            </a:r>
            <a:r>
              <a:rPr lang="en-GB" sz="1600" dirty="0" smtClean="0">
                <a:ea typeface="Times New Roman"/>
                <a:cs typeface="Arial"/>
              </a:rPr>
              <a:t>content and links to </a:t>
            </a:r>
            <a:r>
              <a:rPr lang="en-GB" sz="1600" dirty="0">
                <a:ea typeface="Times New Roman"/>
                <a:cs typeface="Arial"/>
              </a:rPr>
              <a:t>enable </a:t>
            </a:r>
            <a:r>
              <a:rPr lang="en-GB" sz="1600" dirty="0" smtClean="0">
                <a:ea typeface="Times New Roman"/>
                <a:cs typeface="Arial"/>
              </a:rPr>
              <a:t>ongoing development </a:t>
            </a:r>
            <a:endParaRPr lang="en-GB" sz="1600" dirty="0">
              <a:ea typeface="Times New Roman"/>
              <a:cs typeface="Arial"/>
            </a:endParaRPr>
          </a:p>
          <a:p>
            <a:pPr>
              <a:defRPr/>
            </a:pPr>
            <a:endParaRPr lang="en-GB" sz="1600" dirty="0" smtClean="0">
              <a:ea typeface="Times New Roman"/>
              <a:cs typeface="Arial"/>
            </a:endParaRPr>
          </a:p>
          <a:p>
            <a:pPr>
              <a:defRPr/>
            </a:pPr>
            <a:endParaRPr lang="en-GB" sz="1600" dirty="0">
              <a:ea typeface="Times New Roman"/>
              <a:cs typeface="Arial"/>
            </a:endParaRPr>
          </a:p>
          <a:p>
            <a:r>
              <a:rPr lang="en-GB" sz="1600" dirty="0" smtClean="0">
                <a:ea typeface="Times New Roman"/>
                <a:cs typeface="Arial"/>
              </a:rPr>
              <a:t>This </a:t>
            </a:r>
            <a:r>
              <a:rPr lang="en-GB" sz="1600" dirty="0">
                <a:ea typeface="Times New Roman"/>
                <a:cs typeface="Arial"/>
              </a:rPr>
              <a:t>is the understanding place topic, and within that the community wellbeing section</a:t>
            </a:r>
            <a:r>
              <a:rPr lang="en-GB" sz="1600" dirty="0" smtClean="0">
                <a:ea typeface="Times New Roman"/>
                <a:cs typeface="Arial"/>
              </a:rPr>
              <a:t>.</a:t>
            </a:r>
          </a:p>
          <a:p>
            <a:endParaRPr lang="en-GB" sz="1600" dirty="0">
              <a:ea typeface="Times New Roman"/>
              <a:cs typeface="Arial"/>
            </a:endParaRPr>
          </a:p>
          <a:p>
            <a:pPr>
              <a:defRPr/>
            </a:pPr>
            <a:r>
              <a:rPr lang="en-GB" sz="1600" dirty="0">
                <a:ea typeface="Times New Roman"/>
                <a:cs typeface="Arial"/>
              </a:rPr>
              <a:t>The overview provides a summary of the section, including a range of references, and can easily be cut and pasted.</a:t>
            </a:r>
          </a:p>
          <a:p>
            <a:endParaRPr lang="en-GB" sz="1600" dirty="0">
              <a:ea typeface="Times New Roman"/>
              <a:cs typeface="Arial"/>
            </a:endParaRPr>
          </a:p>
          <a:p>
            <a:r>
              <a:rPr lang="en-GB" sz="1600" dirty="0">
                <a:ea typeface="Times New Roman"/>
                <a:cs typeface="Arial"/>
              </a:rPr>
              <a:t>The data sources section includes links to the relevant metrics in the profile and other key sources of data.</a:t>
            </a:r>
          </a:p>
          <a:p>
            <a:endParaRPr lang="en-GB" sz="1600" dirty="0">
              <a:ea typeface="Times New Roman"/>
              <a:cs typeface="Arial"/>
            </a:endParaRPr>
          </a:p>
          <a:p>
            <a:r>
              <a:rPr lang="en-GB" sz="1600" dirty="0">
                <a:ea typeface="Times New Roman"/>
                <a:cs typeface="Arial"/>
              </a:rPr>
              <a:t>Within the evidence and further information section you will find links to </a:t>
            </a:r>
            <a:r>
              <a:rPr lang="en-GB" sz="1600" dirty="0" smtClean="0">
                <a:ea typeface="Times New Roman"/>
                <a:cs typeface="Arial"/>
              </a:rPr>
              <a:t>further key resources and publications</a:t>
            </a:r>
            <a:endParaRPr lang="en-GB" sz="1600" dirty="0">
              <a:ea typeface="Times New Roman"/>
              <a:cs typeface="Arial"/>
            </a:endParaRPr>
          </a:p>
          <a:p>
            <a:endParaRPr lang="en-GB" sz="1600" dirty="0">
              <a:ea typeface="Times New Roman"/>
              <a:cs typeface="Arial"/>
            </a:endParaRPr>
          </a:p>
        </p:txBody>
      </p:sp>
    </p:spTree>
    <p:extLst>
      <p:ext uri="{BB962C8B-B14F-4D97-AF65-F5344CB8AC3E}">
        <p14:creationId xmlns:p14="http://schemas.microsoft.com/office/powerpoint/2010/main" val="31402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A5591BF-2CC9-4FC6-AD7F-6BCAA8471C51}" type="slidenum">
              <a:rPr lang="en-GB" smtClean="0"/>
              <a:t>21</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819497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A5591BF-2CC9-4FC6-AD7F-6BCAA8471C51}" type="slidenum">
              <a:rPr lang="en-GB" smtClean="0"/>
              <a:t>22</a:t>
            </a:fld>
            <a:endParaRPr lang="en-GB"/>
          </a:p>
        </p:txBody>
      </p:sp>
    </p:spTree>
    <p:extLst>
      <p:ext uri="{BB962C8B-B14F-4D97-AF65-F5344CB8AC3E}">
        <p14:creationId xmlns:p14="http://schemas.microsoft.com/office/powerpoint/2010/main" val="405355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090" indent="-168090">
              <a:buFont typeface="Arial" panose="020B0604020202020204" pitchFamily="34" charset="0"/>
              <a:buChar char="•"/>
            </a:pPr>
            <a:r>
              <a:rPr lang="en-GB" sz="1400" b="0" dirty="0">
                <a:latin typeface="Arial" panose="020B0604020202020204" pitchFamily="34" charset="0"/>
                <a:cs typeface="Arial" panose="020B0604020202020204" pitchFamily="34" charset="0"/>
              </a:rPr>
              <a:t>Five year forward view for mental health  in 2016 marked step change in approach.  </a:t>
            </a:r>
          </a:p>
          <a:p>
            <a:pPr marL="168090" indent="-168090">
              <a:buFont typeface="Arial" panose="020B0604020202020204" pitchFamily="34" charset="0"/>
              <a:buChar char="•"/>
            </a:pPr>
            <a:endParaRPr lang="en-GB" sz="1400" b="0" dirty="0">
              <a:latin typeface="Arial" panose="020B0604020202020204" pitchFamily="34" charset="0"/>
              <a:cs typeface="Arial" panose="020B0604020202020204" pitchFamily="34" charset="0"/>
            </a:endParaRPr>
          </a:p>
          <a:p>
            <a:pPr marL="168090" indent="-168090">
              <a:buFont typeface="Arial" panose="020B0604020202020204" pitchFamily="34" charset="0"/>
              <a:buChar char="•"/>
            </a:pPr>
            <a:r>
              <a:rPr lang="en-GB" sz="1400" b="0" dirty="0">
                <a:latin typeface="Arial" panose="020B0604020202020204" pitchFamily="34" charset="0"/>
                <a:cs typeface="Arial" panose="020B0604020202020204" pitchFamily="34" charset="0"/>
              </a:rPr>
              <a:t>Important emphasis on approaching mental health problems in the population – and securing the place for prevention in services and the wider health and social care sectors.</a:t>
            </a:r>
          </a:p>
          <a:p>
            <a:pPr marL="168090" indent="-168090">
              <a:buFont typeface="Arial" panose="020B0604020202020204" pitchFamily="34" charset="0"/>
              <a:buChar char="•"/>
            </a:pPr>
            <a:endParaRPr lang="en-GB" sz="1400" b="0" dirty="0">
              <a:latin typeface="Arial" panose="020B0604020202020204" pitchFamily="34" charset="0"/>
              <a:cs typeface="Arial" panose="020B0604020202020204" pitchFamily="34" charset="0"/>
            </a:endParaRPr>
          </a:p>
          <a:p>
            <a:pPr marL="168090" indent="-168090">
              <a:buFont typeface="Arial" panose="020B0604020202020204" pitchFamily="34" charset="0"/>
              <a:buChar char="•"/>
            </a:pPr>
            <a:r>
              <a:rPr lang="en-GB" sz="1400" b="0" dirty="0">
                <a:latin typeface="Arial" panose="020B0604020202020204" pitchFamily="34" charset="0"/>
                <a:cs typeface="Arial" panose="020B0604020202020204" pitchFamily="34" charset="0"/>
              </a:rPr>
              <a:t>PHE and public health approaches  highlighted as having a particular role in helping deliver whole system change and the shift toward prevention.</a:t>
            </a:r>
          </a:p>
          <a:p>
            <a:pPr marL="168090" indent="-16809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42389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Those</a:t>
            </a:r>
            <a:r>
              <a:rPr lang="en-GB" baseline="0" dirty="0" smtClean="0"/>
              <a:t> logos represent the steering group representatives.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63090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developed this statement alongside the steering</a:t>
            </a:r>
            <a:r>
              <a:rPr lang="en-GB" baseline="0" dirty="0" smtClean="0"/>
              <a:t> group, who have all agreed to be the first signatories.  </a:t>
            </a:r>
            <a:r>
              <a:rPr lang="en-GB" dirty="0" smtClean="0"/>
              <a:t>Purdah</a:t>
            </a:r>
            <a:r>
              <a:rPr lang="en-GB" baseline="0" dirty="0" smtClean="0"/>
              <a:t> delayed us sharing it more widely </a:t>
            </a:r>
            <a:r>
              <a:rPr lang="en-GB" baseline="0" dirty="0" err="1" smtClean="0"/>
              <a:t>initally</a:t>
            </a:r>
            <a:r>
              <a:rPr lang="en-GB" baseline="0" dirty="0" smtClean="0"/>
              <a:t>, but it has now gone to the National Mental Health Prevention Alliance members, and relevant arm length bodies. After the launch we have a second phase of gathering signatories and support planned focused on local areas. </a:t>
            </a:r>
          </a:p>
          <a:p>
            <a:r>
              <a:rPr lang="en-GB" baseline="0" dirty="0" smtClean="0"/>
              <a:t>Some of those already committed: </a:t>
            </a:r>
          </a:p>
          <a:p>
            <a:r>
              <a:rPr lang="en-GB" dirty="0" smtClean="0"/>
              <a:t>Faculty of Public Health</a:t>
            </a:r>
          </a:p>
          <a:p>
            <a:r>
              <a:rPr lang="en-GB" dirty="0" smtClean="0"/>
              <a:t>NHS Mental health Commissioners Network</a:t>
            </a:r>
          </a:p>
          <a:p>
            <a:r>
              <a:rPr lang="en-GB" dirty="0" smtClean="0"/>
              <a:t>Association of mental health providers</a:t>
            </a:r>
          </a:p>
          <a:p>
            <a:r>
              <a:rPr lang="en-GB" dirty="0" smtClean="0"/>
              <a:t>Centre for Mental Health</a:t>
            </a:r>
          </a:p>
          <a:p>
            <a:r>
              <a:rPr lang="en-GB" dirty="0" smtClean="0"/>
              <a:t>Mental Health Foundation</a:t>
            </a:r>
          </a:p>
          <a:p>
            <a:r>
              <a:rPr lang="en-GB" dirty="0" smtClean="0"/>
              <a:t>Department of Health </a:t>
            </a:r>
          </a:p>
          <a:p>
            <a:r>
              <a:rPr lang="en-GB" dirty="0" smtClean="0"/>
              <a:t>NSUN</a:t>
            </a:r>
          </a:p>
          <a:p>
            <a:r>
              <a:rPr lang="en-GB" dirty="0" smtClean="0"/>
              <a:t>Children and Young Peoples Mental Health Coalition</a:t>
            </a:r>
          </a:p>
          <a:p>
            <a:r>
              <a:rPr lang="en-GB" dirty="0" smtClean="0"/>
              <a:t>Student</a:t>
            </a:r>
            <a:r>
              <a:rPr lang="en-GB" baseline="0" dirty="0" smtClean="0"/>
              <a:t> Minds </a:t>
            </a:r>
            <a:endParaRPr lang="en-GB" dirty="0" smtClean="0"/>
          </a:p>
          <a:p>
            <a:r>
              <a:rPr lang="en-GB" dirty="0" smtClean="0"/>
              <a:t>Samaritans</a:t>
            </a:r>
          </a:p>
          <a:p>
            <a:r>
              <a:rPr lang="en-GB" dirty="0" smtClean="0"/>
              <a:t>NHS</a:t>
            </a:r>
            <a:r>
              <a:rPr lang="en-GB" baseline="0" dirty="0" smtClean="0"/>
              <a:t> Digital</a:t>
            </a:r>
          </a:p>
          <a:p>
            <a:r>
              <a:rPr lang="en-GB" baseline="0" dirty="0" smtClean="0"/>
              <a:t>CQC</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626218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63090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defTabSz="914318">
              <a:defRPr/>
            </a:pPr>
            <a:r>
              <a:rPr lang="en-GB" sz="1800" b="1" dirty="0">
                <a:solidFill>
                  <a:prstClr val="black"/>
                </a:solidFill>
              </a:rPr>
              <a:t>2016 resources highlighted above are: </a:t>
            </a:r>
          </a:p>
          <a:p>
            <a:pPr defTabSz="914318">
              <a:defRPr/>
            </a:pPr>
            <a:r>
              <a:rPr lang="en-GB" sz="1800" dirty="0">
                <a:solidFill>
                  <a:prstClr val="black"/>
                </a:solidFill>
              </a:rPr>
              <a:t>June: Better Mental Health for All: A Public Health Approach to Mental Health Improvement (2016) London: Faculty of Public Health and Mental Health Foundation.  This was a rapid evidence review using PHE funds. </a:t>
            </a:r>
          </a:p>
          <a:p>
            <a:pPr defTabSz="914318">
              <a:defRPr/>
            </a:pPr>
            <a:endParaRPr lang="en-GB" sz="1800" dirty="0">
              <a:solidFill>
                <a:prstClr val="black"/>
              </a:solidFill>
            </a:endParaRPr>
          </a:p>
          <a:p>
            <a:pPr defTabSz="914318">
              <a:defRPr/>
            </a:pPr>
            <a:r>
              <a:rPr lang="en-GB" sz="1800" dirty="0">
                <a:solidFill>
                  <a:prstClr val="black"/>
                </a:solidFill>
              </a:rPr>
              <a:t>July: Mental health and prevention: taking local action for better mental health Mental Health Foundation. This was a rapid evidence review commissioned by PHE. </a:t>
            </a:r>
          </a:p>
          <a:p>
            <a:pPr defTabSz="914318">
              <a:defRPr/>
            </a:pPr>
            <a:endParaRPr lang="en-GB" sz="1800" dirty="0">
              <a:solidFill>
                <a:prstClr val="black"/>
              </a:solidFill>
            </a:endParaRPr>
          </a:p>
          <a:p>
            <a:pPr defTabSz="914318">
              <a:defRPr/>
            </a:pPr>
            <a:r>
              <a:rPr lang="en-GB" sz="1800" dirty="0">
                <a:solidFill>
                  <a:prstClr val="black"/>
                </a:solidFill>
              </a:rPr>
              <a:t>December: Meeting the need: What makes a ‘good’ JSNA for mental health? (Centre for Mental Health, 2016) funded by Public Health England and produced in support of the National Mental Health, Dementia and Neurology Intelligence Network, analyses how these councils carried out their Joint Strategic Needs Assessments (JSNAs) to achieve real changes in their communities</a:t>
            </a:r>
          </a:p>
          <a:p>
            <a:pPr defTabSz="914318">
              <a:defRPr/>
            </a:pPr>
            <a:endParaRPr lang="en-GB" sz="1800" dirty="0">
              <a:solidFill>
                <a:prstClr val="black"/>
              </a:solidFill>
            </a:endParaRPr>
          </a:p>
          <a:p>
            <a:pPr defTabSz="914318">
              <a:defRPr/>
            </a:pPr>
            <a:r>
              <a:rPr lang="en-GB" sz="1800" b="1" dirty="0">
                <a:solidFill>
                  <a:prstClr val="black"/>
                </a:solidFill>
              </a:rPr>
              <a:t>2017 resources highlighted above are:</a:t>
            </a:r>
          </a:p>
          <a:p>
            <a:pPr defTabSz="914318">
              <a:defRPr/>
            </a:pPr>
            <a:r>
              <a:rPr lang="en-GB" sz="1800" dirty="0">
                <a:solidFill>
                  <a:prstClr val="black"/>
                </a:solidFill>
              </a:rPr>
              <a:t>February: Mental Health Joint Strategic Needs Assessment Online Profile </a:t>
            </a:r>
          </a:p>
          <a:p>
            <a:pPr defTabSz="914318">
              <a:defRPr/>
            </a:pPr>
            <a:endParaRPr lang="en-GB" sz="1800" dirty="0">
              <a:solidFill>
                <a:prstClr val="black"/>
              </a:solidFill>
            </a:endParaRPr>
          </a:p>
          <a:p>
            <a:pPr defTabSz="914318">
              <a:defRPr/>
            </a:pPr>
            <a:r>
              <a:rPr lang="en-GB" sz="1800" dirty="0">
                <a:solidFill>
                  <a:prstClr val="black"/>
                </a:solidFill>
              </a:rPr>
              <a:t>March: 2 pilot training for Mental Health Champions to support them as prevention focused leaders (Elected Members)</a:t>
            </a:r>
          </a:p>
          <a:p>
            <a:pPr defTabSz="914318">
              <a:defRPr/>
            </a:pPr>
            <a:endParaRPr lang="en-GB" sz="1800" dirty="0">
              <a:solidFill>
                <a:prstClr val="black"/>
              </a:solidFill>
            </a:endParaRPr>
          </a:p>
          <a:p>
            <a:pPr defTabSz="914318">
              <a:defRPr/>
            </a:pPr>
            <a:r>
              <a:rPr lang="en-GB" sz="1800" dirty="0">
                <a:solidFill>
                  <a:prstClr val="black"/>
                </a:solidFill>
              </a:rPr>
              <a:t>July (forthcoming): 5 resources and a consensus statement all discussed in the next few slides</a:t>
            </a:r>
          </a:p>
          <a:p>
            <a:pPr defTabSz="914318">
              <a:defRPr/>
            </a:pPr>
            <a:r>
              <a:rPr lang="en-GB" sz="1800" dirty="0">
                <a:solidFill>
                  <a:prstClr val="black"/>
                </a:solidFill>
              </a:rPr>
              <a:t>1. Together for better mental health: Preventing mental health problems and promoting good mental health. A practice resource for local areas (PHE, 2017)</a:t>
            </a:r>
          </a:p>
          <a:p>
            <a:pPr defTabSz="914318">
              <a:defRPr/>
            </a:pPr>
            <a:r>
              <a:rPr lang="en-GB" sz="1800" dirty="0">
                <a:solidFill>
                  <a:prstClr val="black"/>
                </a:solidFill>
              </a:rPr>
              <a:t>2. Stocktake of local strategic planning arrangements for the prevention of mental health problems Summary (PHE and Kings Fund 2017)</a:t>
            </a:r>
          </a:p>
          <a:p>
            <a:pPr defTabSz="914318">
              <a:defRPr/>
            </a:pPr>
            <a:r>
              <a:rPr lang="en-GB" sz="1800" dirty="0">
                <a:solidFill>
                  <a:prstClr val="black"/>
                </a:solidFill>
              </a:rPr>
              <a:t>3.Commissioning Cost-Effective Services for Promotion of Mental Health and Wellbeing and Prevention of Mental Ill Health (PHE/London School of Economics 2017)</a:t>
            </a:r>
          </a:p>
          <a:p>
            <a:pPr defTabSz="914318">
              <a:defRPr/>
            </a:pPr>
            <a:r>
              <a:rPr lang="en-GB" sz="1800" dirty="0">
                <a:solidFill>
                  <a:prstClr val="black"/>
                </a:solidFill>
              </a:rPr>
              <a:t>4. Mental Health and Wellbeing Joint Strategic Needs Assessment Toolkit: Knowledge Guide (PHE, 2017) </a:t>
            </a:r>
          </a:p>
          <a:p>
            <a:pPr defTabSz="914318">
              <a:defRPr/>
            </a:pPr>
            <a:r>
              <a:rPr lang="en-GB" sz="1800" dirty="0">
                <a:solidFill>
                  <a:prstClr val="black"/>
                </a:solidFill>
              </a:rPr>
              <a:t>5. Psychosocial Pathways and Health Outcomes: Informing action on health inequalities (PHE/UCL Institute of Health Equity, 2017) </a:t>
            </a:r>
          </a:p>
          <a:p>
            <a:pPr defTabSz="914318">
              <a:defRPr/>
            </a:pPr>
            <a:endParaRPr lang="en-GB" sz="1800" dirty="0">
              <a:solidFill>
                <a:prstClr val="black"/>
              </a:solidFill>
            </a:endParaRPr>
          </a:p>
          <a:p>
            <a:pPr defTabSz="914318">
              <a:defRPr/>
            </a:pPr>
            <a:endParaRPr lang="en-GB" sz="1800" dirty="0">
              <a:solidFill>
                <a:prstClr val="black"/>
              </a:solidFill>
            </a:endParaRPr>
          </a:p>
          <a:p>
            <a:endParaRPr lang="en-GB" sz="1400" b="1" u="sng"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546541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16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16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6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a typeface="ヒラギノ角ゴ Pro W3" pitchFamily="84" charset="-128"/>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306013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smtClean="0"/>
              <a:t>Text should be 12-18pt Arial. Do not use other fonts.</a:t>
            </a:r>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GB" smtClean="0">
                <a:solidFill>
                  <a:prstClr val="white"/>
                </a:solidFill>
              </a:rPr>
              <a:t>MHDNIN Partnership Board - April 2016</a:t>
            </a:r>
            <a:endParaRPr lang="en-US" dirty="0">
              <a:solidFill>
                <a:prstClr val="white"/>
              </a:solidFill>
            </a:endParaRPr>
          </a:p>
        </p:txBody>
      </p:sp>
    </p:spTree>
    <p:extLst>
      <p:ext uri="{BB962C8B-B14F-4D97-AF65-F5344CB8AC3E}">
        <p14:creationId xmlns:p14="http://schemas.microsoft.com/office/powerpoint/2010/main" val="2058940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ummary wo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9170" y="274638"/>
            <a:ext cx="8723312" cy="778098"/>
          </a:xfrm>
          <a:prstGeom prst="rect">
            <a:avLst/>
          </a:prstGeom>
        </p:spPr>
        <p:txBody>
          <a:bodyPr lIns="36000" rIns="36000"/>
          <a:lstStyle>
            <a:lvl1pPr marL="0" algn="l" defTabSz="914400" rtl="0" eaLnBrk="0" fontAlgn="base" latinLnBrk="0" hangingPunct="0">
              <a:spcBef>
                <a:spcPct val="0"/>
              </a:spcBef>
              <a:spcAft>
                <a:spcPct val="0"/>
              </a:spcAft>
              <a:defRPr lang="en-GB" sz="2000" b="1" kern="1200" baseline="0" dirty="0">
                <a:solidFill>
                  <a:srgbClr val="00B496"/>
                </a:solidFill>
                <a:latin typeface="+mj-lt"/>
                <a:ea typeface="+mj-ea"/>
                <a:cs typeface="Calibri" pitchFamily="34" charset="0"/>
              </a:defRPr>
            </a:lvl1pPr>
          </a:lstStyle>
          <a:p>
            <a:r>
              <a:rPr lang="en-US" dirty="0" smtClean="0"/>
              <a:t>Narrative title style (no more than two lines long)</a:t>
            </a:r>
            <a:endParaRPr lang="en-GB" dirty="0"/>
          </a:p>
        </p:txBody>
      </p:sp>
      <p:sp>
        <p:nvSpPr>
          <p:cNvPr id="21" name="Text Placeholder 20"/>
          <p:cNvSpPr>
            <a:spLocks noGrp="1"/>
          </p:cNvSpPr>
          <p:nvPr>
            <p:ph type="body" sz="quarter" idx="10" hasCustomPrompt="1"/>
          </p:nvPr>
        </p:nvSpPr>
        <p:spPr>
          <a:xfrm>
            <a:off x="169168" y="1196752"/>
            <a:ext cx="8689660" cy="914400"/>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smtClean="0"/>
              <a:t>Text box (used for Exec summary slides </a:t>
            </a:r>
            <a:r>
              <a:rPr lang="en-US" dirty="0" err="1" smtClean="0"/>
              <a:t>etc</a:t>
            </a:r>
            <a:r>
              <a:rPr lang="en-US" dirty="0" smtClean="0"/>
              <a:t>)</a:t>
            </a:r>
          </a:p>
          <a:p>
            <a:pPr lvl="1"/>
            <a:r>
              <a:rPr lang="en-US" dirty="0" smtClean="0"/>
              <a:t>First level bullet</a:t>
            </a:r>
          </a:p>
          <a:p>
            <a:pPr lvl="2"/>
            <a:r>
              <a:rPr lang="en-US" dirty="0" smtClean="0"/>
              <a:t>Second level bullet</a:t>
            </a:r>
          </a:p>
        </p:txBody>
      </p:sp>
      <p:sp>
        <p:nvSpPr>
          <p:cNvPr id="14" name="Text Placeholder 20"/>
          <p:cNvSpPr>
            <a:spLocks noGrp="1"/>
          </p:cNvSpPr>
          <p:nvPr>
            <p:ph type="body" sz="quarter" idx="11" hasCustomPrompt="1"/>
          </p:nvPr>
        </p:nvSpPr>
        <p:spPr>
          <a:xfrm>
            <a:off x="169170" y="6165304"/>
            <a:ext cx="8723312" cy="360040"/>
          </a:xfrm>
          <a:prstGeom prst="rect">
            <a:avLst/>
          </a:prstGeom>
        </p:spPr>
        <p:txBody>
          <a:bodyPr/>
          <a:lstStyle>
            <a:lvl1pPr marL="0" indent="0">
              <a:buFont typeface="Arial" panose="020B0604020202020204" pitchFamily="34" charset="0"/>
              <a:buNone/>
              <a:defRPr sz="9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smtClean="0"/>
              <a:t>Notes: (delete if not required)</a:t>
            </a:r>
          </a:p>
        </p:txBody>
      </p:sp>
      <p:sp>
        <p:nvSpPr>
          <p:cNvPr id="6" name="Text Placeholder 3"/>
          <p:cNvSpPr>
            <a:spLocks noGrp="1"/>
          </p:cNvSpPr>
          <p:nvPr>
            <p:ph type="body" sz="quarter" idx="20" hasCustomPrompt="1"/>
          </p:nvPr>
        </p:nvSpPr>
        <p:spPr>
          <a:xfrm>
            <a:off x="769" y="3"/>
            <a:ext cx="9144000" cy="260647"/>
          </a:xfrm>
          <a:prstGeom prst="rect">
            <a:avLst/>
          </a:prstGeom>
          <a:solidFill>
            <a:srgbClr val="00B496"/>
          </a:solidFill>
          <a:ln>
            <a:noFill/>
          </a:ln>
          <a:effectLst/>
        </p:spPr>
        <p:txBody>
          <a:bodyPr vert="horz" wrap="square" lIns="91440" tIns="45720" rIns="91440" bIns="45720" numCol="1" rtlCol="0" anchor="ctr" anchorCtr="0" compatLnSpc="1">
            <a:prstTxWarp prst="textNoShape">
              <a:avLst/>
            </a:prstTxWarp>
            <a:noAutofit/>
          </a:bodyPr>
          <a:lstStyle>
            <a:lvl1pPr marL="0" indent="0">
              <a:buNone/>
              <a:defRPr lang="en-GB" sz="1200" b="0" dirty="0">
                <a:solidFill>
                  <a:srgbClr val="FFFFFF"/>
                </a:solidFill>
                <a:latin typeface="Calibri" panose="020F0502020204030204" pitchFamily="34" charset="0"/>
                <a:cs typeface="Calibri" panose="020F0502020204030204" pitchFamily="34" charset="0"/>
              </a:defRPr>
            </a:lvl1pPr>
          </a:lstStyle>
          <a:p>
            <a:pPr marL="0" lvl="0"/>
            <a:r>
              <a:rPr lang="en-GB" dirty="0" smtClean="0"/>
              <a:t>Navigator bar: click to edit or delete</a:t>
            </a:r>
            <a:endParaRPr lang="en-GB" dirty="0"/>
          </a:p>
        </p:txBody>
      </p:sp>
    </p:spTree>
    <p:extLst>
      <p:ext uri="{BB962C8B-B14F-4D97-AF65-F5344CB8AC3E}">
        <p14:creationId xmlns:p14="http://schemas.microsoft.com/office/powerpoint/2010/main" val="34698540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EC54ED9E-068F-46B0-8B72-58FC2C322B91}" type="datetimeFigureOut">
              <a:rPr lang="en-GB" sz="2400">
                <a:solidFill>
                  <a:prstClr val="black"/>
                </a:solidFill>
                <a:ea typeface="ヒラギノ角ゴ Pro W3" pitchFamily="84" charset="-128"/>
              </a:rPr>
              <a:pPr fontAlgn="base">
                <a:spcBef>
                  <a:spcPct val="0"/>
                </a:spcBef>
                <a:spcAft>
                  <a:spcPct val="0"/>
                </a:spcAft>
              </a:pPr>
              <a:t>07/11/2017</a:t>
            </a:fld>
            <a:endParaRPr lang="en-GB" sz="2400">
              <a:solidFill>
                <a:prstClr val="black"/>
              </a:solidFill>
              <a:ea typeface="ヒラギノ角ゴ Pro W3" pitchFamily="84" charset="-128"/>
            </a:endParaRPr>
          </a:p>
        </p:txBody>
      </p:sp>
      <p:sp>
        <p:nvSpPr>
          <p:cNvPr id="3" name="Footer Placeholder 2"/>
          <p:cNvSpPr>
            <a:spLocks noGrp="1"/>
          </p:cNvSpPr>
          <p:nvPr>
            <p:ph type="ftr" sz="quarter" idx="11"/>
          </p:nvPr>
        </p:nvSpPr>
        <p:spPr/>
        <p:txBody>
          <a:bodyPr/>
          <a:lstStyle/>
          <a:p>
            <a:endParaRPr lang="en-GB">
              <a:solidFill>
                <a:prstClr val="white"/>
              </a:solidFill>
            </a:endParaRPr>
          </a:p>
        </p:txBody>
      </p:sp>
      <p:sp>
        <p:nvSpPr>
          <p:cNvPr id="4" name="Slide Number Placeholder 3"/>
          <p:cNvSpPr>
            <a:spLocks noGrp="1"/>
          </p:cNvSpPr>
          <p:nvPr>
            <p:ph type="sldNum" sz="quarter" idx="12"/>
          </p:nvPr>
        </p:nvSpPr>
        <p:spPr/>
        <p:txBody>
          <a:bodyPr/>
          <a:lstStyle/>
          <a:p>
            <a:fld id="{504D8920-7B0F-4949-B755-BFB6C91082C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28944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a typeface="ヒラギノ角ゴ Pro W3" pitchFamily="84" charset="-128"/>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2663992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smtClean="0"/>
              <a:t>Text should be 12-18pt Arial. Do not use other fonts.</a:t>
            </a:r>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Tree>
    <p:extLst>
      <p:ext uri="{BB962C8B-B14F-4D97-AF65-F5344CB8AC3E}">
        <p14:creationId xmlns:p14="http://schemas.microsoft.com/office/powerpoint/2010/main" val="22172390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a typeface="ヒラギノ角ゴ Pro W3" pitchFamily="84" charset="-128"/>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257762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smtClean="0"/>
              <a:t>Text should be 12-18pt Arial. Do not use other fonts.</a:t>
            </a:r>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GB" smtClean="0">
                <a:solidFill>
                  <a:prstClr val="white"/>
                </a:solidFill>
              </a:rPr>
              <a:t>Opportunites for Prevention and Promotion</a:t>
            </a:r>
            <a:endParaRPr lang="en-US" dirty="0">
              <a:solidFill>
                <a:prstClr val="white"/>
              </a:solidFill>
            </a:endParaRPr>
          </a:p>
        </p:txBody>
      </p:sp>
    </p:spTree>
    <p:extLst>
      <p:ext uri="{BB962C8B-B14F-4D97-AF65-F5344CB8AC3E}">
        <p14:creationId xmlns:p14="http://schemas.microsoft.com/office/powerpoint/2010/main" val="276599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smtClean="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smtClean="0">
                <a:solidFill>
                  <a:prstClr val="white"/>
                </a:solidFill>
                <a:ea typeface="ヒラギノ角ゴ Pro W3" pitchFamily="84" charset="-128"/>
              </a:rPr>
              <a:t> </a:t>
            </a:r>
            <a:endParaRPr lang="en-US" dirty="0">
              <a:solidFill>
                <a:prstClr val="white"/>
              </a:solidFill>
              <a:ea typeface="ヒラギノ角ゴ Pro W3" pitchFamily="84" charset="-128"/>
            </a:endParaRP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smtClean="0">
                <a:solidFill>
                  <a:prstClr val="white"/>
                </a:solidFill>
              </a:rPr>
              <a:t>MHDNIN Partnership Board - April 2016</a:t>
            </a:r>
            <a:endParaRPr lang="en-US" dirty="0">
              <a:solidFill>
                <a:prstClr val="white"/>
              </a:solidFill>
            </a:endParaRPr>
          </a:p>
        </p:txBody>
      </p:sp>
    </p:spTree>
    <p:extLst>
      <p:ext uri="{BB962C8B-B14F-4D97-AF65-F5344CB8AC3E}">
        <p14:creationId xmlns:p14="http://schemas.microsoft.com/office/powerpoint/2010/main" val="516450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smtClean="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smtClean="0">
                <a:solidFill>
                  <a:prstClr val="white"/>
                </a:solidFill>
                <a:ea typeface="ヒラギノ角ゴ Pro W3" pitchFamily="84" charset="-128"/>
              </a:rPr>
              <a:t> </a:t>
            </a:r>
            <a:endParaRPr lang="en-US" dirty="0">
              <a:solidFill>
                <a:prstClr val="white"/>
              </a:solidFill>
              <a:ea typeface="ヒラギノ角ゴ Pro W3" pitchFamily="84" charset="-128"/>
            </a:endParaRPr>
          </a:p>
        </p:txBody>
      </p:sp>
    </p:spTree>
    <p:extLst>
      <p:ext uri="{BB962C8B-B14F-4D97-AF65-F5344CB8AC3E}">
        <p14:creationId xmlns:p14="http://schemas.microsoft.com/office/powerpoint/2010/main" val="924690806"/>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smtClean="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smtClean="0">
                <a:solidFill>
                  <a:prstClr val="white"/>
                </a:solidFill>
                <a:ea typeface="ヒラギノ角ゴ Pro W3" pitchFamily="84" charset="-128"/>
              </a:rPr>
              <a:t> </a:t>
            </a:r>
            <a:endParaRPr lang="en-US" dirty="0">
              <a:solidFill>
                <a:prstClr val="white"/>
              </a:solidFill>
              <a:ea typeface="ヒラギノ角ゴ Pro W3" pitchFamily="84" charset="-128"/>
            </a:endParaRP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smtClean="0">
                <a:solidFill>
                  <a:prstClr val="white"/>
                </a:solidFill>
              </a:rPr>
              <a:t>Opportunites for Prevention and Promotion</a:t>
            </a:r>
            <a:endParaRPr lang="en-US" dirty="0">
              <a:solidFill>
                <a:prstClr val="white"/>
              </a:solidFill>
            </a:endParaRPr>
          </a:p>
        </p:txBody>
      </p:sp>
    </p:spTree>
    <p:extLst>
      <p:ext uri="{BB962C8B-B14F-4D97-AF65-F5344CB8AC3E}">
        <p14:creationId xmlns:p14="http://schemas.microsoft.com/office/powerpoint/2010/main" val="2518593479"/>
      </p:ext>
    </p:extLst>
  </p:cSld>
  <p:clrMap bg1="lt1" tx1="dk1" bg2="lt2" tx2="dk2" accent1="accent1" accent2="accent2" accent3="accent3" accent4="accent4" accent5="accent5" accent6="accent6" hlink="hlink" folHlink="folHlink"/>
  <p:sldLayoutIdLst>
    <p:sldLayoutId id="2147483669" r:id="rId1"/>
    <p:sldLayoutId id="214748367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fingertips.phe.org.uk/profile-group/mental-health/profile/MH-JSNA"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tmp"/><Relationship Id="rId3" Type="http://schemas.openxmlformats.org/officeDocument/2006/relationships/notesSlide" Target="../notesSlides/notesSlide15.xml"/><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7.tmp"/><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image" Target="../media/image39.tmp"/><Relationship Id="rId1" Type="http://schemas.openxmlformats.org/officeDocument/2006/relationships/slideLayout" Target="../slideLayouts/slideLayout6.xml"/><Relationship Id="rId6" Type="http://schemas.openxmlformats.org/officeDocument/2006/relationships/image" Target="../media/image43.tmp"/><Relationship Id="rId5" Type="http://schemas.openxmlformats.org/officeDocument/2006/relationships/image" Target="../media/image42.tmp"/><Relationship Id="rId4" Type="http://schemas.openxmlformats.org/officeDocument/2006/relationships/image" Target="../media/image41.tmp"/></Relationships>
</file>

<file path=ppt/slides/_rels/slide19.xml.rels><?xml version="1.0" encoding="UTF-8" standalone="yes"?>
<Relationships xmlns="http://schemas.openxmlformats.org/package/2006/relationships"><Relationship Id="rId8" Type="http://schemas.openxmlformats.org/officeDocument/2006/relationships/image" Target="../media/image48.tmp"/><Relationship Id="rId3" Type="http://schemas.openxmlformats.org/officeDocument/2006/relationships/notesSlide" Target="../notesSlides/notesSlide16.xml"/><Relationship Id="rId7" Type="http://schemas.openxmlformats.org/officeDocument/2006/relationships/image" Target="../media/image47.tmp"/><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6.tmp"/><Relationship Id="rId11" Type="http://schemas.openxmlformats.org/officeDocument/2006/relationships/image" Target="../media/image51.tmp"/><Relationship Id="rId5" Type="http://schemas.openxmlformats.org/officeDocument/2006/relationships/image" Target="../media/image45.tmp"/><Relationship Id="rId10" Type="http://schemas.openxmlformats.org/officeDocument/2006/relationships/image" Target="../media/image50.tmp"/><Relationship Id="rId4" Type="http://schemas.openxmlformats.org/officeDocument/2006/relationships/image" Target="../media/image44.tmp"/><Relationship Id="rId9" Type="http://schemas.openxmlformats.org/officeDocument/2006/relationships/image" Target="../media/image49.tm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56.tmp"/><Relationship Id="rId13" Type="http://schemas.openxmlformats.org/officeDocument/2006/relationships/image" Target="../media/image61.tmp"/><Relationship Id="rId3" Type="http://schemas.openxmlformats.org/officeDocument/2006/relationships/notesSlide" Target="../notesSlides/notesSlide17.xml"/><Relationship Id="rId7" Type="http://schemas.openxmlformats.org/officeDocument/2006/relationships/image" Target="../media/image55.tmp"/><Relationship Id="rId12" Type="http://schemas.openxmlformats.org/officeDocument/2006/relationships/image" Target="../media/image60.tmp"/><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4.tmp"/><Relationship Id="rId11" Type="http://schemas.openxmlformats.org/officeDocument/2006/relationships/image" Target="../media/image59.tmp"/><Relationship Id="rId5" Type="http://schemas.openxmlformats.org/officeDocument/2006/relationships/image" Target="../media/image53.tmp"/><Relationship Id="rId10" Type="http://schemas.openxmlformats.org/officeDocument/2006/relationships/image" Target="../media/image58.tmp"/><Relationship Id="rId4" Type="http://schemas.openxmlformats.org/officeDocument/2006/relationships/image" Target="../media/image52.png"/><Relationship Id="rId9" Type="http://schemas.openxmlformats.org/officeDocument/2006/relationships/image" Target="../media/image57.tmp"/><Relationship Id="rId14" Type="http://schemas.openxmlformats.org/officeDocument/2006/relationships/image" Target="../media/image62.tmp"/></Relationships>
</file>

<file path=ppt/slides/_rels/slide21.xml.rels><?xml version="1.0" encoding="UTF-8" standalone="yes"?>
<Relationships xmlns="http://schemas.openxmlformats.org/package/2006/relationships"><Relationship Id="rId8" Type="http://schemas.openxmlformats.org/officeDocument/2006/relationships/hyperlink" Target="mailto:cam.lugton@phe.gov.uk" TargetMode="External"/><Relationship Id="rId3" Type="http://schemas.openxmlformats.org/officeDocument/2006/relationships/image" Target="../media/image63.jpg"/><Relationship Id="rId7" Type="http://schemas.openxmlformats.org/officeDocument/2006/relationships/image" Target="../media/image67.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6.jpg"/><Relationship Id="rId5" Type="http://schemas.openxmlformats.org/officeDocument/2006/relationships/image" Target="../media/image65.jpg"/><Relationship Id="rId4" Type="http://schemas.openxmlformats.org/officeDocument/2006/relationships/image" Target="../media/image64.jpg"/><Relationship Id="rId9" Type="http://schemas.openxmlformats.org/officeDocument/2006/relationships/hyperlink" Target="mailto:sam.lane@phe.gov.uk"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prevention-concordat-for-better-mental-health-consensus-statement/prevention-concordat-for-better-mental-health"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hyperlink" Target="https://www.gov.uk/government/collections/prevention-concordat-for-better-mental-health#consensus-statement" TargetMode="Externa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92896"/>
            <a:ext cx="9144000" cy="1724503"/>
          </a:xfrm>
        </p:spPr>
        <p:txBody>
          <a:bodyPr/>
          <a:lstStyle/>
          <a:p>
            <a:pPr algn="ctr"/>
            <a:r>
              <a:rPr lang="en-GB" sz="3400" dirty="0" smtClean="0"/>
              <a:t/>
            </a:r>
            <a:br>
              <a:rPr lang="en-GB" sz="3400" dirty="0" smtClean="0"/>
            </a:br>
            <a:r>
              <a:rPr lang="en-GB" sz="3700" dirty="0" smtClean="0"/>
              <a:t>Prevention </a:t>
            </a:r>
            <a:r>
              <a:rPr lang="en-GB" sz="3700" dirty="0"/>
              <a:t>Concordat </a:t>
            </a:r>
            <a:r>
              <a:rPr lang="en-GB" sz="3700" dirty="0" smtClean="0"/>
              <a:t>for </a:t>
            </a:r>
            <a:r>
              <a:rPr lang="en-GB" sz="3700" dirty="0"/>
              <a:t>Better Mental </a:t>
            </a:r>
            <a:r>
              <a:rPr lang="en-GB" sz="3700" dirty="0" smtClean="0"/>
              <a:t>Health</a:t>
            </a:r>
            <a:endParaRPr lang="en-US" sz="3700" dirty="0"/>
          </a:p>
        </p:txBody>
      </p:sp>
      <p:sp>
        <p:nvSpPr>
          <p:cNvPr id="3" name="Subtitle 2"/>
          <p:cNvSpPr>
            <a:spLocks noGrp="1"/>
          </p:cNvSpPr>
          <p:nvPr>
            <p:ph type="subTitle" idx="1"/>
          </p:nvPr>
        </p:nvSpPr>
        <p:spPr>
          <a:xfrm>
            <a:off x="107504" y="5201816"/>
            <a:ext cx="9144000" cy="1656184"/>
          </a:xfrm>
        </p:spPr>
        <p:txBody>
          <a:bodyPr>
            <a:noAutofit/>
          </a:bodyPr>
          <a:lstStyle/>
          <a:p>
            <a:pPr>
              <a:spcBef>
                <a:spcPts val="600"/>
              </a:spcBef>
            </a:pPr>
            <a:r>
              <a:rPr lang="en-GB" sz="1700" dirty="0" smtClean="0"/>
              <a:t>Acknowledgements: </a:t>
            </a:r>
          </a:p>
          <a:p>
            <a:pPr>
              <a:spcBef>
                <a:spcPts val="1200"/>
              </a:spcBef>
            </a:pPr>
            <a:r>
              <a:rPr lang="en-GB" sz="1700" b="1" dirty="0" smtClean="0"/>
              <a:t>PHE Teams: </a:t>
            </a:r>
            <a:r>
              <a:rPr lang="en-GB" sz="1700" dirty="0" smtClean="0"/>
              <a:t>Public Mental Health; Mental Health Intelligence Network; Health Economics</a:t>
            </a:r>
          </a:p>
          <a:p>
            <a:pPr>
              <a:spcBef>
                <a:spcPts val="1200"/>
              </a:spcBef>
            </a:pPr>
            <a:r>
              <a:rPr lang="en-GB" sz="1700" b="1" dirty="0" smtClean="0"/>
              <a:t>Expert Steering Groups - </a:t>
            </a:r>
            <a:r>
              <a:rPr lang="en-GB" sz="1700" dirty="0" smtClean="0"/>
              <a:t>Prevention Concordat for Better Mental Health Programme; Joint Strategic Needs Assessment; Health Economics </a:t>
            </a:r>
          </a:p>
          <a:p>
            <a:endParaRPr lang="en-GB" sz="1000" dirty="0" smtClean="0"/>
          </a:p>
        </p:txBody>
      </p:sp>
    </p:spTree>
    <p:extLst>
      <p:ext uri="{BB962C8B-B14F-4D97-AF65-F5344CB8AC3E}">
        <p14:creationId xmlns:p14="http://schemas.microsoft.com/office/powerpoint/2010/main" val="371647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4</a:t>
            </a:r>
            <a:r>
              <a:rPr lang="en-US" sz="2800" dirty="0" smtClean="0"/>
              <a:t>. </a:t>
            </a:r>
            <a:r>
              <a:rPr lang="en-GB" sz="2800" dirty="0"/>
              <a:t>Psychosocial Pathways and Health Outcomes: Informing action on health inequalities </a:t>
            </a:r>
          </a:p>
        </p:txBody>
      </p:sp>
      <p:sp>
        <p:nvSpPr>
          <p:cNvPr id="3" name="Content Placeholder 2"/>
          <p:cNvSpPr>
            <a:spLocks noGrp="1"/>
          </p:cNvSpPr>
          <p:nvPr>
            <p:ph idx="1"/>
          </p:nvPr>
        </p:nvSpPr>
        <p:spPr>
          <a:xfrm>
            <a:off x="2843808" y="1412776"/>
            <a:ext cx="5742192" cy="4739679"/>
          </a:xfrm>
        </p:spPr>
        <p:txBody>
          <a:bodyPr/>
          <a:lstStyle/>
          <a:p>
            <a:r>
              <a:rPr lang="en-GB" dirty="0" smtClean="0"/>
              <a:t>This report: </a:t>
            </a:r>
          </a:p>
          <a:p>
            <a:pPr marL="285750" indent="-285750">
              <a:buFont typeface="Arial" charset="0"/>
              <a:buChar char="•"/>
            </a:pPr>
            <a:r>
              <a:rPr lang="en-US" dirty="0" smtClean="0"/>
              <a:t>has </a:t>
            </a:r>
            <a:r>
              <a:rPr lang="en-US" dirty="0"/>
              <a:t>been developed </a:t>
            </a:r>
            <a:r>
              <a:rPr lang="en-US" dirty="0" smtClean="0"/>
              <a:t>by PHE and the Institute of Health Equity, UCL;</a:t>
            </a:r>
          </a:p>
          <a:p>
            <a:pPr marL="285750" indent="-285750">
              <a:buFont typeface="Arial" charset="0"/>
              <a:buChar char="•"/>
            </a:pPr>
            <a:r>
              <a:rPr lang="en-GB" dirty="0" smtClean="0"/>
              <a:t>aims </a:t>
            </a:r>
            <a:r>
              <a:rPr lang="en-GB" dirty="0"/>
              <a:t>to describe and provide evidence about the relationships between social determinants, psychosocial factors and health </a:t>
            </a:r>
            <a:r>
              <a:rPr lang="en-GB" dirty="0" smtClean="0"/>
              <a:t>outcomes; and </a:t>
            </a:r>
            <a:endParaRPr lang="en-GB" dirty="0"/>
          </a:p>
          <a:p>
            <a:pPr marL="285750" indent="-285750">
              <a:buFont typeface="Arial" charset="0"/>
              <a:buChar char="•"/>
            </a:pPr>
            <a:r>
              <a:rPr lang="en-GB" dirty="0" smtClean="0"/>
              <a:t>provides </a:t>
            </a:r>
            <a:r>
              <a:rPr lang="en-GB" dirty="0"/>
              <a:t>a conceptual framework that focuses on the psychosocial pathways between factors associated with social, economic and environmental conditions, psychological and psychobiological processes, health behaviours and mental and physical health outcomes </a:t>
            </a:r>
            <a:endParaRPr lang="en-GB" dirty="0" smtClean="0"/>
          </a:p>
        </p:txBody>
      </p:sp>
      <p:sp>
        <p:nvSpPr>
          <p:cNvPr id="4" name="Slide Number Placeholder 3"/>
          <p:cNvSpPr>
            <a:spLocks noGrp="1"/>
          </p:cNvSpPr>
          <p:nvPr>
            <p:ph type="sldNum" sz="quarter" idx="10"/>
          </p:nvPr>
        </p:nvSpPr>
        <p:spPr/>
        <p:txBody>
          <a:bodyPr/>
          <a:lstStyle/>
          <a:p>
            <a:pPr marL="531813">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11"/>
          </p:nvPr>
        </p:nvSpPr>
        <p:spPr>
          <a:xfrm>
            <a:off x="1" y="6309320"/>
            <a:ext cx="8964488" cy="548680"/>
          </a:xfrm>
        </p:spPr>
        <p:txBody>
          <a:bodyPr/>
          <a:lstStyle/>
          <a:p>
            <a:pPr>
              <a:defRPr/>
            </a:pPr>
            <a:r>
              <a:rPr lang="en-US" dirty="0" smtClean="0">
                <a:solidFill>
                  <a:prstClr val="white"/>
                </a:solidFill>
              </a:rPr>
              <a:t>14. Prevention Concordat for Better Mental Health </a:t>
            </a:r>
            <a:r>
              <a:rPr lang="en-US" dirty="0" err="1" smtClean="0">
                <a:solidFill>
                  <a:prstClr val="white"/>
                </a:solidFill>
              </a:rPr>
              <a:t>programme</a:t>
            </a:r>
            <a:endParaRPr lang="en-US" dirty="0">
              <a:solidFill>
                <a:prstClr val="white"/>
              </a:solidFill>
            </a:endParaRPr>
          </a:p>
        </p:txBody>
      </p:sp>
      <p:sp>
        <p:nvSpPr>
          <p:cNvPr id="9" name="Slide Number Placeholder 3"/>
          <p:cNvSpPr txBox="1">
            <a:spLocks/>
          </p:cNvSpPr>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defPPr>
              <a:defRPr lang="en-US"/>
            </a:defPPr>
            <a:lvl1pPr algn="l" rtl="0" fontAlgn="base">
              <a:spcBef>
                <a:spcPct val="0"/>
              </a:spcBef>
              <a:spcAft>
                <a:spcPct val="0"/>
              </a:spcAft>
              <a:defRPr sz="1200" kern="1200">
                <a:solidFill>
                  <a:schemeClr val="bg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marL="531813">
              <a:defRPr/>
            </a:pPr>
            <a:r>
              <a:rPr lang="en-US" dirty="0" smtClean="0">
                <a:solidFill>
                  <a:prstClr val="white"/>
                </a:solidFill>
              </a:rPr>
              <a:t>16. Prevention Concordat for Better Mental Health </a:t>
            </a:r>
            <a:r>
              <a:rPr lang="en-US" dirty="0" err="1" smtClean="0">
                <a:solidFill>
                  <a:prstClr val="white"/>
                </a:solidFill>
              </a:rPr>
              <a:t>programme</a:t>
            </a:r>
            <a:endParaRPr lang="en-US" dirty="0">
              <a:solidFill>
                <a:prstClr val="white"/>
              </a:solidFill>
            </a:endParaRPr>
          </a:p>
        </p:txBody>
      </p:sp>
      <p:pic>
        <p:nvPicPr>
          <p:cNvPr id="11" name="Picture 2" descr="C:\Users\Rebecca.Goldberg\Desktop\pysch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36252"/>
            <a:ext cx="2189961" cy="3104916"/>
          </a:xfrm>
          <a:prstGeom prst="rect">
            <a:avLst/>
          </a:prstGeom>
          <a:noFill/>
          <a:ln>
            <a:solidFill>
              <a:schemeClr val="tx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01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5</a:t>
            </a:r>
            <a:r>
              <a:rPr lang="en-US" sz="2800" dirty="0" smtClean="0"/>
              <a:t>. </a:t>
            </a:r>
            <a:r>
              <a:rPr lang="en-GB" sz="2800" dirty="0"/>
              <a:t>Mental Health and Wellbeing Joint Strategic Needs Assessment Toolkit: Knowledge Guide </a:t>
            </a:r>
          </a:p>
        </p:txBody>
      </p:sp>
      <p:sp>
        <p:nvSpPr>
          <p:cNvPr id="3" name="Content Placeholder 2"/>
          <p:cNvSpPr>
            <a:spLocks noGrp="1"/>
          </p:cNvSpPr>
          <p:nvPr>
            <p:ph idx="1"/>
          </p:nvPr>
        </p:nvSpPr>
        <p:spPr>
          <a:xfrm>
            <a:off x="2915816" y="1412776"/>
            <a:ext cx="5976664" cy="4739679"/>
          </a:xfrm>
        </p:spPr>
        <p:txBody>
          <a:bodyPr/>
          <a:lstStyle/>
          <a:p>
            <a:r>
              <a:rPr lang="en-GB" dirty="0" smtClean="0"/>
              <a:t>This knowledge guide: </a:t>
            </a:r>
          </a:p>
          <a:p>
            <a:pPr marL="285750" indent="-285750">
              <a:buFont typeface="Arial" charset="0"/>
              <a:buChar char="•"/>
            </a:pPr>
            <a:r>
              <a:rPr lang="en-US" dirty="0" smtClean="0"/>
              <a:t>Complements the </a:t>
            </a:r>
            <a:r>
              <a:rPr lang="en-GB" dirty="0" smtClean="0"/>
              <a:t>Mental </a:t>
            </a:r>
            <a:r>
              <a:rPr lang="en-GB" dirty="0"/>
              <a:t>Health Joint Strategic Needs Assessment Online Profile which is designed to support local Health &amp; Wellbeing Boards in developing Mental Health JSNA;</a:t>
            </a:r>
            <a:endParaRPr lang="en-GB" dirty="0" smtClean="0"/>
          </a:p>
          <a:p>
            <a:pPr marL="285750" indent="-285750">
              <a:buFont typeface="Arial" charset="0"/>
              <a:buChar char="•"/>
            </a:pPr>
            <a:r>
              <a:rPr lang="en-GB" dirty="0" smtClean="0"/>
              <a:t>It </a:t>
            </a:r>
            <a:r>
              <a:rPr lang="en-GB" dirty="0"/>
              <a:t>brings together nationally available data on mental health prevalence, risk and protective factors and healthcare </a:t>
            </a:r>
            <a:r>
              <a:rPr lang="en-GB" dirty="0" smtClean="0"/>
              <a:t>services; and</a:t>
            </a:r>
            <a:endParaRPr lang="en-US" dirty="0" smtClean="0"/>
          </a:p>
          <a:p>
            <a:pPr marL="285750" indent="-285750">
              <a:buFont typeface="Arial" charset="0"/>
              <a:buChar char="•"/>
            </a:pPr>
            <a:r>
              <a:rPr lang="en-GB" dirty="0" smtClean="0"/>
              <a:t>covers </a:t>
            </a:r>
            <a:r>
              <a:rPr lang="en-GB" dirty="0"/>
              <a:t>the whole of the pathway from prevention through to treatment and includes wider determinants and assets. </a:t>
            </a:r>
            <a:endParaRPr lang="en-GB" dirty="0" smtClean="0"/>
          </a:p>
          <a:p>
            <a:pPr marL="285750" indent="-285750">
              <a:buFont typeface="Arial" charset="0"/>
              <a:buChar char="•"/>
            </a:pPr>
            <a:r>
              <a:rPr lang="en-GB" dirty="0" smtClean="0"/>
              <a:t>The </a:t>
            </a:r>
            <a:r>
              <a:rPr lang="en-GB" dirty="0"/>
              <a:t>tool can be accessed at: </a:t>
            </a:r>
            <a:r>
              <a:rPr lang="en-GB" dirty="0">
                <a:hlinkClick r:id="rId3"/>
              </a:rPr>
              <a:t>http://</a:t>
            </a:r>
            <a:r>
              <a:rPr lang="en-GB" dirty="0" smtClean="0">
                <a:hlinkClick r:id="rId3"/>
              </a:rPr>
              <a:t>fingertips.phe.org.uk/profile-group/mental-health/profile/MH-JSNA</a:t>
            </a:r>
            <a:r>
              <a:rPr lang="en-GB" dirty="0" smtClean="0"/>
              <a:t> </a:t>
            </a:r>
            <a:endParaRPr lang="en-US" dirty="0" smtClean="0"/>
          </a:p>
        </p:txBody>
      </p:sp>
      <p:sp>
        <p:nvSpPr>
          <p:cNvPr id="4" name="Slide Number Placeholder 3"/>
          <p:cNvSpPr>
            <a:spLocks noGrp="1"/>
          </p:cNvSpPr>
          <p:nvPr>
            <p:ph type="sldNum" sz="quarter" idx="10"/>
          </p:nvPr>
        </p:nvSpPr>
        <p:spPr/>
        <p:txBody>
          <a:bodyPr/>
          <a:lstStyle/>
          <a:p>
            <a:pPr marL="531813">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11"/>
          </p:nvPr>
        </p:nvSpPr>
        <p:spPr>
          <a:xfrm>
            <a:off x="1" y="6309320"/>
            <a:ext cx="8964488" cy="548680"/>
          </a:xfrm>
        </p:spPr>
        <p:txBody>
          <a:bodyPr/>
          <a:lstStyle/>
          <a:p>
            <a:pPr>
              <a:defRPr/>
            </a:pPr>
            <a:r>
              <a:rPr lang="en-US" dirty="0" smtClean="0">
                <a:solidFill>
                  <a:prstClr val="white"/>
                </a:solidFill>
              </a:rPr>
              <a:t>13. Prevention Concordat for Better Mental Health </a:t>
            </a:r>
            <a:r>
              <a:rPr lang="en-US" dirty="0" err="1" smtClean="0">
                <a:solidFill>
                  <a:prstClr val="white"/>
                </a:solidFill>
              </a:rPr>
              <a:t>programme</a:t>
            </a:r>
            <a:endParaRPr lang="en-US" dirty="0">
              <a:solidFill>
                <a:prstClr val="white"/>
              </a:solidFill>
            </a:endParaRPr>
          </a:p>
        </p:txBody>
      </p:sp>
      <p:sp>
        <p:nvSpPr>
          <p:cNvPr id="9" name="Slide Number Placeholder 3"/>
          <p:cNvSpPr txBox="1">
            <a:spLocks/>
          </p:cNvSpPr>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defPPr>
              <a:defRPr lang="en-US"/>
            </a:defPPr>
            <a:lvl1pPr algn="l" rtl="0" fontAlgn="base">
              <a:spcBef>
                <a:spcPct val="0"/>
              </a:spcBef>
              <a:spcAft>
                <a:spcPct val="0"/>
              </a:spcAft>
              <a:defRPr sz="1200" kern="1200">
                <a:solidFill>
                  <a:schemeClr val="bg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marL="531813">
              <a:defRPr/>
            </a:pPr>
            <a:r>
              <a:rPr lang="en-US" dirty="0" smtClean="0">
                <a:solidFill>
                  <a:prstClr val="white"/>
                </a:solidFill>
              </a:rPr>
              <a:t>14. Prevention Concordat for Better Mental Health </a:t>
            </a:r>
            <a:r>
              <a:rPr lang="en-US" dirty="0" err="1" smtClean="0">
                <a:solidFill>
                  <a:prstClr val="white"/>
                </a:solidFill>
              </a:rPr>
              <a:t>programme</a:t>
            </a:r>
            <a:endParaRPr lang="en-US" dirty="0">
              <a:solidFill>
                <a:prstClr val="white"/>
              </a:solidFill>
            </a:endParaRPr>
          </a:p>
        </p:txBody>
      </p:sp>
      <p:pic>
        <p:nvPicPr>
          <p:cNvPr id="11" name="Picture 2" descr="C:\Users\Rebecca.Goldberg\Desktop\JS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060849"/>
            <a:ext cx="2262325" cy="3312368"/>
          </a:xfrm>
          <a:prstGeom prst="rect">
            <a:avLst/>
          </a:prstGeom>
          <a:noFill/>
          <a:ln>
            <a:solidFill>
              <a:schemeClr val="tx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51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492896"/>
            <a:ext cx="8784976" cy="1724503"/>
          </a:xfrm>
        </p:spPr>
        <p:txBody>
          <a:bodyPr>
            <a:normAutofit fontScale="90000"/>
          </a:bodyPr>
          <a:lstStyle/>
          <a:p>
            <a:pPr algn="ctr"/>
            <a:r>
              <a:rPr lang="en-GB" dirty="0" smtClean="0"/>
              <a:t>A focus on the </a:t>
            </a:r>
            <a:br>
              <a:rPr lang="en-GB" dirty="0" smtClean="0"/>
            </a:br>
            <a:r>
              <a:rPr lang="en-GB" dirty="0"/>
              <a:t>Mental Health and Wellbeing </a:t>
            </a:r>
            <a:br>
              <a:rPr lang="en-GB" dirty="0"/>
            </a:br>
            <a:r>
              <a:rPr lang="en-GB" dirty="0"/>
              <a:t>JSNA Toolkit</a:t>
            </a:r>
            <a:br>
              <a:rPr lang="en-GB" dirty="0"/>
            </a:br>
            <a:r>
              <a:rPr lang="en-GB" dirty="0" smtClean="0"/>
              <a:t/>
            </a:r>
            <a:br>
              <a:rPr lang="en-GB" dirty="0" smtClean="0"/>
            </a:br>
            <a:endParaRPr lang="en-GB" sz="3100" dirty="0"/>
          </a:p>
        </p:txBody>
      </p:sp>
    </p:spTree>
    <p:extLst>
      <p:ext uri="{BB962C8B-B14F-4D97-AF65-F5344CB8AC3E}">
        <p14:creationId xmlns:p14="http://schemas.microsoft.com/office/powerpoint/2010/main" val="28277993"/>
      </p:ext>
    </p:extLst>
  </p:cSld>
  <p:clrMapOvr>
    <a:masterClrMapping/>
  </p:clrMapOvr>
  <mc:AlternateContent xmlns:mc="http://schemas.openxmlformats.org/markup-compatibility/2006" xmlns:p14="http://schemas.microsoft.com/office/powerpoint/2010/main">
    <mc:Choice Requires="p14">
      <p:transition spd="med" p14:dur="700" advTm="10308">
        <p:fade/>
      </p:transition>
    </mc:Choice>
    <mc:Fallback xmlns="">
      <p:transition spd="med" advTm="10308">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13</a:t>
            </a:fld>
            <a:endParaRPr lang="en-US" dirty="0">
              <a:solidFill>
                <a:prstClr val="white"/>
              </a:solidFill>
            </a:endParaRPr>
          </a:p>
        </p:txBody>
      </p:sp>
      <p:sp>
        <p:nvSpPr>
          <p:cNvPr id="6" name="Pie 5"/>
          <p:cNvSpPr/>
          <p:nvPr/>
        </p:nvSpPr>
        <p:spPr>
          <a:xfrm flipV="1">
            <a:off x="1208645" y="522544"/>
            <a:ext cx="6747731" cy="5693439"/>
          </a:xfrm>
          <a:prstGeom prst="pie">
            <a:avLst>
              <a:gd name="adj1" fmla="val 21188806"/>
              <a:gd name="adj2" fmla="val 11265861"/>
            </a:avLst>
          </a:prstGeom>
          <a:solidFill>
            <a:srgbClr val="00B09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endParaRPr>
          </a:p>
        </p:txBody>
      </p:sp>
      <p:sp>
        <p:nvSpPr>
          <p:cNvPr id="7" name="Pie 6"/>
          <p:cNvSpPr/>
          <p:nvPr/>
        </p:nvSpPr>
        <p:spPr>
          <a:xfrm>
            <a:off x="1425443" y="743950"/>
            <a:ext cx="6336704" cy="5421354"/>
          </a:xfrm>
          <a:prstGeom prst="pie">
            <a:avLst>
              <a:gd name="adj1" fmla="val 425286"/>
              <a:gd name="adj2" fmla="val 10329946"/>
            </a:avLst>
          </a:prstGeom>
          <a:solidFill>
            <a:srgbClr val="82243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endParaRPr>
          </a:p>
        </p:txBody>
      </p:sp>
      <p:sp>
        <p:nvSpPr>
          <p:cNvPr id="8" name="Rounded Rectangle 7"/>
          <p:cNvSpPr/>
          <p:nvPr/>
        </p:nvSpPr>
        <p:spPr>
          <a:xfrm>
            <a:off x="1624936" y="2780928"/>
            <a:ext cx="1161722" cy="701974"/>
          </a:xfrm>
          <a:prstGeom prst="roundRect">
            <a:avLst/>
          </a:prstGeom>
          <a:solidFill>
            <a:sysClr val="window" lastClr="FFFFFF"/>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Stakeholder voices</a:t>
            </a:r>
          </a:p>
        </p:txBody>
      </p:sp>
      <p:sp>
        <p:nvSpPr>
          <p:cNvPr id="9" name="Rounded Rectangle 8"/>
          <p:cNvSpPr/>
          <p:nvPr/>
        </p:nvSpPr>
        <p:spPr>
          <a:xfrm>
            <a:off x="2042126" y="1907157"/>
            <a:ext cx="1161722" cy="729756"/>
          </a:xfrm>
          <a:prstGeom prst="roundRect">
            <a:avLst/>
          </a:prstGeom>
          <a:solidFill>
            <a:sysClr val="window" lastClr="FFFFFF"/>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Local expertise</a:t>
            </a:r>
          </a:p>
        </p:txBody>
      </p:sp>
      <p:sp>
        <p:nvSpPr>
          <p:cNvPr id="10" name="Rounded Rectangle 9"/>
          <p:cNvSpPr/>
          <p:nvPr/>
        </p:nvSpPr>
        <p:spPr>
          <a:xfrm>
            <a:off x="3335561" y="1402116"/>
            <a:ext cx="1161722" cy="658732"/>
          </a:xfrm>
          <a:prstGeom prst="roundRect">
            <a:avLst/>
          </a:prstGeom>
          <a:solidFill>
            <a:sysClr val="window" lastClr="FFFFFF"/>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Knowledge of services</a:t>
            </a:r>
          </a:p>
        </p:txBody>
      </p:sp>
      <p:sp>
        <p:nvSpPr>
          <p:cNvPr id="11" name="Rounded Rectangle 10"/>
          <p:cNvSpPr/>
          <p:nvPr/>
        </p:nvSpPr>
        <p:spPr>
          <a:xfrm>
            <a:off x="4684442" y="1402116"/>
            <a:ext cx="1161722" cy="658732"/>
          </a:xfrm>
          <a:prstGeom prst="roundRect">
            <a:avLst/>
          </a:prstGeom>
          <a:solidFill>
            <a:sysClr val="window" lastClr="FFFFFF"/>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Local data </a:t>
            </a:r>
          </a:p>
        </p:txBody>
      </p:sp>
      <p:sp>
        <p:nvSpPr>
          <p:cNvPr id="12" name="Rounded Rectangle 11"/>
          <p:cNvSpPr/>
          <p:nvPr/>
        </p:nvSpPr>
        <p:spPr>
          <a:xfrm>
            <a:off x="6474072" y="2780928"/>
            <a:ext cx="1161722" cy="701974"/>
          </a:xfrm>
          <a:prstGeom prst="roundRect">
            <a:avLst/>
          </a:prstGeom>
          <a:solidFill>
            <a:sysClr val="window" lastClr="FFFFFF"/>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Identified priorities </a:t>
            </a:r>
          </a:p>
        </p:txBody>
      </p:sp>
      <p:sp>
        <p:nvSpPr>
          <p:cNvPr id="13" name="Rounded Rectangle 12"/>
          <p:cNvSpPr/>
          <p:nvPr/>
        </p:nvSpPr>
        <p:spPr>
          <a:xfrm>
            <a:off x="1979712" y="4019474"/>
            <a:ext cx="898153" cy="710473"/>
          </a:xfrm>
          <a:prstGeom prst="roundRect">
            <a:avLst/>
          </a:prstGeom>
          <a:solidFill>
            <a:sysClr val="window" lastClr="FFFFFF"/>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Overview metrics</a:t>
            </a:r>
          </a:p>
        </p:txBody>
      </p:sp>
      <p:sp>
        <p:nvSpPr>
          <p:cNvPr id="14" name="Rounded Rectangle 13"/>
          <p:cNvSpPr/>
          <p:nvPr/>
        </p:nvSpPr>
        <p:spPr>
          <a:xfrm>
            <a:off x="3004250" y="4413114"/>
            <a:ext cx="929272" cy="727193"/>
          </a:xfrm>
          <a:prstGeom prst="roundRect">
            <a:avLst/>
          </a:prstGeom>
          <a:solidFill>
            <a:sysClr val="window" lastClr="FFFFFF"/>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Links to detailed metrics</a:t>
            </a:r>
          </a:p>
        </p:txBody>
      </p:sp>
      <p:sp>
        <p:nvSpPr>
          <p:cNvPr id="15" name="Rounded Rectangle 14"/>
          <p:cNvSpPr/>
          <p:nvPr/>
        </p:nvSpPr>
        <p:spPr>
          <a:xfrm>
            <a:off x="4110987" y="4574015"/>
            <a:ext cx="965069" cy="727193"/>
          </a:xfrm>
          <a:prstGeom prst="roundRect">
            <a:avLst/>
          </a:prstGeom>
          <a:solidFill>
            <a:sysClr val="window" lastClr="FFFFFF"/>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Policy guidance</a:t>
            </a:r>
          </a:p>
        </p:txBody>
      </p:sp>
      <p:sp>
        <p:nvSpPr>
          <p:cNvPr id="16" name="Rounded Rectangle 15"/>
          <p:cNvSpPr/>
          <p:nvPr/>
        </p:nvSpPr>
        <p:spPr>
          <a:xfrm>
            <a:off x="5247959" y="4429999"/>
            <a:ext cx="908217" cy="727193"/>
          </a:xfrm>
          <a:prstGeom prst="roundRect">
            <a:avLst/>
          </a:prstGeom>
          <a:solidFill>
            <a:sysClr val="window" lastClr="FFFFFF"/>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Robust evidence base</a:t>
            </a:r>
          </a:p>
        </p:txBody>
      </p:sp>
      <p:sp>
        <p:nvSpPr>
          <p:cNvPr id="17" name="Rounded Rectangle 16"/>
          <p:cNvSpPr/>
          <p:nvPr/>
        </p:nvSpPr>
        <p:spPr>
          <a:xfrm>
            <a:off x="6321237" y="4019473"/>
            <a:ext cx="915059" cy="710473"/>
          </a:xfrm>
          <a:prstGeom prst="roundRect">
            <a:avLst/>
          </a:prstGeom>
          <a:solidFill>
            <a:sysClr val="window" lastClr="FFFFFF"/>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National expert opinion</a:t>
            </a:r>
          </a:p>
        </p:txBody>
      </p:sp>
      <p:sp>
        <p:nvSpPr>
          <p:cNvPr id="18" name="Rounded Rectangle 17"/>
          <p:cNvSpPr/>
          <p:nvPr/>
        </p:nvSpPr>
        <p:spPr>
          <a:xfrm>
            <a:off x="6002566" y="1907156"/>
            <a:ext cx="1233730" cy="729756"/>
          </a:xfrm>
          <a:prstGeom prst="roundRect">
            <a:avLst/>
          </a:prstGeom>
          <a:solidFill>
            <a:sysClr val="window" lastClr="FFFFFF"/>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Local interventions</a:t>
            </a:r>
          </a:p>
        </p:txBody>
      </p:sp>
      <p:sp>
        <p:nvSpPr>
          <p:cNvPr id="19" name="Oval 18"/>
          <p:cNvSpPr/>
          <p:nvPr/>
        </p:nvSpPr>
        <p:spPr>
          <a:xfrm>
            <a:off x="3292725" y="2358771"/>
            <a:ext cx="2719435" cy="2060115"/>
          </a:xfrm>
          <a:prstGeom prst="ellipse">
            <a:avLst/>
          </a:prstGeom>
          <a:solidFill>
            <a:srgbClr val="002776"/>
          </a:solidFill>
          <a:ln w="762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JSNA Process</a:t>
            </a:r>
          </a:p>
        </p:txBody>
      </p:sp>
      <p:sp>
        <p:nvSpPr>
          <p:cNvPr id="20" name="Curved Down Arrow 19"/>
          <p:cNvSpPr/>
          <p:nvPr/>
        </p:nvSpPr>
        <p:spPr>
          <a:xfrm>
            <a:off x="3417653" y="2500648"/>
            <a:ext cx="2480393" cy="822788"/>
          </a:xfrm>
          <a:prstGeom prst="curvedDownArrow">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a typeface="+mn-ea"/>
              <a:cs typeface="Arial" panose="020B0604020202020204" pitchFamily="34" charset="0"/>
            </a:endParaRPr>
          </a:p>
        </p:txBody>
      </p:sp>
      <p:sp>
        <p:nvSpPr>
          <p:cNvPr id="21" name="Curved Down Arrow 20"/>
          <p:cNvSpPr/>
          <p:nvPr/>
        </p:nvSpPr>
        <p:spPr>
          <a:xfrm flipH="1" flipV="1">
            <a:off x="3387751" y="3435261"/>
            <a:ext cx="2480393" cy="822788"/>
          </a:xfrm>
          <a:prstGeom prst="curvedDownArrow">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a typeface="+mn-ea"/>
              <a:cs typeface="Arial" panose="020B0604020202020204" pitchFamily="34" charset="0"/>
            </a:endParaRPr>
          </a:p>
        </p:txBody>
      </p:sp>
      <p:sp>
        <p:nvSpPr>
          <p:cNvPr id="22" name="TextBox 21"/>
          <p:cNvSpPr txBox="1"/>
          <p:nvPr/>
        </p:nvSpPr>
        <p:spPr>
          <a:xfrm>
            <a:off x="3610192" y="622429"/>
            <a:ext cx="1967205" cy="646331"/>
          </a:xfrm>
          <a:prstGeom prst="rect">
            <a:avLst/>
          </a:prstGeom>
          <a:noFill/>
        </p:spPr>
        <p:txBody>
          <a:bodyPr wrap="none" rtlCol="0">
            <a:spAutoFit/>
          </a:bodyPr>
          <a:lstStyle/>
          <a:p>
            <a:pPr algn="ctr"/>
            <a:r>
              <a:rPr lang="en-GB" b="1" dirty="0">
                <a:solidFill>
                  <a:prstClr val="white"/>
                </a:solidFill>
                <a:cs typeface="Arial" panose="020B0604020202020204" pitchFamily="34" charset="0"/>
              </a:rPr>
              <a:t>Local inputs: </a:t>
            </a:r>
            <a:endParaRPr lang="en-GB" b="1" dirty="0" smtClean="0">
              <a:solidFill>
                <a:prstClr val="white"/>
              </a:solidFill>
              <a:cs typeface="Arial" panose="020B0604020202020204" pitchFamily="34" charset="0"/>
            </a:endParaRPr>
          </a:p>
          <a:p>
            <a:pPr algn="ctr"/>
            <a:r>
              <a:rPr lang="en-GB" b="1" dirty="0" smtClean="0">
                <a:solidFill>
                  <a:prstClr val="white"/>
                </a:solidFill>
                <a:cs typeface="Arial" panose="020B0604020202020204" pitchFamily="34" charset="0"/>
              </a:rPr>
              <a:t>Bespoke </a:t>
            </a:r>
            <a:r>
              <a:rPr lang="en-GB" b="1" dirty="0">
                <a:solidFill>
                  <a:prstClr val="white"/>
                </a:solidFill>
                <a:cs typeface="Arial" panose="020B0604020202020204" pitchFamily="34" charset="0"/>
              </a:rPr>
              <a:t>to </a:t>
            </a:r>
            <a:r>
              <a:rPr lang="en-GB" b="1" dirty="0" smtClean="0">
                <a:solidFill>
                  <a:prstClr val="white"/>
                </a:solidFill>
                <a:cs typeface="Arial" panose="020B0604020202020204" pitchFamily="34" charset="0"/>
              </a:rPr>
              <a:t>area</a:t>
            </a:r>
            <a:endParaRPr lang="en-GB" b="1" dirty="0">
              <a:solidFill>
                <a:prstClr val="white"/>
              </a:solidFill>
              <a:cs typeface="Arial" panose="020B0604020202020204" pitchFamily="34" charset="0"/>
            </a:endParaRPr>
          </a:p>
        </p:txBody>
      </p:sp>
      <p:sp>
        <p:nvSpPr>
          <p:cNvPr id="23" name="TextBox 22"/>
          <p:cNvSpPr txBox="1"/>
          <p:nvPr/>
        </p:nvSpPr>
        <p:spPr>
          <a:xfrm>
            <a:off x="3436068" y="5355213"/>
            <a:ext cx="2313454" cy="954107"/>
          </a:xfrm>
          <a:prstGeom prst="rect">
            <a:avLst/>
          </a:prstGeom>
          <a:noFill/>
        </p:spPr>
        <p:txBody>
          <a:bodyPr wrap="none" rtlCol="0">
            <a:spAutoFit/>
          </a:bodyPr>
          <a:lstStyle/>
          <a:p>
            <a:pPr algn="ctr"/>
            <a:r>
              <a:rPr lang="en-GB" b="1" dirty="0" smtClean="0">
                <a:solidFill>
                  <a:schemeClr val="bg1"/>
                </a:solidFill>
                <a:latin typeface="Arial" panose="020B0604020202020204" pitchFamily="34" charset="0"/>
                <a:cs typeface="Arial" panose="020B0604020202020204" pitchFamily="34" charset="0"/>
              </a:rPr>
              <a:t>National inputs:</a:t>
            </a:r>
          </a:p>
          <a:p>
            <a:pPr algn="ctr"/>
            <a:r>
              <a:rPr lang="en-GB" b="1" dirty="0">
                <a:solidFill>
                  <a:schemeClr val="bg1"/>
                </a:solidFill>
                <a:latin typeface="Arial" panose="020B0604020202020204" pitchFamily="34" charset="0"/>
                <a:cs typeface="Arial" panose="020B0604020202020204" pitchFamily="34" charset="0"/>
              </a:rPr>
              <a:t>Do once and share </a:t>
            </a:r>
          </a:p>
          <a:p>
            <a:pPr algn="ctr"/>
            <a:endParaRPr lang="en-GB" sz="2000" b="1" dirty="0">
              <a:solidFill>
                <a:schemeClr val="bg1"/>
              </a:solidFill>
              <a:latin typeface="Arial" panose="020B0604020202020204" pitchFamily="34" charset="0"/>
              <a:cs typeface="Arial" panose="020B0604020202020204" pitchFamily="34" charset="0"/>
            </a:endParaRPr>
          </a:p>
        </p:txBody>
      </p:sp>
      <p:sp>
        <p:nvSpPr>
          <p:cNvPr id="24" name="Title 1"/>
          <p:cNvSpPr>
            <a:spLocks noGrp="1"/>
          </p:cNvSpPr>
          <p:nvPr>
            <p:ph type="title"/>
          </p:nvPr>
        </p:nvSpPr>
        <p:spPr>
          <a:xfrm>
            <a:off x="395536" y="116632"/>
            <a:ext cx="8028000" cy="648072"/>
          </a:xfrm>
        </p:spPr>
        <p:txBody>
          <a:bodyPr/>
          <a:lstStyle/>
          <a:p>
            <a:r>
              <a:rPr lang="en-GB" dirty="0" smtClean="0"/>
              <a:t>Approach</a:t>
            </a:r>
            <a:endParaRPr lang="en-GB" dirty="0"/>
          </a:p>
        </p:txBody>
      </p:sp>
    </p:spTree>
    <p:extLst>
      <p:ext uri="{BB962C8B-B14F-4D97-AF65-F5344CB8AC3E}">
        <p14:creationId xmlns:p14="http://schemas.microsoft.com/office/powerpoint/2010/main" val="709192574"/>
      </p:ext>
    </p:extLst>
  </p:cSld>
  <p:clrMapOvr>
    <a:masterClrMapping/>
  </p:clrMapOvr>
  <mc:AlternateContent xmlns:mc="http://schemas.openxmlformats.org/markup-compatibility/2006" xmlns:p14="http://schemas.microsoft.com/office/powerpoint/2010/main">
    <mc:Choice Requires="p14">
      <p:transition spd="med" p14:dur="700" advTm="39817">
        <p:fade/>
      </p:transition>
    </mc:Choice>
    <mc:Fallback xmlns="">
      <p:transition spd="med" advTm="398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5500"/>
                            </p:stCondLst>
                            <p:childTnLst>
                              <p:par>
                                <p:cTn id="49" presetID="21"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heel(8)">
                                      <p:cBhvr>
                                        <p:cTn id="51" dur="2000"/>
                                        <p:tgtEl>
                                          <p:spTgt spid="20"/>
                                        </p:tgtEl>
                                      </p:cBhvr>
                                    </p:animEffect>
                                  </p:childTnLst>
                                </p:cTn>
                              </p:par>
                              <p:par>
                                <p:cTn id="52" presetID="21" presetClass="entr" presetSubtype="8"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heel(8)">
                                      <p:cBhvr>
                                        <p:cTn id="5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028000" cy="648072"/>
          </a:xfrm>
        </p:spPr>
        <p:txBody>
          <a:bodyPr/>
          <a:lstStyle/>
          <a:p>
            <a:r>
              <a:rPr lang="en-GB" dirty="0" smtClean="0"/>
              <a:t>Components</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14</a:t>
            </a:fld>
            <a:endParaRPr lang="en-US" dirty="0">
              <a:solidFill>
                <a:prstClr val="white"/>
              </a:solidFill>
            </a:endParaRPr>
          </a:p>
        </p:txBody>
      </p:sp>
      <p:sp>
        <p:nvSpPr>
          <p:cNvPr id="7" name="Rounded Rectangle 6"/>
          <p:cNvSpPr/>
          <p:nvPr/>
        </p:nvSpPr>
        <p:spPr>
          <a:xfrm>
            <a:off x="467544" y="5013176"/>
            <a:ext cx="8064896" cy="1224136"/>
          </a:xfrm>
          <a:prstGeom prst="roundRect">
            <a:avLst>
              <a:gd name="adj" fmla="val 12169"/>
            </a:avLst>
          </a:prstGeom>
          <a:solidFill>
            <a:srgbClr val="00B092"/>
          </a:solidFill>
          <a:ln w="25400" cap="flat" cmpd="sng" algn="ctr">
            <a:noFill/>
            <a:prstDash val="solid"/>
          </a:ln>
          <a:effectLst/>
        </p:spPr>
        <p:txBody>
          <a:bodyPr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Supporting components</a:t>
            </a:r>
          </a:p>
        </p:txBody>
      </p:sp>
      <p:sp>
        <p:nvSpPr>
          <p:cNvPr id="8" name="Rounded Rectangle 7"/>
          <p:cNvSpPr/>
          <p:nvPr/>
        </p:nvSpPr>
        <p:spPr>
          <a:xfrm>
            <a:off x="683568" y="836712"/>
            <a:ext cx="7632848" cy="4112006"/>
          </a:xfrm>
          <a:prstGeom prst="roundRect">
            <a:avLst>
              <a:gd name="adj" fmla="val 4669"/>
            </a:avLst>
          </a:prstGeom>
          <a:solidFill>
            <a:srgbClr val="822433"/>
          </a:solidFill>
          <a:ln w="25400" cap="flat" cmpd="sng" algn="ctr">
            <a:noFill/>
            <a:prstDash val="solid"/>
          </a:ln>
          <a:effectLst/>
        </p:spPr>
        <p:txBody>
          <a:bodyPr lIns="0" tIns="0" rIns="0" b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rPr>
              <a:t>Mental health and wellbeing JSNA toolkit 2017/18 </a:t>
            </a:r>
          </a:p>
        </p:txBody>
      </p:sp>
      <p:sp>
        <p:nvSpPr>
          <p:cNvPr id="10" name="Rounded Rectangle 9"/>
          <p:cNvSpPr/>
          <p:nvPr/>
        </p:nvSpPr>
        <p:spPr>
          <a:xfrm>
            <a:off x="4644008" y="3212976"/>
            <a:ext cx="3312368" cy="1656184"/>
          </a:xfrm>
          <a:prstGeom prst="roundRect">
            <a:avLst>
              <a:gd name="adj" fmla="val 4934"/>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Content:</a:t>
            </a:r>
          </a:p>
          <a:p>
            <a:pPr marL="144000" marR="0" lvl="0" indent="-1440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HTML based with bite sized sections</a:t>
            </a:r>
          </a:p>
          <a:p>
            <a:pPr marL="144000" marR="0" lvl="0" indent="-1440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Focus on prevention, wellbeing, risk profiling and community assets</a:t>
            </a:r>
          </a:p>
          <a:p>
            <a:pPr marL="144000" marR="0" lvl="0" indent="-1440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Intelligence on policy, case for change, data and interventions</a:t>
            </a:r>
          </a:p>
          <a:p>
            <a:pPr marL="144000" marR="0" lvl="0" indent="-1440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Guide follows life course</a:t>
            </a:r>
          </a:p>
        </p:txBody>
      </p:sp>
      <p:sp>
        <p:nvSpPr>
          <p:cNvPr id="11" name="Rounded Rectangle 10"/>
          <p:cNvSpPr/>
          <p:nvPr/>
        </p:nvSpPr>
        <p:spPr>
          <a:xfrm>
            <a:off x="3635896" y="5137657"/>
            <a:ext cx="1728192" cy="739614"/>
          </a:xfrm>
          <a:prstGeom prst="roundRect">
            <a:avLst>
              <a:gd name="adj" fmla="val 11850"/>
            </a:avLst>
          </a:prstGeom>
          <a:solidFill>
            <a:sysClr val="window" lastClr="FFFFFF"/>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Mental health JSNA stocktake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(Kaleidoscope)</a:t>
            </a:r>
          </a:p>
        </p:txBody>
      </p:sp>
      <p:sp>
        <p:nvSpPr>
          <p:cNvPr id="12" name="Rounded Rectangle 11"/>
          <p:cNvSpPr/>
          <p:nvPr/>
        </p:nvSpPr>
        <p:spPr>
          <a:xfrm>
            <a:off x="1043609" y="3212976"/>
            <a:ext cx="3221438" cy="1656184"/>
          </a:xfrm>
          <a:prstGeom prst="roundRect">
            <a:avLst>
              <a:gd name="adj" fmla="val 6237"/>
            </a:avLst>
          </a:prstGeom>
          <a:solidFill>
            <a:sysClr val="window" lastClr="FFFFFF"/>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Content:</a:t>
            </a:r>
          </a:p>
          <a:p>
            <a:pPr marL="144000" marR="0" lvl="0" indent="-1440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100+ overview metrics</a:t>
            </a:r>
          </a:p>
          <a:p>
            <a:pPr marL="144000" marR="0" lvl="0" indent="-1440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GP &amp; ward level metrics</a:t>
            </a:r>
          </a:p>
          <a:p>
            <a:pPr marL="144000" marR="0" lvl="0" indent="-1440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Each domain follows life course </a:t>
            </a:r>
          </a:p>
          <a:p>
            <a:pPr marL="144000" marR="0" lvl="0" indent="-1440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Gateway to a range of NMHIN topic based profiles</a:t>
            </a:r>
          </a:p>
          <a:p>
            <a:pPr marL="144000" marR="0" lvl="0" indent="-1440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PDF output report</a:t>
            </a:r>
          </a:p>
        </p:txBody>
      </p:sp>
      <p:sp>
        <p:nvSpPr>
          <p:cNvPr id="13" name="Rounded Rectangle 12"/>
          <p:cNvSpPr/>
          <p:nvPr/>
        </p:nvSpPr>
        <p:spPr>
          <a:xfrm>
            <a:off x="672382" y="5137656"/>
            <a:ext cx="2891506" cy="739615"/>
          </a:xfrm>
          <a:prstGeom prst="roundRect">
            <a:avLst>
              <a:gd name="adj" fmla="val 11850"/>
            </a:avLst>
          </a:prstGeom>
          <a:solidFill>
            <a:sysClr val="window" lastClr="FFFFFF"/>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Meeting the need – what makes a ‘good’ JSNA for mental health?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(Centre for Mental Health 2016)</a:t>
            </a:r>
          </a:p>
        </p:txBody>
      </p:sp>
      <p:sp>
        <p:nvSpPr>
          <p:cNvPr id="14" name="Rounded Rectangle 13"/>
          <p:cNvSpPr/>
          <p:nvPr/>
        </p:nvSpPr>
        <p:spPr>
          <a:xfrm>
            <a:off x="5436097" y="5137657"/>
            <a:ext cx="2952328" cy="739614"/>
          </a:xfrm>
          <a:prstGeom prst="roundRect">
            <a:avLst>
              <a:gd name="adj" fmla="val 10245"/>
            </a:avLst>
          </a:prstGeom>
          <a:solidFill>
            <a:sysClr val="window" lastClr="FFFFFF"/>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Mental health primary prevention return on investment tool &amp; report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(London School of Economics)</a:t>
            </a:r>
          </a:p>
        </p:txBody>
      </p:sp>
      <p:sp>
        <p:nvSpPr>
          <p:cNvPr id="15" name="Rounded Rectangle 14"/>
          <p:cNvSpPr/>
          <p:nvPr/>
        </p:nvSpPr>
        <p:spPr>
          <a:xfrm>
            <a:off x="1043609" y="1581361"/>
            <a:ext cx="1224135" cy="478497"/>
          </a:xfrm>
          <a:prstGeom prst="roundRect">
            <a:avLst/>
          </a:prstGeom>
          <a:solidFill>
            <a:sysClr val="window" lastClr="FFFFFF"/>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Prevalence &amp; incidence  </a:t>
            </a:r>
          </a:p>
        </p:txBody>
      </p:sp>
      <p:sp>
        <p:nvSpPr>
          <p:cNvPr id="16" name="Rounded Rectangle 15"/>
          <p:cNvSpPr/>
          <p:nvPr/>
        </p:nvSpPr>
        <p:spPr>
          <a:xfrm>
            <a:off x="1043608" y="2670898"/>
            <a:ext cx="1224136" cy="470070"/>
          </a:xfrm>
          <a:prstGeom prst="roundRect">
            <a:avLst/>
          </a:prstGeom>
          <a:solidFill>
            <a:sysClr val="window" lastClr="FFFFFF"/>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  Quality &amp; outcomes</a:t>
            </a:r>
          </a:p>
        </p:txBody>
      </p:sp>
      <p:sp>
        <p:nvSpPr>
          <p:cNvPr id="17" name="Rounded Rectangle 16"/>
          <p:cNvSpPr/>
          <p:nvPr/>
        </p:nvSpPr>
        <p:spPr>
          <a:xfrm>
            <a:off x="2987824" y="2670898"/>
            <a:ext cx="1277222" cy="470070"/>
          </a:xfrm>
          <a:prstGeom prst="roundRect">
            <a:avLst/>
          </a:prstGeom>
          <a:solidFill>
            <a:sysClr val="window" lastClr="FFFFFF"/>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Finance</a:t>
            </a:r>
          </a:p>
        </p:txBody>
      </p:sp>
      <p:sp>
        <p:nvSpPr>
          <p:cNvPr id="18" name="Rounded Rectangle 17"/>
          <p:cNvSpPr/>
          <p:nvPr/>
        </p:nvSpPr>
        <p:spPr>
          <a:xfrm>
            <a:off x="2987824" y="1581361"/>
            <a:ext cx="1277221" cy="478497"/>
          </a:xfrm>
          <a:prstGeom prst="roundRect">
            <a:avLst/>
          </a:prstGeom>
          <a:solidFill>
            <a:sysClr val="window" lastClr="FFFFFF"/>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Risk factors </a:t>
            </a:r>
          </a:p>
        </p:txBody>
      </p:sp>
      <p:sp>
        <p:nvSpPr>
          <p:cNvPr id="19" name="Rounded Rectangle 18"/>
          <p:cNvSpPr/>
          <p:nvPr/>
        </p:nvSpPr>
        <p:spPr>
          <a:xfrm>
            <a:off x="2987824" y="2134011"/>
            <a:ext cx="1277222" cy="462048"/>
          </a:xfrm>
          <a:prstGeom prst="roundRect">
            <a:avLst/>
          </a:prstGeom>
          <a:solidFill>
            <a:sysClr val="window" lastClr="FFFFFF"/>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Services</a:t>
            </a:r>
          </a:p>
        </p:txBody>
      </p:sp>
      <p:sp>
        <p:nvSpPr>
          <p:cNvPr id="20" name="Rounded Rectangle 19"/>
          <p:cNvSpPr/>
          <p:nvPr/>
        </p:nvSpPr>
        <p:spPr>
          <a:xfrm>
            <a:off x="1043609" y="2134011"/>
            <a:ext cx="1224135" cy="462048"/>
          </a:xfrm>
          <a:prstGeom prst="roundRect">
            <a:avLst/>
          </a:prstGeom>
          <a:solidFill>
            <a:sysClr val="window" lastClr="FFFFFF"/>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Protective factors  </a:t>
            </a:r>
          </a:p>
        </p:txBody>
      </p:sp>
      <p:sp>
        <p:nvSpPr>
          <p:cNvPr id="21" name="Rounded Rectangle 20"/>
          <p:cNvSpPr/>
          <p:nvPr/>
        </p:nvSpPr>
        <p:spPr>
          <a:xfrm>
            <a:off x="4644009" y="1581361"/>
            <a:ext cx="1296144" cy="502073"/>
          </a:xfrm>
          <a:prstGeom prst="roundRect">
            <a:avLst/>
          </a:prstGeom>
          <a:solidFill>
            <a:sysClr val="window" lastClr="FFFFFF"/>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Understanding  place</a:t>
            </a:r>
          </a:p>
        </p:txBody>
      </p:sp>
      <p:sp>
        <p:nvSpPr>
          <p:cNvPr id="22" name="Rounded Rectangle 21"/>
          <p:cNvSpPr/>
          <p:nvPr/>
        </p:nvSpPr>
        <p:spPr>
          <a:xfrm>
            <a:off x="4644009" y="2134011"/>
            <a:ext cx="1296144" cy="478056"/>
          </a:xfrm>
          <a:prstGeom prst="roundRect">
            <a:avLst/>
          </a:prstGeom>
          <a:solidFill>
            <a:sysClr val="window" lastClr="FFFFFF"/>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kern="0" dirty="0" smtClean="0">
                <a:solidFill>
                  <a:prstClr val="black"/>
                </a:solidFill>
                <a:latin typeface="Calibri"/>
                <a:cs typeface="Arial" panose="020B0604020202020204" pitchFamily="34" charset="0"/>
              </a:rPr>
              <a:t>Understanding people</a:t>
            </a: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 </a:t>
            </a:r>
          </a:p>
        </p:txBody>
      </p:sp>
      <p:sp>
        <p:nvSpPr>
          <p:cNvPr id="23" name="Rounded Rectangle 22"/>
          <p:cNvSpPr/>
          <p:nvPr/>
        </p:nvSpPr>
        <p:spPr>
          <a:xfrm>
            <a:off x="4644008" y="2670897"/>
            <a:ext cx="1296145" cy="456763"/>
          </a:xfrm>
          <a:prstGeom prst="roundRect">
            <a:avLst/>
          </a:prstGeom>
          <a:solidFill>
            <a:sysClr val="window" lastClr="FFFFFF"/>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Perinatal</a:t>
            </a:r>
          </a:p>
        </p:txBody>
      </p:sp>
      <p:sp>
        <p:nvSpPr>
          <p:cNvPr id="24" name="Rounded Rectangle 23"/>
          <p:cNvSpPr/>
          <p:nvPr/>
        </p:nvSpPr>
        <p:spPr>
          <a:xfrm>
            <a:off x="6660232" y="2134010"/>
            <a:ext cx="1296144" cy="478056"/>
          </a:xfrm>
          <a:prstGeom prst="roundRect">
            <a:avLst/>
          </a:prstGeom>
          <a:solidFill>
            <a:sysClr val="window" lastClr="FFFFFF"/>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Working age adults</a:t>
            </a:r>
          </a:p>
        </p:txBody>
      </p:sp>
      <p:sp>
        <p:nvSpPr>
          <p:cNvPr id="25" name="Rounded Rectangle 24"/>
          <p:cNvSpPr/>
          <p:nvPr/>
        </p:nvSpPr>
        <p:spPr>
          <a:xfrm>
            <a:off x="6660232" y="2670897"/>
            <a:ext cx="1296144" cy="456763"/>
          </a:xfrm>
          <a:prstGeom prst="roundRect">
            <a:avLst/>
          </a:prstGeom>
          <a:solidFill>
            <a:sysClr val="window" lastClr="FFFFFF"/>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Older years  </a:t>
            </a:r>
          </a:p>
        </p:txBody>
      </p:sp>
      <p:sp>
        <p:nvSpPr>
          <p:cNvPr id="26" name="TextBox 25"/>
          <p:cNvSpPr txBox="1"/>
          <p:nvPr/>
        </p:nvSpPr>
        <p:spPr>
          <a:xfrm>
            <a:off x="1115616" y="1218239"/>
            <a:ext cx="3060341" cy="338554"/>
          </a:xfrm>
          <a:prstGeom prst="rect">
            <a:avLst/>
          </a:prstGeom>
          <a:noFill/>
        </p:spPr>
        <p:txBody>
          <a:bodyPr wrap="square" rtlCol="0">
            <a:spAutoFit/>
          </a:bodyPr>
          <a:lstStyle/>
          <a:p>
            <a:pPr algn="ctr"/>
            <a:r>
              <a:rPr lang="en-GB" sz="1600" b="1" dirty="0" smtClean="0">
                <a:solidFill>
                  <a:prstClr val="white"/>
                </a:solidFill>
                <a:cs typeface="Arial" panose="020B0604020202020204" pitchFamily="34" charset="0"/>
              </a:rPr>
              <a:t>Data profile</a:t>
            </a:r>
            <a:endParaRPr lang="en-GB" sz="1600" b="1" dirty="0">
              <a:solidFill>
                <a:prstClr val="white"/>
              </a:solidFill>
              <a:cs typeface="Arial" panose="020B0604020202020204" pitchFamily="34" charset="0"/>
            </a:endParaRPr>
          </a:p>
        </p:txBody>
      </p:sp>
      <p:sp>
        <p:nvSpPr>
          <p:cNvPr id="27" name="TextBox 26"/>
          <p:cNvSpPr txBox="1"/>
          <p:nvPr/>
        </p:nvSpPr>
        <p:spPr>
          <a:xfrm>
            <a:off x="4860032" y="1218239"/>
            <a:ext cx="2952328" cy="338554"/>
          </a:xfrm>
          <a:prstGeom prst="rect">
            <a:avLst/>
          </a:prstGeom>
          <a:noFill/>
        </p:spPr>
        <p:txBody>
          <a:bodyPr wrap="square" rtlCol="0">
            <a:spAutoFit/>
          </a:bodyPr>
          <a:lstStyle/>
          <a:p>
            <a:pPr algn="ctr"/>
            <a:r>
              <a:rPr lang="en-GB" sz="1600" b="1" dirty="0" smtClean="0">
                <a:solidFill>
                  <a:prstClr val="white"/>
                </a:solidFill>
                <a:cs typeface="Arial" panose="020B0604020202020204" pitchFamily="34" charset="0"/>
              </a:rPr>
              <a:t>Knowledge guide</a:t>
            </a:r>
            <a:endParaRPr lang="en-GB" sz="1600" b="1" dirty="0">
              <a:solidFill>
                <a:prstClr val="white"/>
              </a:solidFill>
              <a:cs typeface="Arial" panose="020B0604020202020204" pitchFamily="34" charset="0"/>
            </a:endParaRPr>
          </a:p>
        </p:txBody>
      </p:sp>
      <p:sp>
        <p:nvSpPr>
          <p:cNvPr id="28" name="Rounded Rectangle 27"/>
          <p:cNvSpPr/>
          <p:nvPr/>
        </p:nvSpPr>
        <p:spPr>
          <a:xfrm>
            <a:off x="6660232" y="1581361"/>
            <a:ext cx="1296144" cy="502073"/>
          </a:xfrm>
          <a:prstGeom prst="roundRect">
            <a:avLst/>
          </a:prstGeom>
          <a:solidFill>
            <a:sysClr val="window" lastClr="FFFFFF"/>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Children &amp; young people</a:t>
            </a:r>
          </a:p>
        </p:txBody>
      </p:sp>
      <p:cxnSp>
        <p:nvCxnSpPr>
          <p:cNvPr id="29" name="Straight Connector 28"/>
          <p:cNvCxnSpPr>
            <a:endCxn id="35" idx="2"/>
          </p:cNvCxnSpPr>
          <p:nvPr/>
        </p:nvCxnSpPr>
        <p:spPr>
          <a:xfrm flipV="1">
            <a:off x="6300192" y="1990073"/>
            <a:ext cx="0" cy="1366919"/>
          </a:xfrm>
          <a:prstGeom prst="line">
            <a:avLst/>
          </a:prstGeom>
          <a:noFill/>
          <a:ln w="38100" cap="flat" cmpd="sng" algn="ctr">
            <a:solidFill>
              <a:sysClr val="window" lastClr="FFFFFF"/>
            </a:solidFill>
            <a:prstDash val="solid"/>
          </a:ln>
          <a:effectLst/>
        </p:spPr>
      </p:cxnSp>
      <p:sp>
        <p:nvSpPr>
          <p:cNvPr id="30" name="Arc 29"/>
          <p:cNvSpPr/>
          <p:nvPr/>
        </p:nvSpPr>
        <p:spPr>
          <a:xfrm>
            <a:off x="5580112" y="2373038"/>
            <a:ext cx="720080" cy="297860"/>
          </a:xfrm>
          <a:prstGeom prst="arc">
            <a:avLst/>
          </a:prstGeom>
          <a:noFill/>
          <a:ln w="38100" cap="flat" cmpd="sng" algn="ctr">
            <a:solidFill>
              <a:sysClr val="window" lastClr="FFFFFF"/>
            </a:solidFill>
            <a:prstDash val="solid"/>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1" name="Arc 30"/>
          <p:cNvSpPr/>
          <p:nvPr/>
        </p:nvSpPr>
        <p:spPr>
          <a:xfrm>
            <a:off x="5580112" y="2915116"/>
            <a:ext cx="720080" cy="297860"/>
          </a:xfrm>
          <a:prstGeom prst="arc">
            <a:avLst/>
          </a:prstGeom>
          <a:noFill/>
          <a:ln w="38100" cap="flat" cmpd="sng" algn="ctr">
            <a:solidFill>
              <a:sysClr val="window" lastClr="FFFFFF"/>
            </a:solidFill>
            <a:prstDash val="solid"/>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2" name="Arc 31"/>
          <p:cNvSpPr/>
          <p:nvPr/>
        </p:nvSpPr>
        <p:spPr>
          <a:xfrm>
            <a:off x="5580112" y="1834996"/>
            <a:ext cx="720080" cy="297860"/>
          </a:xfrm>
          <a:prstGeom prst="arc">
            <a:avLst/>
          </a:prstGeom>
          <a:noFill/>
          <a:ln w="38100" cap="flat" cmpd="sng" algn="ctr">
            <a:solidFill>
              <a:sysClr val="window" lastClr="FFFFFF"/>
            </a:solidFill>
            <a:prstDash val="solid"/>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3" name="Arc 32"/>
          <p:cNvSpPr/>
          <p:nvPr/>
        </p:nvSpPr>
        <p:spPr>
          <a:xfrm flipH="1">
            <a:off x="6300192" y="2915116"/>
            <a:ext cx="720080" cy="297860"/>
          </a:xfrm>
          <a:prstGeom prst="arc">
            <a:avLst/>
          </a:prstGeom>
          <a:noFill/>
          <a:ln w="38100" cap="flat" cmpd="sng" algn="ctr">
            <a:solidFill>
              <a:sysClr val="window" lastClr="FFFFFF"/>
            </a:solidFill>
            <a:prstDash val="solid"/>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4" name="Arc 33"/>
          <p:cNvSpPr/>
          <p:nvPr/>
        </p:nvSpPr>
        <p:spPr>
          <a:xfrm flipH="1">
            <a:off x="6300192" y="2374821"/>
            <a:ext cx="720080" cy="297860"/>
          </a:xfrm>
          <a:prstGeom prst="arc">
            <a:avLst/>
          </a:prstGeom>
          <a:noFill/>
          <a:ln w="38100" cap="flat" cmpd="sng" algn="ctr">
            <a:solidFill>
              <a:sysClr val="window" lastClr="FFFFFF"/>
            </a:solidFill>
            <a:prstDash val="solid"/>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5" name="Arc 34"/>
          <p:cNvSpPr/>
          <p:nvPr/>
        </p:nvSpPr>
        <p:spPr>
          <a:xfrm flipH="1">
            <a:off x="6300192" y="1841143"/>
            <a:ext cx="720080" cy="297860"/>
          </a:xfrm>
          <a:prstGeom prst="arc">
            <a:avLst/>
          </a:prstGeom>
          <a:noFill/>
          <a:ln w="38100" cap="flat" cmpd="sng" algn="ctr">
            <a:solidFill>
              <a:sysClr val="window" lastClr="FFFFFF"/>
            </a:solidFill>
            <a:prstDash val="solid"/>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36" name="Straight Connector 35"/>
          <p:cNvCxnSpPr>
            <a:endCxn id="42" idx="2"/>
          </p:cNvCxnSpPr>
          <p:nvPr/>
        </p:nvCxnSpPr>
        <p:spPr>
          <a:xfrm flipV="1">
            <a:off x="2627784" y="2008190"/>
            <a:ext cx="0" cy="1348802"/>
          </a:xfrm>
          <a:prstGeom prst="line">
            <a:avLst/>
          </a:prstGeom>
          <a:noFill/>
          <a:ln w="38100" cap="flat" cmpd="sng" algn="ctr">
            <a:solidFill>
              <a:sysClr val="window" lastClr="FFFFFF"/>
            </a:solidFill>
            <a:prstDash val="solid"/>
          </a:ln>
          <a:effectLst/>
        </p:spPr>
      </p:cxnSp>
      <p:sp>
        <p:nvSpPr>
          <p:cNvPr id="37" name="Arc 36"/>
          <p:cNvSpPr/>
          <p:nvPr/>
        </p:nvSpPr>
        <p:spPr>
          <a:xfrm>
            <a:off x="1907704" y="2391155"/>
            <a:ext cx="720080" cy="297860"/>
          </a:xfrm>
          <a:prstGeom prst="arc">
            <a:avLst/>
          </a:prstGeom>
          <a:noFill/>
          <a:ln w="38100" cap="flat" cmpd="sng" algn="ctr">
            <a:solidFill>
              <a:sysClr val="window" lastClr="FFFFFF"/>
            </a:solidFill>
            <a:prstDash val="solid"/>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8" name="Arc 37"/>
          <p:cNvSpPr/>
          <p:nvPr/>
        </p:nvSpPr>
        <p:spPr>
          <a:xfrm>
            <a:off x="1907704" y="2933233"/>
            <a:ext cx="720080" cy="297860"/>
          </a:xfrm>
          <a:prstGeom prst="arc">
            <a:avLst/>
          </a:prstGeom>
          <a:noFill/>
          <a:ln w="38100" cap="flat" cmpd="sng" algn="ctr">
            <a:solidFill>
              <a:sysClr val="window" lastClr="FFFFFF"/>
            </a:solidFill>
            <a:prstDash val="solid"/>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9" name="Arc 38"/>
          <p:cNvSpPr/>
          <p:nvPr/>
        </p:nvSpPr>
        <p:spPr>
          <a:xfrm>
            <a:off x="1907704" y="1853113"/>
            <a:ext cx="720080" cy="297860"/>
          </a:xfrm>
          <a:prstGeom prst="arc">
            <a:avLst/>
          </a:prstGeom>
          <a:noFill/>
          <a:ln w="38100" cap="flat" cmpd="sng" algn="ctr">
            <a:solidFill>
              <a:sysClr val="window" lastClr="FFFFFF"/>
            </a:solidFill>
            <a:prstDash val="solid"/>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40" name="Arc 39"/>
          <p:cNvSpPr/>
          <p:nvPr/>
        </p:nvSpPr>
        <p:spPr>
          <a:xfrm flipH="1">
            <a:off x="2627784" y="2933233"/>
            <a:ext cx="720080" cy="297860"/>
          </a:xfrm>
          <a:prstGeom prst="arc">
            <a:avLst/>
          </a:prstGeom>
          <a:noFill/>
          <a:ln w="38100" cap="flat" cmpd="sng" algn="ctr">
            <a:solidFill>
              <a:sysClr val="window" lastClr="FFFFFF"/>
            </a:solidFill>
            <a:prstDash val="solid"/>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41" name="Arc 40"/>
          <p:cNvSpPr/>
          <p:nvPr/>
        </p:nvSpPr>
        <p:spPr>
          <a:xfrm flipH="1">
            <a:off x="2627784" y="2392938"/>
            <a:ext cx="720080" cy="297860"/>
          </a:xfrm>
          <a:prstGeom prst="arc">
            <a:avLst/>
          </a:prstGeom>
          <a:noFill/>
          <a:ln w="38100" cap="flat" cmpd="sng" algn="ctr">
            <a:solidFill>
              <a:sysClr val="window" lastClr="FFFFFF"/>
            </a:solidFill>
            <a:prstDash val="solid"/>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42" name="Arc 41"/>
          <p:cNvSpPr/>
          <p:nvPr/>
        </p:nvSpPr>
        <p:spPr>
          <a:xfrm flipH="1">
            <a:off x="2627784" y="1859260"/>
            <a:ext cx="720080" cy="297860"/>
          </a:xfrm>
          <a:prstGeom prst="arc">
            <a:avLst/>
          </a:prstGeom>
          <a:noFill/>
          <a:ln w="38100" cap="flat" cmpd="sng" algn="ctr">
            <a:solidFill>
              <a:sysClr val="window" lastClr="FFFFFF"/>
            </a:solidFill>
            <a:prstDash val="solid"/>
            <a:head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a typeface="+mn-ea"/>
              <a:cs typeface="+mn-cs"/>
            </a:endParaRPr>
          </a:p>
        </p:txBody>
      </p:sp>
      <p:cxnSp>
        <p:nvCxnSpPr>
          <p:cNvPr id="43" name="Straight Arrow Connector 42"/>
          <p:cNvCxnSpPr>
            <a:stCxn id="12" idx="3"/>
            <a:endCxn id="10" idx="1"/>
          </p:cNvCxnSpPr>
          <p:nvPr/>
        </p:nvCxnSpPr>
        <p:spPr>
          <a:xfrm>
            <a:off x="4265047" y="4041068"/>
            <a:ext cx="378961" cy="0"/>
          </a:xfrm>
          <a:prstGeom prst="straightConnector1">
            <a:avLst/>
          </a:prstGeom>
          <a:noFill/>
          <a:ln w="38100" cap="flat" cmpd="sng" algn="ctr">
            <a:solidFill>
              <a:sysClr val="window" lastClr="FFFFFF"/>
            </a:solidFill>
            <a:prstDash val="solid"/>
            <a:headEnd type="triangle"/>
            <a:tailEnd type="triangle"/>
          </a:ln>
          <a:effectLst/>
        </p:spPr>
      </p:cxnSp>
    </p:spTree>
    <p:custDataLst>
      <p:tags r:id="rId1"/>
    </p:custDataLst>
    <p:extLst>
      <p:ext uri="{BB962C8B-B14F-4D97-AF65-F5344CB8AC3E}">
        <p14:creationId xmlns:p14="http://schemas.microsoft.com/office/powerpoint/2010/main" val="2788126813"/>
      </p:ext>
    </p:extLst>
  </p:cSld>
  <p:clrMapOvr>
    <a:masterClrMapping/>
  </p:clrMapOvr>
  <mc:AlternateContent xmlns:mc="http://schemas.openxmlformats.org/markup-compatibility/2006" xmlns:p14="http://schemas.microsoft.com/office/powerpoint/2010/main">
    <mc:Choice Requires="p14">
      <p:transition spd="med" p14:dur="700" advTm="115182">
        <p:fade/>
      </p:transition>
    </mc:Choice>
    <mc:Fallback xmlns="">
      <p:transition spd="med" advTm="115182">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6512" y="6309320"/>
            <a:ext cx="9180512" cy="549275"/>
          </a:xfrm>
        </p:spPr>
        <p:txBody>
          <a:bodyPr/>
          <a:lstStyle/>
          <a:p>
            <a:r>
              <a:rPr lang="en-US" smtClean="0">
                <a:solidFill>
                  <a:prstClr val="white"/>
                </a:solidFill>
              </a:rPr>
              <a:t>  </a:t>
            </a:r>
            <a:fld id="{2565FA6D-D4C8-4C4C-AC4B-3269734D34D8}" type="slidenum">
              <a:rPr lang="en-US" smtClean="0">
                <a:solidFill>
                  <a:prstClr val="white"/>
                </a:solidFill>
              </a:rPr>
              <a:pPr/>
              <a:t>15</a:t>
            </a:fld>
            <a:endParaRPr lang="en-US" dirty="0">
              <a:solidFill>
                <a:prstClr val="white"/>
              </a:solidFill>
            </a:endParaRPr>
          </a:p>
        </p:txBody>
      </p:sp>
      <p:pic>
        <p:nvPicPr>
          <p:cNvPr id="7170" name="Home page"/>
          <p:cNvPicPr>
            <a:picLocks noChangeAspect="1" noChangeArrowheads="1"/>
          </p:cNvPicPr>
          <p:nvPr/>
        </p:nvPicPr>
        <p:blipFill rotWithShape="1">
          <a:blip r:embed="rId4">
            <a:extLst>
              <a:ext uri="{28A0092B-C50C-407E-A947-70E740481C1C}">
                <a14:useLocalDpi xmlns:a14="http://schemas.microsoft.com/office/drawing/2010/main" val="0"/>
              </a:ext>
            </a:extLst>
          </a:blip>
          <a:srcRect b="10438"/>
          <a:stretch/>
        </p:blipFill>
        <p:spPr bwMode="auto">
          <a:xfrm>
            <a:off x="251520" y="1055477"/>
            <a:ext cx="8700391" cy="503781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Grey out box"/>
          <p:cNvSpPr/>
          <p:nvPr/>
        </p:nvSpPr>
        <p:spPr>
          <a:xfrm>
            <a:off x="0" y="2636912"/>
            <a:ext cx="9144000" cy="3672408"/>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GB" sz="2400" dirty="0">
              <a:solidFill>
                <a:prstClr val="black"/>
              </a:solidFill>
              <a:ea typeface="ヒラギノ角ゴ Pro W3" pitchFamily="84" charset="-128"/>
              <a:cs typeface="ヒラギノ角ゴ Pro W3" pitchFamily="84" charset="-128"/>
            </a:endParaRPr>
          </a:p>
          <a:p>
            <a:pPr algn="ctr" fontAlgn="base">
              <a:spcBef>
                <a:spcPct val="0"/>
              </a:spcBef>
              <a:spcAft>
                <a:spcPct val="0"/>
              </a:spcAft>
            </a:pPr>
            <a:endParaRPr lang="en-GB" sz="2400" dirty="0">
              <a:solidFill>
                <a:prstClr val="white"/>
              </a:solidFill>
            </a:endParaRPr>
          </a:p>
        </p:txBody>
      </p:sp>
      <p:sp>
        <p:nvSpPr>
          <p:cNvPr id="70" name="Grey out box 2"/>
          <p:cNvSpPr/>
          <p:nvPr/>
        </p:nvSpPr>
        <p:spPr>
          <a:xfrm>
            <a:off x="0" y="188640"/>
            <a:ext cx="9144000" cy="3096345"/>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GB" sz="2400" dirty="0">
              <a:solidFill>
                <a:prstClr val="black"/>
              </a:solidFill>
              <a:ea typeface="ヒラギノ角ゴ Pro W3" pitchFamily="84" charset="-128"/>
              <a:cs typeface="ヒラギノ角ゴ Pro W3" pitchFamily="84" charset="-128"/>
            </a:endParaRPr>
          </a:p>
          <a:p>
            <a:pPr algn="ctr" fontAlgn="base">
              <a:spcBef>
                <a:spcPct val="0"/>
              </a:spcBef>
              <a:spcAft>
                <a:spcPct val="0"/>
              </a:spcAft>
            </a:pPr>
            <a:endParaRPr lang="en-GB" sz="2400" dirty="0">
              <a:solidFill>
                <a:prstClr val="white"/>
              </a:solidFill>
            </a:endParaRPr>
          </a:p>
        </p:txBody>
      </p:sp>
      <p:sp>
        <p:nvSpPr>
          <p:cNvPr id="9" name="Grey out box 3"/>
          <p:cNvSpPr/>
          <p:nvPr/>
        </p:nvSpPr>
        <p:spPr>
          <a:xfrm>
            <a:off x="0" y="481533"/>
            <a:ext cx="9144000" cy="1651323"/>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400">
              <a:solidFill>
                <a:prstClr val="white"/>
              </a:solidFill>
            </a:endParaRPr>
          </a:p>
        </p:txBody>
      </p:sp>
      <p:sp>
        <p:nvSpPr>
          <p:cNvPr id="48" name="Slide Title"/>
          <p:cNvSpPr>
            <a:spLocks noGrp="1"/>
          </p:cNvSpPr>
          <p:nvPr>
            <p:ph type="title"/>
          </p:nvPr>
        </p:nvSpPr>
        <p:spPr>
          <a:xfrm>
            <a:off x="323528" y="116632"/>
            <a:ext cx="8028000" cy="648072"/>
          </a:xfrm>
        </p:spPr>
        <p:txBody>
          <a:bodyPr>
            <a:normAutofit/>
          </a:bodyPr>
          <a:lstStyle/>
          <a:p>
            <a:r>
              <a:rPr lang="en-GB" dirty="0" smtClean="0"/>
              <a:t>Data Profile: Overview</a:t>
            </a:r>
            <a:endParaRPr lang="en-GB" dirty="0"/>
          </a:p>
        </p:txBody>
      </p:sp>
      <p:sp>
        <p:nvSpPr>
          <p:cNvPr id="7176" name="Functions box"/>
          <p:cNvSpPr/>
          <p:nvPr/>
        </p:nvSpPr>
        <p:spPr>
          <a:xfrm>
            <a:off x="251520" y="3297736"/>
            <a:ext cx="7632848" cy="1211383"/>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400">
              <a:solidFill>
                <a:prstClr val="white"/>
              </a:solidFill>
            </a:endParaRPr>
          </a:p>
        </p:txBody>
      </p:sp>
      <p:cxnSp>
        <p:nvCxnSpPr>
          <p:cNvPr id="30" name="Overview Connector"/>
          <p:cNvCxnSpPr>
            <a:stCxn id="29" idx="1"/>
            <a:endCxn id="28" idx="5"/>
          </p:cNvCxnSpPr>
          <p:nvPr/>
        </p:nvCxnSpPr>
        <p:spPr>
          <a:xfrm flipH="1" flipV="1">
            <a:off x="844424" y="3244287"/>
            <a:ext cx="919264" cy="1217211"/>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8" name="Overview Oval"/>
          <p:cNvSpPr/>
          <p:nvPr/>
        </p:nvSpPr>
        <p:spPr>
          <a:xfrm>
            <a:off x="107504" y="2587397"/>
            <a:ext cx="863355" cy="769595"/>
          </a:xfrm>
          <a:prstGeom prst="ellipse">
            <a:avLst/>
          </a:prstGeom>
          <a:noFill/>
          <a:ln w="254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prstClr val="white"/>
              </a:solidFill>
            </a:endParaRPr>
          </a:p>
        </p:txBody>
      </p:sp>
      <p:pic>
        <p:nvPicPr>
          <p:cNvPr id="29" name="Overview Picture"/>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763688" y="2253635"/>
            <a:ext cx="6912768" cy="4415725"/>
          </a:xfrm>
          <a:prstGeom prst="rect">
            <a:avLst/>
          </a:prstGeom>
          <a:ln>
            <a:solidFill>
              <a:srgbClr val="C00000"/>
            </a:solidFill>
            <a:prstDash val="dash"/>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31" name="Compare Picture"/>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034688" y="2564904"/>
            <a:ext cx="6649055" cy="4147955"/>
          </a:xfrm>
          <a:prstGeom prst="rect">
            <a:avLst/>
          </a:prstGeom>
          <a:noFill/>
          <a:ln w="19050">
            <a:solidFill>
              <a:schemeClr val="bg2"/>
            </a:solidFill>
            <a:prstDash val="dash"/>
            <a:miter lim="800000"/>
            <a:headEnd/>
            <a:tailEnd/>
          </a:ln>
          <a:extLst>
            <a:ext uri="{909E8E84-426E-40DD-AFC4-6F175D3DCCD1}">
              <a14:hiddenFill xmlns:a14="http://schemas.microsoft.com/office/drawing/2010/main">
                <a:solidFill>
                  <a:schemeClr val="accent1"/>
                </a:solidFill>
              </a14:hiddenFill>
            </a:ext>
          </a:extLst>
        </p:spPr>
      </p:pic>
      <p:cxnSp>
        <p:nvCxnSpPr>
          <p:cNvPr id="20" name="Compare connector"/>
          <p:cNvCxnSpPr>
            <a:stCxn id="31" idx="1"/>
            <a:endCxn id="32" idx="5"/>
          </p:cNvCxnSpPr>
          <p:nvPr/>
        </p:nvCxnSpPr>
        <p:spPr>
          <a:xfrm flipH="1" flipV="1">
            <a:off x="1497417" y="3272082"/>
            <a:ext cx="537271" cy="1366800"/>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32" name="Compare oval"/>
          <p:cNvSpPr/>
          <p:nvPr/>
        </p:nvSpPr>
        <p:spPr>
          <a:xfrm>
            <a:off x="784864" y="2636912"/>
            <a:ext cx="834808" cy="744148"/>
          </a:xfrm>
          <a:prstGeom prst="ellipse">
            <a:avLst/>
          </a:prstGeom>
          <a:noFill/>
          <a:ln w="254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prstClr val="white"/>
              </a:solidFill>
            </a:endParaRPr>
          </a:p>
        </p:txBody>
      </p:sp>
      <p:grpSp>
        <p:nvGrpSpPr>
          <p:cNvPr id="35" name="Map Picture"/>
          <p:cNvGrpSpPr/>
          <p:nvPr/>
        </p:nvGrpSpPr>
        <p:grpSpPr>
          <a:xfrm>
            <a:off x="3275856" y="614347"/>
            <a:ext cx="3888500" cy="5589647"/>
            <a:chOff x="4156562" y="583661"/>
            <a:chExt cx="3888500" cy="5589647"/>
          </a:xfrm>
        </p:grpSpPr>
        <p:pic>
          <p:nvPicPr>
            <p:cNvPr id="40"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156562" y="583661"/>
              <a:ext cx="3735582" cy="2830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4183181" y="3414409"/>
              <a:ext cx="3861881" cy="822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4186046" y="4079129"/>
              <a:ext cx="3734139" cy="209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Rectangle 42"/>
            <p:cNvSpPr/>
            <p:nvPr/>
          </p:nvSpPr>
          <p:spPr>
            <a:xfrm>
              <a:off x="4156562" y="583661"/>
              <a:ext cx="3888500" cy="5589647"/>
            </a:xfrm>
            <a:prstGeom prst="rect">
              <a:avLst/>
            </a:prstGeom>
            <a:noFill/>
            <a:ln w="1905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400">
                <a:solidFill>
                  <a:prstClr val="white"/>
                </a:solidFill>
              </a:endParaRPr>
            </a:p>
          </p:txBody>
        </p:sp>
      </p:grpSp>
      <p:cxnSp>
        <p:nvCxnSpPr>
          <p:cNvPr id="44" name="Map Connector"/>
          <p:cNvCxnSpPr>
            <a:stCxn id="41" idx="1"/>
            <a:endCxn id="34" idx="6"/>
          </p:cNvCxnSpPr>
          <p:nvPr/>
        </p:nvCxnSpPr>
        <p:spPr>
          <a:xfrm flipH="1" flipV="1">
            <a:off x="2268616" y="3043484"/>
            <a:ext cx="1033859" cy="812721"/>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34" name="Map Oval"/>
          <p:cNvSpPr/>
          <p:nvPr/>
        </p:nvSpPr>
        <p:spPr>
          <a:xfrm>
            <a:off x="1403648" y="2657967"/>
            <a:ext cx="864968" cy="771033"/>
          </a:xfrm>
          <a:prstGeom prst="ellipse">
            <a:avLst/>
          </a:prstGeom>
          <a:noFill/>
          <a:ln w="254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prstClr val="white"/>
              </a:solidFill>
            </a:endParaRPr>
          </a:p>
        </p:txBody>
      </p:sp>
      <p:pic>
        <p:nvPicPr>
          <p:cNvPr id="46" name="Trends Picture"/>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984335" y="1916832"/>
            <a:ext cx="7061679" cy="4680520"/>
          </a:xfrm>
          <a:prstGeom prst="rect">
            <a:avLst/>
          </a:prstGeom>
          <a:ln>
            <a:solidFill>
              <a:srgbClr val="C00000"/>
            </a:solidFill>
            <a:prstDash val="dash"/>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45" name="Trends Oval"/>
          <p:cNvSpPr/>
          <p:nvPr/>
        </p:nvSpPr>
        <p:spPr>
          <a:xfrm>
            <a:off x="2051720" y="2627899"/>
            <a:ext cx="792088" cy="729093"/>
          </a:xfrm>
          <a:prstGeom prst="ellipse">
            <a:avLst/>
          </a:prstGeom>
          <a:noFill/>
          <a:ln w="254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prstClr val="white"/>
              </a:solidFill>
            </a:endParaRPr>
          </a:p>
        </p:txBody>
      </p:sp>
      <p:cxnSp>
        <p:nvCxnSpPr>
          <p:cNvPr id="47" name="Trends Connector"/>
          <p:cNvCxnSpPr>
            <a:stCxn id="46" idx="1"/>
            <a:endCxn id="45" idx="4"/>
          </p:cNvCxnSpPr>
          <p:nvPr/>
        </p:nvCxnSpPr>
        <p:spPr>
          <a:xfrm flipH="1" flipV="1">
            <a:off x="2447764" y="3356992"/>
            <a:ext cx="536571" cy="900100"/>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1" name="Compare areas  Connector"/>
          <p:cNvCxnSpPr>
            <a:endCxn id="50" idx="4"/>
          </p:cNvCxnSpPr>
          <p:nvPr/>
        </p:nvCxnSpPr>
        <p:spPr>
          <a:xfrm flipV="1">
            <a:off x="3095741" y="3409170"/>
            <a:ext cx="0" cy="751402"/>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49" name="Compare areas Picture"/>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208630" y="3592898"/>
            <a:ext cx="6651545" cy="3148470"/>
          </a:xfrm>
          <a:prstGeom prst="rect">
            <a:avLst/>
          </a:prstGeom>
          <a:ln>
            <a:solidFill>
              <a:srgbClr val="C00000"/>
            </a:solidFill>
            <a:prstDash val="dash"/>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50" name="Compare areas Oval"/>
          <p:cNvSpPr/>
          <p:nvPr/>
        </p:nvSpPr>
        <p:spPr>
          <a:xfrm>
            <a:off x="2699792" y="2618959"/>
            <a:ext cx="791897" cy="790211"/>
          </a:xfrm>
          <a:prstGeom prst="ellipse">
            <a:avLst/>
          </a:prstGeom>
          <a:noFill/>
          <a:ln w="254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prstClr val="white"/>
              </a:solidFill>
            </a:endParaRPr>
          </a:p>
        </p:txBody>
      </p:sp>
      <p:sp>
        <p:nvSpPr>
          <p:cNvPr id="53" name="Area profile Oval"/>
          <p:cNvSpPr/>
          <p:nvPr/>
        </p:nvSpPr>
        <p:spPr>
          <a:xfrm>
            <a:off x="3347864" y="2646635"/>
            <a:ext cx="864096" cy="762535"/>
          </a:xfrm>
          <a:prstGeom prst="ellipse">
            <a:avLst/>
          </a:prstGeom>
          <a:noFill/>
          <a:ln w="254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prstClr val="white"/>
              </a:solidFill>
            </a:endParaRPr>
          </a:p>
        </p:txBody>
      </p:sp>
      <p:cxnSp>
        <p:nvCxnSpPr>
          <p:cNvPr id="54" name="Area profile Connector"/>
          <p:cNvCxnSpPr>
            <a:endCxn id="53" idx="4"/>
          </p:cNvCxnSpPr>
          <p:nvPr/>
        </p:nvCxnSpPr>
        <p:spPr>
          <a:xfrm flipV="1">
            <a:off x="3721530" y="3409170"/>
            <a:ext cx="58382" cy="693712"/>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52" name="Area Profile Picture"/>
          <p:cNvPicPr>
            <a:picLocks noChangeAspect="1" noChangeArrowheads="1"/>
          </p:cNvPicPr>
          <p:nvPr/>
        </p:nvPicPr>
        <p:blipFill rotWithShape="1">
          <a:blip r:embed="rId12">
            <a:extLst>
              <a:ext uri="{28A0092B-C50C-407E-A947-70E740481C1C}">
                <a14:useLocalDpi xmlns:a14="http://schemas.microsoft.com/office/drawing/2010/main" val="0"/>
              </a:ext>
            </a:extLst>
          </a:blip>
          <a:srcRect t="42305"/>
          <a:stretch/>
        </p:blipFill>
        <p:spPr bwMode="auto">
          <a:xfrm>
            <a:off x="306371" y="3756027"/>
            <a:ext cx="8538604" cy="2875684"/>
          </a:xfrm>
          <a:prstGeom prst="rect">
            <a:avLst/>
          </a:prstGeom>
          <a:ln>
            <a:solidFill>
              <a:srgbClr val="C00000"/>
            </a:solidFill>
            <a:prstDash val="dash"/>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8" name="Inequalities Picture" descr="Screen Clipping"/>
          <p:cNvPicPr>
            <a:picLocks noChangeAspect="1"/>
          </p:cNvPicPr>
          <p:nvPr/>
        </p:nvPicPr>
        <p:blipFill rotWithShape="1">
          <a:blip r:embed="rId13">
            <a:extLst>
              <a:ext uri="{28A0092B-C50C-407E-A947-70E740481C1C}">
                <a14:useLocalDpi xmlns:a14="http://schemas.microsoft.com/office/drawing/2010/main" val="0"/>
              </a:ext>
            </a:extLst>
          </a:blip>
          <a:srcRect b="7846"/>
          <a:stretch/>
        </p:blipFill>
        <p:spPr>
          <a:xfrm>
            <a:off x="539552" y="3540422"/>
            <a:ext cx="7765790" cy="3215220"/>
          </a:xfrm>
          <a:prstGeom prst="rect">
            <a:avLst/>
          </a:prstGeom>
          <a:ln>
            <a:solidFill>
              <a:srgbClr val="C00000"/>
            </a:solidFill>
            <a:prstDash val="dash"/>
          </a:ln>
          <a:effectLst>
            <a:outerShdw blurRad="190500" algn="tl" rotWithShape="0">
              <a:srgbClr val="000000">
                <a:alpha val="70000"/>
              </a:srgbClr>
            </a:outerShdw>
          </a:effectLst>
        </p:spPr>
      </p:pic>
      <p:sp>
        <p:nvSpPr>
          <p:cNvPr id="57" name="Inequalities Oval"/>
          <p:cNvSpPr/>
          <p:nvPr/>
        </p:nvSpPr>
        <p:spPr>
          <a:xfrm>
            <a:off x="3923928" y="2687082"/>
            <a:ext cx="806679" cy="651036"/>
          </a:xfrm>
          <a:prstGeom prst="ellipse">
            <a:avLst/>
          </a:prstGeom>
          <a:noFill/>
          <a:ln w="254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prstClr val="white"/>
              </a:solidFill>
            </a:endParaRPr>
          </a:p>
        </p:txBody>
      </p:sp>
      <p:cxnSp>
        <p:nvCxnSpPr>
          <p:cNvPr id="58" name="Inequalities Connector"/>
          <p:cNvCxnSpPr>
            <a:stCxn id="8" idx="0"/>
            <a:endCxn id="57" idx="4"/>
          </p:cNvCxnSpPr>
          <p:nvPr/>
        </p:nvCxnSpPr>
        <p:spPr>
          <a:xfrm flipH="1" flipV="1">
            <a:off x="4327268" y="3338118"/>
            <a:ext cx="95179" cy="202304"/>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3" name="Definitions Connector"/>
          <p:cNvCxnSpPr>
            <a:endCxn id="62" idx="2"/>
          </p:cNvCxnSpPr>
          <p:nvPr/>
        </p:nvCxnSpPr>
        <p:spPr>
          <a:xfrm flipV="1">
            <a:off x="3405281" y="3031474"/>
            <a:ext cx="1152128" cy="767342"/>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62" name="Defnitions Oval"/>
          <p:cNvSpPr/>
          <p:nvPr/>
        </p:nvSpPr>
        <p:spPr>
          <a:xfrm>
            <a:off x="4557409" y="2705956"/>
            <a:ext cx="806679" cy="651036"/>
          </a:xfrm>
          <a:prstGeom prst="ellipse">
            <a:avLst/>
          </a:prstGeom>
          <a:noFill/>
          <a:ln w="254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prstClr val="white"/>
              </a:solidFill>
            </a:endParaRPr>
          </a:p>
        </p:txBody>
      </p:sp>
      <p:pic>
        <p:nvPicPr>
          <p:cNvPr id="61" name="Definitions Picture"/>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27685"/>
          <a:stretch/>
        </p:blipFill>
        <p:spPr bwMode="auto">
          <a:xfrm>
            <a:off x="134939" y="3419688"/>
            <a:ext cx="5610567" cy="3177664"/>
          </a:xfrm>
          <a:prstGeom prst="rect">
            <a:avLst/>
          </a:prstGeom>
          <a:ln>
            <a:solidFill>
              <a:srgbClr val="C00000"/>
            </a:solidFill>
            <a:prstDash val="dash"/>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cxnSp>
        <p:nvCxnSpPr>
          <p:cNvPr id="69" name="Download Connector"/>
          <p:cNvCxnSpPr>
            <a:stCxn id="67" idx="0"/>
            <a:endCxn id="68" idx="2"/>
          </p:cNvCxnSpPr>
          <p:nvPr/>
        </p:nvCxnSpPr>
        <p:spPr>
          <a:xfrm flipV="1">
            <a:off x="4418046" y="3034280"/>
            <a:ext cx="874034" cy="401893"/>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68" name="Download Oval"/>
          <p:cNvSpPr/>
          <p:nvPr/>
        </p:nvSpPr>
        <p:spPr>
          <a:xfrm>
            <a:off x="5292080" y="2711568"/>
            <a:ext cx="720080" cy="645424"/>
          </a:xfrm>
          <a:prstGeom prst="ellipse">
            <a:avLst/>
          </a:prstGeom>
          <a:noFill/>
          <a:ln w="2540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prstClr val="white"/>
              </a:solidFill>
            </a:endParaRPr>
          </a:p>
        </p:txBody>
      </p:sp>
      <p:pic>
        <p:nvPicPr>
          <p:cNvPr id="67" name="Download Picture"/>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1273645" y="3436173"/>
            <a:ext cx="6288802" cy="3305195"/>
          </a:xfrm>
          <a:prstGeom prst="rect">
            <a:avLst/>
          </a:prstGeom>
          <a:ln>
            <a:solidFill>
              <a:srgbClr val="C00000"/>
            </a:solidFill>
            <a:prstDash val="dash"/>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13" name="DOmain text"/>
          <p:cNvSpPr txBox="1">
            <a:spLocks noChangeArrowheads="1"/>
          </p:cNvSpPr>
          <p:nvPr/>
        </p:nvSpPr>
        <p:spPr bwMode="auto">
          <a:xfrm>
            <a:off x="539750" y="188640"/>
            <a:ext cx="7881938" cy="5857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GB" altLang="en-US" sz="3200" dirty="0" smtClean="0">
                <a:solidFill>
                  <a:srgbClr val="98002E"/>
                </a:solidFill>
                <a:ea typeface="ヒラギノ角ゴ Pro W3" pitchFamily="84" charset="-128"/>
              </a:rPr>
              <a:t>Structured into 6 </a:t>
            </a:r>
            <a:r>
              <a:rPr lang="en-GB" altLang="en-US" sz="3200" dirty="0">
                <a:solidFill>
                  <a:srgbClr val="98002E"/>
                </a:solidFill>
                <a:ea typeface="ヒラギノ角ゴ Pro W3" pitchFamily="84" charset="-128"/>
              </a:rPr>
              <a:t>domains</a:t>
            </a:r>
          </a:p>
        </p:txBody>
      </p:sp>
      <p:cxnSp>
        <p:nvCxnSpPr>
          <p:cNvPr id="55" name="Domain Connector 7"/>
          <p:cNvCxnSpPr/>
          <p:nvPr/>
        </p:nvCxnSpPr>
        <p:spPr>
          <a:xfrm>
            <a:off x="6012160" y="942401"/>
            <a:ext cx="0" cy="1190455"/>
          </a:xfrm>
          <a:prstGeom prst="line">
            <a:avLst/>
          </a:prstGeom>
          <a:ln>
            <a:solidFill>
              <a:srgbClr val="98002E"/>
            </a:solidFill>
            <a:prstDash val="dash"/>
          </a:ln>
          <a:effectLst/>
        </p:spPr>
        <p:style>
          <a:lnRef idx="2">
            <a:schemeClr val="accent4"/>
          </a:lnRef>
          <a:fillRef idx="0">
            <a:schemeClr val="accent4"/>
          </a:fillRef>
          <a:effectRef idx="1">
            <a:schemeClr val="accent4"/>
          </a:effectRef>
          <a:fontRef idx="minor">
            <a:schemeClr val="tx1"/>
          </a:fontRef>
        </p:style>
      </p:cxnSp>
      <p:cxnSp>
        <p:nvCxnSpPr>
          <p:cNvPr id="56" name="DOmain Connector 6"/>
          <p:cNvCxnSpPr/>
          <p:nvPr/>
        </p:nvCxnSpPr>
        <p:spPr>
          <a:xfrm>
            <a:off x="4716016" y="916672"/>
            <a:ext cx="0" cy="1216184"/>
          </a:xfrm>
          <a:prstGeom prst="line">
            <a:avLst/>
          </a:prstGeom>
          <a:ln>
            <a:solidFill>
              <a:srgbClr val="98002E"/>
            </a:solidFill>
            <a:prstDash val="dash"/>
          </a:ln>
          <a:effectLst/>
        </p:spPr>
        <p:style>
          <a:lnRef idx="2">
            <a:schemeClr val="accent4"/>
          </a:lnRef>
          <a:fillRef idx="0">
            <a:schemeClr val="accent4"/>
          </a:fillRef>
          <a:effectRef idx="1">
            <a:schemeClr val="accent4"/>
          </a:effectRef>
          <a:fontRef idx="minor">
            <a:schemeClr val="tx1"/>
          </a:fontRef>
        </p:style>
      </p:cxnSp>
      <p:cxnSp>
        <p:nvCxnSpPr>
          <p:cNvPr id="16" name="Domain Connector 5"/>
          <p:cNvCxnSpPr/>
          <p:nvPr/>
        </p:nvCxnSpPr>
        <p:spPr>
          <a:xfrm>
            <a:off x="827584" y="916060"/>
            <a:ext cx="0" cy="1216796"/>
          </a:xfrm>
          <a:prstGeom prst="line">
            <a:avLst/>
          </a:prstGeom>
          <a:ln>
            <a:solidFill>
              <a:srgbClr val="98002E"/>
            </a:solidFill>
            <a:prstDash val="dash"/>
          </a:ln>
          <a:effectLst/>
        </p:spPr>
        <p:style>
          <a:lnRef idx="2">
            <a:schemeClr val="accent4"/>
          </a:lnRef>
          <a:fillRef idx="0">
            <a:schemeClr val="accent4"/>
          </a:fillRef>
          <a:effectRef idx="1">
            <a:schemeClr val="accent4"/>
          </a:effectRef>
          <a:fontRef idx="minor">
            <a:schemeClr val="tx1"/>
          </a:fontRef>
        </p:style>
      </p:cxnSp>
      <p:cxnSp>
        <p:nvCxnSpPr>
          <p:cNvPr id="27" name="Domain Connector 4"/>
          <p:cNvCxnSpPr/>
          <p:nvPr/>
        </p:nvCxnSpPr>
        <p:spPr>
          <a:xfrm>
            <a:off x="2123728" y="951685"/>
            <a:ext cx="0" cy="1181171"/>
          </a:xfrm>
          <a:prstGeom prst="line">
            <a:avLst/>
          </a:prstGeom>
          <a:ln>
            <a:solidFill>
              <a:srgbClr val="98002E"/>
            </a:solidFill>
            <a:prstDash val="dash"/>
          </a:ln>
          <a:effectLst/>
        </p:spPr>
        <p:style>
          <a:lnRef idx="2">
            <a:schemeClr val="accent4"/>
          </a:lnRef>
          <a:fillRef idx="0">
            <a:schemeClr val="accent4"/>
          </a:fillRef>
          <a:effectRef idx="1">
            <a:schemeClr val="accent4"/>
          </a:effectRef>
          <a:fontRef idx="minor">
            <a:schemeClr val="tx1"/>
          </a:fontRef>
        </p:style>
      </p:cxnSp>
      <p:cxnSp>
        <p:nvCxnSpPr>
          <p:cNvPr id="36" name="Domain Connector 3"/>
          <p:cNvCxnSpPr/>
          <p:nvPr/>
        </p:nvCxnSpPr>
        <p:spPr>
          <a:xfrm>
            <a:off x="3347864" y="925341"/>
            <a:ext cx="0" cy="1207515"/>
          </a:xfrm>
          <a:prstGeom prst="line">
            <a:avLst/>
          </a:prstGeom>
          <a:ln>
            <a:solidFill>
              <a:srgbClr val="98002E"/>
            </a:solidFill>
            <a:prstDash val="dash"/>
          </a:ln>
          <a:effectLst/>
        </p:spPr>
        <p:style>
          <a:lnRef idx="2">
            <a:schemeClr val="accent4"/>
          </a:lnRef>
          <a:fillRef idx="0">
            <a:schemeClr val="accent4"/>
          </a:fillRef>
          <a:effectRef idx="1">
            <a:schemeClr val="accent4"/>
          </a:effectRef>
          <a:fontRef idx="minor">
            <a:schemeClr val="tx1"/>
          </a:fontRef>
        </p:style>
      </p:cxnSp>
      <p:cxnSp>
        <p:nvCxnSpPr>
          <p:cNvPr id="37" name="Domain  Connector 2"/>
          <p:cNvCxnSpPr/>
          <p:nvPr/>
        </p:nvCxnSpPr>
        <p:spPr>
          <a:xfrm>
            <a:off x="7380312" y="935064"/>
            <a:ext cx="0" cy="1197792"/>
          </a:xfrm>
          <a:prstGeom prst="line">
            <a:avLst/>
          </a:prstGeom>
          <a:ln>
            <a:solidFill>
              <a:srgbClr val="98002E"/>
            </a:solidFill>
            <a:prstDash val="dash"/>
          </a:ln>
          <a:effectLst/>
        </p:spPr>
        <p:style>
          <a:lnRef idx="2">
            <a:schemeClr val="accent4"/>
          </a:lnRef>
          <a:fillRef idx="0">
            <a:schemeClr val="accent4"/>
          </a:fillRef>
          <a:effectRef idx="1">
            <a:schemeClr val="accent4"/>
          </a:effectRef>
          <a:fontRef idx="minor">
            <a:schemeClr val="tx1"/>
          </a:fontRef>
        </p:style>
      </p:cxnSp>
      <p:cxnSp>
        <p:nvCxnSpPr>
          <p:cNvPr id="39" name="Domain Connector 1"/>
          <p:cNvCxnSpPr/>
          <p:nvPr/>
        </p:nvCxnSpPr>
        <p:spPr>
          <a:xfrm>
            <a:off x="827584" y="908720"/>
            <a:ext cx="6552728" cy="16621"/>
          </a:xfrm>
          <a:prstGeom prst="line">
            <a:avLst/>
          </a:prstGeom>
          <a:ln>
            <a:solidFill>
              <a:srgbClr val="98002E"/>
            </a:solidFill>
            <a:prstDash val="dash"/>
          </a:ln>
          <a:effectLst/>
        </p:spPr>
        <p:style>
          <a:lnRef idx="2">
            <a:schemeClr val="accent4"/>
          </a:lnRef>
          <a:fillRef idx="0">
            <a:schemeClr val="accent4"/>
          </a:fillRef>
          <a:effectRef idx="1">
            <a:schemeClr val="accent4"/>
          </a:effectRef>
          <a:fontRef idx="minor">
            <a:schemeClr val="tx1"/>
          </a:fontRef>
        </p:style>
      </p:cxnSp>
    </p:spTree>
    <p:custDataLst>
      <p:tags r:id="rId1"/>
    </p:custDataLst>
    <p:extLst>
      <p:ext uri="{BB962C8B-B14F-4D97-AF65-F5344CB8AC3E}">
        <p14:creationId xmlns:p14="http://schemas.microsoft.com/office/powerpoint/2010/main" val="3190532309"/>
      </p:ext>
    </p:extLst>
  </p:cSld>
  <p:clrMapOvr>
    <a:masterClrMapping/>
  </p:clrMapOvr>
  <mc:AlternateContent xmlns:mc="http://schemas.openxmlformats.org/markup-compatibility/2006" xmlns:p14="http://schemas.microsoft.com/office/powerpoint/2010/main">
    <mc:Choice Requires="p14">
      <p:transition spd="slow" p14:dur="2000" advTm="118598"/>
    </mc:Choice>
    <mc:Fallback xmlns="">
      <p:transition spd="slow" advTm="1185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8"/>
                                        </p:tgtEl>
                                      </p:cBhvr>
                                    </p:animEffect>
                                    <p:set>
                                      <p:cBhvr>
                                        <p:cTn id="7" dur="1" fill="hold">
                                          <p:stCondLst>
                                            <p:cond delay="499"/>
                                          </p:stCondLst>
                                        </p:cTn>
                                        <p:tgtEl>
                                          <p:spTgt spid="4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21" presetID="10"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par>
                                <p:cTn id="27" presetID="10"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par>
                                <p:cTn id="30" presetID="10"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par>
                                <p:cTn id="33" presetID="10"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subTnLst>
                                    <p:set>
                                      <p:cBhvr override="childStyle">
                                        <p:cTn dur="1" fill="hold" display="0" masterRel="nextClick" afterEffect="1"/>
                                        <p:tgtEl>
                                          <p:spTgt spid="55"/>
                                        </p:tgtEl>
                                        <p:attrNameLst>
                                          <p:attrName>style.visibility</p:attrName>
                                        </p:attrNameLst>
                                      </p:cBhvr>
                                      <p:to>
                                        <p:strVal val="hidden"/>
                                      </p:to>
                                    </p:set>
                                  </p:subTnLst>
                                </p:cTn>
                              </p:par>
                              <p:par>
                                <p:cTn id="36" presetID="10" presetClass="entr" presetSubtype="0"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500"/>
                                        <p:tgtEl>
                                          <p:spTgt spid="56"/>
                                        </p:tgtEl>
                                      </p:cBhvr>
                                    </p:animEffect>
                                  </p:childTnLst>
                                  <p:subTnLst>
                                    <p:set>
                                      <p:cBhvr override="childStyle">
                                        <p:cTn dur="1" fill="hold" display="0" masterRel="nextClick" afterEffect="1"/>
                                        <p:tgtEl>
                                          <p:spTgt spid="56"/>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7176"/>
                                        </p:tgtEl>
                                        <p:attrNameLst>
                                          <p:attrName>style.visibility</p:attrName>
                                        </p:attrNameLst>
                                      </p:cBhvr>
                                      <p:to>
                                        <p:strVal val="visible"/>
                                      </p:to>
                                    </p:set>
                                    <p:animEffect transition="in" filter="fade">
                                      <p:cBhvr>
                                        <p:cTn id="49" dur="500"/>
                                        <p:tgtEl>
                                          <p:spTgt spid="7176"/>
                                        </p:tgtEl>
                                      </p:cBhvr>
                                    </p:animEffect>
                                  </p:childTnLst>
                                  <p:subTnLst>
                                    <p:set>
                                      <p:cBhvr override="childStyle">
                                        <p:cTn dur="1" fill="hold" display="0" masterRel="nextClick" afterEffect="1"/>
                                        <p:tgtEl>
                                          <p:spTgt spid="7176"/>
                                        </p:tgtEl>
                                        <p:attrNameLst>
                                          <p:attrName>style.visibility</p:attrName>
                                        </p:attrNameLst>
                                      </p:cBhvr>
                                      <p:to>
                                        <p:strVal val="hidden"/>
                                      </p:to>
                                    </p:set>
                                  </p:subTnLst>
                                </p:cTn>
                              </p:par>
                              <p:par>
                                <p:cTn id="50" presetID="10" presetClass="entr" presetSubtype="0" fill="hold" grpId="0"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fade">
                                      <p:cBhvr>
                                        <p:cTn id="52" dur="500"/>
                                        <p:tgtEl>
                                          <p:spTgt spid="70"/>
                                        </p:tgtEl>
                                      </p:cBhvr>
                                    </p:animEffect>
                                  </p:childTnLst>
                                  <p:subTnLst>
                                    <p:set>
                                      <p:cBhvr override="childStyle">
                                        <p:cTn dur="1" fill="hold" display="0" masterRel="nextClick" afterEffect="1"/>
                                        <p:tgtEl>
                                          <p:spTgt spid="70"/>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par>
                                <p:cTn id="58" presetID="10"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par>
                                <p:cTn id="61" presetID="10"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par>
                                <p:cTn id="69" presetID="10" presetClass="entr" presetSubtype="0"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par>
                                <p:cTn id="72" presetID="10" presetClass="entr" presetSubtype="0" fill="hold"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1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par>
                                <p:cTn id="80" presetID="10" presetClass="entr" presetSubtype="0" fill="hold"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par>
                                <p:cTn id="83" presetID="10" presetClass="entr" presetSubtype="0" fill="hold" nodeType="with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500"/>
                                        <p:tgtEl>
                                          <p:spTgt spid="44"/>
                                        </p:tgtEl>
                                      </p:cBhvr>
                                    </p:animEffec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1500"/>
                                        <p:tgtEl>
                                          <p:spTgt spid="45"/>
                                        </p:tgtEl>
                                      </p:cBhvr>
                                    </p:animEffect>
                                  </p:childTnLst>
                                  <p:subTnLst>
                                    <p:set>
                                      <p:cBhvr override="childStyle">
                                        <p:cTn dur="1" fill="hold" display="0" masterRel="nextClick" afterEffect="1"/>
                                        <p:tgtEl>
                                          <p:spTgt spid="45"/>
                                        </p:tgtEl>
                                        <p:attrNameLst>
                                          <p:attrName>style.visibility</p:attrName>
                                        </p:attrNameLst>
                                      </p:cBhvr>
                                      <p:to>
                                        <p:strVal val="hidden"/>
                                      </p:to>
                                    </p:set>
                                  </p:subTnLst>
                                </p:cTn>
                              </p:par>
                              <p:par>
                                <p:cTn id="91" presetID="10"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fade">
                                      <p:cBhvr>
                                        <p:cTn id="93" dur="500"/>
                                        <p:tgtEl>
                                          <p:spTgt spid="47"/>
                                        </p:tgtEl>
                                      </p:cBhvr>
                                    </p:animEffect>
                                  </p:childTnLst>
                                  <p:subTnLst>
                                    <p:set>
                                      <p:cBhvr override="childStyle">
                                        <p:cTn dur="1" fill="hold" display="0" masterRel="nextClick" afterEffect="1"/>
                                        <p:tgtEl>
                                          <p:spTgt spid="47"/>
                                        </p:tgtEl>
                                        <p:attrNameLst>
                                          <p:attrName>style.visibility</p:attrName>
                                        </p:attrNameLst>
                                      </p:cBhvr>
                                      <p:to>
                                        <p:strVal val="hidden"/>
                                      </p:to>
                                    </p:set>
                                  </p:subTnLst>
                                </p:cTn>
                              </p:par>
                              <p:par>
                                <p:cTn id="94" presetID="10" presetClass="entr" presetSubtype="0" fill="hold" nodeType="with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fade">
                                      <p:cBhvr>
                                        <p:cTn id="96" dur="500"/>
                                        <p:tgtEl>
                                          <p:spTgt spid="46"/>
                                        </p:tgtEl>
                                      </p:cBhvr>
                                    </p:animEffec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fade">
                                      <p:cBhvr>
                                        <p:cTn id="101" dur="1500"/>
                                        <p:tgtEl>
                                          <p:spTgt spid="50"/>
                                        </p:tgtEl>
                                      </p:cBhvr>
                                    </p:animEffect>
                                  </p:childTnLst>
                                  <p:subTnLst>
                                    <p:set>
                                      <p:cBhvr override="childStyle">
                                        <p:cTn dur="1" fill="hold" display="0" masterRel="nextClick" afterEffect="1"/>
                                        <p:tgtEl>
                                          <p:spTgt spid="50"/>
                                        </p:tgtEl>
                                        <p:attrNameLst>
                                          <p:attrName>style.visibility</p:attrName>
                                        </p:attrNameLst>
                                      </p:cBhvr>
                                      <p:to>
                                        <p:strVal val="hidden"/>
                                      </p:to>
                                    </p:set>
                                  </p:subTnLst>
                                </p:cTn>
                              </p:par>
                              <p:par>
                                <p:cTn id="102" presetID="10" presetClass="entr" presetSubtype="0" fill="hold" nodeType="with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fade">
                                      <p:cBhvr>
                                        <p:cTn id="104" dur="500"/>
                                        <p:tgtEl>
                                          <p:spTgt spid="49"/>
                                        </p:tgtEl>
                                      </p:cBhvr>
                                    </p:animEffect>
                                  </p:childTnLst>
                                  <p:subTnLst>
                                    <p:set>
                                      <p:cBhvr override="childStyle">
                                        <p:cTn dur="1" fill="hold" display="0" masterRel="nextClick" afterEffect="1"/>
                                        <p:tgtEl>
                                          <p:spTgt spid="49"/>
                                        </p:tgtEl>
                                        <p:attrNameLst>
                                          <p:attrName>style.visibility</p:attrName>
                                        </p:attrNameLst>
                                      </p:cBhvr>
                                      <p:to>
                                        <p:strVal val="hidden"/>
                                      </p:to>
                                    </p:set>
                                  </p:subTnLst>
                                </p:cTn>
                              </p:par>
                              <p:par>
                                <p:cTn id="105" presetID="10" presetClass="entr" presetSubtype="0" fill="hold" nodeType="with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fade">
                                      <p:cBhvr>
                                        <p:cTn id="107" dur="500"/>
                                        <p:tgtEl>
                                          <p:spTgt spid="51"/>
                                        </p:tgtEl>
                                      </p:cBhvr>
                                    </p:animEffect>
                                  </p:childTnLst>
                                  <p:subTnLst>
                                    <p:set>
                                      <p:cBhvr override="childStyle">
                                        <p:cTn dur="1" fill="hold" display="0" masterRel="nextClick" afterEffect="1"/>
                                        <p:tgtEl>
                                          <p:spTgt spid="51"/>
                                        </p:tgtEl>
                                        <p:attrNameLst>
                                          <p:attrName>style.visibility</p:attrName>
                                        </p:attrNameLst>
                                      </p:cBhvr>
                                      <p:to>
                                        <p:strVal val="hidden"/>
                                      </p:to>
                                    </p:set>
                                  </p:sub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500"/>
                                        <p:tgtEl>
                                          <p:spTgt spid="53"/>
                                        </p:tgtEl>
                                      </p:cBhvr>
                                    </p:animEffect>
                                  </p:childTnLst>
                                  <p:subTnLst>
                                    <p:set>
                                      <p:cBhvr override="childStyle">
                                        <p:cTn dur="1" fill="hold" display="0" masterRel="nextClick" afterEffect="1"/>
                                        <p:tgtEl>
                                          <p:spTgt spid="53"/>
                                        </p:tgtEl>
                                        <p:attrNameLst>
                                          <p:attrName>style.visibility</p:attrName>
                                        </p:attrNameLst>
                                      </p:cBhvr>
                                      <p:to>
                                        <p:strVal val="hidden"/>
                                      </p:to>
                                    </p:set>
                                  </p:subTnLst>
                                </p:cTn>
                              </p:par>
                              <p:par>
                                <p:cTn id="113" presetID="10" presetClass="entr" presetSubtype="0" fill="hold"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fade">
                                      <p:cBhvr>
                                        <p:cTn id="115" dur="500"/>
                                        <p:tgtEl>
                                          <p:spTgt spid="54"/>
                                        </p:tgtEl>
                                      </p:cBhvr>
                                    </p:animEffect>
                                  </p:childTnLst>
                                  <p:subTnLst>
                                    <p:set>
                                      <p:cBhvr override="childStyle">
                                        <p:cTn dur="1" fill="hold" display="0" masterRel="nextClick" afterEffect="1"/>
                                        <p:tgtEl>
                                          <p:spTgt spid="54"/>
                                        </p:tgtEl>
                                        <p:attrNameLst>
                                          <p:attrName>style.visibility</p:attrName>
                                        </p:attrNameLst>
                                      </p:cBhvr>
                                      <p:to>
                                        <p:strVal val="hidden"/>
                                      </p:to>
                                    </p:set>
                                  </p:subTnLst>
                                </p:cTn>
                              </p:par>
                              <p:par>
                                <p:cTn id="116" presetID="10" presetClass="entr" presetSubtype="0" fill="hold" nodeType="withEffect">
                                  <p:stCondLst>
                                    <p:cond delay="0"/>
                                  </p:stCondLst>
                                  <p:childTnLst>
                                    <p:set>
                                      <p:cBhvr>
                                        <p:cTn id="117" dur="1" fill="hold">
                                          <p:stCondLst>
                                            <p:cond delay="0"/>
                                          </p:stCondLst>
                                        </p:cTn>
                                        <p:tgtEl>
                                          <p:spTgt spid="52"/>
                                        </p:tgtEl>
                                        <p:attrNameLst>
                                          <p:attrName>style.visibility</p:attrName>
                                        </p:attrNameLst>
                                      </p:cBhvr>
                                      <p:to>
                                        <p:strVal val="visible"/>
                                      </p:to>
                                    </p:set>
                                    <p:animEffect transition="in" filter="fade">
                                      <p:cBhvr>
                                        <p:cTn id="118" dur="500"/>
                                        <p:tgtEl>
                                          <p:spTgt spid="52"/>
                                        </p:tgtEl>
                                      </p:cBhvr>
                                    </p:animEffec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57"/>
                                        </p:tgtEl>
                                        <p:attrNameLst>
                                          <p:attrName>style.visibility</p:attrName>
                                        </p:attrNameLst>
                                      </p:cBhvr>
                                      <p:to>
                                        <p:strVal val="visible"/>
                                      </p:to>
                                    </p:set>
                                    <p:animEffect transition="in" filter="fade">
                                      <p:cBhvr>
                                        <p:cTn id="123" dur="1500"/>
                                        <p:tgtEl>
                                          <p:spTgt spid="57"/>
                                        </p:tgtEl>
                                      </p:cBhvr>
                                    </p:animEffect>
                                  </p:childTnLst>
                                  <p:subTnLst>
                                    <p:set>
                                      <p:cBhvr override="childStyle">
                                        <p:cTn dur="1" fill="hold" display="0" masterRel="nextClick" afterEffect="1"/>
                                        <p:tgtEl>
                                          <p:spTgt spid="57"/>
                                        </p:tgtEl>
                                        <p:attrNameLst>
                                          <p:attrName>style.visibility</p:attrName>
                                        </p:attrNameLst>
                                      </p:cBhvr>
                                      <p:to>
                                        <p:strVal val="hidden"/>
                                      </p:to>
                                    </p:set>
                                  </p:subTnLst>
                                </p:cTn>
                              </p:par>
                              <p:par>
                                <p:cTn id="124" presetID="10" presetClass="entr" presetSubtype="0" fill="hold" nodeType="withEffect">
                                  <p:stCondLst>
                                    <p:cond delay="0"/>
                                  </p:stCondLst>
                                  <p:childTnLst>
                                    <p:set>
                                      <p:cBhvr>
                                        <p:cTn id="125" dur="1" fill="hold">
                                          <p:stCondLst>
                                            <p:cond delay="0"/>
                                          </p:stCondLst>
                                        </p:cTn>
                                        <p:tgtEl>
                                          <p:spTgt spid="58"/>
                                        </p:tgtEl>
                                        <p:attrNameLst>
                                          <p:attrName>style.visibility</p:attrName>
                                        </p:attrNameLst>
                                      </p:cBhvr>
                                      <p:to>
                                        <p:strVal val="visible"/>
                                      </p:to>
                                    </p:set>
                                    <p:animEffect transition="in" filter="fade">
                                      <p:cBhvr>
                                        <p:cTn id="126" dur="500"/>
                                        <p:tgtEl>
                                          <p:spTgt spid="58"/>
                                        </p:tgtEl>
                                      </p:cBhvr>
                                    </p:animEffect>
                                  </p:childTnLst>
                                  <p:subTnLst>
                                    <p:set>
                                      <p:cBhvr override="childStyle">
                                        <p:cTn dur="1" fill="hold" display="0" masterRel="nextClick" afterEffect="1"/>
                                        <p:tgtEl>
                                          <p:spTgt spid="58"/>
                                        </p:tgtEl>
                                        <p:attrNameLst>
                                          <p:attrName>style.visibility</p:attrName>
                                        </p:attrNameLst>
                                      </p:cBhvr>
                                      <p:to>
                                        <p:strVal val="hidden"/>
                                      </p:to>
                                    </p:set>
                                  </p:subTnLst>
                                </p:cTn>
                              </p:par>
                              <p:par>
                                <p:cTn id="127" presetID="10" presetClass="entr" presetSubtype="0" fill="hold" nodeType="withEffect">
                                  <p:stCondLst>
                                    <p:cond delay="0"/>
                                  </p:stCondLst>
                                  <p:childTnLst>
                                    <p:set>
                                      <p:cBhvr>
                                        <p:cTn id="128" dur="1" fill="hold">
                                          <p:stCondLst>
                                            <p:cond delay="0"/>
                                          </p:stCondLst>
                                        </p:cTn>
                                        <p:tgtEl>
                                          <p:spTgt spid="8"/>
                                        </p:tgtEl>
                                        <p:attrNameLst>
                                          <p:attrName>style.visibility</p:attrName>
                                        </p:attrNameLst>
                                      </p:cBhvr>
                                      <p:to>
                                        <p:strVal val="visible"/>
                                      </p:to>
                                    </p:set>
                                    <p:animEffect transition="in" filter="fade">
                                      <p:cBhvr>
                                        <p:cTn id="129"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62"/>
                                        </p:tgtEl>
                                        <p:attrNameLst>
                                          <p:attrName>style.visibility</p:attrName>
                                        </p:attrNameLst>
                                      </p:cBhvr>
                                      <p:to>
                                        <p:strVal val="visible"/>
                                      </p:to>
                                    </p:set>
                                    <p:animEffect transition="in" filter="fade">
                                      <p:cBhvr>
                                        <p:cTn id="134" dur="1500"/>
                                        <p:tgtEl>
                                          <p:spTgt spid="62"/>
                                        </p:tgtEl>
                                      </p:cBhvr>
                                    </p:animEffect>
                                  </p:childTnLst>
                                  <p:subTnLst>
                                    <p:set>
                                      <p:cBhvr override="childStyle">
                                        <p:cTn dur="1" fill="hold" display="0" masterRel="nextClick" afterEffect="1"/>
                                        <p:tgtEl>
                                          <p:spTgt spid="62"/>
                                        </p:tgtEl>
                                        <p:attrNameLst>
                                          <p:attrName>style.visibility</p:attrName>
                                        </p:attrNameLst>
                                      </p:cBhvr>
                                      <p:to>
                                        <p:strVal val="hidden"/>
                                      </p:to>
                                    </p:set>
                                  </p:subTnLst>
                                </p:cTn>
                              </p:par>
                              <p:par>
                                <p:cTn id="135" presetID="10"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Effect transition="in" filter="fade">
                                      <p:cBhvr>
                                        <p:cTn id="137" dur="500"/>
                                        <p:tgtEl>
                                          <p:spTgt spid="63"/>
                                        </p:tgtEl>
                                      </p:cBhvr>
                                    </p:animEffect>
                                  </p:childTnLst>
                                  <p:subTnLst>
                                    <p:set>
                                      <p:cBhvr override="childStyle">
                                        <p:cTn dur="1" fill="hold" display="0" masterRel="nextClick" afterEffect="1"/>
                                        <p:tgtEl>
                                          <p:spTgt spid="63"/>
                                        </p:tgtEl>
                                        <p:attrNameLst>
                                          <p:attrName>style.visibility</p:attrName>
                                        </p:attrNameLst>
                                      </p:cBhvr>
                                      <p:to>
                                        <p:strVal val="hidden"/>
                                      </p:to>
                                    </p:set>
                                  </p:subTnLst>
                                </p:cTn>
                              </p:par>
                              <p:par>
                                <p:cTn id="138" presetID="10" presetClass="entr" presetSubtype="0" fill="hold"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fade">
                                      <p:cBhvr>
                                        <p:cTn id="140" dur="500"/>
                                        <p:tgtEl>
                                          <p:spTgt spid="61"/>
                                        </p:tgtEl>
                                      </p:cBhvr>
                                    </p:animEffect>
                                  </p:childTnLst>
                                  <p:subTnLst>
                                    <p:set>
                                      <p:cBhvr override="childStyle">
                                        <p:cTn dur="1" fill="hold" display="0" masterRel="nextClick" afterEffect="1"/>
                                        <p:tgtEl>
                                          <p:spTgt spid="61"/>
                                        </p:tgtEl>
                                        <p:attrNameLst>
                                          <p:attrName>style.visibility</p:attrName>
                                        </p:attrNameLst>
                                      </p:cBhvr>
                                      <p:to>
                                        <p:strVal val="hidden"/>
                                      </p:to>
                                    </p:set>
                                  </p:sub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68"/>
                                        </p:tgtEl>
                                        <p:attrNameLst>
                                          <p:attrName>style.visibility</p:attrName>
                                        </p:attrNameLst>
                                      </p:cBhvr>
                                      <p:to>
                                        <p:strVal val="visible"/>
                                      </p:to>
                                    </p:set>
                                    <p:animEffect transition="in" filter="fade">
                                      <p:cBhvr>
                                        <p:cTn id="145" dur="1000"/>
                                        <p:tgtEl>
                                          <p:spTgt spid="68"/>
                                        </p:tgtEl>
                                      </p:cBhvr>
                                    </p:animEffect>
                                  </p:childTnLst>
                                </p:cTn>
                              </p:par>
                              <p:par>
                                <p:cTn id="146" presetID="10" presetClass="entr" presetSubtype="0" fill="hold" nodeType="with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500"/>
                                        <p:tgtEl>
                                          <p:spTgt spid="69"/>
                                        </p:tgtEl>
                                      </p:cBhvr>
                                    </p:animEffect>
                                  </p:childTnLst>
                                </p:cTn>
                              </p:par>
                              <p:par>
                                <p:cTn id="149" presetID="10" presetClass="entr" presetSubtype="0" fill="hold" nodeType="withEffect">
                                  <p:stCondLst>
                                    <p:cond delay="0"/>
                                  </p:stCondLst>
                                  <p:childTnLst>
                                    <p:set>
                                      <p:cBhvr>
                                        <p:cTn id="150" dur="1" fill="hold">
                                          <p:stCondLst>
                                            <p:cond delay="0"/>
                                          </p:stCondLst>
                                        </p:cTn>
                                        <p:tgtEl>
                                          <p:spTgt spid="67"/>
                                        </p:tgtEl>
                                        <p:attrNameLst>
                                          <p:attrName>style.visibility</p:attrName>
                                        </p:attrNameLst>
                                      </p:cBhvr>
                                      <p:to>
                                        <p:strVal val="visible"/>
                                      </p:to>
                                    </p:set>
                                    <p:animEffect transition="in" filter="fade">
                                      <p:cBhvr>
                                        <p:cTn id="15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70" grpId="0" animBg="1"/>
      <p:bldP spid="9" grpId="0" animBg="1"/>
      <p:bldP spid="9" grpId="1" animBg="1"/>
      <p:bldP spid="48" grpId="0"/>
      <p:bldP spid="7176" grpId="0" animBg="1"/>
      <p:bldP spid="28" grpId="0" animBg="1"/>
      <p:bldP spid="32" grpId="0" animBg="1"/>
      <p:bldP spid="34" grpId="0" animBg="1"/>
      <p:bldP spid="45" grpId="0" animBg="1"/>
      <p:bldP spid="50" grpId="0" animBg="1"/>
      <p:bldP spid="53" grpId="0" animBg="1"/>
      <p:bldP spid="57" grpId="0" animBg="1"/>
      <p:bldP spid="62" grpId="0" animBg="1"/>
      <p:bldP spid="68"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28000" cy="648072"/>
          </a:xfrm>
        </p:spPr>
        <p:txBody>
          <a:bodyPr/>
          <a:lstStyle/>
          <a:p>
            <a:pPr algn="ctr"/>
            <a:r>
              <a:rPr lang="en-GB" dirty="0" smtClean="0"/>
              <a:t>Variation between areas</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16</a:t>
            </a:fld>
            <a:endParaRPr lang="en-US" dirty="0">
              <a:solidFill>
                <a:prstClr val="white"/>
              </a:solidFill>
            </a:endParaRPr>
          </a:p>
        </p:txBody>
      </p:sp>
      <p:sp>
        <p:nvSpPr>
          <p:cNvPr id="8" name="TextBox 7"/>
          <p:cNvSpPr txBox="1"/>
          <p:nvPr/>
        </p:nvSpPr>
        <p:spPr>
          <a:xfrm>
            <a:off x="395536" y="994740"/>
            <a:ext cx="7848872" cy="369332"/>
          </a:xfrm>
          <a:prstGeom prst="rect">
            <a:avLst/>
          </a:prstGeom>
          <a:noFill/>
        </p:spPr>
        <p:txBody>
          <a:bodyPr wrap="square" rtlCol="0">
            <a:spAutoFit/>
          </a:bodyPr>
          <a:lstStyle/>
          <a:p>
            <a:r>
              <a:rPr lang="en-GB" b="1" dirty="0" smtClean="0"/>
              <a:t>CCG view - QOF </a:t>
            </a:r>
            <a:r>
              <a:rPr lang="en-GB" b="1" dirty="0" smtClean="0"/>
              <a:t>SMI (against most similar CCG’s (CIPFA))  </a:t>
            </a:r>
            <a:endParaRPr lang="en-GB" b="1" dirty="0"/>
          </a:p>
        </p:txBody>
      </p:sp>
      <p:pic>
        <p:nvPicPr>
          <p:cNvPr id="11" name="Picture 10" descr="Public Health Profiles - Google Chrome"/>
          <p:cNvPicPr>
            <a:picLocks noChangeAspect="1"/>
          </p:cNvPicPr>
          <p:nvPr/>
        </p:nvPicPr>
        <p:blipFill rotWithShape="1">
          <a:blip r:embed="rId2">
            <a:extLst>
              <a:ext uri="{28A0092B-C50C-407E-A947-70E740481C1C}">
                <a14:useLocalDpi xmlns:a14="http://schemas.microsoft.com/office/drawing/2010/main" val="0"/>
              </a:ext>
            </a:extLst>
          </a:blip>
          <a:srcRect l="41642" t="46777" r="14179" b="13759"/>
          <a:stretch/>
        </p:blipFill>
        <p:spPr>
          <a:xfrm>
            <a:off x="364989" y="1650530"/>
            <a:ext cx="8624967" cy="4370758"/>
          </a:xfrm>
          <a:prstGeom prst="rect">
            <a:avLst/>
          </a:prstGeom>
        </p:spPr>
      </p:pic>
      <p:sp>
        <p:nvSpPr>
          <p:cNvPr id="10" name="Rectangle 9"/>
          <p:cNvSpPr/>
          <p:nvPr/>
        </p:nvSpPr>
        <p:spPr>
          <a:xfrm>
            <a:off x="395536" y="4797152"/>
            <a:ext cx="8568952" cy="36004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579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28000" cy="648072"/>
          </a:xfrm>
        </p:spPr>
        <p:txBody>
          <a:bodyPr>
            <a:normAutofit fontScale="90000"/>
          </a:bodyPr>
          <a:lstStyle/>
          <a:p>
            <a:pPr algn="ctr"/>
            <a:r>
              <a:rPr lang="en-GB" dirty="0" smtClean="0"/>
              <a:t>Variation within </a:t>
            </a:r>
            <a:r>
              <a:rPr lang="en-GB" dirty="0" smtClean="0"/>
              <a:t>West Norfolk </a:t>
            </a:r>
            <a:r>
              <a:rPr lang="en-GB" dirty="0" smtClean="0"/>
              <a:t>(GP practice)</a:t>
            </a: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17</a:t>
            </a:fld>
            <a:endParaRPr lang="en-US" dirty="0">
              <a:solidFill>
                <a:prstClr val="white"/>
              </a:solidFill>
            </a:endParaRPr>
          </a:p>
        </p:txBody>
      </p:sp>
      <p:sp>
        <p:nvSpPr>
          <p:cNvPr id="5" name="TextBox 4"/>
          <p:cNvSpPr txBox="1"/>
          <p:nvPr/>
        </p:nvSpPr>
        <p:spPr>
          <a:xfrm>
            <a:off x="5004048" y="980728"/>
            <a:ext cx="3456384" cy="369332"/>
          </a:xfrm>
          <a:prstGeom prst="rect">
            <a:avLst/>
          </a:prstGeom>
          <a:noFill/>
        </p:spPr>
        <p:txBody>
          <a:bodyPr wrap="square" rtlCol="0">
            <a:spAutoFit/>
          </a:bodyPr>
          <a:lstStyle/>
          <a:p>
            <a:r>
              <a:rPr lang="en-GB" b="1" dirty="0" smtClean="0"/>
              <a:t>QOF SMI: % of register  </a:t>
            </a:r>
            <a:endParaRPr lang="en-GB" b="1" dirty="0"/>
          </a:p>
        </p:txBody>
      </p:sp>
      <p:sp>
        <p:nvSpPr>
          <p:cNvPr id="11" name="TextBox 10"/>
          <p:cNvSpPr txBox="1"/>
          <p:nvPr/>
        </p:nvSpPr>
        <p:spPr>
          <a:xfrm>
            <a:off x="67248" y="941578"/>
            <a:ext cx="4720776" cy="369332"/>
          </a:xfrm>
          <a:prstGeom prst="rect">
            <a:avLst/>
          </a:prstGeom>
          <a:noFill/>
        </p:spPr>
        <p:txBody>
          <a:bodyPr wrap="square" rtlCol="0">
            <a:spAutoFit/>
          </a:bodyPr>
          <a:lstStyle/>
          <a:p>
            <a:r>
              <a:rPr lang="en-GB" b="1" dirty="0" smtClean="0"/>
              <a:t>QOF Depression: % of adults on register  </a:t>
            </a:r>
            <a:endParaRPr lang="en-GB" b="1" dirty="0"/>
          </a:p>
        </p:txBody>
      </p:sp>
      <p:pic>
        <p:nvPicPr>
          <p:cNvPr id="3" name="Picture 2" descr="Public Health Profiles - Google Chrome"/>
          <p:cNvPicPr>
            <a:picLocks noChangeAspect="1"/>
          </p:cNvPicPr>
          <p:nvPr/>
        </p:nvPicPr>
        <p:blipFill rotWithShape="1">
          <a:blip r:embed="rId2">
            <a:extLst>
              <a:ext uri="{28A0092B-C50C-407E-A947-70E740481C1C}">
                <a14:useLocalDpi xmlns:a14="http://schemas.microsoft.com/office/drawing/2010/main" val="0"/>
              </a:ext>
            </a:extLst>
          </a:blip>
          <a:srcRect l="41791" t="20993" r="22388" b="6968"/>
          <a:stretch/>
        </p:blipFill>
        <p:spPr>
          <a:xfrm>
            <a:off x="179512" y="1330463"/>
            <a:ext cx="4364044" cy="4978857"/>
          </a:xfrm>
          <a:prstGeom prst="rect">
            <a:avLst/>
          </a:prstGeom>
        </p:spPr>
      </p:pic>
      <p:pic>
        <p:nvPicPr>
          <p:cNvPr id="6" name="Picture 5" descr="Public Health Profiles - Google Chrome"/>
          <p:cNvPicPr>
            <a:picLocks noChangeAspect="1"/>
          </p:cNvPicPr>
          <p:nvPr/>
        </p:nvPicPr>
        <p:blipFill rotWithShape="1">
          <a:blip r:embed="rId3">
            <a:extLst>
              <a:ext uri="{28A0092B-C50C-407E-A947-70E740481C1C}">
                <a14:useLocalDpi xmlns:a14="http://schemas.microsoft.com/office/drawing/2010/main" val="0"/>
              </a:ext>
            </a:extLst>
          </a:blip>
          <a:srcRect l="41791" t="20994" r="22090" b="6968"/>
          <a:stretch/>
        </p:blipFill>
        <p:spPr>
          <a:xfrm>
            <a:off x="4548361" y="1310910"/>
            <a:ext cx="4417694" cy="4998410"/>
          </a:xfrm>
          <a:prstGeom prst="rect">
            <a:avLst/>
          </a:prstGeom>
        </p:spPr>
      </p:pic>
      <p:sp>
        <p:nvSpPr>
          <p:cNvPr id="7" name="Rectangle 6"/>
          <p:cNvSpPr/>
          <p:nvPr/>
        </p:nvSpPr>
        <p:spPr>
          <a:xfrm>
            <a:off x="179512" y="2060848"/>
            <a:ext cx="8786543" cy="21602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79513" y="5589240"/>
            <a:ext cx="4364044" cy="21602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604351" y="2204864"/>
            <a:ext cx="4364044" cy="21602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620339" y="5741640"/>
            <a:ext cx="4128125" cy="21602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79512" y="2996952"/>
            <a:ext cx="4364044" cy="21602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936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7" grpId="0" animBg="1"/>
      <p:bldP spid="7"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Output reporting</a:t>
            </a:r>
            <a:endParaRPr lang="en-GB" dirty="0"/>
          </a:p>
        </p:txBody>
      </p:sp>
      <p:pic>
        <p:nvPicPr>
          <p:cNvPr id="8" name="Picture 7" descr="East and North Herts.pdf - Adobe Reader"/>
          <p:cNvPicPr>
            <a:picLocks noChangeAspect="1"/>
          </p:cNvPicPr>
          <p:nvPr/>
        </p:nvPicPr>
        <p:blipFill rotWithShape="1">
          <a:blip r:embed="rId2">
            <a:extLst>
              <a:ext uri="{28A0092B-C50C-407E-A947-70E740481C1C}">
                <a14:useLocalDpi xmlns:a14="http://schemas.microsoft.com/office/drawing/2010/main" val="0"/>
              </a:ext>
            </a:extLst>
          </a:blip>
          <a:srcRect l="16372" t="20766" r="15159" b="15821"/>
          <a:stretch/>
        </p:blipFill>
        <p:spPr>
          <a:xfrm>
            <a:off x="683568" y="1808147"/>
            <a:ext cx="6085561" cy="4348873"/>
          </a:xfrm>
          <a:prstGeom prst="rect">
            <a:avLst/>
          </a:prstGeom>
          <a:ln>
            <a:noFill/>
          </a:ln>
          <a:effectLst>
            <a:outerShdw blurRad="190500" algn="tl" rotWithShape="0">
              <a:srgbClr val="000000">
                <a:alpha val="70000"/>
              </a:srgbClr>
            </a:outerShdw>
          </a:effectLst>
        </p:spPr>
      </p:pic>
      <p:pic>
        <p:nvPicPr>
          <p:cNvPr id="7" name="Picture 6" descr="East and North Herts.pdf - Adobe Reader"/>
          <p:cNvPicPr>
            <a:picLocks noChangeAspect="1"/>
          </p:cNvPicPr>
          <p:nvPr/>
        </p:nvPicPr>
        <p:blipFill rotWithShape="1">
          <a:blip r:embed="rId3">
            <a:extLst>
              <a:ext uri="{28A0092B-C50C-407E-A947-70E740481C1C}">
                <a14:useLocalDpi xmlns:a14="http://schemas.microsoft.com/office/drawing/2010/main" val="0"/>
              </a:ext>
            </a:extLst>
          </a:blip>
          <a:srcRect l="26506" t="8955" r="24357"/>
          <a:stretch/>
        </p:blipFill>
        <p:spPr>
          <a:xfrm rot="565539">
            <a:off x="4816892" y="1262576"/>
            <a:ext cx="3525340" cy="5040135"/>
          </a:xfrm>
          <a:prstGeom prst="rect">
            <a:avLst/>
          </a:prstGeom>
        </p:spPr>
      </p:pic>
      <p:pic>
        <p:nvPicPr>
          <p:cNvPr id="9" name="Picture 8" descr="East and North Herts.pdf - Adobe Reader"/>
          <p:cNvPicPr>
            <a:picLocks noChangeAspect="1"/>
          </p:cNvPicPr>
          <p:nvPr/>
        </p:nvPicPr>
        <p:blipFill rotWithShape="1">
          <a:blip r:embed="rId4">
            <a:extLst>
              <a:ext uri="{28A0092B-C50C-407E-A947-70E740481C1C}">
                <a14:useLocalDpi xmlns:a14="http://schemas.microsoft.com/office/drawing/2010/main" val="0"/>
              </a:ext>
            </a:extLst>
          </a:blip>
          <a:srcRect l="27121" t="9751" r="25280" b="2090"/>
          <a:stretch/>
        </p:blipFill>
        <p:spPr>
          <a:xfrm>
            <a:off x="2312661" y="511397"/>
            <a:ext cx="4230645" cy="6045959"/>
          </a:xfrm>
          <a:prstGeom prst="rect">
            <a:avLst/>
          </a:prstGeom>
          <a:ln>
            <a:noFill/>
          </a:ln>
          <a:effectLst>
            <a:outerShdw blurRad="190500" algn="tl" rotWithShape="0">
              <a:srgbClr val="000000">
                <a:alpha val="70000"/>
              </a:srgbClr>
            </a:outerShdw>
          </a:effectLst>
        </p:spPr>
      </p:pic>
      <p:pic>
        <p:nvPicPr>
          <p:cNvPr id="10" name="Picture 9" descr="Darlington v0.8.pdf - Adobe Reader"/>
          <p:cNvPicPr>
            <a:picLocks noChangeAspect="1"/>
          </p:cNvPicPr>
          <p:nvPr/>
        </p:nvPicPr>
        <p:blipFill rotWithShape="1">
          <a:blip r:embed="rId5">
            <a:extLst>
              <a:ext uri="{28A0092B-C50C-407E-A947-70E740481C1C}">
                <a14:useLocalDpi xmlns:a14="http://schemas.microsoft.com/office/drawing/2010/main" val="0"/>
              </a:ext>
            </a:extLst>
          </a:blip>
          <a:srcRect l="26814" t="10945" r="25280"/>
          <a:stretch/>
        </p:blipFill>
        <p:spPr>
          <a:xfrm>
            <a:off x="2987824" y="780817"/>
            <a:ext cx="4257941" cy="6107373"/>
          </a:xfrm>
          <a:prstGeom prst="rect">
            <a:avLst/>
          </a:prstGeom>
          <a:ln>
            <a:noFill/>
          </a:ln>
          <a:effectLst>
            <a:outerShdw blurRad="190500" algn="tl" rotWithShape="0">
              <a:srgbClr val="000000">
                <a:alpha val="70000"/>
              </a:srgbClr>
            </a:outerShdw>
          </a:effectLst>
        </p:spPr>
      </p:pic>
      <p:pic>
        <p:nvPicPr>
          <p:cNvPr id="11" name="Picture 10" descr="East and North Herts.pdf - Adobe Reader"/>
          <p:cNvPicPr>
            <a:picLocks noChangeAspect="1"/>
          </p:cNvPicPr>
          <p:nvPr/>
        </p:nvPicPr>
        <p:blipFill rotWithShape="1">
          <a:blip r:embed="rId6">
            <a:extLst>
              <a:ext uri="{28A0092B-C50C-407E-A947-70E740481C1C}">
                <a14:useLocalDpi xmlns:a14="http://schemas.microsoft.com/office/drawing/2010/main" val="0"/>
              </a:ext>
            </a:extLst>
          </a:blip>
          <a:srcRect l="26660" t="9950" r="25279" b="4384"/>
          <a:stretch/>
        </p:blipFill>
        <p:spPr>
          <a:xfrm>
            <a:off x="3635896" y="1124744"/>
            <a:ext cx="4271589" cy="5874968"/>
          </a:xfrm>
          <a:prstGeom prst="rect">
            <a:avLst/>
          </a:prstGeom>
          <a:ln>
            <a:noFill/>
          </a:ln>
          <a:effectLst>
            <a:outerShdw blurRad="190500" algn="tl" rotWithShape="0">
              <a:srgbClr val="000000">
                <a:alpha val="70000"/>
              </a:srgbClr>
            </a:outerShdw>
          </a:effectLst>
        </p:spPr>
      </p:pic>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42651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0" y="6308725"/>
            <a:ext cx="9144000" cy="549275"/>
          </a:xfrm>
        </p:spPr>
        <p:txBody>
          <a:body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19</a:t>
            </a:fld>
            <a:endParaRPr lang="en-US" dirty="0">
              <a:solidFill>
                <a:prstClr val="white"/>
              </a:solidFill>
            </a:endParaRPr>
          </a:p>
        </p:txBody>
      </p:sp>
      <p:sp>
        <p:nvSpPr>
          <p:cNvPr id="2" name="Title 1"/>
          <p:cNvSpPr>
            <a:spLocks noGrp="1"/>
          </p:cNvSpPr>
          <p:nvPr>
            <p:ph type="title"/>
          </p:nvPr>
        </p:nvSpPr>
        <p:spPr>
          <a:xfrm>
            <a:off x="562702" y="188640"/>
            <a:ext cx="8028000" cy="648072"/>
          </a:xfrm>
        </p:spPr>
        <p:txBody>
          <a:bodyPr>
            <a:normAutofit/>
          </a:bodyPr>
          <a:lstStyle/>
          <a:p>
            <a:r>
              <a:rPr lang="en-GB" dirty="0" smtClean="0"/>
              <a:t>Knowledge Guide: Overview</a:t>
            </a:r>
            <a:endParaRPr lang="en-GB" dirty="0"/>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1052736"/>
            <a:ext cx="7164288" cy="5220546"/>
          </a:xfrm>
          <a:prstGeom prst="rect">
            <a:avLst/>
          </a:prstGeom>
          <a:ln>
            <a:noFill/>
          </a:ln>
          <a:effectLst>
            <a:outerShdw blurRad="190500" algn="tl" rotWithShape="0">
              <a:srgbClr val="000000">
                <a:alpha val="70000"/>
              </a:srgbClr>
            </a:outerShdw>
          </a:effectLst>
        </p:spPr>
      </p:pic>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116632"/>
            <a:ext cx="5144218" cy="6468378"/>
          </a:xfrm>
          <a:prstGeom prst="rect">
            <a:avLst/>
          </a:prstGeom>
          <a:ln>
            <a:noFill/>
          </a:ln>
          <a:effectLst>
            <a:outerShdw blurRad="190500" algn="tl" rotWithShape="0">
              <a:srgbClr val="000000">
                <a:alpha val="70000"/>
              </a:srgbClr>
            </a:outerShdw>
          </a:effectLst>
        </p:spPr>
      </p:pic>
      <p:pic>
        <p:nvPicPr>
          <p:cNvPr id="10" name="Picture 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76" y="764704"/>
            <a:ext cx="5068008" cy="6449326"/>
          </a:xfrm>
          <a:prstGeom prst="rect">
            <a:avLst/>
          </a:prstGeom>
          <a:ln>
            <a:noFill/>
          </a:ln>
          <a:effectLst>
            <a:outerShdw blurRad="190500" algn="tl" rotWithShape="0">
              <a:srgbClr val="000000">
                <a:alpha val="70000"/>
              </a:srgbClr>
            </a:outerShdw>
          </a:effectLst>
        </p:spPr>
      </p:pic>
      <p:pic>
        <p:nvPicPr>
          <p:cNvPr id="11" name="Picture 10"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1640" y="1484784"/>
            <a:ext cx="5039429" cy="6496957"/>
          </a:xfrm>
          <a:prstGeom prst="rect">
            <a:avLst/>
          </a:prstGeom>
          <a:ln>
            <a:noFill/>
          </a:ln>
          <a:effectLst>
            <a:outerShdw blurRad="190500" algn="tl" rotWithShape="0">
              <a:srgbClr val="000000">
                <a:alpha val="70000"/>
              </a:srgbClr>
            </a:outerShdw>
          </a:effectLst>
        </p:spPr>
      </p:pic>
      <p:pic>
        <p:nvPicPr>
          <p:cNvPr id="12" name="Picture 11"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7704" y="2232056"/>
            <a:ext cx="5058481" cy="6525536"/>
          </a:xfrm>
          <a:prstGeom prst="rect">
            <a:avLst/>
          </a:prstGeom>
          <a:ln>
            <a:noFill/>
          </a:ln>
          <a:effectLst>
            <a:outerShdw blurRad="190500" algn="tl" rotWithShape="0">
              <a:srgbClr val="000000">
                <a:alpha val="70000"/>
              </a:srgbClr>
            </a:outerShdw>
          </a:effectLst>
        </p:spPr>
      </p:pic>
      <p:pic>
        <p:nvPicPr>
          <p:cNvPr id="13" name="Picture 12"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46260" y="2953257"/>
            <a:ext cx="4906060" cy="6668431"/>
          </a:xfrm>
          <a:prstGeom prst="rect">
            <a:avLst/>
          </a:prstGeom>
          <a:ln>
            <a:noFill/>
          </a:ln>
          <a:effectLst>
            <a:outerShdw blurRad="190500" algn="tl" rotWithShape="0">
              <a:srgbClr val="000000">
                <a:alpha val="70000"/>
              </a:srgbClr>
            </a:outerShdw>
          </a:effectLst>
        </p:spPr>
      </p:pic>
      <p:pic>
        <p:nvPicPr>
          <p:cNvPr id="14" name="Picture 13"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08595" y="3645024"/>
            <a:ext cx="4991797" cy="6677957"/>
          </a:xfrm>
          <a:prstGeom prst="rect">
            <a:avLst/>
          </a:prstGeom>
          <a:ln>
            <a:noFill/>
          </a:ln>
          <a:effectLst>
            <a:outerShdw blurRad="190500" algn="tl" rotWithShape="0">
              <a:srgbClr val="000000">
                <a:alpha val="70000"/>
              </a:srgbClr>
            </a:outerShdw>
          </a:effectLst>
        </p:spPr>
      </p:pic>
      <p:pic>
        <p:nvPicPr>
          <p:cNvPr id="15" name="Picture 14"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07904" y="4437112"/>
            <a:ext cx="4877481" cy="6677957"/>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524191727"/>
      </p:ext>
    </p:extLst>
  </p:cSld>
  <p:clrMapOvr>
    <a:masterClrMapping/>
  </p:clrMapOvr>
  <mc:AlternateContent xmlns:mc="http://schemas.openxmlformats.org/markup-compatibility/2006" xmlns:p14="http://schemas.microsoft.com/office/powerpoint/2010/main">
    <mc:Choice Requires="p14">
      <p:transition spd="med" p14:dur="700" advTm="56120">
        <p:fade/>
      </p:transition>
    </mc:Choice>
    <mc:Fallback xmlns="">
      <p:transition spd="med" advTm="561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04449"/>
            <a:ext cx="8928992" cy="648072"/>
          </a:xfrm>
        </p:spPr>
        <p:txBody>
          <a:bodyPr>
            <a:noAutofit/>
          </a:bodyPr>
          <a:lstStyle/>
          <a:p>
            <a:r>
              <a:rPr lang="en-GB" sz="2800" dirty="0" smtClean="0"/>
              <a:t>Five Year Forward View for Mental Health Prevention Overview</a:t>
            </a:r>
            <a:endParaRPr lang="en-GB" sz="2800" dirty="0"/>
          </a:p>
        </p:txBody>
      </p:sp>
      <p:sp>
        <p:nvSpPr>
          <p:cNvPr id="7" name="Slide Number Placeholder 3"/>
          <p:cNvSpPr>
            <a:spLocks noGrp="1"/>
          </p:cNvSpPr>
          <p:nvPr>
            <p:ph type="sldNum" sz="quarter" idx="10"/>
          </p:nvPr>
        </p:nvSpPr>
        <p:spPr bwMode="auto">
          <a:prstGeom prst="rect">
            <a:avLst/>
          </a:prstGeom>
          <a:solidFill>
            <a:schemeClr val="bg2"/>
          </a:solidFill>
          <a:extLst/>
        </p:spPr>
        <p:txBody>
          <a:bodyPr/>
          <a:lstStyle>
            <a:lvl1pPr marL="531813" eaLnBrk="0" hangingPunct="0">
              <a:spcBef>
                <a:spcPts val="1200"/>
              </a:spcBef>
              <a:buFont typeface="Arial" pitchFamily="34" charset="0"/>
              <a:defRPr>
                <a:solidFill>
                  <a:srgbClr val="00AE9E"/>
                </a:solidFill>
                <a:latin typeface="Arial" pitchFamily="34" charset="0"/>
                <a:ea typeface="MS PGothic" pitchFamily="34" charset="-128"/>
              </a:defRPr>
            </a:lvl1pPr>
            <a:lvl2pPr marL="742950" indent="-285750" eaLnBrk="0" hangingPunct="0">
              <a:spcBef>
                <a:spcPts val="600"/>
              </a:spcBef>
              <a:defRPr>
                <a:solidFill>
                  <a:schemeClr val="tx1"/>
                </a:solidFill>
                <a:latin typeface="Arial" pitchFamily="34" charset="0"/>
                <a:ea typeface="MS PGothic" pitchFamily="34" charset="-128"/>
              </a:defRPr>
            </a:lvl2pPr>
            <a:lvl3pPr marL="1143000" indent="-228600" eaLnBrk="0" hangingPunct="0">
              <a:spcBef>
                <a:spcPts val="600"/>
              </a:spcBef>
              <a:buFont typeface="Arial" pitchFamily="34" charset="0"/>
              <a:buChar char="•"/>
              <a:defRPr>
                <a:solidFill>
                  <a:schemeClr val="tx1"/>
                </a:solidFill>
                <a:latin typeface="Arial" pitchFamily="34" charset="0"/>
                <a:ea typeface="MS PGothic" pitchFamily="34" charset="-128"/>
              </a:defRPr>
            </a:lvl3pPr>
            <a:lvl4pPr marL="1600200" indent="-228600" eaLnBrk="0" hangingPunct="0">
              <a:spcBef>
                <a:spcPts val="600"/>
              </a:spcBef>
              <a:buFont typeface="Arial" pitchFamily="34" charset="0"/>
              <a:buChar char="–"/>
              <a:defRPr sz="16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AutoNum type="arabicPeriod"/>
              <a:defRPr sz="16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AutoNum type="arabicPeriod"/>
              <a:defRPr sz="16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AutoNum type="arabicPeriod"/>
              <a:defRPr sz="16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AutoNum type="arabicPeriod"/>
              <a:defRPr sz="16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AutoNum type="arabicPeriod"/>
              <a:defRPr sz="1600">
                <a:solidFill>
                  <a:schemeClr val="tx1"/>
                </a:solidFill>
                <a:latin typeface="Arial" pitchFamily="34" charset="0"/>
                <a:ea typeface="MS PGothic" pitchFamily="34" charset="-128"/>
              </a:defRPr>
            </a:lvl9pPr>
          </a:lstStyle>
          <a:p>
            <a:pPr eaLnBrk="1" hangingPunct="1">
              <a:spcBef>
                <a:spcPct val="0"/>
              </a:spcBef>
              <a:buFontTx/>
              <a:buNone/>
            </a:pPr>
            <a:r>
              <a:rPr lang="en-US" altLang="en-US" sz="1000" dirty="0" smtClean="0">
                <a:solidFill>
                  <a:prstClr val="white"/>
                </a:solidFill>
              </a:rPr>
              <a:t>3.</a:t>
            </a:r>
          </a:p>
        </p:txBody>
      </p:sp>
      <p:grpSp>
        <p:nvGrpSpPr>
          <p:cNvPr id="8" name="Group 7"/>
          <p:cNvGrpSpPr/>
          <p:nvPr/>
        </p:nvGrpSpPr>
        <p:grpSpPr>
          <a:xfrm>
            <a:off x="4940141" y="803412"/>
            <a:ext cx="4096355" cy="2553975"/>
            <a:chOff x="267545" y="692696"/>
            <a:chExt cx="3946186" cy="1717894"/>
          </a:xfrm>
        </p:grpSpPr>
        <p:sp>
          <p:nvSpPr>
            <p:cNvPr id="9" name="Rectangle 8"/>
            <p:cNvSpPr/>
            <p:nvPr/>
          </p:nvSpPr>
          <p:spPr bwMode="auto">
            <a:xfrm>
              <a:off x="267545" y="692696"/>
              <a:ext cx="3946186" cy="1717894"/>
            </a:xfrm>
            <a:prstGeom prst="rect">
              <a:avLst/>
            </a:prstGeom>
            <a:solidFill>
              <a:schemeClr val="bg1">
                <a:lumMod val="95000"/>
              </a:schemeClr>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fontAlgn="base">
                <a:spcBef>
                  <a:spcPct val="0"/>
                </a:spcBef>
                <a:spcAft>
                  <a:spcPct val="0"/>
                </a:spcAft>
              </a:pPr>
              <a:endParaRPr lang="en-GB" sz="1400" dirty="0" err="1" smtClean="0">
                <a:solidFill>
                  <a:prstClr val="black"/>
                </a:solidFill>
                <a:latin typeface="Calibri" panose="020F0502020204030204" pitchFamily="34" charset="0"/>
                <a:ea typeface="ヒラギノ角ゴ Pro W3" pitchFamily="84" charset="-128"/>
                <a:cs typeface="Calibri" panose="020F0502020204030204" pitchFamily="34" charset="0"/>
              </a:endParaRPr>
            </a:p>
          </p:txBody>
        </p:sp>
        <p:grpSp>
          <p:nvGrpSpPr>
            <p:cNvPr id="10" name="Group 9"/>
            <p:cNvGrpSpPr/>
            <p:nvPr/>
          </p:nvGrpSpPr>
          <p:grpSpPr>
            <a:xfrm>
              <a:off x="349418" y="764275"/>
              <a:ext cx="3798645" cy="1619243"/>
              <a:chOff x="1979712" y="3043162"/>
              <a:chExt cx="3340877" cy="1628950"/>
            </a:xfrm>
          </p:grpSpPr>
          <p:sp>
            <p:nvSpPr>
              <p:cNvPr id="11" name="Trapezoid 10"/>
              <p:cNvSpPr/>
              <p:nvPr/>
            </p:nvSpPr>
            <p:spPr bwMode="auto">
              <a:xfrm>
                <a:off x="4135194" y="3949139"/>
                <a:ext cx="1156886" cy="490763"/>
              </a:xfrm>
              <a:prstGeom prst="trapezoid">
                <a:avLst>
                  <a:gd name="adj" fmla="val 70247"/>
                </a:avLst>
              </a:prstGeom>
              <a:solidFill>
                <a:srgbClr val="0070C0"/>
              </a:solidFill>
              <a:ln w="9525" cap="flat" cmpd="sng" algn="ctr">
                <a:solidFill>
                  <a:schemeClr val="accent1"/>
                </a:solidFill>
                <a:prstDash val="solid"/>
                <a:round/>
                <a:headEnd type="none" w="med" len="med"/>
                <a:tailEnd type="none" w="med" len="med"/>
              </a:ln>
              <a:effectLst/>
            </p:spPr>
            <p:txBody>
              <a:bodyPr vert="horz" wrap="square" lIns="91440" tIns="0" rIns="91440" bIns="91440" numCol="1" rtlCol="0" anchor="t" anchorCtr="0" compatLnSpc="1">
                <a:prstTxWarp prst="textNoShape">
                  <a:avLst/>
                </a:prstTxWarp>
                <a:noAutofit/>
              </a:bodyPr>
              <a:lstStyle/>
              <a:p>
                <a:pPr algn="ctr" defTabSz="889000" fontAlgn="base">
                  <a:spcBef>
                    <a:spcPct val="0"/>
                  </a:spcBef>
                  <a:spcAft>
                    <a:spcPct val="0"/>
                  </a:spcAft>
                </a:pPr>
                <a:r>
                  <a:rPr lang="en-GB" sz="1200" dirty="0" smtClean="0">
                    <a:solidFill>
                      <a:prstClr val="white"/>
                    </a:solidFill>
                    <a:latin typeface="Calibri" panose="020F0502020204030204" pitchFamily="34" charset="0"/>
                    <a:ea typeface="ヒラギノ角ゴ Pro W3" pitchFamily="84" charset="-128"/>
                    <a:cs typeface="Calibri" panose="020F0502020204030204" pitchFamily="34" charset="0"/>
                  </a:rPr>
                  <a:t>NHSE</a:t>
                </a:r>
              </a:p>
              <a:p>
                <a:pPr algn="ctr" defTabSz="889000" fontAlgn="base">
                  <a:spcBef>
                    <a:spcPct val="0"/>
                  </a:spcBef>
                  <a:spcAft>
                    <a:spcPct val="0"/>
                  </a:spcAft>
                </a:pPr>
                <a:r>
                  <a:rPr lang="en-GB" sz="1200" dirty="0" smtClean="0">
                    <a:solidFill>
                      <a:prstClr val="white"/>
                    </a:solidFill>
                    <a:latin typeface="Calibri" panose="020F0502020204030204" pitchFamily="34" charset="0"/>
                    <a:ea typeface="ヒラギノ角ゴ Pro W3" pitchFamily="84" charset="-128"/>
                    <a:cs typeface="Calibri" panose="020F0502020204030204" pitchFamily="34" charset="0"/>
                  </a:rPr>
                  <a:t>Support</a:t>
                </a:r>
              </a:p>
            </p:txBody>
          </p:sp>
          <p:sp>
            <p:nvSpPr>
              <p:cNvPr id="12" name="Rounded Rectangle 11"/>
              <p:cNvSpPr/>
              <p:nvPr/>
            </p:nvSpPr>
            <p:spPr bwMode="auto">
              <a:xfrm>
                <a:off x="1979712" y="3043162"/>
                <a:ext cx="2232248" cy="1396740"/>
              </a:xfrm>
              <a:prstGeom prst="roundRect">
                <a:avLst/>
              </a:prstGeom>
              <a:solidFill>
                <a:schemeClr val="bg1">
                  <a:lumMod val="75000"/>
                </a:schemeClr>
              </a:solidFill>
              <a:ln w="9525" cap="flat" cmpd="sng" algn="ctr">
                <a:solidFill>
                  <a:schemeClr val="accent1"/>
                </a:solidFill>
                <a:prstDash val="solid"/>
                <a:round/>
                <a:headEnd type="none" w="med" len="med"/>
                <a:tailEnd type="none" w="med" len="med"/>
              </a:ln>
              <a:effectLst/>
            </p:spPr>
            <p:txBody>
              <a:bodyPr vert="horz" wrap="square" lIns="36000" tIns="0" rIns="36000" bIns="72000" numCol="1" rtlCol="0" anchor="t" anchorCtr="0" compatLnSpc="1">
                <a:prstTxWarp prst="textNoShape">
                  <a:avLst/>
                </a:prstTxWarp>
                <a:noAutofit/>
              </a:bodyPr>
              <a:lstStyle/>
              <a:p>
                <a:pPr algn="ctr" defTabSz="889000" fontAlgn="base">
                  <a:spcBef>
                    <a:spcPct val="0"/>
                  </a:spcBef>
                  <a:spcAft>
                    <a:spcPct val="0"/>
                  </a:spcAft>
                </a:pPr>
                <a:r>
                  <a:rPr lang="en-GB" sz="1400" b="1" dirty="0" smtClean="0">
                    <a:solidFill>
                      <a:prstClr val="black"/>
                    </a:solidFill>
                    <a:latin typeface="Calibri" panose="020F0502020204030204" pitchFamily="34" charset="0"/>
                    <a:ea typeface="ヒラギノ角ゴ Pro W3" pitchFamily="84" charset="-128"/>
                    <a:cs typeface="Calibri" panose="020F0502020204030204" pitchFamily="34" charset="0"/>
                  </a:rPr>
                  <a:t>Rec 3: </a:t>
                </a:r>
                <a:r>
                  <a:rPr lang="en-GB" sz="1400" dirty="0" smtClean="0">
                    <a:solidFill>
                      <a:prstClr val="black"/>
                    </a:solidFill>
                    <a:latin typeface="Calibri" panose="020F0502020204030204" pitchFamily="34" charset="0"/>
                    <a:ea typeface="ヒラギノ角ゴ Pro W3" pitchFamily="84" charset="-128"/>
                    <a:cs typeface="Calibri" panose="020F0502020204030204" pitchFamily="34" charset="0"/>
                  </a:rPr>
                  <a:t>All </a:t>
                </a:r>
                <a:r>
                  <a:rPr lang="en-GB" sz="1400" dirty="0">
                    <a:solidFill>
                      <a:prstClr val="black"/>
                    </a:solidFill>
                    <a:latin typeface="Calibri" panose="020F0502020204030204" pitchFamily="34" charset="0"/>
                    <a:ea typeface="ヒラギノ角ゴ Pro W3" pitchFamily="84" charset="-128"/>
                    <a:cs typeface="Calibri" panose="020F0502020204030204" pitchFamily="34" charset="0"/>
                  </a:rPr>
                  <a:t>local areas to have multi-agency </a:t>
                </a:r>
                <a:r>
                  <a:rPr lang="en-GB" sz="1400" b="1" dirty="0">
                    <a:solidFill>
                      <a:prstClr val="black"/>
                    </a:solidFill>
                    <a:latin typeface="Calibri" panose="020F0502020204030204" pitchFamily="34" charset="0"/>
                    <a:ea typeface="ヒラギノ角ゴ Pro W3" pitchFamily="84" charset="-128"/>
                    <a:cs typeface="Calibri" panose="020F0502020204030204" pitchFamily="34" charset="0"/>
                  </a:rPr>
                  <a:t>suicide prevention plans</a:t>
                </a:r>
                <a:r>
                  <a:rPr lang="en-GB" sz="1400" dirty="0">
                    <a:solidFill>
                      <a:prstClr val="black"/>
                    </a:solidFill>
                    <a:latin typeface="Calibri" panose="020F0502020204030204" pitchFamily="34" charset="0"/>
                    <a:ea typeface="ヒラギノ角ゴ Pro W3" pitchFamily="84" charset="-128"/>
                    <a:cs typeface="Calibri" panose="020F0502020204030204" pitchFamily="34" charset="0"/>
                  </a:rPr>
                  <a:t> in place by 2017, reviewed annually thereafter and supported by new investment.</a:t>
                </a:r>
                <a:r>
                  <a:rPr lang="en-GB" sz="1400" b="1" dirty="0">
                    <a:solidFill>
                      <a:prstClr val="black"/>
                    </a:solidFill>
                    <a:latin typeface="Calibri" panose="020F0502020204030204" pitchFamily="34" charset="0"/>
                    <a:ea typeface="ヒラギノ角ゴ Pro W3" pitchFamily="84" charset="-128"/>
                    <a:cs typeface="Calibri" panose="020F0502020204030204" pitchFamily="34" charset="0"/>
                  </a:rPr>
                  <a:t> </a:t>
                </a:r>
                <a:endParaRPr lang="en-GB" sz="1400" dirty="0" smtClean="0">
                  <a:solidFill>
                    <a:prstClr val="black"/>
                  </a:solidFill>
                  <a:latin typeface="Calibri" panose="020F0502020204030204" pitchFamily="34" charset="0"/>
                  <a:ea typeface="ヒラギノ角ゴ Pro W3" pitchFamily="84" charset="-128"/>
                  <a:cs typeface="Calibri" panose="020F0502020204030204" pitchFamily="34" charset="0"/>
                </a:endParaRPr>
              </a:p>
            </p:txBody>
          </p:sp>
          <p:sp>
            <p:nvSpPr>
              <p:cNvPr id="13" name="Rectangle 12"/>
              <p:cNvSpPr/>
              <p:nvPr/>
            </p:nvSpPr>
            <p:spPr bwMode="auto">
              <a:xfrm>
                <a:off x="1979712" y="4439902"/>
                <a:ext cx="3340877" cy="232210"/>
              </a:xfrm>
              <a:prstGeom prst="rect">
                <a:avLst/>
              </a:prstGeom>
              <a:solidFill>
                <a:schemeClr val="accent4">
                  <a:lumMod val="20000"/>
                  <a:lumOff val="80000"/>
                </a:schemeClr>
              </a:solidFill>
              <a:ln w="28575" cap="flat" cmpd="sng" algn="ctr">
                <a:solidFill>
                  <a:schemeClr val="bg1">
                    <a:lumMod val="50000"/>
                  </a:schemeClr>
                </a:solidFill>
                <a:prstDash val="sysDot"/>
                <a:round/>
                <a:headEnd type="none" w="med" len="med"/>
                <a:tailEnd type="none" w="med" len="med"/>
              </a:ln>
              <a:effectLst/>
            </p:spPr>
            <p:txBody>
              <a:bodyPr vert="horz" wrap="square" lIns="91440" tIns="0" rIns="91440" bIns="0" numCol="1" rtlCol="0" anchor="t" anchorCtr="0" compatLnSpc="1">
                <a:prstTxWarp prst="textNoShape">
                  <a:avLst/>
                </a:prstTxWarp>
                <a:noAutofit/>
              </a:bodyPr>
              <a:lstStyle/>
              <a:p>
                <a:pPr algn="ctr" defTabSz="889000" fontAlgn="base">
                  <a:spcBef>
                    <a:spcPct val="0"/>
                  </a:spcBef>
                  <a:spcAft>
                    <a:spcPct val="0"/>
                  </a:spcAft>
                </a:pPr>
                <a:r>
                  <a:rPr lang="en-GB" sz="1200" dirty="0" smtClean="0">
                    <a:solidFill>
                      <a:prstClr val="black"/>
                    </a:solidFill>
                    <a:latin typeface="Calibri" panose="020F0502020204030204" pitchFamily="34" charset="0"/>
                    <a:ea typeface="ヒラギノ角ゴ Pro W3" pitchFamily="84" charset="-128"/>
                    <a:cs typeface="Calibri" panose="020F0502020204030204" pitchFamily="34" charset="0"/>
                  </a:rPr>
                  <a:t>Align NHS I </a:t>
                </a:r>
                <a:r>
                  <a:rPr lang="en-GB" sz="1050" i="1" dirty="0" smtClean="0">
                    <a:solidFill>
                      <a:prstClr val="black"/>
                    </a:solidFill>
                    <a:latin typeface="Calibri" panose="020F0502020204030204" pitchFamily="34" charset="0"/>
                    <a:ea typeface="ヒラギノ角ゴ Pro W3" pitchFamily="84" charset="-128"/>
                    <a:cs typeface="Calibri" panose="020F0502020204030204" pitchFamily="34" charset="0"/>
                  </a:rPr>
                  <a:t>(Learning from death by suicide)</a:t>
                </a:r>
              </a:p>
            </p:txBody>
          </p:sp>
          <p:sp>
            <p:nvSpPr>
              <p:cNvPr id="14" name="Pentagon 13"/>
              <p:cNvSpPr/>
              <p:nvPr/>
            </p:nvSpPr>
            <p:spPr bwMode="auto">
              <a:xfrm>
                <a:off x="4211960" y="3140968"/>
                <a:ext cx="1080120" cy="400478"/>
              </a:xfrm>
              <a:prstGeom prst="homePlate">
                <a:avLst/>
              </a:prstGeom>
              <a:solidFill>
                <a:srgbClr val="820000"/>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fontAlgn="base">
                  <a:spcBef>
                    <a:spcPct val="0"/>
                  </a:spcBef>
                  <a:spcAft>
                    <a:spcPct val="0"/>
                  </a:spcAft>
                </a:pPr>
                <a:r>
                  <a:rPr lang="en-GB" sz="1200" dirty="0" smtClean="0">
                    <a:solidFill>
                      <a:prstClr val="white"/>
                    </a:solidFill>
                    <a:latin typeface="Calibri" panose="020F0502020204030204" pitchFamily="34" charset="0"/>
                    <a:ea typeface="ヒラギノ角ゴ Pro W3" pitchFamily="84" charset="-128"/>
                    <a:cs typeface="Calibri" panose="020F0502020204030204" pitchFamily="34" charset="0"/>
                  </a:rPr>
                  <a:t>Lead PHE</a:t>
                </a:r>
              </a:p>
            </p:txBody>
          </p:sp>
          <p:sp>
            <p:nvSpPr>
              <p:cNvPr id="15" name="Pentagon 14"/>
              <p:cNvSpPr/>
              <p:nvPr/>
            </p:nvSpPr>
            <p:spPr bwMode="auto">
              <a:xfrm>
                <a:off x="4211960" y="3541447"/>
                <a:ext cx="1080120" cy="407692"/>
              </a:xfrm>
              <a:prstGeom prst="homePlate">
                <a:avLst/>
              </a:prstGeom>
              <a:solidFill>
                <a:schemeClr val="accent2">
                  <a:lumMod val="75000"/>
                </a:schemeClr>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fontAlgn="base">
                  <a:spcBef>
                    <a:spcPct val="0"/>
                  </a:spcBef>
                  <a:spcAft>
                    <a:spcPct val="0"/>
                  </a:spcAft>
                </a:pPr>
                <a:r>
                  <a:rPr lang="en-GB" sz="1200" dirty="0" smtClean="0">
                    <a:solidFill>
                      <a:prstClr val="black"/>
                    </a:solidFill>
                    <a:latin typeface="Calibri" panose="020F0502020204030204" pitchFamily="34" charset="0"/>
                    <a:ea typeface="ヒラギノ角ゴ Pro W3" pitchFamily="84" charset="-128"/>
                    <a:cs typeface="Calibri" panose="020F0502020204030204" pitchFamily="34" charset="0"/>
                  </a:rPr>
                  <a:t>Lead DH</a:t>
                </a:r>
              </a:p>
            </p:txBody>
          </p:sp>
        </p:grpSp>
      </p:grpSp>
      <p:grpSp>
        <p:nvGrpSpPr>
          <p:cNvPr id="16" name="Group 15"/>
          <p:cNvGrpSpPr/>
          <p:nvPr/>
        </p:nvGrpSpPr>
        <p:grpSpPr>
          <a:xfrm>
            <a:off x="4948243" y="3614571"/>
            <a:ext cx="4088253" cy="2361891"/>
            <a:chOff x="4427984" y="692696"/>
            <a:chExt cx="3744416" cy="1690822"/>
          </a:xfrm>
        </p:grpSpPr>
        <p:sp>
          <p:nvSpPr>
            <p:cNvPr id="17" name="Rectangle 16"/>
            <p:cNvSpPr/>
            <p:nvPr/>
          </p:nvSpPr>
          <p:spPr bwMode="auto">
            <a:xfrm>
              <a:off x="4427984" y="692696"/>
              <a:ext cx="3744416" cy="1690822"/>
            </a:xfrm>
            <a:prstGeom prst="rect">
              <a:avLst/>
            </a:prstGeom>
            <a:no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fontAlgn="base">
                <a:spcBef>
                  <a:spcPct val="0"/>
                </a:spcBef>
                <a:spcAft>
                  <a:spcPct val="0"/>
                </a:spcAft>
              </a:pPr>
              <a:endParaRPr lang="en-GB" sz="1400" dirty="0" err="1" smtClean="0">
                <a:solidFill>
                  <a:prstClr val="black"/>
                </a:solidFill>
                <a:latin typeface="Calibri" panose="020F0502020204030204" pitchFamily="34" charset="0"/>
                <a:ea typeface="ヒラギノ角ゴ Pro W3" pitchFamily="84" charset="-128"/>
                <a:cs typeface="Calibri" panose="020F0502020204030204" pitchFamily="34" charset="0"/>
              </a:endParaRPr>
            </a:p>
          </p:txBody>
        </p:sp>
        <p:grpSp>
          <p:nvGrpSpPr>
            <p:cNvPr id="18" name="Group 17"/>
            <p:cNvGrpSpPr/>
            <p:nvPr/>
          </p:nvGrpSpPr>
          <p:grpSpPr>
            <a:xfrm>
              <a:off x="4505671" y="766169"/>
              <a:ext cx="3592342" cy="1590753"/>
              <a:chOff x="1979712" y="3043162"/>
              <a:chExt cx="3329683" cy="1628949"/>
            </a:xfrm>
          </p:grpSpPr>
          <p:sp>
            <p:nvSpPr>
              <p:cNvPr id="19" name="Rounded Rectangle 18"/>
              <p:cNvSpPr/>
              <p:nvPr/>
            </p:nvSpPr>
            <p:spPr bwMode="auto">
              <a:xfrm>
                <a:off x="1979712" y="3043162"/>
                <a:ext cx="2232248" cy="1628949"/>
              </a:xfrm>
              <a:prstGeom prst="roundRect">
                <a:avLst/>
              </a:prstGeom>
              <a:solidFill>
                <a:schemeClr val="bg1">
                  <a:lumMod val="75000"/>
                </a:schemeClr>
              </a:solidFill>
              <a:ln w="9525" cap="flat" cmpd="sng" algn="ctr">
                <a:solidFill>
                  <a:schemeClr val="accent1"/>
                </a:solidFill>
                <a:prstDash val="solid"/>
                <a:round/>
                <a:headEnd type="none" w="med" len="med"/>
                <a:tailEnd type="none" w="med" len="med"/>
              </a:ln>
              <a:effectLst/>
            </p:spPr>
            <p:txBody>
              <a:bodyPr vert="horz" wrap="square" lIns="36000" tIns="0" rIns="36000" bIns="72000" numCol="1" rtlCol="0" anchor="t" anchorCtr="0" compatLnSpc="1">
                <a:prstTxWarp prst="textNoShape">
                  <a:avLst/>
                </a:prstTxWarp>
                <a:noAutofit/>
              </a:bodyPr>
              <a:lstStyle/>
              <a:p>
                <a:pPr algn="ctr" defTabSz="889000" fontAlgn="base">
                  <a:spcBef>
                    <a:spcPct val="0"/>
                  </a:spcBef>
                  <a:spcAft>
                    <a:spcPct val="0"/>
                  </a:spcAft>
                </a:pPr>
                <a:r>
                  <a:rPr lang="en-GB" sz="1200" b="1" dirty="0" smtClean="0">
                    <a:solidFill>
                      <a:prstClr val="black"/>
                    </a:solidFill>
                    <a:latin typeface="Calibri" panose="020F0502020204030204" pitchFamily="34" charset="0"/>
                    <a:ea typeface="ヒラギノ角ゴ Pro W3" pitchFamily="84" charset="-128"/>
                    <a:cs typeface="Calibri" panose="020F0502020204030204" pitchFamily="34" charset="0"/>
                  </a:rPr>
                  <a:t>Rec 43: </a:t>
                </a:r>
                <a:r>
                  <a:rPr lang="en-GB" sz="1200" dirty="0" smtClean="0">
                    <a:solidFill>
                      <a:prstClr val="black"/>
                    </a:solidFill>
                    <a:latin typeface="Calibri" panose="020F0502020204030204" pitchFamily="34" charset="0"/>
                    <a:ea typeface="ヒラギノ角ゴ Pro W3" pitchFamily="84" charset="-128"/>
                    <a:cs typeface="Calibri" panose="020F0502020204030204" pitchFamily="34" charset="0"/>
                  </a:rPr>
                  <a:t>Clear </a:t>
                </a:r>
                <a:r>
                  <a:rPr lang="en-GB" sz="1200" dirty="0">
                    <a:solidFill>
                      <a:prstClr val="black"/>
                    </a:solidFill>
                    <a:latin typeface="Calibri" panose="020F0502020204030204" pitchFamily="34" charset="0"/>
                    <a:ea typeface="ヒラギノ角ゴ Pro W3" pitchFamily="84" charset="-128"/>
                    <a:cs typeface="Calibri" panose="020F0502020204030204" pitchFamily="34" charset="0"/>
                  </a:rPr>
                  <a:t>plan to develop and support the </a:t>
                </a:r>
                <a:r>
                  <a:rPr lang="en-GB" sz="1200" b="1" dirty="0">
                    <a:solidFill>
                      <a:prstClr val="black"/>
                    </a:solidFill>
                    <a:latin typeface="Calibri" panose="020F0502020204030204" pitchFamily="34" charset="0"/>
                    <a:ea typeface="ヒラギノ角ゴ Pro W3" pitchFamily="84" charset="-128"/>
                    <a:cs typeface="Calibri" panose="020F0502020204030204" pitchFamily="34" charset="0"/>
                  </a:rPr>
                  <a:t>Mental Health Intelligence Network </a:t>
                </a:r>
                <a:r>
                  <a:rPr lang="en-GB" sz="1200" dirty="0">
                    <a:solidFill>
                      <a:prstClr val="black"/>
                    </a:solidFill>
                    <a:latin typeface="Calibri" panose="020F0502020204030204" pitchFamily="34" charset="0"/>
                    <a:ea typeface="ヒラギノ角ゴ Pro W3" pitchFamily="84" charset="-128"/>
                    <a:cs typeface="Calibri" panose="020F0502020204030204" pitchFamily="34" charset="0"/>
                  </a:rPr>
                  <a:t>over </a:t>
                </a:r>
                <a:r>
                  <a:rPr lang="en-GB" sz="1200" dirty="0" smtClean="0">
                    <a:solidFill>
                      <a:prstClr val="black"/>
                    </a:solidFill>
                    <a:latin typeface="Calibri" panose="020F0502020204030204" pitchFamily="34" charset="0"/>
                    <a:ea typeface="ヒラギノ角ゴ Pro W3" pitchFamily="84" charset="-128"/>
                    <a:cs typeface="Calibri" panose="020F0502020204030204" pitchFamily="34" charset="0"/>
                  </a:rPr>
                  <a:t>5yrs, so </a:t>
                </a:r>
                <a:r>
                  <a:rPr lang="en-GB" sz="1200" dirty="0">
                    <a:solidFill>
                      <a:prstClr val="black"/>
                    </a:solidFill>
                    <a:latin typeface="Calibri" panose="020F0502020204030204" pitchFamily="34" charset="0"/>
                    <a:ea typeface="ヒラギノ角ゴ Pro W3" pitchFamily="84" charset="-128"/>
                    <a:cs typeface="Calibri" panose="020F0502020204030204" pitchFamily="34" charset="0"/>
                  </a:rPr>
                  <a:t>that it supports data linkage across public agencies, effective commissioning </a:t>
                </a:r>
                <a:r>
                  <a:rPr lang="en-GB" sz="1200" dirty="0" smtClean="0">
                    <a:solidFill>
                      <a:prstClr val="black"/>
                    </a:solidFill>
                    <a:latin typeface="Calibri" panose="020F0502020204030204" pitchFamily="34" charset="0"/>
                    <a:ea typeface="ヒラギノ角ゴ Pro W3" pitchFamily="84" charset="-128"/>
                    <a:cs typeface="Calibri" panose="020F0502020204030204" pitchFamily="34" charset="0"/>
                  </a:rPr>
                  <a:t>&amp; implementation </a:t>
                </a:r>
                <a:r>
                  <a:rPr lang="en-GB" sz="1200" dirty="0">
                    <a:solidFill>
                      <a:prstClr val="black"/>
                    </a:solidFill>
                    <a:latin typeface="Calibri" panose="020F0502020204030204" pitchFamily="34" charset="0"/>
                    <a:ea typeface="ヒラギノ角ゴ Pro W3" pitchFamily="84" charset="-128"/>
                    <a:cs typeface="Calibri" panose="020F0502020204030204" pitchFamily="34" charset="0"/>
                  </a:rPr>
                  <a:t>of new clinical pathways and standards as they come online. </a:t>
                </a:r>
                <a:endParaRPr lang="en-GB" sz="1200" dirty="0" smtClean="0">
                  <a:solidFill>
                    <a:prstClr val="black"/>
                  </a:solidFill>
                  <a:latin typeface="Calibri" panose="020F0502020204030204" pitchFamily="34" charset="0"/>
                  <a:ea typeface="ヒラギノ角ゴ Pro W3" pitchFamily="84" charset="-128"/>
                  <a:cs typeface="Calibri" panose="020F0502020204030204" pitchFamily="34" charset="0"/>
                </a:endParaRPr>
              </a:p>
            </p:txBody>
          </p:sp>
          <p:sp>
            <p:nvSpPr>
              <p:cNvPr id="20" name="Pentagon 19"/>
              <p:cNvSpPr/>
              <p:nvPr/>
            </p:nvSpPr>
            <p:spPr bwMode="auto">
              <a:xfrm>
                <a:off x="4229275" y="3341053"/>
                <a:ext cx="1080120" cy="400478"/>
              </a:xfrm>
              <a:prstGeom prst="homePlate">
                <a:avLst/>
              </a:prstGeom>
              <a:solidFill>
                <a:srgbClr val="0070C0"/>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fontAlgn="base">
                  <a:spcBef>
                    <a:spcPct val="0"/>
                  </a:spcBef>
                  <a:spcAft>
                    <a:spcPct val="0"/>
                  </a:spcAft>
                </a:pPr>
                <a:r>
                  <a:rPr lang="en-GB" sz="1200" dirty="0" smtClean="0">
                    <a:solidFill>
                      <a:prstClr val="white"/>
                    </a:solidFill>
                    <a:latin typeface="Calibri" panose="020F0502020204030204" pitchFamily="34" charset="0"/>
                    <a:ea typeface="ヒラギノ角ゴ Pro W3" pitchFamily="84" charset="-128"/>
                    <a:cs typeface="Calibri" panose="020F0502020204030204" pitchFamily="34" charset="0"/>
                  </a:rPr>
                  <a:t>Lead NHSE</a:t>
                </a:r>
              </a:p>
            </p:txBody>
          </p:sp>
          <p:sp>
            <p:nvSpPr>
              <p:cNvPr id="21" name="Pentagon 20"/>
              <p:cNvSpPr/>
              <p:nvPr/>
            </p:nvSpPr>
            <p:spPr bwMode="auto">
              <a:xfrm>
                <a:off x="4229275" y="3750971"/>
                <a:ext cx="1080120" cy="407692"/>
              </a:xfrm>
              <a:prstGeom prst="homePlate">
                <a:avLst/>
              </a:prstGeom>
              <a:solidFill>
                <a:srgbClr val="820000"/>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fontAlgn="base">
                  <a:spcBef>
                    <a:spcPct val="0"/>
                  </a:spcBef>
                  <a:spcAft>
                    <a:spcPct val="0"/>
                  </a:spcAft>
                </a:pPr>
                <a:r>
                  <a:rPr lang="en-GB" sz="1200" dirty="0" smtClean="0">
                    <a:solidFill>
                      <a:prstClr val="white"/>
                    </a:solidFill>
                    <a:latin typeface="Calibri" panose="020F0502020204030204" pitchFamily="34" charset="0"/>
                    <a:ea typeface="ヒラギノ角ゴ Pro W3" pitchFamily="84" charset="-128"/>
                    <a:cs typeface="Calibri" panose="020F0502020204030204" pitchFamily="34" charset="0"/>
                  </a:rPr>
                  <a:t>Lead PHE</a:t>
                </a:r>
              </a:p>
            </p:txBody>
          </p:sp>
        </p:grpSp>
      </p:grpSp>
      <p:grpSp>
        <p:nvGrpSpPr>
          <p:cNvPr id="40" name="Group 39"/>
          <p:cNvGrpSpPr/>
          <p:nvPr/>
        </p:nvGrpSpPr>
        <p:grpSpPr>
          <a:xfrm>
            <a:off x="107504" y="710203"/>
            <a:ext cx="4608512" cy="2661162"/>
            <a:chOff x="264742" y="4615474"/>
            <a:chExt cx="3948989" cy="1728192"/>
          </a:xfrm>
        </p:grpSpPr>
        <p:sp>
          <p:nvSpPr>
            <p:cNvPr id="41" name="Rectangle 40"/>
            <p:cNvSpPr/>
            <p:nvPr/>
          </p:nvSpPr>
          <p:spPr bwMode="auto">
            <a:xfrm>
              <a:off x="264742" y="4615474"/>
              <a:ext cx="3948989" cy="1728192"/>
            </a:xfrm>
            <a:prstGeom prst="rect">
              <a:avLst/>
            </a:prstGeom>
            <a:solidFill>
              <a:schemeClr val="bg1">
                <a:lumMod val="95000"/>
              </a:schemeClr>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fontAlgn="base">
                <a:spcBef>
                  <a:spcPct val="0"/>
                </a:spcBef>
                <a:spcAft>
                  <a:spcPct val="0"/>
                </a:spcAft>
              </a:pPr>
              <a:endParaRPr lang="en-GB" sz="1400" dirty="0" err="1" smtClean="0">
                <a:solidFill>
                  <a:prstClr val="black"/>
                </a:solidFill>
                <a:latin typeface="Calibri" panose="020F0502020204030204" pitchFamily="34" charset="0"/>
                <a:ea typeface="ヒラギノ角ゴ Pro W3" pitchFamily="84" charset="-128"/>
                <a:cs typeface="Calibri" panose="020F0502020204030204" pitchFamily="34" charset="0"/>
              </a:endParaRPr>
            </a:p>
          </p:txBody>
        </p:sp>
        <p:grpSp>
          <p:nvGrpSpPr>
            <p:cNvPr id="42" name="Group 41"/>
            <p:cNvGrpSpPr/>
            <p:nvPr/>
          </p:nvGrpSpPr>
          <p:grpSpPr>
            <a:xfrm>
              <a:off x="426438" y="4676005"/>
              <a:ext cx="3658260" cy="1643465"/>
              <a:chOff x="1979712" y="3043162"/>
              <a:chExt cx="3312367" cy="1396740"/>
            </a:xfrm>
          </p:grpSpPr>
          <p:sp>
            <p:nvSpPr>
              <p:cNvPr id="43" name="Rounded Rectangle 42"/>
              <p:cNvSpPr/>
              <p:nvPr/>
            </p:nvSpPr>
            <p:spPr bwMode="auto">
              <a:xfrm>
                <a:off x="1979712" y="3043162"/>
                <a:ext cx="2232248" cy="1396740"/>
              </a:xfrm>
              <a:prstGeom prst="roundRect">
                <a:avLst/>
              </a:prstGeom>
              <a:solidFill>
                <a:schemeClr val="bg1">
                  <a:lumMod val="75000"/>
                </a:schemeClr>
              </a:solidFill>
              <a:ln w="9525" cap="flat" cmpd="sng" algn="ctr">
                <a:solidFill>
                  <a:schemeClr val="accent1"/>
                </a:solidFill>
                <a:prstDash val="solid"/>
                <a:round/>
                <a:headEnd type="none" w="med" len="med"/>
                <a:tailEnd type="none" w="med" len="med"/>
              </a:ln>
              <a:effectLst/>
            </p:spPr>
            <p:txBody>
              <a:bodyPr vert="horz" wrap="square" lIns="36000" tIns="0" rIns="36000" bIns="72000" numCol="1" rtlCol="0" anchor="t" anchorCtr="0" compatLnSpc="1">
                <a:prstTxWarp prst="textNoShape">
                  <a:avLst/>
                </a:prstTxWarp>
                <a:noAutofit/>
              </a:bodyPr>
              <a:lstStyle/>
              <a:p>
                <a:pPr algn="ctr" defTabSz="889000" fontAlgn="base">
                  <a:spcBef>
                    <a:spcPct val="0"/>
                  </a:spcBef>
                  <a:spcAft>
                    <a:spcPct val="0"/>
                  </a:spcAft>
                </a:pPr>
                <a:r>
                  <a:rPr lang="en-GB" sz="1200" b="1" dirty="0" smtClean="0">
                    <a:solidFill>
                      <a:prstClr val="black"/>
                    </a:solidFill>
                    <a:latin typeface="Calibri" panose="020F0502020204030204" pitchFamily="34" charset="0"/>
                    <a:ea typeface="ヒラギノ角ゴ Pro W3" pitchFamily="84" charset="-128"/>
                    <a:cs typeface="Calibri" panose="020F0502020204030204" pitchFamily="34" charset="0"/>
                  </a:rPr>
                  <a:t>Rec 2: National </a:t>
                </a:r>
                <a:r>
                  <a:rPr lang="en-GB" sz="1200" b="1" dirty="0">
                    <a:solidFill>
                      <a:prstClr val="black"/>
                    </a:solidFill>
                    <a:latin typeface="Calibri" panose="020F0502020204030204" pitchFamily="34" charset="0"/>
                    <a:ea typeface="ヒラギノ角ゴ Pro W3" pitchFamily="84" charset="-128"/>
                    <a:cs typeface="Calibri" panose="020F0502020204030204" pitchFamily="34" charset="0"/>
                  </a:rPr>
                  <a:t>Prevention Concordat </a:t>
                </a:r>
                <a:r>
                  <a:rPr lang="en-GB" sz="1200" b="1" dirty="0" smtClean="0">
                    <a:solidFill>
                      <a:prstClr val="black"/>
                    </a:solidFill>
                    <a:latin typeface="Calibri" panose="020F0502020204030204" pitchFamily="34" charset="0"/>
                    <a:ea typeface="ヒラギノ角ゴ Pro W3" pitchFamily="84" charset="-128"/>
                    <a:cs typeface="Calibri" panose="020F0502020204030204" pitchFamily="34" charset="0"/>
                  </a:rPr>
                  <a:t> </a:t>
                </a:r>
                <a:r>
                  <a:rPr lang="en-GB" sz="1200" dirty="0" smtClean="0">
                    <a:solidFill>
                      <a:prstClr val="black"/>
                    </a:solidFill>
                    <a:latin typeface="Calibri" panose="020F0502020204030204" pitchFamily="34" charset="0"/>
                    <a:ea typeface="ヒラギノ角ゴ Pro W3" pitchFamily="84" charset="-128"/>
                    <a:cs typeface="Calibri" panose="020F0502020204030204" pitchFamily="34" charset="0"/>
                  </a:rPr>
                  <a:t>to </a:t>
                </a:r>
                <a:r>
                  <a:rPr lang="en-GB" sz="1200" dirty="0">
                    <a:solidFill>
                      <a:prstClr val="black"/>
                    </a:solidFill>
                    <a:latin typeface="Calibri" panose="020F0502020204030204" pitchFamily="34" charset="0"/>
                    <a:ea typeface="ヒラギノ角ゴ Pro W3" pitchFamily="84" charset="-128"/>
                    <a:cs typeface="Calibri" panose="020F0502020204030204" pitchFamily="34" charset="0"/>
                  </a:rPr>
                  <a:t>support all Health and Wellbeing Boards </a:t>
                </a:r>
                <a:r>
                  <a:rPr lang="en-GB" sz="1200" dirty="0" smtClean="0">
                    <a:solidFill>
                      <a:prstClr val="black"/>
                    </a:solidFill>
                    <a:latin typeface="Calibri" panose="020F0502020204030204" pitchFamily="34" charset="0"/>
                    <a:ea typeface="ヒラギノ角ゴ Pro W3" pitchFamily="84" charset="-128"/>
                    <a:cs typeface="Calibri" panose="020F0502020204030204" pitchFamily="34" charset="0"/>
                  </a:rPr>
                  <a:t>(+ CCGs</a:t>
                </a:r>
                <a:r>
                  <a:rPr lang="en-GB" sz="1200" dirty="0">
                    <a:solidFill>
                      <a:prstClr val="black"/>
                    </a:solidFill>
                    <a:latin typeface="Calibri" panose="020F0502020204030204" pitchFamily="34" charset="0"/>
                    <a:ea typeface="ヒラギノ角ゴ Pro W3" pitchFamily="84" charset="-128"/>
                    <a:cs typeface="Calibri" panose="020F0502020204030204" pitchFamily="34" charset="0"/>
                  </a:rPr>
                  <a:t>) to put in place updated </a:t>
                </a:r>
                <a:r>
                  <a:rPr lang="en-GB" sz="1200" dirty="0" smtClean="0">
                    <a:solidFill>
                      <a:prstClr val="black"/>
                    </a:solidFill>
                    <a:latin typeface="Calibri" panose="020F0502020204030204" pitchFamily="34" charset="0"/>
                    <a:ea typeface="ヒラギノ角ゴ Pro W3" pitchFamily="84" charset="-128"/>
                    <a:cs typeface="Calibri" panose="020F0502020204030204" pitchFamily="34" charset="0"/>
                  </a:rPr>
                  <a:t>JSNAs </a:t>
                </a:r>
                <a:r>
                  <a:rPr lang="en-GB" sz="1200" dirty="0">
                    <a:solidFill>
                      <a:prstClr val="black"/>
                    </a:solidFill>
                    <a:latin typeface="Calibri" panose="020F0502020204030204" pitchFamily="34" charset="0"/>
                    <a:ea typeface="ヒラギノ角ゴ Pro W3" pitchFamily="84" charset="-128"/>
                    <a:cs typeface="Calibri" panose="020F0502020204030204" pitchFamily="34" charset="0"/>
                  </a:rPr>
                  <a:t>and joint prevention plans that include </a:t>
                </a:r>
                <a:r>
                  <a:rPr lang="en-GB" sz="1200" dirty="0" smtClean="0">
                    <a:solidFill>
                      <a:prstClr val="black"/>
                    </a:solidFill>
                    <a:latin typeface="Calibri" panose="020F0502020204030204" pitchFamily="34" charset="0"/>
                    <a:ea typeface="ヒラギノ角ゴ Pro W3" pitchFamily="84" charset="-128"/>
                    <a:cs typeface="Calibri" panose="020F0502020204030204" pitchFamily="34" charset="0"/>
                  </a:rPr>
                  <a:t>mh &amp; </a:t>
                </a:r>
                <a:r>
                  <a:rPr lang="en-GB" sz="1200" dirty="0">
                    <a:solidFill>
                      <a:prstClr val="black"/>
                    </a:solidFill>
                    <a:latin typeface="Calibri" panose="020F0502020204030204" pitchFamily="34" charset="0"/>
                    <a:ea typeface="ヒラギノ角ゴ Pro W3" pitchFamily="84" charset="-128"/>
                    <a:cs typeface="Calibri" panose="020F0502020204030204" pitchFamily="34" charset="0"/>
                  </a:rPr>
                  <a:t>co-morbid alcohol and drug misuse, parenting programmes, and housing, by no later than 2017</a:t>
                </a:r>
                <a:endParaRPr lang="en-GB" sz="1200" dirty="0" smtClean="0">
                  <a:solidFill>
                    <a:prstClr val="black"/>
                  </a:solidFill>
                  <a:latin typeface="Calibri" panose="020F0502020204030204" pitchFamily="34" charset="0"/>
                  <a:ea typeface="ヒラギノ角ゴ Pro W3" pitchFamily="84" charset="-128"/>
                  <a:cs typeface="Calibri" panose="020F0502020204030204" pitchFamily="34" charset="0"/>
                </a:endParaRPr>
              </a:p>
            </p:txBody>
          </p:sp>
          <p:sp>
            <p:nvSpPr>
              <p:cNvPr id="44" name="Pentagon 43"/>
              <p:cNvSpPr/>
              <p:nvPr/>
            </p:nvSpPr>
            <p:spPr bwMode="auto">
              <a:xfrm>
                <a:off x="4211960" y="3396005"/>
                <a:ext cx="1080119" cy="547226"/>
              </a:xfrm>
              <a:prstGeom prst="homePlate">
                <a:avLst/>
              </a:prstGeom>
              <a:solidFill>
                <a:srgbClr val="820000"/>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fontAlgn="base">
                  <a:spcBef>
                    <a:spcPct val="0"/>
                  </a:spcBef>
                  <a:spcAft>
                    <a:spcPct val="0"/>
                  </a:spcAft>
                </a:pPr>
                <a:r>
                  <a:rPr lang="en-GB" sz="1200" dirty="0" smtClean="0">
                    <a:solidFill>
                      <a:prstClr val="white"/>
                    </a:solidFill>
                    <a:latin typeface="Calibri" panose="020F0502020204030204" pitchFamily="34" charset="0"/>
                    <a:ea typeface="ヒラギノ角ゴ Pro W3" pitchFamily="84" charset="-128"/>
                    <a:cs typeface="Calibri" panose="020F0502020204030204" pitchFamily="34" charset="0"/>
                  </a:rPr>
                  <a:t>Lead</a:t>
                </a:r>
              </a:p>
              <a:p>
                <a:pPr algn="ctr" defTabSz="889000" fontAlgn="base">
                  <a:spcBef>
                    <a:spcPct val="0"/>
                  </a:spcBef>
                  <a:spcAft>
                    <a:spcPct val="0"/>
                  </a:spcAft>
                </a:pPr>
                <a:r>
                  <a:rPr lang="en-GB" sz="1200" dirty="0" smtClean="0">
                    <a:solidFill>
                      <a:prstClr val="white"/>
                    </a:solidFill>
                    <a:latin typeface="Calibri" panose="020F0502020204030204" pitchFamily="34" charset="0"/>
                    <a:ea typeface="ヒラギノ角ゴ Pro W3" pitchFamily="84" charset="-128"/>
                    <a:cs typeface="Calibri" panose="020F0502020204030204" pitchFamily="34" charset="0"/>
                  </a:rPr>
                  <a:t>PHE</a:t>
                </a:r>
              </a:p>
            </p:txBody>
          </p:sp>
        </p:grpSp>
      </p:grpSp>
      <p:sp>
        <p:nvSpPr>
          <p:cNvPr id="6" name="Footer Placeholder 5"/>
          <p:cNvSpPr>
            <a:spLocks noGrp="1"/>
          </p:cNvSpPr>
          <p:nvPr>
            <p:ph type="ftr" sz="quarter" idx="11"/>
          </p:nvPr>
        </p:nvSpPr>
        <p:spPr/>
        <p:txBody>
          <a:bodyPr/>
          <a:lstStyle/>
          <a:p>
            <a:pPr>
              <a:defRPr/>
            </a:pPr>
            <a:r>
              <a:rPr lang="en-GB" dirty="0" smtClean="0">
                <a:solidFill>
                  <a:prstClr val="white"/>
                </a:solidFill>
              </a:rPr>
              <a:t>Prevention Concordat for </a:t>
            </a:r>
            <a:r>
              <a:rPr lang="en-GB" dirty="0">
                <a:solidFill>
                  <a:prstClr val="white"/>
                </a:solidFill>
              </a:rPr>
              <a:t>Better Mental </a:t>
            </a:r>
            <a:r>
              <a:rPr lang="en-GB" dirty="0" smtClean="0">
                <a:solidFill>
                  <a:prstClr val="white"/>
                </a:solidFill>
              </a:rPr>
              <a:t>Health programme</a:t>
            </a:r>
            <a:endParaRPr lang="en-US" dirty="0">
              <a:solidFill>
                <a:prstClr val="white"/>
              </a:solidFill>
            </a:endParaRPr>
          </a:p>
        </p:txBody>
      </p:sp>
      <p:grpSp>
        <p:nvGrpSpPr>
          <p:cNvPr id="3" name="Group 2"/>
          <p:cNvGrpSpPr/>
          <p:nvPr/>
        </p:nvGrpSpPr>
        <p:grpSpPr>
          <a:xfrm>
            <a:off x="187774" y="3634604"/>
            <a:ext cx="4388808" cy="2509976"/>
            <a:chOff x="176625" y="3727336"/>
            <a:chExt cx="4388808" cy="2509976"/>
          </a:xfrm>
        </p:grpSpPr>
        <p:sp>
          <p:nvSpPr>
            <p:cNvPr id="46" name="Pentagon 45"/>
            <p:cNvSpPr/>
            <p:nvPr/>
          </p:nvSpPr>
          <p:spPr bwMode="auto">
            <a:xfrm>
              <a:off x="3173294" y="3929498"/>
              <a:ext cx="1080120" cy="579988"/>
            </a:xfrm>
            <a:prstGeom prst="homePlate">
              <a:avLst/>
            </a:prstGeom>
            <a:solidFill>
              <a:srgbClr val="820000"/>
            </a:solidFill>
            <a:ln w="9525" cap="flat" cmpd="sng" algn="ctr">
              <a:solidFill>
                <a:schemeClr val="tx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fontAlgn="base">
                <a:spcBef>
                  <a:spcPct val="0"/>
                </a:spcBef>
                <a:spcAft>
                  <a:spcPct val="0"/>
                </a:spcAft>
              </a:pPr>
              <a:endParaRPr lang="en-GB" sz="1200" dirty="0" smtClean="0">
                <a:solidFill>
                  <a:prstClr val="white"/>
                </a:solidFill>
                <a:latin typeface="Calibri" panose="020F0502020204030204" pitchFamily="34" charset="0"/>
                <a:ea typeface="ヒラギノ角ゴ Pro W3" pitchFamily="84" charset="-128"/>
                <a:cs typeface="Calibri" panose="020F0502020204030204" pitchFamily="34" charset="0"/>
              </a:endParaRPr>
            </a:p>
            <a:p>
              <a:pPr algn="ctr" defTabSz="889000" fontAlgn="base">
                <a:spcBef>
                  <a:spcPct val="0"/>
                </a:spcBef>
                <a:spcAft>
                  <a:spcPct val="0"/>
                </a:spcAft>
              </a:pPr>
              <a:r>
                <a:rPr lang="en-GB" sz="1200" dirty="0" smtClean="0">
                  <a:solidFill>
                    <a:prstClr val="white"/>
                  </a:solidFill>
                  <a:latin typeface="Calibri" panose="020F0502020204030204" pitchFamily="34" charset="0"/>
                  <a:ea typeface="ヒラギノ角ゴ Pro W3" pitchFamily="84" charset="-128"/>
                  <a:cs typeface="Calibri" panose="020F0502020204030204" pitchFamily="34" charset="0"/>
                </a:rPr>
                <a:t>Lead PHE</a:t>
              </a:r>
            </a:p>
          </p:txBody>
        </p:sp>
        <p:sp>
          <p:nvSpPr>
            <p:cNvPr id="47" name="Trapezoid 46"/>
            <p:cNvSpPr/>
            <p:nvPr/>
          </p:nvSpPr>
          <p:spPr bwMode="auto">
            <a:xfrm>
              <a:off x="3173293" y="4536463"/>
              <a:ext cx="1290811" cy="583590"/>
            </a:xfrm>
            <a:prstGeom prst="trapezoid">
              <a:avLst>
                <a:gd name="adj" fmla="val 70247"/>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0" rIns="91440" bIns="91440" numCol="1" rtlCol="0" anchor="t" anchorCtr="0" compatLnSpc="1">
              <a:prstTxWarp prst="textNoShape">
                <a:avLst/>
              </a:prstTxWarp>
              <a:noAutofit/>
            </a:bodyPr>
            <a:lstStyle/>
            <a:p>
              <a:pPr algn="ctr" defTabSz="889000" fontAlgn="base">
                <a:spcBef>
                  <a:spcPct val="0"/>
                </a:spcBef>
                <a:spcAft>
                  <a:spcPct val="0"/>
                </a:spcAft>
              </a:pPr>
              <a:r>
                <a:rPr lang="en-GB" sz="1200" dirty="0" smtClean="0">
                  <a:solidFill>
                    <a:prstClr val="white"/>
                  </a:solidFill>
                  <a:latin typeface="Calibri" panose="020F0502020204030204" pitchFamily="34" charset="0"/>
                  <a:ea typeface="ヒラギノ角ゴ Pro W3" pitchFamily="84" charset="-128"/>
                  <a:cs typeface="Calibri" panose="020F0502020204030204" pitchFamily="34" charset="0"/>
                </a:rPr>
                <a:t>NHSE</a:t>
              </a:r>
            </a:p>
            <a:p>
              <a:pPr algn="ctr" defTabSz="889000" fontAlgn="base">
                <a:spcBef>
                  <a:spcPct val="0"/>
                </a:spcBef>
                <a:spcAft>
                  <a:spcPct val="0"/>
                </a:spcAft>
              </a:pPr>
              <a:r>
                <a:rPr lang="en-GB" sz="1200" dirty="0" smtClean="0">
                  <a:solidFill>
                    <a:prstClr val="white"/>
                  </a:solidFill>
                  <a:latin typeface="Calibri" panose="020F0502020204030204" pitchFamily="34" charset="0"/>
                  <a:ea typeface="ヒラギノ角ゴ Pro W3" pitchFamily="84" charset="-128"/>
                  <a:cs typeface="Calibri" panose="020F0502020204030204" pitchFamily="34" charset="0"/>
                </a:rPr>
                <a:t>Support</a:t>
              </a:r>
            </a:p>
          </p:txBody>
        </p:sp>
        <p:sp>
          <p:nvSpPr>
            <p:cNvPr id="48" name="Rectangle 47"/>
            <p:cNvSpPr/>
            <p:nvPr/>
          </p:nvSpPr>
          <p:spPr bwMode="auto">
            <a:xfrm>
              <a:off x="228391" y="5597080"/>
              <a:ext cx="4337042" cy="640232"/>
            </a:xfrm>
            <a:prstGeom prst="rect">
              <a:avLst/>
            </a:prstGeom>
            <a:solidFill>
              <a:srgbClr val="0070C0"/>
            </a:solidFill>
            <a:ln w="28575" cap="flat" cmpd="sng" algn="ctr">
              <a:solidFill>
                <a:schemeClr val="tx1"/>
              </a:solidFill>
              <a:prstDash val="sysDot"/>
              <a:round/>
              <a:headEnd type="none" w="med" len="med"/>
              <a:tailEnd type="none" w="med" len="med"/>
            </a:ln>
            <a:effectLst/>
          </p:spPr>
          <p:txBody>
            <a:bodyPr vert="horz" wrap="square" lIns="91440" tIns="0" rIns="91440" bIns="0" numCol="1" rtlCol="0" anchor="t" anchorCtr="0" compatLnSpc="1">
              <a:prstTxWarp prst="textNoShape">
                <a:avLst/>
              </a:prstTxWarp>
              <a:noAutofit/>
            </a:bodyPr>
            <a:lstStyle/>
            <a:p>
              <a:pPr algn="ctr" defTabSz="889000" fontAlgn="base">
                <a:spcBef>
                  <a:spcPct val="0"/>
                </a:spcBef>
                <a:spcAft>
                  <a:spcPct val="0"/>
                </a:spcAft>
              </a:pPr>
              <a:r>
                <a:rPr lang="en-GB" sz="1200" dirty="0" smtClean="0">
                  <a:solidFill>
                    <a:prstClr val="white"/>
                  </a:solidFill>
                  <a:latin typeface="Calibri" panose="020F0502020204030204" pitchFamily="34" charset="0"/>
                  <a:ea typeface="ヒラギノ角ゴ Pro W3" pitchFamily="84" charset="-128"/>
                  <a:cs typeface="Calibri" panose="020F0502020204030204" pitchFamily="34" charset="0"/>
                </a:rPr>
                <a:t>Align NHSE –led Recommendation 22 </a:t>
              </a:r>
              <a:r>
                <a:rPr lang="en-GB" sz="1200" i="1" dirty="0" smtClean="0">
                  <a:solidFill>
                    <a:prstClr val="white"/>
                  </a:solidFill>
                  <a:latin typeface="Calibri" panose="020F0502020204030204" pitchFamily="34" charset="0"/>
                  <a:ea typeface="ヒラギノ角ゴ Pro W3" pitchFamily="84" charset="-128"/>
                  <a:cs typeface="Calibri" panose="020F0502020204030204" pitchFamily="34" charset="0"/>
                </a:rPr>
                <a:t>(improved physical health for people with SMI </a:t>
              </a:r>
              <a:r>
                <a:rPr lang="en-GB" sz="1200" b="1" dirty="0" smtClean="0">
                  <a:solidFill>
                    <a:prstClr val="white"/>
                  </a:solidFill>
                  <a:latin typeface="Calibri"/>
                  <a:ea typeface="ヒラギノ角ゴ Pro W3" pitchFamily="84" charset="-128"/>
                </a:rPr>
                <a:t>280,000 more </a:t>
              </a:r>
              <a:r>
                <a:rPr lang="en-GB" sz="1200" b="1" dirty="0">
                  <a:solidFill>
                    <a:prstClr val="white"/>
                  </a:solidFill>
                  <a:latin typeface="Calibri"/>
                  <a:ea typeface="ヒラギノ角ゴ Pro W3" pitchFamily="84" charset="-128"/>
                </a:rPr>
                <a:t>people with SMI will have access to evidence based physical health checks and interventions</a:t>
              </a:r>
            </a:p>
            <a:p>
              <a:pPr algn="ctr" defTabSz="889000" fontAlgn="base">
                <a:spcBef>
                  <a:spcPct val="0"/>
                </a:spcBef>
                <a:spcAft>
                  <a:spcPct val="0"/>
                </a:spcAft>
              </a:pPr>
              <a:r>
                <a:rPr lang="en-GB" sz="1050" i="1" dirty="0" smtClean="0">
                  <a:solidFill>
                    <a:prstClr val="white"/>
                  </a:solidFill>
                  <a:latin typeface="Calibri" panose="020F0502020204030204" pitchFamily="34" charset="0"/>
                  <a:ea typeface="ヒラギノ角ゴ Pro W3" pitchFamily="84" charset="-128"/>
                  <a:cs typeface="Calibri" panose="020F0502020204030204" pitchFamily="34" charset="0"/>
                </a:rPr>
                <a:t>)</a:t>
              </a:r>
            </a:p>
          </p:txBody>
        </p:sp>
        <p:sp>
          <p:nvSpPr>
            <p:cNvPr id="35" name="Rounded Rectangle 34"/>
            <p:cNvSpPr/>
            <p:nvPr/>
          </p:nvSpPr>
          <p:spPr bwMode="auto">
            <a:xfrm>
              <a:off x="176625" y="3727336"/>
              <a:ext cx="2996669" cy="1882594"/>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36000" tIns="0" rIns="36000" bIns="72000" numCol="1" rtlCol="0" anchor="t" anchorCtr="0" compatLnSpc="1">
              <a:prstTxWarp prst="textNoShape">
                <a:avLst/>
              </a:prstTxWarp>
              <a:noAutofit/>
            </a:bodyPr>
            <a:lstStyle/>
            <a:p>
              <a:pPr algn="ctr" defTabSz="889000" fontAlgn="base">
                <a:spcBef>
                  <a:spcPct val="0"/>
                </a:spcBef>
                <a:spcAft>
                  <a:spcPct val="0"/>
                </a:spcAft>
              </a:pPr>
              <a:r>
                <a:rPr lang="en-GB" sz="1300" b="1" dirty="0" smtClean="0">
                  <a:solidFill>
                    <a:prstClr val="black"/>
                  </a:solidFill>
                  <a:latin typeface="Calibri" panose="020F0502020204030204" pitchFamily="34" charset="0"/>
                  <a:ea typeface="ヒラギノ角ゴ Pro W3" pitchFamily="84" charset="-128"/>
                  <a:cs typeface="Calibri" panose="020F0502020204030204" pitchFamily="34" charset="0"/>
                </a:rPr>
                <a:t>Rec 20: </a:t>
              </a:r>
              <a:r>
                <a:rPr lang="en-GB" sz="1300" dirty="0" smtClean="0">
                  <a:solidFill>
                    <a:prstClr val="black"/>
                  </a:solidFill>
                  <a:latin typeface="Calibri" panose="020F0502020204030204" pitchFamily="34" charset="0"/>
                  <a:ea typeface="ヒラギノ角ゴ Pro W3" pitchFamily="84" charset="-128"/>
                  <a:cs typeface="Calibri" panose="020F0502020204030204" pitchFamily="34" charset="0"/>
                </a:rPr>
                <a:t>Ensure </a:t>
              </a:r>
              <a:r>
                <a:rPr lang="en-GB" sz="1300" dirty="0">
                  <a:solidFill>
                    <a:prstClr val="black"/>
                  </a:solidFill>
                  <a:latin typeface="Calibri" panose="020F0502020204030204" pitchFamily="34" charset="0"/>
                  <a:ea typeface="ヒラギノ角ゴ Pro W3" pitchFamily="84" charset="-128"/>
                  <a:cs typeface="Calibri" panose="020F0502020204030204" pitchFamily="34" charset="0"/>
                </a:rPr>
                <a:t>that </a:t>
              </a:r>
              <a:r>
                <a:rPr lang="en-GB" sz="1300" b="1" dirty="0">
                  <a:solidFill>
                    <a:prstClr val="black"/>
                  </a:solidFill>
                  <a:latin typeface="Calibri" panose="020F0502020204030204" pitchFamily="34" charset="0"/>
                  <a:ea typeface="ヒラギノ角ゴ Pro W3" pitchFamily="84" charset="-128"/>
                  <a:cs typeface="Calibri" panose="020F0502020204030204" pitchFamily="34" charset="0"/>
                </a:rPr>
                <a:t>people with mental health </a:t>
              </a:r>
              <a:r>
                <a:rPr lang="en-GB" sz="1300" dirty="0">
                  <a:solidFill>
                    <a:prstClr val="black"/>
                  </a:solidFill>
                  <a:latin typeface="Calibri" panose="020F0502020204030204" pitchFamily="34" charset="0"/>
                  <a:ea typeface="ヒラギノ角ゴ Pro W3" pitchFamily="84" charset="-128"/>
                  <a:cs typeface="Calibri" panose="020F0502020204030204" pitchFamily="34" charset="0"/>
                </a:rPr>
                <a:t>problems </a:t>
              </a:r>
              <a:r>
                <a:rPr lang="en-GB" sz="1300" dirty="0" smtClean="0">
                  <a:solidFill>
                    <a:prstClr val="black"/>
                  </a:solidFill>
                  <a:latin typeface="Calibri" panose="020F0502020204030204" pitchFamily="34" charset="0"/>
                  <a:ea typeface="ヒラギノ角ゴ Pro W3" pitchFamily="84" charset="-128"/>
                  <a:cs typeface="Calibri" panose="020F0502020204030204" pitchFamily="34" charset="0"/>
                </a:rPr>
                <a:t>at </a:t>
              </a:r>
              <a:r>
                <a:rPr lang="en-GB" sz="1300" dirty="0">
                  <a:solidFill>
                    <a:prstClr val="black"/>
                  </a:solidFill>
                  <a:latin typeface="Calibri" panose="020F0502020204030204" pitchFamily="34" charset="0"/>
                  <a:ea typeface="ヒラギノ角ゴ Pro W3" pitchFamily="84" charset="-128"/>
                  <a:cs typeface="Calibri" panose="020F0502020204030204" pitchFamily="34" charset="0"/>
                </a:rPr>
                <a:t>greater </a:t>
              </a:r>
              <a:r>
                <a:rPr lang="en-GB" sz="1300" b="1" dirty="0">
                  <a:solidFill>
                    <a:prstClr val="black"/>
                  </a:solidFill>
                  <a:latin typeface="Calibri" panose="020F0502020204030204" pitchFamily="34" charset="0"/>
                  <a:ea typeface="ヒラギノ角ゴ Pro W3" pitchFamily="84" charset="-128"/>
                  <a:cs typeface="Calibri" panose="020F0502020204030204" pitchFamily="34" charset="0"/>
                </a:rPr>
                <a:t>risk of poor physical health</a:t>
              </a:r>
              <a:r>
                <a:rPr lang="en-GB" sz="1300" dirty="0">
                  <a:solidFill>
                    <a:prstClr val="black"/>
                  </a:solidFill>
                  <a:latin typeface="Calibri" panose="020F0502020204030204" pitchFamily="34" charset="0"/>
                  <a:ea typeface="ヒラギノ角ゴ Pro W3" pitchFamily="84" charset="-128"/>
                  <a:cs typeface="Calibri" panose="020F0502020204030204" pitchFamily="34" charset="0"/>
                </a:rPr>
                <a:t> get access to prevention and </a:t>
              </a:r>
              <a:r>
                <a:rPr lang="en-GB" sz="1300" dirty="0" smtClean="0">
                  <a:solidFill>
                    <a:prstClr val="black"/>
                  </a:solidFill>
                  <a:latin typeface="Calibri" panose="020F0502020204030204" pitchFamily="34" charset="0"/>
                  <a:ea typeface="ヒラギノ角ゴ Pro W3" pitchFamily="84" charset="-128"/>
                  <a:cs typeface="Calibri" panose="020F0502020204030204" pitchFamily="34" charset="0"/>
                </a:rPr>
                <a:t>screening programmes. All mh </a:t>
              </a:r>
              <a:r>
                <a:rPr lang="en-GB" sz="1300" dirty="0">
                  <a:solidFill>
                    <a:prstClr val="black"/>
                  </a:solidFill>
                  <a:latin typeface="Calibri" panose="020F0502020204030204" pitchFamily="34" charset="0"/>
                  <a:ea typeface="ヒラギノ角ゴ Pro W3" pitchFamily="84" charset="-128"/>
                  <a:cs typeface="Calibri" panose="020F0502020204030204" pitchFamily="34" charset="0"/>
                </a:rPr>
                <a:t>inpatient units and facilities </a:t>
              </a:r>
              <a:r>
                <a:rPr lang="en-GB" sz="1300" dirty="0" smtClean="0">
                  <a:solidFill>
                    <a:prstClr val="black"/>
                  </a:solidFill>
                  <a:latin typeface="Calibri" panose="020F0502020204030204" pitchFamily="34" charset="0"/>
                  <a:ea typeface="ヒラギノ角ゴ Pro W3" pitchFamily="84" charset="-128"/>
                  <a:cs typeface="Calibri" panose="020F0502020204030204" pitchFamily="34" charset="0"/>
                </a:rPr>
                <a:t> to </a:t>
              </a:r>
              <a:r>
                <a:rPr lang="en-GB" sz="1300" dirty="0">
                  <a:solidFill>
                    <a:prstClr val="black"/>
                  </a:solidFill>
                  <a:latin typeface="Calibri" panose="020F0502020204030204" pitchFamily="34" charset="0"/>
                  <a:ea typeface="ヒラギノ角ゴ Pro W3" pitchFamily="84" charset="-128"/>
                  <a:cs typeface="Calibri" panose="020F0502020204030204" pitchFamily="34" charset="0"/>
                </a:rPr>
                <a:t>be smoke-free by </a:t>
              </a:r>
              <a:r>
                <a:rPr lang="en-GB" sz="1300" dirty="0" smtClean="0">
                  <a:solidFill>
                    <a:prstClr val="black"/>
                  </a:solidFill>
                  <a:latin typeface="Calibri" panose="020F0502020204030204" pitchFamily="34" charset="0"/>
                  <a:ea typeface="ヒラギノ角ゴ Pro W3" pitchFamily="84" charset="-128"/>
                  <a:cs typeface="Calibri" panose="020F0502020204030204" pitchFamily="34" charset="0"/>
                </a:rPr>
                <a:t>2018. </a:t>
              </a:r>
            </a:p>
          </p:txBody>
        </p:sp>
      </p:grpSp>
      <p:sp>
        <p:nvSpPr>
          <p:cNvPr id="29" name="Slide Number Placeholder 3"/>
          <p:cNvSpPr txBox="1">
            <a:spLocks/>
          </p:cNvSpPr>
          <p:nvPr/>
        </p:nvSpPr>
        <p:spPr>
          <a:xfrm>
            <a:off x="-6567"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defPPr>
              <a:defRPr lang="en-US"/>
            </a:defPPr>
            <a:lvl1pPr algn="l" rtl="0" fontAlgn="base">
              <a:spcBef>
                <a:spcPct val="0"/>
              </a:spcBef>
              <a:spcAft>
                <a:spcPct val="0"/>
              </a:spcAft>
              <a:defRPr sz="1200" kern="1200">
                <a:solidFill>
                  <a:schemeClr val="bg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marL="531813">
              <a:defRPr/>
            </a:pPr>
            <a:r>
              <a:rPr lang="en-US" dirty="0">
                <a:solidFill>
                  <a:prstClr val="white"/>
                </a:solidFill>
              </a:rPr>
              <a:t>3</a:t>
            </a:r>
            <a:r>
              <a:rPr lang="en-US" dirty="0" smtClean="0">
                <a:solidFill>
                  <a:prstClr val="white"/>
                </a:solidFill>
              </a:rPr>
              <a:t>. Prevention Concordat for Better Mental Health </a:t>
            </a:r>
            <a:r>
              <a:rPr lang="en-US" dirty="0" err="1" smtClean="0">
                <a:solidFill>
                  <a:prstClr val="white"/>
                </a:solidFill>
              </a:rPr>
              <a:t>programme</a:t>
            </a:r>
            <a:endParaRPr lang="en-US" dirty="0">
              <a:solidFill>
                <a:prstClr val="white"/>
              </a:solidFill>
            </a:endParaRPr>
          </a:p>
        </p:txBody>
      </p:sp>
    </p:spTree>
    <p:extLst>
      <p:ext uri="{BB962C8B-B14F-4D97-AF65-F5344CB8AC3E}">
        <p14:creationId xmlns:p14="http://schemas.microsoft.com/office/powerpoint/2010/main" val="302554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593858" y="332656"/>
            <a:ext cx="4018702" cy="648072"/>
          </a:xfrm>
        </p:spPr>
        <p:txBody>
          <a:bodyPr/>
          <a:lstStyle/>
          <a:p>
            <a:r>
              <a:rPr lang="en-GB" dirty="0" smtClean="0"/>
              <a:t>Using the toolkit</a:t>
            </a:r>
            <a:endParaRPr lang="en-GB" dirty="0"/>
          </a:p>
        </p:txBody>
      </p:sp>
      <p:sp>
        <p:nvSpPr>
          <p:cNvPr id="4" name="Slide Numbe"/>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20</a:t>
            </a:fld>
            <a:endParaRPr lang="en-US" dirty="0">
              <a:solidFill>
                <a:prstClr val="white"/>
              </a:solidFill>
            </a:endParaRPr>
          </a:p>
        </p:txBody>
      </p:sp>
      <p:pic>
        <p:nvPicPr>
          <p:cNvPr id="1026" name="Home p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171400"/>
            <a:ext cx="5760640" cy="722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Home page highlight"/>
          <p:cNvSpPr/>
          <p:nvPr/>
        </p:nvSpPr>
        <p:spPr>
          <a:xfrm>
            <a:off x="179512" y="5517232"/>
            <a:ext cx="1152128" cy="504056"/>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Data sources"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3501008"/>
            <a:ext cx="5904656" cy="5054257"/>
          </a:xfrm>
          <a:prstGeom prst="rect">
            <a:avLst/>
          </a:prstGeom>
          <a:noFill/>
          <a:ln>
            <a:noFill/>
          </a:ln>
        </p:spPr>
      </p:pic>
      <p:pic>
        <p:nvPicPr>
          <p:cNvPr id="17" name="Overview" descr="Screen Clipping"/>
          <p:cNvPicPr>
            <a:picLocks noChangeAspect="1"/>
          </p:cNvPicPr>
          <p:nvPr/>
        </p:nvPicPr>
        <p:blipFill rotWithShape="1">
          <a:blip r:embed="rId6">
            <a:extLst>
              <a:ext uri="{28A0092B-C50C-407E-A947-70E740481C1C}">
                <a14:useLocalDpi xmlns:a14="http://schemas.microsoft.com/office/drawing/2010/main" val="0"/>
              </a:ext>
            </a:extLst>
          </a:blip>
          <a:srcRect t="30850"/>
          <a:stretch/>
        </p:blipFill>
        <p:spPr>
          <a:xfrm>
            <a:off x="827584" y="1340768"/>
            <a:ext cx="6420496" cy="3304981"/>
          </a:xfrm>
          <a:prstGeom prst="rect">
            <a:avLst/>
          </a:prstGeom>
          <a:noFill/>
          <a:ln>
            <a:noFill/>
          </a:ln>
        </p:spPr>
      </p:pic>
      <p:pic>
        <p:nvPicPr>
          <p:cNvPr id="20" name="Evidence and further" descr="Screen Clipping"/>
          <p:cNvPicPr>
            <a:picLocks noChangeAspect="1"/>
          </p:cNvPicPr>
          <p:nvPr/>
        </p:nvPicPr>
        <p:blipFill rotWithShape="1">
          <a:blip r:embed="rId7">
            <a:extLst>
              <a:ext uri="{28A0092B-C50C-407E-A947-70E740481C1C}">
                <a14:useLocalDpi xmlns:a14="http://schemas.microsoft.com/office/drawing/2010/main" val="0"/>
              </a:ext>
            </a:extLst>
          </a:blip>
          <a:srcRect b="5794"/>
          <a:stretch/>
        </p:blipFill>
        <p:spPr>
          <a:xfrm>
            <a:off x="971600" y="3250770"/>
            <a:ext cx="6186533" cy="4570718"/>
          </a:xfrm>
          <a:prstGeom prst="rect">
            <a:avLst/>
          </a:prstGeom>
        </p:spPr>
      </p:pic>
      <p:sp>
        <p:nvSpPr>
          <p:cNvPr id="26" name="White box (with header)"/>
          <p:cNvSpPr/>
          <p:nvPr/>
        </p:nvSpPr>
        <p:spPr>
          <a:xfrm>
            <a:off x="899592" y="-387424"/>
            <a:ext cx="634848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27" name="Header" descr="Screen Clipping"/>
          <p:cNvPicPr>
            <a:picLocks noChangeAspect="1"/>
          </p:cNvPicPr>
          <p:nvPr/>
        </p:nvPicPr>
        <p:blipFill rotWithShape="1">
          <a:blip r:embed="rId6">
            <a:extLst>
              <a:ext uri="{28A0092B-C50C-407E-A947-70E740481C1C}">
                <a14:useLocalDpi xmlns:a14="http://schemas.microsoft.com/office/drawing/2010/main" val="0"/>
              </a:ext>
            </a:extLst>
          </a:blip>
          <a:srcRect l="1121" b="69150"/>
          <a:stretch/>
        </p:blipFill>
        <p:spPr>
          <a:xfrm>
            <a:off x="899592" y="188640"/>
            <a:ext cx="6348488" cy="1474440"/>
          </a:xfrm>
          <a:prstGeom prst="rect">
            <a:avLst/>
          </a:prstGeom>
          <a:noFill/>
          <a:ln>
            <a:noFill/>
          </a:ln>
        </p:spPr>
      </p:pic>
      <p:sp>
        <p:nvSpPr>
          <p:cNvPr id="10" name="Reference highlight"/>
          <p:cNvSpPr/>
          <p:nvPr/>
        </p:nvSpPr>
        <p:spPr>
          <a:xfrm>
            <a:off x="5481988" y="3032956"/>
            <a:ext cx="314148" cy="180020"/>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References"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51720" y="1700808"/>
            <a:ext cx="5531440" cy="4242270"/>
          </a:xfrm>
          <a:prstGeom prst="rect">
            <a:avLst/>
          </a:prstGeom>
          <a:ln>
            <a:noFill/>
          </a:ln>
          <a:effectLst>
            <a:outerShdw blurRad="190500" algn="tl" rotWithShape="0">
              <a:srgbClr val="000000">
                <a:alpha val="70000"/>
              </a:srgbClr>
            </a:outerShdw>
          </a:effectLst>
        </p:spPr>
      </p:pic>
      <p:sp>
        <p:nvSpPr>
          <p:cNvPr id="12" name="Risk factor highlight"/>
          <p:cNvSpPr/>
          <p:nvPr/>
        </p:nvSpPr>
        <p:spPr>
          <a:xfrm>
            <a:off x="1043608" y="2780928"/>
            <a:ext cx="1152128" cy="288032"/>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rofile home page"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07" y="476672"/>
            <a:ext cx="6611273" cy="5515745"/>
          </a:xfrm>
          <a:prstGeom prst="rect">
            <a:avLst/>
          </a:prstGeom>
          <a:ln>
            <a:noFill/>
          </a:ln>
          <a:effectLst>
            <a:outerShdw blurRad="190500" algn="tl" rotWithShape="0">
              <a:srgbClr val="000000">
                <a:alpha val="70000"/>
              </a:srgbClr>
            </a:outerShdw>
          </a:effectLst>
        </p:spPr>
      </p:pic>
      <p:pic>
        <p:nvPicPr>
          <p:cNvPr id="23" name="Risk factor tartan"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2625" y="1663080"/>
            <a:ext cx="5144218" cy="4791744"/>
          </a:xfrm>
          <a:prstGeom prst="rect">
            <a:avLst/>
          </a:prstGeom>
          <a:ln>
            <a:noFill/>
          </a:ln>
          <a:effectLst>
            <a:outerShdw blurRad="190500" algn="tl" rotWithShape="0">
              <a:srgbClr val="000000">
                <a:alpha val="70000"/>
              </a:srgbClr>
            </a:outerShdw>
          </a:effectLst>
        </p:spPr>
      </p:pic>
      <p:pic>
        <p:nvPicPr>
          <p:cNvPr id="24" name="Risk factor map"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19872" y="3026060"/>
            <a:ext cx="5173223" cy="4135526"/>
          </a:xfrm>
          <a:prstGeom prst="rect">
            <a:avLst/>
          </a:prstGeom>
          <a:ln>
            <a:noFill/>
          </a:ln>
          <a:effectLst>
            <a:outerShdw blurRad="190500" algn="tl" rotWithShape="0">
              <a:srgbClr val="000000">
                <a:alpha val="70000"/>
              </a:srgbClr>
            </a:outerShdw>
          </a:effectLst>
        </p:spPr>
      </p:pic>
      <p:pic>
        <p:nvPicPr>
          <p:cNvPr id="22" name="Health assets home page"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1367" y="260756"/>
            <a:ext cx="6658905" cy="5525272"/>
          </a:xfrm>
          <a:prstGeom prst="rect">
            <a:avLst/>
          </a:prstGeom>
          <a:ln>
            <a:noFill/>
          </a:ln>
          <a:effectLst>
            <a:outerShdw blurRad="190500" algn="tl" rotWithShape="0">
              <a:srgbClr val="000000">
                <a:alpha val="70000"/>
              </a:srgbClr>
            </a:outerShdw>
          </a:effectLst>
        </p:spPr>
      </p:pic>
      <p:sp>
        <p:nvSpPr>
          <p:cNvPr id="14" name="Evidence highlight"/>
          <p:cNvSpPr/>
          <p:nvPr/>
        </p:nvSpPr>
        <p:spPr>
          <a:xfrm>
            <a:off x="1051992" y="5137956"/>
            <a:ext cx="5680248" cy="811324"/>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What works web page" descr="Screen Clippi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47664" y="764704"/>
            <a:ext cx="7452320" cy="3471972"/>
          </a:xfrm>
          <a:prstGeom prst="rect">
            <a:avLst/>
          </a:prstGeom>
          <a:ln>
            <a:noFill/>
          </a:ln>
          <a:effectLst>
            <a:outerShdw blurRad="190500" algn="tl" rotWithShape="0">
              <a:srgbClr val="000000">
                <a:alpha val="70000"/>
              </a:srgbClr>
            </a:outerShdw>
          </a:effectLst>
        </p:spPr>
      </p:pic>
      <p:sp>
        <p:nvSpPr>
          <p:cNvPr id="29" name="health profile highlight"/>
          <p:cNvSpPr/>
          <p:nvPr/>
        </p:nvSpPr>
        <p:spPr>
          <a:xfrm>
            <a:off x="996588" y="5904656"/>
            <a:ext cx="5735652" cy="692696"/>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Health assets profile tartan"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87824" y="2011632"/>
            <a:ext cx="5384342" cy="4606258"/>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414298524"/>
      </p:ext>
    </p:extLst>
  </p:cSld>
  <p:clrMapOvr>
    <a:masterClrMapping/>
  </p:clrMapOvr>
  <mc:AlternateContent xmlns:mc="http://schemas.openxmlformats.org/markup-compatibility/2006" xmlns:p14="http://schemas.microsoft.com/office/powerpoint/2010/main">
    <mc:Choice Requires="p14">
      <p:transition spd="med" p14:dur="700" advTm="76755">
        <p:fade/>
      </p:transition>
    </mc:Choice>
    <mc:Fallback xmlns="">
      <p:transition spd="med" advTm="767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xit" presetSubtype="0" fill="hold" nodeType="withEffect">
                                  <p:stCondLst>
                                    <p:cond delay="1500"/>
                                  </p:stCondLst>
                                  <p:childTnLst>
                                    <p:animEffect transition="out" filter="fade">
                                      <p:cBhvr>
                                        <p:cTn id="19" dur="500"/>
                                        <p:tgtEl>
                                          <p:spTgt spid="1026"/>
                                        </p:tgtEl>
                                      </p:cBhvr>
                                    </p:animEffect>
                                    <p:set>
                                      <p:cBhvr>
                                        <p:cTn id="20" dur="1" fill="hold">
                                          <p:stCondLst>
                                            <p:cond delay="499"/>
                                          </p:stCondLst>
                                        </p:cTn>
                                        <p:tgtEl>
                                          <p:spTgt spid="1026"/>
                                        </p:tgtEl>
                                        <p:attrNameLst>
                                          <p:attrName>style.visibility</p:attrName>
                                        </p:attrNameLst>
                                      </p:cBhvr>
                                      <p:to>
                                        <p:strVal val="hidden"/>
                                      </p:to>
                                    </p:set>
                                  </p:childTnLst>
                                </p:cTn>
                              </p:par>
                              <p:par>
                                <p:cTn id="21" presetID="10" presetClass="exit" presetSubtype="0" fill="hold" grpId="1" nodeType="withEffect">
                                  <p:stCondLst>
                                    <p:cond delay="150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500"/>
                            </p:stCondLst>
                            <p:childTnLst>
                              <p:par>
                                <p:cTn id="41" presetID="10" presetClass="entr" presetSubtype="0" fill="hold" nodeType="afterEffect">
                                  <p:stCondLst>
                                    <p:cond delay="100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xit" presetSubtype="0" fill="hold" grpId="1" nodeType="withEffect">
                                  <p:stCondLst>
                                    <p:cond delay="150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64" presetClass="path" presetSubtype="0" accel="50000" decel="50000" fill="hold" nodeType="clickEffect">
                                  <p:stCondLst>
                                    <p:cond delay="0"/>
                                  </p:stCondLst>
                                  <p:childTnLst>
                                    <p:animMotion origin="layout" path="M -3.05556E-6 -2.59259E-6 L -0.00451 -0.83935 " pathEditMode="relative" rAng="0" ptsTypes="AA">
                                      <p:cBhvr>
                                        <p:cTn id="55" dur="2000" fill="hold"/>
                                        <p:tgtEl>
                                          <p:spTgt spid="17"/>
                                        </p:tgtEl>
                                        <p:attrNameLst>
                                          <p:attrName>ppt_x</p:attrName>
                                          <p:attrName>ppt_y</p:attrName>
                                        </p:attrNameLst>
                                      </p:cBhvr>
                                      <p:rCtr x="-226" y="-41968"/>
                                    </p:animMotion>
                                  </p:child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64" presetClass="path" presetSubtype="0" accel="50000" decel="50000" fill="hold" nodeType="withEffect">
                                  <p:stCondLst>
                                    <p:cond delay="0"/>
                                  </p:stCondLst>
                                  <p:childTnLst>
                                    <p:animMotion origin="layout" path="M -5.55556E-7 4.81481E-6 L -5.55556E-7 -0.27385 " pathEditMode="relative" rAng="0" ptsTypes="AA">
                                      <p:cBhvr>
                                        <p:cTn id="61" dur="2000" fill="hold"/>
                                        <p:tgtEl>
                                          <p:spTgt spid="18"/>
                                        </p:tgtEl>
                                        <p:attrNameLst>
                                          <p:attrName>ppt_x</p:attrName>
                                          <p:attrName>ppt_y</p:attrName>
                                        </p:attrNameLst>
                                      </p:cBhvr>
                                      <p:rCtr x="0" y="-13704"/>
                                    </p:animMotion>
                                  </p:childTnLst>
                                </p:cTn>
                              </p:par>
                            </p:childTnLst>
                          </p:cTn>
                        </p:par>
                        <p:par>
                          <p:cTn id="62" fill="hold">
                            <p:stCondLst>
                              <p:cond delay="4000"/>
                            </p:stCondLst>
                            <p:childTnLst>
                              <p:par>
                                <p:cTn id="63" presetID="10" presetClass="entr" presetSubtype="0" fill="hold" grpId="0" nodeType="afterEffect">
                                  <p:stCondLst>
                                    <p:cond delay="10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childTnLst>
                                </p:cTn>
                              </p:par>
                            </p:childTnLst>
                          </p:cTn>
                        </p:par>
                        <p:par>
                          <p:cTn id="71" fill="hold">
                            <p:stCondLst>
                              <p:cond delay="500"/>
                            </p:stCondLst>
                            <p:childTnLst>
                              <p:par>
                                <p:cTn id="72" presetID="10" presetClass="entr" presetSubtype="0" fill="hold" nodeType="afterEffect">
                                  <p:stCondLst>
                                    <p:cond delay="100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par>
                          <p:cTn id="75" fill="hold">
                            <p:stCondLst>
                              <p:cond delay="2000"/>
                            </p:stCondLst>
                            <p:childTnLst>
                              <p:par>
                                <p:cTn id="76" presetID="10" presetClass="entr" presetSubtype="0" fill="hold" nodeType="afterEffect">
                                  <p:stCondLst>
                                    <p:cond delay="100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8"/>
                                        </p:tgtEl>
                                      </p:cBhvr>
                                    </p:animEffect>
                                    <p:set>
                                      <p:cBhvr>
                                        <p:cTn id="83" dur="1" fill="hold">
                                          <p:stCondLst>
                                            <p:cond delay="499"/>
                                          </p:stCondLst>
                                        </p:cTn>
                                        <p:tgtEl>
                                          <p:spTgt spid="8"/>
                                        </p:tgtEl>
                                        <p:attrNameLst>
                                          <p:attrName>style.visibility</p:attrName>
                                        </p:attrNameLst>
                                      </p:cBhvr>
                                      <p:to>
                                        <p:strVal val="hidden"/>
                                      </p:to>
                                    </p:set>
                                  </p:childTnLst>
                                </p:cTn>
                              </p:par>
                              <p:par>
                                <p:cTn id="84" presetID="10" presetClass="exit" presetSubtype="0" fill="hold" nodeType="withEffect">
                                  <p:stCondLst>
                                    <p:cond delay="1500"/>
                                  </p:stCondLst>
                                  <p:childTnLst>
                                    <p:animEffect transition="out" filter="fade">
                                      <p:cBhvr>
                                        <p:cTn id="85" dur="500"/>
                                        <p:tgtEl>
                                          <p:spTgt spid="23"/>
                                        </p:tgtEl>
                                      </p:cBhvr>
                                    </p:animEffect>
                                    <p:set>
                                      <p:cBhvr>
                                        <p:cTn id="86" dur="1" fill="hold">
                                          <p:stCondLst>
                                            <p:cond delay="499"/>
                                          </p:stCondLst>
                                        </p:cTn>
                                        <p:tgtEl>
                                          <p:spTgt spid="23"/>
                                        </p:tgtEl>
                                        <p:attrNameLst>
                                          <p:attrName>style.visibility</p:attrName>
                                        </p:attrNameLst>
                                      </p:cBhvr>
                                      <p:to>
                                        <p:strVal val="hidden"/>
                                      </p:to>
                                    </p:set>
                                  </p:childTnLst>
                                </p:cTn>
                              </p:par>
                              <p:par>
                                <p:cTn id="87" presetID="10" presetClass="exit" presetSubtype="0" fill="hold" nodeType="withEffect">
                                  <p:stCondLst>
                                    <p:cond delay="1500"/>
                                  </p:stCondLst>
                                  <p:childTnLst>
                                    <p:animEffect transition="out" filter="fade">
                                      <p:cBhvr>
                                        <p:cTn id="88" dur="500"/>
                                        <p:tgtEl>
                                          <p:spTgt spid="24"/>
                                        </p:tgtEl>
                                      </p:cBhvr>
                                    </p:animEffect>
                                    <p:set>
                                      <p:cBhvr>
                                        <p:cTn id="89" dur="1" fill="hold">
                                          <p:stCondLst>
                                            <p:cond delay="499"/>
                                          </p:stCondLst>
                                        </p:cTn>
                                        <p:tgtEl>
                                          <p:spTgt spid="24"/>
                                        </p:tgtEl>
                                        <p:attrNameLst>
                                          <p:attrName>style.visibility</p:attrName>
                                        </p:attrNameLst>
                                      </p:cBhvr>
                                      <p:to>
                                        <p:strVal val="hidden"/>
                                      </p:to>
                                    </p:set>
                                  </p:childTnLst>
                                </p:cTn>
                              </p:par>
                              <p:par>
                                <p:cTn id="90" presetID="10" presetClass="exit" presetSubtype="0" fill="hold" grpId="1" nodeType="withEffect">
                                  <p:stCondLst>
                                    <p:cond delay="1500"/>
                                  </p:stCondLst>
                                  <p:childTnLst>
                                    <p:animEffect transition="out" filter="fade">
                                      <p:cBhvr>
                                        <p:cTn id="91" dur="500"/>
                                        <p:tgtEl>
                                          <p:spTgt spid="12"/>
                                        </p:tgtEl>
                                      </p:cBhvr>
                                    </p:animEffect>
                                    <p:set>
                                      <p:cBhvr>
                                        <p:cTn id="92" dur="1" fill="hold">
                                          <p:stCondLst>
                                            <p:cond delay="499"/>
                                          </p:stCondLst>
                                        </p:cTn>
                                        <p:tgtEl>
                                          <p:spTgt spid="12"/>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500"/>
                                        <p:tgtEl>
                                          <p:spTgt spid="29"/>
                                        </p:tgtEl>
                                      </p:cBhvr>
                                    </p:animEffect>
                                  </p:childTnLst>
                                </p:cTn>
                              </p:par>
                            </p:childTnLst>
                          </p:cTn>
                        </p:par>
                        <p:par>
                          <p:cTn id="98" fill="hold">
                            <p:stCondLst>
                              <p:cond delay="500"/>
                            </p:stCondLst>
                            <p:childTnLst>
                              <p:par>
                                <p:cTn id="99" presetID="10" presetClass="entr" presetSubtype="0" fill="hold" nodeType="afterEffect">
                                  <p:stCondLst>
                                    <p:cond delay="100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500"/>
                                        <p:tgtEl>
                                          <p:spTgt spid="22"/>
                                        </p:tgtEl>
                                      </p:cBhvr>
                                    </p:animEffect>
                                  </p:childTnLst>
                                </p:cTn>
                              </p:par>
                            </p:childTnLst>
                          </p:cTn>
                        </p:par>
                        <p:par>
                          <p:cTn id="102" fill="hold">
                            <p:stCondLst>
                              <p:cond delay="2000"/>
                            </p:stCondLst>
                            <p:childTnLst>
                              <p:par>
                                <p:cTn id="103" presetID="10" presetClass="entr" presetSubtype="0" fill="hold" nodeType="afterEffect">
                                  <p:stCondLst>
                                    <p:cond delay="100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500"/>
                                        <p:tgtEl>
                                          <p:spTgt spid="25"/>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nodeType="clickEffect">
                                  <p:stCondLst>
                                    <p:cond delay="0"/>
                                  </p:stCondLst>
                                  <p:childTnLst>
                                    <p:animEffect transition="out" filter="fade">
                                      <p:cBhvr>
                                        <p:cTn id="109" dur="500"/>
                                        <p:tgtEl>
                                          <p:spTgt spid="22"/>
                                        </p:tgtEl>
                                      </p:cBhvr>
                                    </p:animEffect>
                                    <p:set>
                                      <p:cBhvr>
                                        <p:cTn id="110" dur="1" fill="hold">
                                          <p:stCondLst>
                                            <p:cond delay="499"/>
                                          </p:stCondLst>
                                        </p:cTn>
                                        <p:tgtEl>
                                          <p:spTgt spid="22"/>
                                        </p:tgtEl>
                                        <p:attrNameLst>
                                          <p:attrName>style.visibility</p:attrName>
                                        </p:attrNameLst>
                                      </p:cBhvr>
                                      <p:to>
                                        <p:strVal val="hidden"/>
                                      </p:to>
                                    </p:set>
                                  </p:childTnLst>
                                </p:cTn>
                              </p:par>
                              <p:par>
                                <p:cTn id="111" presetID="10" presetClass="exit" presetSubtype="0" fill="hold" nodeType="withEffect">
                                  <p:stCondLst>
                                    <p:cond delay="1500"/>
                                  </p:stCondLst>
                                  <p:childTnLst>
                                    <p:animEffect transition="out" filter="fade">
                                      <p:cBhvr>
                                        <p:cTn id="112" dur="500"/>
                                        <p:tgtEl>
                                          <p:spTgt spid="25"/>
                                        </p:tgtEl>
                                      </p:cBhvr>
                                    </p:animEffect>
                                    <p:set>
                                      <p:cBhvr>
                                        <p:cTn id="113" dur="1" fill="hold">
                                          <p:stCondLst>
                                            <p:cond delay="499"/>
                                          </p:stCondLst>
                                        </p:cTn>
                                        <p:tgtEl>
                                          <p:spTgt spid="25"/>
                                        </p:tgtEl>
                                        <p:attrNameLst>
                                          <p:attrName>style.visibility</p:attrName>
                                        </p:attrNameLst>
                                      </p:cBhvr>
                                      <p:to>
                                        <p:strVal val="hidden"/>
                                      </p:to>
                                    </p:set>
                                  </p:childTnLst>
                                </p:cTn>
                              </p:par>
                              <p:par>
                                <p:cTn id="114" presetID="1" presetClass="exit" presetSubtype="0" fill="hold" grpId="1" nodeType="withEffect">
                                  <p:stCondLst>
                                    <p:cond delay="1500"/>
                                  </p:stCondLst>
                                  <p:childTnLst>
                                    <p:set>
                                      <p:cBhvr>
                                        <p:cTn id="115" dur="1" fill="hold">
                                          <p:stCondLst>
                                            <p:cond delay="0"/>
                                          </p:stCondLst>
                                        </p:cTn>
                                        <p:tgtEl>
                                          <p:spTgt spid="29"/>
                                        </p:tgtEl>
                                        <p:attrNameLst>
                                          <p:attrName>style.visibility</p:attrName>
                                        </p:attrNameLst>
                                      </p:cBhvr>
                                      <p:to>
                                        <p:strVal val="hidden"/>
                                      </p:to>
                                    </p:set>
                                  </p:childTnLst>
                                </p:cTn>
                              </p:par>
                              <p:par>
                                <p:cTn id="116" presetID="10" presetClass="exit" presetSubtype="0" fill="hold" nodeType="withEffect">
                                  <p:stCondLst>
                                    <p:cond delay="1500"/>
                                  </p:stCondLst>
                                  <p:childTnLst>
                                    <p:animEffect transition="out" filter="fade">
                                      <p:cBhvr>
                                        <p:cTn id="117" dur="500"/>
                                        <p:tgtEl>
                                          <p:spTgt spid="18"/>
                                        </p:tgtEl>
                                      </p:cBhvr>
                                    </p:animEffect>
                                    <p:set>
                                      <p:cBhvr>
                                        <p:cTn id="118" dur="1" fill="hold">
                                          <p:stCondLst>
                                            <p:cond delay="499"/>
                                          </p:stCondLst>
                                        </p:cTn>
                                        <p:tgtEl>
                                          <p:spTgt spid="18"/>
                                        </p:tgtEl>
                                        <p:attrNameLst>
                                          <p:attrName>style.visibility</p:attrName>
                                        </p:attrNameLst>
                                      </p:cBhvr>
                                      <p:to>
                                        <p:strVal val="hidden"/>
                                      </p:to>
                                    </p:set>
                                  </p:childTnLst>
                                </p:cTn>
                              </p:par>
                              <p:par>
                                <p:cTn id="119" presetID="10" presetClass="entr" presetSubtype="0" fill="hold" nodeType="withEffect">
                                  <p:stCondLst>
                                    <p:cond delay="1500"/>
                                  </p:stCondLst>
                                  <p:childTnLst>
                                    <p:set>
                                      <p:cBhvr>
                                        <p:cTn id="120" dur="1" fill="hold">
                                          <p:stCondLst>
                                            <p:cond delay="0"/>
                                          </p:stCondLst>
                                        </p:cTn>
                                        <p:tgtEl>
                                          <p:spTgt spid="20"/>
                                        </p:tgtEl>
                                        <p:attrNameLst>
                                          <p:attrName>style.visibility</p:attrName>
                                        </p:attrNameLst>
                                      </p:cBhvr>
                                      <p:to>
                                        <p:strVal val="visible"/>
                                      </p:to>
                                    </p:set>
                                    <p:animEffect transition="in" filter="fade">
                                      <p:cBhvr>
                                        <p:cTn id="121" dur="500"/>
                                        <p:tgtEl>
                                          <p:spTgt spid="20"/>
                                        </p:tgtEl>
                                      </p:cBhvr>
                                    </p:animEffect>
                                  </p:childTnLst>
                                </p:cTn>
                              </p:par>
                              <p:par>
                                <p:cTn id="122" presetID="64" presetClass="path" presetSubtype="0" accel="50000" decel="50000" fill="hold" nodeType="withEffect">
                                  <p:stCondLst>
                                    <p:cond delay="1500"/>
                                  </p:stCondLst>
                                  <p:childTnLst>
                                    <p:animMotion origin="layout" path="M 0 0 L 0 -0.25 E" pathEditMode="relative" ptsTypes="">
                                      <p:cBhvr>
                                        <p:cTn id="123" dur="2000" fill="hold"/>
                                        <p:tgtEl>
                                          <p:spTgt spid="20"/>
                                        </p:tgtEl>
                                        <p:attrNameLst>
                                          <p:attrName>ppt_x</p:attrName>
                                          <p:attrName>ppt_y</p:attrName>
                                        </p:attrNameLst>
                                      </p:cBhvr>
                                    </p:animMotion>
                                  </p:childTnLst>
                                </p:cTn>
                              </p:par>
                            </p:childTnLst>
                          </p:cTn>
                        </p:par>
                        <p:par>
                          <p:cTn id="124" fill="hold">
                            <p:stCondLst>
                              <p:cond delay="3500"/>
                            </p:stCondLst>
                            <p:childTnLst>
                              <p:par>
                                <p:cTn id="125" presetID="10" presetClass="entr" presetSubtype="0" fill="hold" grpId="0" nodeType="afterEffect">
                                  <p:stCondLst>
                                    <p:cond delay="1000"/>
                                  </p:stCondLst>
                                  <p:childTnLst>
                                    <p:set>
                                      <p:cBhvr>
                                        <p:cTn id="126" dur="1" fill="hold">
                                          <p:stCondLst>
                                            <p:cond delay="0"/>
                                          </p:stCondLst>
                                        </p:cTn>
                                        <p:tgtEl>
                                          <p:spTgt spid="14"/>
                                        </p:tgtEl>
                                        <p:attrNameLst>
                                          <p:attrName>style.visibility</p:attrName>
                                        </p:attrNameLst>
                                      </p:cBhvr>
                                      <p:to>
                                        <p:strVal val="visible"/>
                                      </p:to>
                                    </p:set>
                                    <p:animEffect transition="in" filter="fade">
                                      <p:cBhvr>
                                        <p:cTn id="127" dur="500"/>
                                        <p:tgtEl>
                                          <p:spTgt spid="14"/>
                                        </p:tgtEl>
                                      </p:cBhvr>
                                    </p:animEffect>
                                  </p:childTnLst>
                                </p:cTn>
                              </p:par>
                            </p:childTnLst>
                          </p:cTn>
                        </p:par>
                        <p:par>
                          <p:cTn id="128" fill="hold">
                            <p:stCondLst>
                              <p:cond delay="5000"/>
                            </p:stCondLst>
                            <p:childTnLst>
                              <p:par>
                                <p:cTn id="129" presetID="10" presetClass="entr" presetSubtype="0" fill="hold" nodeType="afterEffect">
                                  <p:stCondLst>
                                    <p:cond delay="1000"/>
                                  </p:stCondLst>
                                  <p:childTnLst>
                                    <p:set>
                                      <p:cBhvr>
                                        <p:cTn id="130" dur="1" fill="hold">
                                          <p:stCondLst>
                                            <p:cond delay="0"/>
                                          </p:stCondLst>
                                        </p:cTn>
                                        <p:tgtEl>
                                          <p:spTgt spid="21"/>
                                        </p:tgtEl>
                                        <p:attrNameLst>
                                          <p:attrName>style.visibility</p:attrName>
                                        </p:attrNameLst>
                                      </p:cBhvr>
                                      <p:to>
                                        <p:strVal val="visible"/>
                                      </p:to>
                                    </p:set>
                                    <p:animEffect transition="in" filter="fade">
                                      <p:cBhvr>
                                        <p:cTn id="131" dur="500"/>
                                        <p:tgtEl>
                                          <p:spTgt spid="21"/>
                                        </p:tgtEl>
                                      </p:cBhvr>
                                    </p:animEffect>
                                  </p:childTnLst>
                                </p:cTn>
                              </p:par>
                            </p:childTnLst>
                          </p:cTn>
                        </p:par>
                        <p:par>
                          <p:cTn id="132" fill="hold">
                            <p:stCondLst>
                              <p:cond delay="6500"/>
                            </p:stCondLst>
                            <p:childTnLst>
                              <p:par>
                                <p:cTn id="133" presetID="10" presetClass="exit" presetSubtype="0" fill="hold" nodeType="afterEffect">
                                  <p:stCondLst>
                                    <p:cond delay="1500"/>
                                  </p:stCondLst>
                                  <p:childTnLst>
                                    <p:animEffect transition="out" filter="fade">
                                      <p:cBhvr>
                                        <p:cTn id="134" dur="500"/>
                                        <p:tgtEl>
                                          <p:spTgt spid="21"/>
                                        </p:tgtEl>
                                      </p:cBhvr>
                                    </p:animEffect>
                                    <p:set>
                                      <p:cBhvr>
                                        <p:cTn id="135" dur="1" fill="hold">
                                          <p:stCondLst>
                                            <p:cond delay="499"/>
                                          </p:stCondLst>
                                        </p:cTn>
                                        <p:tgtEl>
                                          <p:spTgt spid="21"/>
                                        </p:tgtEl>
                                        <p:attrNameLst>
                                          <p:attrName>style.visibility</p:attrName>
                                        </p:attrNameLst>
                                      </p:cBhvr>
                                      <p:to>
                                        <p:strVal val="hidden"/>
                                      </p:to>
                                    </p:set>
                                  </p:childTnLst>
                                </p:cTn>
                              </p:par>
                              <p:par>
                                <p:cTn id="136" presetID="10" presetClass="exit" presetSubtype="0" fill="hold" grpId="1" nodeType="withEffect">
                                  <p:stCondLst>
                                    <p:cond delay="1500"/>
                                  </p:stCondLst>
                                  <p:childTnLst>
                                    <p:animEffect transition="out" filter="fade">
                                      <p:cBhvr>
                                        <p:cTn id="137" dur="500"/>
                                        <p:tgtEl>
                                          <p:spTgt spid="14"/>
                                        </p:tgtEl>
                                      </p:cBhvr>
                                    </p:animEffect>
                                    <p:set>
                                      <p:cBhvr>
                                        <p:cTn id="138" dur="1" fill="hold">
                                          <p:stCondLst>
                                            <p:cond delay="499"/>
                                          </p:stCondLst>
                                        </p:cTn>
                                        <p:tgtEl>
                                          <p:spTgt spid="14"/>
                                        </p:tgtEl>
                                        <p:attrNameLst>
                                          <p:attrName>style.visibility</p:attrName>
                                        </p:attrNameLst>
                                      </p:cBhvr>
                                      <p:to>
                                        <p:strVal val="hidden"/>
                                      </p:to>
                                    </p:set>
                                  </p:childTnLst>
                                </p:cTn>
                              </p:par>
                            </p:childTnLst>
                          </p:cTn>
                        </p:par>
                        <p:par>
                          <p:cTn id="139" fill="hold">
                            <p:stCondLst>
                              <p:cond delay="8500"/>
                            </p:stCondLst>
                            <p:childTnLst>
                              <p:par>
                                <p:cTn id="140" presetID="10" presetClass="exit" presetSubtype="0" fill="hold" nodeType="afterEffect">
                                  <p:stCondLst>
                                    <p:cond delay="1000"/>
                                  </p:stCondLst>
                                  <p:childTnLst>
                                    <p:animEffect transition="out" filter="fade">
                                      <p:cBhvr>
                                        <p:cTn id="141" dur="500"/>
                                        <p:tgtEl>
                                          <p:spTgt spid="20"/>
                                        </p:tgtEl>
                                      </p:cBhvr>
                                    </p:animEffect>
                                    <p:set>
                                      <p:cBhvr>
                                        <p:cTn id="142" dur="1" fill="hold">
                                          <p:stCondLst>
                                            <p:cond delay="499"/>
                                          </p:stCondLst>
                                        </p:cTn>
                                        <p:tgtEl>
                                          <p:spTgt spid="20"/>
                                        </p:tgtEl>
                                        <p:attrNameLst>
                                          <p:attrName>style.visibility</p:attrName>
                                        </p:attrNameLst>
                                      </p:cBhvr>
                                      <p:to>
                                        <p:strVal val="hidden"/>
                                      </p:to>
                                    </p:set>
                                  </p:childTnLst>
                                </p:cTn>
                              </p:par>
                              <p:par>
                                <p:cTn id="143" presetID="10" presetClass="exit" presetSubtype="0" fill="hold" nodeType="withEffect">
                                  <p:stCondLst>
                                    <p:cond delay="1000"/>
                                  </p:stCondLst>
                                  <p:childTnLst>
                                    <p:animEffect transition="out" filter="fade">
                                      <p:cBhvr>
                                        <p:cTn id="144" dur="500"/>
                                        <p:tgtEl>
                                          <p:spTgt spid="27"/>
                                        </p:tgtEl>
                                      </p:cBhvr>
                                    </p:animEffect>
                                    <p:set>
                                      <p:cBhvr>
                                        <p:cTn id="145"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9" grpId="1" animBg="1"/>
      <p:bldP spid="26" grpId="0" animBg="1"/>
      <p:bldP spid="10" grpId="0" animBg="1"/>
      <p:bldP spid="10" grpId="1" animBg="1"/>
      <p:bldP spid="12" grpId="0" animBg="1"/>
      <p:bldP spid="12" grpId="1" animBg="1"/>
      <p:bldP spid="14" grpId="0" animBg="1"/>
      <p:bldP spid="14" grpId="1" animBg="1"/>
      <p:bldP spid="29" grpId="0" animBg="1"/>
      <p:bldP spid="2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028000" cy="648072"/>
          </a:xfrm>
        </p:spPr>
        <p:txBody>
          <a:bodyPr/>
          <a:lstStyle/>
          <a:p>
            <a:r>
              <a:rPr lang="en-GB" dirty="0" smtClean="0"/>
              <a:t>Dissemination</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21</a:t>
            </a:fld>
            <a:endParaRPr lang="en-US" dirty="0">
              <a:solidFill>
                <a:prstClr val="white"/>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3528" y="1268760"/>
            <a:ext cx="3987357" cy="2654441"/>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310885" y="332656"/>
            <a:ext cx="4330738" cy="2883034"/>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724128" y="2522424"/>
            <a:ext cx="3255744" cy="2167395"/>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t="20597" b="4765"/>
          <a:stretch/>
        </p:blipFill>
        <p:spPr>
          <a:xfrm flipH="1">
            <a:off x="5004048" y="4431547"/>
            <a:ext cx="3688602" cy="1832775"/>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3676" y="2185017"/>
            <a:ext cx="3762578" cy="2504802"/>
          </a:xfrm>
          <a:prstGeom prst="rect">
            <a:avLst/>
          </a:prstGeom>
          <a:ln>
            <a:noFill/>
          </a:ln>
          <a:effectLst>
            <a:outerShdw blurRad="190500" algn="tl" rotWithShape="0">
              <a:srgbClr val="000000">
                <a:alpha val="70000"/>
              </a:srgbClr>
            </a:outerShdw>
          </a:effectLst>
        </p:spPr>
      </p:pic>
      <p:sp>
        <p:nvSpPr>
          <p:cNvPr id="3" name="Content Placeholder 2"/>
          <p:cNvSpPr>
            <a:spLocks noGrp="1"/>
          </p:cNvSpPr>
          <p:nvPr>
            <p:ph idx="1"/>
          </p:nvPr>
        </p:nvSpPr>
        <p:spPr>
          <a:xfrm>
            <a:off x="107504" y="3923202"/>
            <a:ext cx="5112568" cy="2341120"/>
          </a:xfr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lIns="216000" tIns="324000" rIns="72000" bIns="72000"/>
          <a:lstStyle/>
          <a:p>
            <a:pPr marL="0" lvl="2" indent="0">
              <a:buNone/>
            </a:pPr>
            <a:r>
              <a:rPr lang="en-GB" dirty="0" smtClean="0"/>
              <a:t>For further information please contact;</a:t>
            </a:r>
          </a:p>
          <a:p>
            <a:pPr marL="0" lvl="2" indent="0">
              <a:buNone/>
            </a:pPr>
            <a:r>
              <a:rPr lang="en-GB" b="1" dirty="0" smtClean="0"/>
              <a:t>Cam Lugton (NMHDNIN Programme Lead)</a:t>
            </a:r>
          </a:p>
          <a:p>
            <a:pPr marL="0" lvl="2" indent="0">
              <a:buNone/>
            </a:pPr>
            <a:r>
              <a:rPr lang="en-GB" dirty="0" smtClean="0">
                <a:hlinkClick r:id="rId8"/>
              </a:rPr>
              <a:t>cam.lugton@phe.gov.uk</a:t>
            </a:r>
            <a:r>
              <a:rPr lang="en-GB" dirty="0" smtClean="0"/>
              <a:t> / </a:t>
            </a:r>
            <a:r>
              <a:rPr lang="en-GB" dirty="0"/>
              <a:t>07825 </a:t>
            </a:r>
            <a:r>
              <a:rPr lang="en-GB" dirty="0" smtClean="0"/>
              <a:t>115277</a:t>
            </a:r>
            <a:endParaRPr lang="en-GB" dirty="0"/>
          </a:p>
          <a:p>
            <a:pPr marL="0" lvl="2" indent="0">
              <a:buNone/>
            </a:pPr>
            <a:r>
              <a:rPr lang="en-GB" b="1" dirty="0" smtClean="0"/>
              <a:t>Sam Lane (NMHDNIN Programme Manager)</a:t>
            </a:r>
          </a:p>
          <a:p>
            <a:pPr marL="0" lvl="2" indent="0">
              <a:buNone/>
            </a:pPr>
            <a:r>
              <a:rPr lang="en-GB" dirty="0" smtClean="0">
                <a:hlinkClick r:id="rId9"/>
              </a:rPr>
              <a:t>sam.lane@phe.gov.uk</a:t>
            </a:r>
            <a:r>
              <a:rPr lang="en-GB" dirty="0" smtClean="0"/>
              <a:t> </a:t>
            </a:r>
            <a:r>
              <a:rPr lang="en-GB" dirty="0"/>
              <a:t>/ 07917 241832</a:t>
            </a:r>
          </a:p>
        </p:txBody>
      </p:sp>
    </p:spTree>
    <p:extLst>
      <p:ext uri="{BB962C8B-B14F-4D97-AF65-F5344CB8AC3E}">
        <p14:creationId xmlns:p14="http://schemas.microsoft.com/office/powerpoint/2010/main" val="4291919037"/>
      </p:ext>
    </p:extLst>
  </p:cSld>
  <p:clrMapOvr>
    <a:masterClrMapping/>
  </p:clrMapOvr>
  <mc:AlternateContent xmlns:mc="http://schemas.openxmlformats.org/markup-compatibility/2006" xmlns:p14="http://schemas.microsoft.com/office/powerpoint/2010/main">
    <mc:Choice Requires="p14">
      <p:transition spd="med" p14:dur="700" advTm="26091">
        <p:fade/>
      </p:transition>
    </mc:Choice>
    <mc:Fallback xmlns="">
      <p:transition spd="med" advTm="26091">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139512"/>
      </p:ext>
    </p:extLst>
  </p:cSld>
  <p:clrMapOvr>
    <a:masterClrMapping/>
  </p:clrMapOvr>
  <mc:AlternateContent xmlns:mc="http://schemas.openxmlformats.org/markup-compatibility/2006" xmlns:p14="http://schemas.microsoft.com/office/powerpoint/2010/main">
    <mc:Choice Requires="p14">
      <p:transition spd="med" p14:dur="700" advTm="6019">
        <p:fade/>
      </p:transition>
    </mc:Choice>
    <mc:Fallback xmlns="">
      <p:transition spd="med" advTm="6019">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400" dirty="0" smtClean="0"/>
              <a:t>Prevention Concordat for better Mental Health</a:t>
            </a:r>
            <a:endParaRPr lang="en-GB" sz="3400" dirty="0"/>
          </a:p>
        </p:txBody>
      </p:sp>
      <p:sp>
        <p:nvSpPr>
          <p:cNvPr id="4" name="Slide Number Placeholder 3"/>
          <p:cNvSpPr>
            <a:spLocks noGrp="1"/>
          </p:cNvSpPr>
          <p:nvPr>
            <p:ph type="sldNum" sz="quarter" idx="10"/>
          </p:nvPr>
        </p:nvSpPr>
        <p:spPr>
          <a:xfrm>
            <a:off x="0" y="6439964"/>
            <a:ext cx="9144000" cy="549275"/>
          </a:xfrm>
        </p:spPr>
        <p:txBody>
          <a:bodyPr/>
          <a:lstStyle/>
          <a:p>
            <a:pPr marL="531813">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11"/>
          </p:nvPr>
        </p:nvSpPr>
        <p:spPr>
          <a:xfrm>
            <a:off x="-34684" y="6408605"/>
            <a:ext cx="9073008" cy="580634"/>
          </a:xfrm>
        </p:spPr>
        <p:txBody>
          <a:bodyPr/>
          <a:lstStyle/>
          <a:p>
            <a:pPr>
              <a:defRPr/>
            </a:pPr>
            <a:r>
              <a:rPr lang="en-US" dirty="0">
                <a:solidFill>
                  <a:prstClr val="white"/>
                </a:solidFill>
              </a:rPr>
              <a:t>5</a:t>
            </a:r>
            <a:r>
              <a:rPr lang="en-US" dirty="0" smtClean="0">
                <a:solidFill>
                  <a:prstClr val="white"/>
                </a:solidFill>
              </a:rPr>
              <a:t>. Prevention Concordat for Better Mental Health </a:t>
            </a:r>
            <a:r>
              <a:rPr lang="en-US" dirty="0" err="1" smtClean="0">
                <a:solidFill>
                  <a:prstClr val="white"/>
                </a:solidFill>
              </a:rPr>
              <a:t>programme</a:t>
            </a:r>
            <a:endParaRPr lang="en-US" dirty="0">
              <a:solidFill>
                <a:prstClr val="white"/>
              </a:solidFill>
            </a:endParaRPr>
          </a:p>
        </p:txBody>
      </p:sp>
      <p:pic>
        <p:nvPicPr>
          <p:cNvPr id="6" name="Picture 5"/>
          <p:cNvPicPr>
            <a:picLocks noChangeAspect="1"/>
          </p:cNvPicPr>
          <p:nvPr/>
        </p:nvPicPr>
        <p:blipFill>
          <a:blip r:embed="rId3"/>
          <a:stretch>
            <a:fillRect/>
          </a:stretch>
        </p:blipFill>
        <p:spPr>
          <a:xfrm>
            <a:off x="3818012" y="4005064"/>
            <a:ext cx="1042020" cy="1029903"/>
          </a:xfrm>
          <a:prstGeom prst="rect">
            <a:avLst/>
          </a:prstGeom>
        </p:spPr>
      </p:pic>
      <p:pic>
        <p:nvPicPr>
          <p:cNvPr id="7" name="Picture 6"/>
          <p:cNvPicPr>
            <a:picLocks noChangeAspect="1"/>
          </p:cNvPicPr>
          <p:nvPr/>
        </p:nvPicPr>
        <p:blipFill>
          <a:blip r:embed="rId4"/>
          <a:stretch>
            <a:fillRect/>
          </a:stretch>
        </p:blipFill>
        <p:spPr>
          <a:xfrm>
            <a:off x="7187349" y="3501008"/>
            <a:ext cx="913043" cy="1260000"/>
          </a:xfrm>
          <a:prstGeom prst="rect">
            <a:avLst/>
          </a:prstGeom>
        </p:spPr>
      </p:pic>
      <p:pic>
        <p:nvPicPr>
          <p:cNvPr id="8" name="Picture 7"/>
          <p:cNvPicPr>
            <a:picLocks noChangeAspect="1"/>
          </p:cNvPicPr>
          <p:nvPr/>
        </p:nvPicPr>
        <p:blipFill>
          <a:blip r:embed="rId5"/>
          <a:stretch>
            <a:fillRect/>
          </a:stretch>
        </p:blipFill>
        <p:spPr>
          <a:xfrm>
            <a:off x="1930597" y="5564083"/>
            <a:ext cx="1383795" cy="844522"/>
          </a:xfrm>
          <a:prstGeom prst="rect">
            <a:avLst/>
          </a:prstGeom>
        </p:spPr>
      </p:pic>
      <p:pic>
        <p:nvPicPr>
          <p:cNvPr id="9" name="Picture 8"/>
          <p:cNvPicPr>
            <a:picLocks noChangeAspect="1"/>
          </p:cNvPicPr>
          <p:nvPr/>
        </p:nvPicPr>
        <p:blipFill rotWithShape="1">
          <a:blip r:embed="rId6"/>
          <a:srcRect t="-21208" b="-21494"/>
          <a:stretch/>
        </p:blipFill>
        <p:spPr>
          <a:xfrm>
            <a:off x="2018759" y="3933056"/>
            <a:ext cx="1207473" cy="1059517"/>
          </a:xfrm>
          <a:prstGeom prst="rect">
            <a:avLst/>
          </a:prstGeom>
        </p:spPr>
      </p:pic>
      <p:pic>
        <p:nvPicPr>
          <p:cNvPr id="10" name="Picture 9"/>
          <p:cNvPicPr>
            <a:picLocks noChangeAspect="1"/>
          </p:cNvPicPr>
          <p:nvPr/>
        </p:nvPicPr>
        <p:blipFill rotWithShape="1">
          <a:blip r:embed="rId7"/>
          <a:srcRect t="13682" b="11325"/>
          <a:stretch/>
        </p:blipFill>
        <p:spPr>
          <a:xfrm>
            <a:off x="192807" y="5276998"/>
            <a:ext cx="1562359" cy="827952"/>
          </a:xfrm>
          <a:prstGeom prst="rect">
            <a:avLst/>
          </a:prstGeom>
        </p:spPr>
      </p:pic>
      <p:pic>
        <p:nvPicPr>
          <p:cNvPr id="11" name="Picture 10"/>
          <p:cNvPicPr>
            <a:picLocks noChangeAspect="1"/>
          </p:cNvPicPr>
          <p:nvPr/>
        </p:nvPicPr>
        <p:blipFill>
          <a:blip r:embed="rId8"/>
          <a:stretch>
            <a:fillRect/>
          </a:stretch>
        </p:blipFill>
        <p:spPr>
          <a:xfrm>
            <a:off x="262073" y="4127289"/>
            <a:ext cx="1423829" cy="885887"/>
          </a:xfrm>
          <a:prstGeom prst="rect">
            <a:avLst/>
          </a:prstGeom>
        </p:spPr>
      </p:pic>
      <p:pic>
        <p:nvPicPr>
          <p:cNvPr id="12" name="Picture 11"/>
          <p:cNvPicPr>
            <a:picLocks noChangeAspect="1"/>
          </p:cNvPicPr>
          <p:nvPr/>
        </p:nvPicPr>
        <p:blipFill>
          <a:blip r:embed="rId9"/>
          <a:stretch>
            <a:fillRect/>
          </a:stretch>
        </p:blipFill>
        <p:spPr>
          <a:xfrm>
            <a:off x="3456800" y="5413157"/>
            <a:ext cx="1566030" cy="783015"/>
          </a:xfrm>
          <a:prstGeom prst="rect">
            <a:avLst/>
          </a:prstGeom>
        </p:spPr>
      </p:pic>
      <p:sp>
        <p:nvSpPr>
          <p:cNvPr id="14" name="Content Placeholder 2"/>
          <p:cNvSpPr>
            <a:spLocks noGrp="1"/>
          </p:cNvSpPr>
          <p:nvPr>
            <p:ph idx="1"/>
          </p:nvPr>
        </p:nvSpPr>
        <p:spPr>
          <a:xfrm>
            <a:off x="581342" y="1230025"/>
            <a:ext cx="8028000" cy="4739679"/>
          </a:xfrm>
        </p:spPr>
        <p:txBody>
          <a:bodyPr/>
          <a:lstStyle/>
          <a:p>
            <a:pPr>
              <a:buFont typeface="Arial" panose="020B0604020202020204" pitchFamily="34" charset="0"/>
              <a:buChar char="•"/>
            </a:pPr>
            <a:r>
              <a:rPr lang="en-US" dirty="0" smtClean="0">
                <a:latin typeface="Arial" charset="0"/>
                <a:ea typeface="Arial" charset="0"/>
                <a:cs typeface="Arial" charset="0"/>
              </a:rPr>
              <a:t>The Prevention Concordat is intended to provide a focus for cross-sector action to deliver a tangible increase in the adoption of public mental health approaches across the whole system.  </a:t>
            </a:r>
            <a:endParaRPr lang="en-US" dirty="0" smtClean="0">
              <a:latin typeface="Arial" charset="0"/>
              <a:ea typeface="Arial" charset="0"/>
              <a:cs typeface="Arial" charset="0"/>
            </a:endParaRPr>
          </a:p>
          <a:p>
            <a:pPr>
              <a:buFont typeface="Arial" panose="020B0604020202020204" pitchFamily="34" charset="0"/>
              <a:buChar char="•"/>
            </a:pPr>
            <a:r>
              <a:rPr lang="en-US" dirty="0" smtClean="0">
                <a:latin typeface="Arial" charset="0"/>
                <a:ea typeface="Arial" charset="0"/>
                <a:cs typeface="Arial" charset="0"/>
              </a:rPr>
              <a:t>This </a:t>
            </a:r>
            <a:r>
              <a:rPr lang="en-US" dirty="0" smtClean="0">
                <a:latin typeface="Arial" charset="0"/>
                <a:ea typeface="Arial" charset="0"/>
                <a:cs typeface="Arial" charset="0"/>
              </a:rPr>
              <a:t>includes local authorities, the NHS, public, private and VCSE sector organisations and employers. </a:t>
            </a:r>
          </a:p>
          <a:p>
            <a:pPr>
              <a:buFont typeface="Arial" panose="020B0604020202020204" pitchFamily="34" charset="0"/>
              <a:buChar char="•"/>
            </a:pPr>
            <a:r>
              <a:rPr lang="en-US" dirty="0" smtClean="0">
                <a:latin typeface="Arial" charset="0"/>
                <a:ea typeface="Arial" charset="0"/>
                <a:cs typeface="Arial" charset="0"/>
              </a:rPr>
              <a:t>The development </a:t>
            </a:r>
            <a:r>
              <a:rPr lang="en-US" dirty="0" smtClean="0">
                <a:latin typeface="Arial" charset="0"/>
                <a:ea typeface="Arial" charset="0"/>
                <a:cs typeface="Arial" charset="0"/>
              </a:rPr>
              <a:t>phase was </a:t>
            </a:r>
            <a:r>
              <a:rPr lang="en-US" dirty="0" smtClean="0">
                <a:latin typeface="Arial" charset="0"/>
                <a:ea typeface="Arial" charset="0"/>
                <a:cs typeface="Arial" charset="0"/>
              </a:rPr>
              <a:t>guided by an expert steering of key national partners, listed below, and wider support through members of the national prevention alliance for better mental health</a:t>
            </a:r>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81207" y="4843615"/>
            <a:ext cx="2036354" cy="748497"/>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90770" y="4688261"/>
            <a:ext cx="1522699" cy="1015132"/>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91653" y="4871037"/>
            <a:ext cx="2261683" cy="646195"/>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52120" y="5668881"/>
            <a:ext cx="2901702" cy="596922"/>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00953" y="3861048"/>
            <a:ext cx="1447311" cy="942314"/>
          </a:xfrm>
          <a:prstGeom prst="rect">
            <a:avLst/>
          </a:prstGeom>
        </p:spPr>
      </p:pic>
      <p:sp>
        <p:nvSpPr>
          <p:cNvPr id="18" name="Slide Number Placeholder 3"/>
          <p:cNvSpPr txBox="1">
            <a:spLocks/>
          </p:cNvSpPr>
          <p:nvPr/>
        </p:nvSpPr>
        <p:spPr>
          <a:xfrm>
            <a:off x="27401" y="6444243"/>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defPPr>
              <a:defRPr lang="en-US"/>
            </a:defPPr>
            <a:lvl1pPr algn="l" rtl="0" fontAlgn="base">
              <a:spcBef>
                <a:spcPct val="0"/>
              </a:spcBef>
              <a:spcAft>
                <a:spcPct val="0"/>
              </a:spcAft>
              <a:defRPr sz="1200" kern="1200">
                <a:solidFill>
                  <a:schemeClr val="bg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marL="531813">
              <a:defRPr/>
            </a:pPr>
            <a:r>
              <a:rPr lang="en-US" dirty="0">
                <a:solidFill>
                  <a:prstClr val="white"/>
                </a:solidFill>
              </a:rPr>
              <a:t>6</a:t>
            </a:r>
            <a:r>
              <a:rPr lang="en-US" dirty="0" smtClean="0">
                <a:solidFill>
                  <a:prstClr val="white"/>
                </a:solidFill>
              </a:rPr>
              <a:t>. Prevention Concordat for Better Mental Health </a:t>
            </a:r>
            <a:r>
              <a:rPr lang="en-US" dirty="0" err="1" smtClean="0">
                <a:solidFill>
                  <a:prstClr val="white"/>
                </a:solidFill>
              </a:rPr>
              <a:t>programme</a:t>
            </a:r>
            <a:endParaRPr lang="en-US" dirty="0">
              <a:solidFill>
                <a:prstClr val="white"/>
              </a:solidFill>
            </a:endParaRPr>
          </a:p>
        </p:txBody>
      </p:sp>
    </p:spTree>
    <p:extLst>
      <p:ext uri="{BB962C8B-B14F-4D97-AF65-F5344CB8AC3E}">
        <p14:creationId xmlns:p14="http://schemas.microsoft.com/office/powerpoint/2010/main" val="12838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028000" cy="648072"/>
          </a:xfrm>
        </p:spPr>
        <p:txBody>
          <a:bodyPr>
            <a:normAutofit/>
          </a:bodyPr>
          <a:lstStyle/>
          <a:p>
            <a:r>
              <a:rPr lang="en-GB" sz="3200" dirty="0" smtClean="0"/>
              <a:t>Prevention Concordat Consensus </a:t>
            </a:r>
            <a:r>
              <a:rPr lang="en-GB" sz="3200" dirty="0"/>
              <a:t>S</a:t>
            </a:r>
            <a:r>
              <a:rPr lang="en-GB" sz="3200" dirty="0" smtClean="0"/>
              <a:t>tatement</a:t>
            </a:r>
            <a:endParaRPr lang="en-GB" sz="3200" dirty="0"/>
          </a:p>
        </p:txBody>
      </p:sp>
      <p:sp>
        <p:nvSpPr>
          <p:cNvPr id="5" name="Footer Placeholder 4"/>
          <p:cNvSpPr>
            <a:spLocks noGrp="1"/>
          </p:cNvSpPr>
          <p:nvPr>
            <p:ph type="ftr" sz="quarter" idx="11"/>
          </p:nvPr>
        </p:nvSpPr>
        <p:spPr/>
        <p:txBody>
          <a:bodyPr/>
          <a:lstStyle/>
          <a:p>
            <a:pPr>
              <a:defRPr/>
            </a:pPr>
            <a:r>
              <a:rPr lang="en-GB" smtClean="0">
                <a:solidFill>
                  <a:prstClr val="white"/>
                </a:solidFill>
              </a:rPr>
              <a:t>13. Prevention Concordat for Better Mental Health Programme</a:t>
            </a:r>
            <a:endParaRPr lang="en-US" dirty="0">
              <a:solidFill>
                <a:prstClr val="white"/>
              </a:solidFill>
            </a:endParaRPr>
          </a:p>
        </p:txBody>
      </p:sp>
      <p:sp>
        <p:nvSpPr>
          <p:cNvPr id="7" name="Slide Number Placeholder 3"/>
          <p:cNvSpPr>
            <a:spLocks noGrp="1"/>
          </p:cNvSpPr>
          <p:nvPr>
            <p:ph type="sldNum" sz="quarter" idx="10"/>
          </p:nvPr>
        </p:nvSpPr>
        <p:spPr/>
        <p:txBody>
          <a:bodyPr/>
          <a:lstStyle/>
          <a:p>
            <a:pPr marL="531813">
              <a:defRPr/>
            </a:pPr>
            <a:r>
              <a:rPr lang="en-US" dirty="0" smtClean="0">
                <a:solidFill>
                  <a:prstClr val="white"/>
                </a:solidFill>
              </a:rPr>
              <a:t>  </a:t>
            </a:r>
            <a:endParaRPr lang="en-US" dirty="0">
              <a:solidFill>
                <a:prstClr val="white"/>
              </a:solidFill>
            </a:endParaRPr>
          </a:p>
        </p:txBody>
      </p:sp>
      <p:sp>
        <p:nvSpPr>
          <p:cNvPr id="8" name="Footer Placeholder 4"/>
          <p:cNvSpPr txBox="1">
            <a:spLocks/>
          </p:cNvSpPr>
          <p:nvPr/>
        </p:nvSpPr>
        <p:spPr>
          <a:xfrm>
            <a:off x="1" y="6309320"/>
            <a:ext cx="8964488" cy="548680"/>
          </a:xfrm>
          <a:prstGeom prst="rect">
            <a:avLst/>
          </a:prstGeom>
        </p:spPr>
        <p:txBody>
          <a:bodyPr vert="horz" lIns="0" tIns="0" rIns="0" bIns="0" rtlCol="0" anchor="ctr"/>
          <a:lstStyle>
            <a:defPPr>
              <a:defRPr lang="en-US"/>
            </a:defPPr>
            <a:lvl1pPr marL="173038" indent="0"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solidFill>
                  <a:prstClr val="white"/>
                </a:solidFill>
              </a:rPr>
              <a:t>7</a:t>
            </a:r>
            <a:r>
              <a:rPr lang="en-GB" dirty="0" smtClean="0">
                <a:solidFill>
                  <a:prstClr val="white"/>
                </a:solidFill>
              </a:rPr>
              <a:t>. Prevention Concordat for Better Mental Health programme</a:t>
            </a:r>
            <a:endParaRPr lang="en-US" dirty="0">
              <a:solidFill>
                <a:prstClr val="white"/>
              </a:solidFill>
            </a:endParaRPr>
          </a:p>
        </p:txBody>
      </p:sp>
      <p:sp>
        <p:nvSpPr>
          <p:cNvPr id="9" name="Slide Number Placeholder 3"/>
          <p:cNvSpPr txBox="1">
            <a:spLocks/>
          </p:cNvSpPr>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defPPr>
              <a:defRPr lang="en-US"/>
            </a:defPPr>
            <a:lvl1pPr algn="l" rtl="0" fontAlgn="base">
              <a:spcBef>
                <a:spcPct val="0"/>
              </a:spcBef>
              <a:spcAft>
                <a:spcPct val="0"/>
              </a:spcAft>
              <a:defRPr sz="1200" kern="1200">
                <a:solidFill>
                  <a:schemeClr val="bg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marL="531813">
              <a:defRPr/>
            </a:pPr>
            <a:r>
              <a:rPr lang="en-US" dirty="0">
                <a:solidFill>
                  <a:prstClr val="white"/>
                </a:solidFill>
              </a:rPr>
              <a:t>7</a:t>
            </a:r>
            <a:r>
              <a:rPr lang="en-US" dirty="0" smtClean="0">
                <a:solidFill>
                  <a:prstClr val="white"/>
                </a:solidFill>
              </a:rPr>
              <a:t>. Prevention Concordat for Better Mental Health </a:t>
            </a:r>
            <a:r>
              <a:rPr lang="en-US" dirty="0" err="1" smtClean="0">
                <a:solidFill>
                  <a:prstClr val="white"/>
                </a:solidFill>
              </a:rPr>
              <a:t>programme</a:t>
            </a:r>
            <a:endParaRPr lang="en-US" dirty="0">
              <a:solidFill>
                <a:prstClr val="white"/>
              </a:solidFill>
            </a:endParaRPr>
          </a:p>
        </p:txBody>
      </p:sp>
      <p:pic>
        <p:nvPicPr>
          <p:cNvPr id="10" name="Content Placeholder 5"/>
          <p:cNvPicPr>
            <a:picLocks noChangeAspect="1"/>
          </p:cNvPicPr>
          <p:nvPr/>
        </p:nvPicPr>
        <p:blipFill rotWithShape="1">
          <a:blip r:embed="rId3">
            <a:extLst>
              <a:ext uri="{28A0092B-C50C-407E-A947-70E740481C1C}">
                <a14:useLocalDpi xmlns:a14="http://schemas.microsoft.com/office/drawing/2010/main" val="0"/>
              </a:ext>
            </a:extLst>
          </a:blip>
          <a:srcRect b="75361"/>
          <a:stretch/>
        </p:blipFill>
        <p:spPr bwMode="auto">
          <a:xfrm>
            <a:off x="323528" y="1340768"/>
            <a:ext cx="8640961" cy="2385071"/>
          </a:xfrm>
          <a:prstGeom prst="rect">
            <a:avLst/>
          </a:prstGeom>
          <a:noFill/>
          <a:ln w="9525">
            <a:noFill/>
            <a:miter lim="800000"/>
            <a:headEnd/>
            <a:tailEnd/>
          </a:ln>
        </p:spPr>
      </p:pic>
      <p:grpSp>
        <p:nvGrpSpPr>
          <p:cNvPr id="11" name="Group 10"/>
          <p:cNvGrpSpPr/>
          <p:nvPr/>
        </p:nvGrpSpPr>
        <p:grpSpPr>
          <a:xfrm>
            <a:off x="249237" y="3971499"/>
            <a:ext cx="8645525" cy="1555845"/>
            <a:chOff x="249237" y="3971499"/>
            <a:chExt cx="8645525" cy="1555845"/>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5260" b="58668"/>
            <a:stretch/>
          </p:blipFill>
          <p:spPr bwMode="auto">
            <a:xfrm>
              <a:off x="249237" y="3971499"/>
              <a:ext cx="8645525" cy="1555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419872" y="4077072"/>
              <a:ext cx="5256584" cy="288032"/>
            </a:xfrm>
            <a:prstGeom prst="rect">
              <a:avLst/>
            </a:prstGeom>
            <a:noFill/>
            <a:ln>
              <a:solidFill>
                <a:schemeClr val="bg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8" name="Rectangle 17"/>
            <p:cNvSpPr/>
            <p:nvPr/>
          </p:nvSpPr>
          <p:spPr>
            <a:xfrm>
              <a:off x="395536" y="4365104"/>
              <a:ext cx="3024336" cy="288032"/>
            </a:xfrm>
            <a:prstGeom prst="rect">
              <a:avLst/>
            </a:prstGeom>
            <a:noFill/>
            <a:ln>
              <a:solidFill>
                <a:schemeClr val="bg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grpSp>
      <p:grpSp>
        <p:nvGrpSpPr>
          <p:cNvPr id="12" name="Group 11"/>
          <p:cNvGrpSpPr/>
          <p:nvPr/>
        </p:nvGrpSpPr>
        <p:grpSpPr>
          <a:xfrm>
            <a:off x="268664" y="4005064"/>
            <a:ext cx="8645525" cy="1255596"/>
            <a:chOff x="268664" y="4005064"/>
            <a:chExt cx="8645525" cy="1255596"/>
          </a:xfrm>
        </p:grpSpPr>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41027" b="46003"/>
            <a:stretch/>
          </p:blipFill>
          <p:spPr bwMode="auto">
            <a:xfrm>
              <a:off x="268664" y="4005064"/>
              <a:ext cx="8645525" cy="1255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1043608" y="4077072"/>
              <a:ext cx="3312368" cy="288032"/>
            </a:xfrm>
            <a:prstGeom prst="rect">
              <a:avLst/>
            </a:prstGeom>
            <a:noFill/>
            <a:ln>
              <a:solidFill>
                <a:schemeClr val="bg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grpSp>
      <p:grpSp>
        <p:nvGrpSpPr>
          <p:cNvPr id="13" name="Group 12"/>
          <p:cNvGrpSpPr/>
          <p:nvPr/>
        </p:nvGrpSpPr>
        <p:grpSpPr>
          <a:xfrm>
            <a:off x="281918" y="3996615"/>
            <a:ext cx="8645525" cy="682388"/>
            <a:chOff x="281918" y="3996615"/>
            <a:chExt cx="8645525" cy="682388"/>
          </a:xfrm>
        </p:grpSpPr>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53832" b="39119"/>
            <a:stretch/>
          </p:blipFill>
          <p:spPr bwMode="auto">
            <a:xfrm>
              <a:off x="281918" y="3996615"/>
              <a:ext cx="8645525" cy="68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467544" y="4047597"/>
              <a:ext cx="4464496" cy="290211"/>
            </a:xfrm>
            <a:prstGeom prst="rect">
              <a:avLst/>
            </a:prstGeom>
            <a:noFill/>
            <a:ln>
              <a:solidFill>
                <a:schemeClr val="bg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grpSp>
      <p:grpSp>
        <p:nvGrpSpPr>
          <p:cNvPr id="14" name="Group 13"/>
          <p:cNvGrpSpPr/>
          <p:nvPr/>
        </p:nvGrpSpPr>
        <p:grpSpPr>
          <a:xfrm>
            <a:off x="323528" y="3996615"/>
            <a:ext cx="8645525" cy="955344"/>
            <a:chOff x="323528" y="3996615"/>
            <a:chExt cx="8645525" cy="955344"/>
          </a:xfrm>
        </p:grpSpPr>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60576" b="29555"/>
            <a:stretch/>
          </p:blipFill>
          <p:spPr bwMode="auto">
            <a:xfrm>
              <a:off x="323528" y="3996615"/>
              <a:ext cx="8645525" cy="95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539552" y="4019646"/>
              <a:ext cx="7128792" cy="318162"/>
            </a:xfrm>
            <a:prstGeom prst="rect">
              <a:avLst/>
            </a:prstGeom>
            <a:noFill/>
            <a:ln>
              <a:solidFill>
                <a:schemeClr val="bg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grpSp>
      <p:grpSp>
        <p:nvGrpSpPr>
          <p:cNvPr id="15" name="Group 14"/>
          <p:cNvGrpSpPr/>
          <p:nvPr/>
        </p:nvGrpSpPr>
        <p:grpSpPr>
          <a:xfrm>
            <a:off x="311096" y="4054618"/>
            <a:ext cx="8645525" cy="839337"/>
            <a:chOff x="311096" y="4054618"/>
            <a:chExt cx="8645525" cy="839337"/>
          </a:xfrm>
        </p:grpSpPr>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70421" b="20909"/>
            <a:stretch/>
          </p:blipFill>
          <p:spPr bwMode="auto">
            <a:xfrm>
              <a:off x="311096" y="4054618"/>
              <a:ext cx="8645525" cy="83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323528" y="4085456"/>
              <a:ext cx="5976664" cy="288032"/>
            </a:xfrm>
            <a:prstGeom prst="rect">
              <a:avLst/>
            </a:prstGeom>
            <a:noFill/>
            <a:ln>
              <a:solidFill>
                <a:schemeClr val="bg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grpSp>
      <p:grpSp>
        <p:nvGrpSpPr>
          <p:cNvPr id="16" name="Group 15"/>
          <p:cNvGrpSpPr/>
          <p:nvPr/>
        </p:nvGrpSpPr>
        <p:grpSpPr>
          <a:xfrm>
            <a:off x="343678" y="4051206"/>
            <a:ext cx="8645525" cy="573206"/>
            <a:chOff x="343678" y="4051206"/>
            <a:chExt cx="8645525" cy="573206"/>
          </a:xfrm>
        </p:grpSpPr>
        <p:pic>
          <p:nvPicPr>
            <p:cNvPr id="103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t="80125" b="13954"/>
            <a:stretch/>
          </p:blipFill>
          <p:spPr bwMode="auto">
            <a:xfrm>
              <a:off x="343678" y="4051206"/>
              <a:ext cx="8645525" cy="57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539552" y="4056992"/>
              <a:ext cx="1080120" cy="280817"/>
            </a:xfrm>
            <a:prstGeom prst="rect">
              <a:avLst/>
            </a:prstGeom>
            <a:noFill/>
            <a:ln>
              <a:solidFill>
                <a:schemeClr val="bg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grpSp>
      <p:grpSp>
        <p:nvGrpSpPr>
          <p:cNvPr id="17" name="Group 16"/>
          <p:cNvGrpSpPr/>
          <p:nvPr/>
        </p:nvGrpSpPr>
        <p:grpSpPr>
          <a:xfrm>
            <a:off x="343678" y="4054618"/>
            <a:ext cx="8645525" cy="1312105"/>
            <a:chOff x="343678" y="4054618"/>
            <a:chExt cx="8645525" cy="1312105"/>
          </a:xfrm>
        </p:grpSpPr>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t="86446"/>
            <a:stretch/>
          </p:blipFill>
          <p:spPr bwMode="auto">
            <a:xfrm>
              <a:off x="343678" y="4054618"/>
              <a:ext cx="8645525" cy="131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539552" y="4077072"/>
              <a:ext cx="3096344" cy="296416"/>
            </a:xfrm>
            <a:prstGeom prst="rect">
              <a:avLst/>
            </a:prstGeom>
            <a:noFill/>
            <a:ln>
              <a:solidFill>
                <a:schemeClr val="bg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33" name="Rectangle 32"/>
            <p:cNvSpPr/>
            <p:nvPr/>
          </p:nvSpPr>
          <p:spPr>
            <a:xfrm>
              <a:off x="4427984" y="4663927"/>
              <a:ext cx="3132348" cy="288032"/>
            </a:xfrm>
            <a:prstGeom prst="rect">
              <a:avLst/>
            </a:prstGeom>
            <a:noFill/>
            <a:ln>
              <a:solidFill>
                <a:schemeClr val="bg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4504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childTnLst>
                          </p:cTn>
                        </p:par>
                        <p:par>
                          <p:cTn id="44" fill="hold">
                            <p:stCondLst>
                              <p:cond delay="500"/>
                            </p:stCondLst>
                            <p:childTnLst>
                              <p:par>
                                <p:cTn id="45" presetID="1"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childTnLst>
                          </p:cTn>
                        </p:par>
                        <p:par>
                          <p:cTn id="52" fill="hold">
                            <p:stCondLst>
                              <p:cond delay="500"/>
                            </p:stCondLst>
                            <p:childTnLst>
                              <p:par>
                                <p:cTn id="53" presetID="1"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6" y="188640"/>
            <a:ext cx="8712968" cy="648072"/>
          </a:xfrm>
        </p:spPr>
        <p:txBody>
          <a:bodyPr>
            <a:noAutofit/>
          </a:bodyPr>
          <a:lstStyle/>
          <a:p>
            <a:r>
              <a:rPr lang="en-GB" sz="3600" dirty="0" smtClean="0"/>
              <a:t>Prevention Concordat for Better Mental Health</a:t>
            </a:r>
            <a:br>
              <a:rPr lang="en-GB" sz="3600" dirty="0" smtClean="0"/>
            </a:br>
            <a:r>
              <a:rPr lang="en-GB" sz="3600" dirty="0" smtClean="0"/>
              <a:t>Signatories</a:t>
            </a:r>
            <a:endParaRPr lang="en-GB" sz="3600" dirty="0"/>
          </a:p>
        </p:txBody>
      </p:sp>
      <p:sp>
        <p:nvSpPr>
          <p:cNvPr id="5" name="Footer Placeholder 4"/>
          <p:cNvSpPr>
            <a:spLocks noGrp="1"/>
          </p:cNvSpPr>
          <p:nvPr>
            <p:ph type="ftr" sz="quarter" idx="11"/>
          </p:nvPr>
        </p:nvSpPr>
        <p:spPr>
          <a:xfrm>
            <a:off x="-34684" y="6435371"/>
            <a:ext cx="9073008" cy="580634"/>
          </a:xfrm>
        </p:spPr>
        <p:txBody>
          <a:bodyPr/>
          <a:lstStyle/>
          <a:p>
            <a:pPr>
              <a:defRPr/>
            </a:pPr>
            <a:r>
              <a:rPr lang="en-GB" smtClean="0">
                <a:solidFill>
                  <a:prstClr val="white"/>
                </a:solidFill>
              </a:rPr>
              <a:t>Prevention Concordat for Better Mental Health Programme</a:t>
            </a:r>
            <a:endParaRPr lang="en-US" dirty="0">
              <a:solidFill>
                <a:prstClr val="white"/>
              </a:solidFill>
            </a:endParaRPr>
          </a:p>
        </p:txBody>
      </p:sp>
      <p:sp>
        <p:nvSpPr>
          <p:cNvPr id="14" name="Content Placeholder 2"/>
          <p:cNvSpPr>
            <a:spLocks noGrp="1"/>
          </p:cNvSpPr>
          <p:nvPr>
            <p:ph idx="1"/>
          </p:nvPr>
        </p:nvSpPr>
        <p:spPr>
          <a:xfrm>
            <a:off x="251520" y="1323569"/>
            <a:ext cx="8640960" cy="1169327"/>
          </a:xfrm>
        </p:spPr>
        <p:txBody>
          <a:bodyPr/>
          <a:lstStyle/>
          <a:p>
            <a:pPr marL="0" indent="0"/>
            <a:r>
              <a:rPr lang="en-US" dirty="0" smtClean="0">
                <a:latin typeface="Arial" charset="0"/>
                <a:ea typeface="Arial" charset="0"/>
                <a:cs typeface="Arial" charset="0"/>
              </a:rPr>
              <a:t>The Prevention Concordat launched on 30</a:t>
            </a:r>
            <a:r>
              <a:rPr lang="en-US" baseline="30000" dirty="0" smtClean="0">
                <a:latin typeface="Arial" charset="0"/>
                <a:ea typeface="Arial" charset="0"/>
                <a:cs typeface="Arial" charset="0"/>
              </a:rPr>
              <a:t>th</a:t>
            </a:r>
            <a:r>
              <a:rPr lang="en-US" dirty="0" smtClean="0">
                <a:latin typeface="Arial" charset="0"/>
                <a:ea typeface="Arial" charset="0"/>
                <a:cs typeface="Arial" charset="0"/>
              </a:rPr>
              <a:t> August 2017 </a:t>
            </a:r>
            <a:r>
              <a:rPr lang="en-US" dirty="0">
                <a:latin typeface="Arial" charset="0"/>
                <a:ea typeface="Arial" charset="0"/>
                <a:cs typeface="Arial" charset="0"/>
              </a:rPr>
              <a:t>with </a:t>
            </a:r>
            <a:r>
              <a:rPr lang="en-US" dirty="0" smtClean="0">
                <a:latin typeface="Arial" charset="0"/>
                <a:ea typeface="Arial" charset="0"/>
                <a:cs typeface="Arial" charset="0"/>
              </a:rPr>
              <a:t>30 signatories</a:t>
            </a:r>
          </a:p>
          <a:p>
            <a:pPr marL="0" indent="0"/>
            <a:r>
              <a:rPr lang="en-US" dirty="0" smtClean="0">
                <a:latin typeface="Arial" charset="0"/>
                <a:ea typeface="Arial" charset="0"/>
                <a:cs typeface="Arial" charset="0"/>
              </a:rPr>
              <a:t>Key national cross-sector partners declared commitment to support action across the whole system.  Initial signatories were:</a:t>
            </a:r>
          </a:p>
          <a:p>
            <a:pPr>
              <a:spcBef>
                <a:spcPts val="600"/>
              </a:spcBef>
            </a:pPr>
            <a:endParaRPr lang="en-GB" sz="1400" dirty="0" smtClean="0"/>
          </a:p>
          <a:p>
            <a:pPr>
              <a:spcBef>
                <a:spcPts val="600"/>
              </a:spcBef>
            </a:pPr>
            <a:endParaRPr lang="en-GB" sz="1400" dirty="0"/>
          </a:p>
          <a:p>
            <a:pPr>
              <a:spcBef>
                <a:spcPts val="600"/>
              </a:spcBef>
            </a:pPr>
            <a:endParaRPr lang="en-GB" sz="1400" dirty="0" smtClean="0"/>
          </a:p>
          <a:p>
            <a:pPr>
              <a:buFont typeface="Arial" panose="020B0604020202020204" pitchFamily="34" charset="0"/>
              <a:buChar char="•"/>
            </a:pPr>
            <a:endParaRPr lang="en-US" dirty="0" smtClean="0">
              <a:latin typeface="Arial" charset="0"/>
              <a:ea typeface="Arial" charset="0"/>
              <a:cs typeface="Arial" charset="0"/>
            </a:endParaRPr>
          </a:p>
        </p:txBody>
      </p:sp>
      <p:sp>
        <p:nvSpPr>
          <p:cNvPr id="20" name="Slide Number Placeholder 3"/>
          <p:cNvSpPr txBox="1">
            <a:spLocks/>
          </p:cNvSpPr>
          <p:nvPr/>
        </p:nvSpPr>
        <p:spPr>
          <a:xfrm>
            <a:off x="0" y="6322528"/>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defPPr>
              <a:defRPr lang="en-US"/>
            </a:defPPr>
            <a:lvl1pPr algn="l" rtl="0" fontAlgn="base">
              <a:spcBef>
                <a:spcPct val="0"/>
              </a:spcBef>
              <a:spcAft>
                <a:spcPct val="0"/>
              </a:spcAft>
              <a:defRPr sz="1200" kern="1200">
                <a:solidFill>
                  <a:schemeClr val="bg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marL="531813">
              <a:defRPr/>
            </a:pPr>
            <a:fld id="{C678723A-E6B5-49D3-9F53-EFE5833B9983}" type="slidenum">
              <a:rPr lang="en-US" smtClean="0">
                <a:solidFill>
                  <a:prstClr val="white"/>
                </a:solidFill>
              </a:rPr>
              <a:pPr marL="531813">
                <a:defRPr/>
              </a:pPr>
              <a:t>5</a:t>
            </a:fld>
            <a:r>
              <a:rPr lang="en-US" dirty="0" smtClean="0">
                <a:solidFill>
                  <a:prstClr val="white"/>
                </a:solidFill>
              </a:rPr>
              <a:t>. Prevention Concordat for Better Mental Health </a:t>
            </a:r>
            <a:endParaRPr lang="en-US" dirty="0">
              <a:solidFill>
                <a:prstClr val="white"/>
              </a:solidFill>
            </a:endParaRPr>
          </a:p>
        </p:txBody>
      </p:sp>
      <p:sp>
        <p:nvSpPr>
          <p:cNvPr id="21" name="TextBox 20"/>
          <p:cNvSpPr txBox="1"/>
          <p:nvPr/>
        </p:nvSpPr>
        <p:spPr>
          <a:xfrm>
            <a:off x="118220" y="2256984"/>
            <a:ext cx="4752528" cy="3754874"/>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Age UK</a:t>
            </a: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Association of Directors of Public Health UK</a:t>
            </a: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Association of Mental Health Providers</a:t>
            </a: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Care Quality Commission</a:t>
            </a: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Centre for Mental Health</a:t>
            </a: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Children and Young People’s Mental Health Coalition</a:t>
            </a: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Department of Health</a:t>
            </a: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Faculty of Public Health</a:t>
            </a: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Health Education England</a:t>
            </a: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Homeless Link</a:t>
            </a: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Housing Associations’ Charitable Trust</a:t>
            </a: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Local Government Association</a:t>
            </a: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Mental Health Foundation</a:t>
            </a: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Mind</a:t>
            </a: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NHS Clinical </a:t>
            </a:r>
            <a:r>
              <a:rPr lang="en-GB" sz="1400" dirty="0" smtClean="0">
                <a:solidFill>
                  <a:prstClr val="black"/>
                </a:solidFill>
                <a:ea typeface="ヒラギノ角ゴ Pro W3" pitchFamily="84" charset="-128"/>
              </a:rPr>
              <a:t>Commissioners</a:t>
            </a: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National Institute for Health Care and Excellence</a:t>
            </a:r>
          </a:p>
          <a:p>
            <a:pPr marL="285750" indent="-285750" eaLnBrk="0" fontAlgn="base" hangingPunct="0">
              <a:spcBef>
                <a:spcPct val="0"/>
              </a:spcBef>
              <a:spcAft>
                <a:spcPct val="0"/>
              </a:spcAft>
              <a:buFont typeface="Arial" panose="020B0604020202020204" pitchFamily="34" charset="0"/>
              <a:buChar char="•"/>
            </a:pPr>
            <a:endParaRPr lang="en-GB" sz="1400" dirty="0">
              <a:solidFill>
                <a:prstClr val="black"/>
              </a:solidFill>
              <a:ea typeface="ヒラギノ角ゴ Pro W3" pitchFamily="84" charset="-128"/>
            </a:endParaRPr>
          </a:p>
        </p:txBody>
      </p:sp>
      <p:sp>
        <p:nvSpPr>
          <p:cNvPr id="22" name="TextBox 21"/>
          <p:cNvSpPr txBox="1"/>
          <p:nvPr/>
        </p:nvSpPr>
        <p:spPr>
          <a:xfrm>
            <a:off x="5148114" y="2226693"/>
            <a:ext cx="3960440" cy="3477875"/>
          </a:xfrm>
          <a:prstGeom prst="rect">
            <a:avLst/>
          </a:prstGeom>
          <a:noFill/>
        </p:spPr>
        <p:txBody>
          <a:bodyPr wrap="square" rtlCol="0">
            <a:spAutoFit/>
          </a:bodyPr>
          <a:lstStyle/>
          <a:p>
            <a:pPr marL="285750" indent="-285750" eaLnBrk="0" fontAlgn="base" hangingPunct="0">
              <a:spcBef>
                <a:spcPct val="0"/>
              </a:spcBef>
              <a:spcAft>
                <a:spcPct val="0"/>
              </a:spcAft>
              <a:buFont typeface="Arial" panose="020B0604020202020204" pitchFamily="34" charset="0"/>
              <a:buChar char="•"/>
            </a:pPr>
            <a:r>
              <a:rPr lang="en-GB" sz="1400" dirty="0" smtClean="0">
                <a:solidFill>
                  <a:prstClr val="black"/>
                </a:solidFill>
                <a:ea typeface="ヒラギノ角ゴ Pro W3" pitchFamily="84" charset="-128"/>
              </a:rPr>
              <a:t>The </a:t>
            </a:r>
            <a:r>
              <a:rPr lang="en-GB" sz="1400" dirty="0">
                <a:solidFill>
                  <a:prstClr val="black"/>
                </a:solidFill>
                <a:ea typeface="ヒラギノ角ゴ Pro W3" pitchFamily="84" charset="-128"/>
              </a:rPr>
              <a:t>National LGBT Partnership</a:t>
            </a: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National Suicide Prevention Alliance</a:t>
            </a: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National Survivor User Network</a:t>
            </a: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National Voices</a:t>
            </a: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NHS Digital</a:t>
            </a: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NHS England</a:t>
            </a: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NHS Improvement</a:t>
            </a: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Public Health </a:t>
            </a:r>
            <a:r>
              <a:rPr lang="en-GB" sz="1400" dirty="0" smtClean="0">
                <a:solidFill>
                  <a:prstClr val="black"/>
                </a:solidFill>
                <a:ea typeface="ヒラギノ角ゴ Pro W3" pitchFamily="84" charset="-128"/>
              </a:rPr>
              <a:t>England</a:t>
            </a:r>
          </a:p>
          <a:p>
            <a:pPr marL="285750" indent="-285750" eaLnBrk="0" fontAlgn="base" hangingPunct="0">
              <a:spcBef>
                <a:spcPct val="0"/>
              </a:spcBef>
              <a:spcAft>
                <a:spcPct val="0"/>
              </a:spcAft>
              <a:buFont typeface="Arial" panose="020B0604020202020204" pitchFamily="34" charset="0"/>
              <a:buChar char="•"/>
            </a:pPr>
            <a:r>
              <a:rPr lang="en-GB" sz="1400" dirty="0" smtClean="0">
                <a:solidFill>
                  <a:prstClr val="black"/>
                </a:solidFill>
                <a:ea typeface="ヒラギノ角ゴ Pro W3" pitchFamily="84" charset="-128"/>
              </a:rPr>
              <a:t>Rethink</a:t>
            </a:r>
            <a:endParaRPr lang="en-GB" sz="1400" dirty="0">
              <a:solidFill>
                <a:prstClr val="black"/>
              </a:solidFill>
              <a:ea typeface="ヒラギノ角ゴ Pro W3" pitchFamily="84" charset="-128"/>
            </a:endParaRP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Royal College of Nurses</a:t>
            </a: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Royal College of Psychiatrists</a:t>
            </a: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Samaritans</a:t>
            </a: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Student Minds</a:t>
            </a:r>
          </a:p>
          <a:p>
            <a:pPr marL="285750" indent="-285750" eaLnBrk="0" fontAlgn="base" hangingPunct="0">
              <a:spcBef>
                <a:spcPct val="0"/>
              </a:spcBef>
              <a:spcAft>
                <a:spcPct val="0"/>
              </a:spcAft>
              <a:buFont typeface="Arial" panose="020B0604020202020204" pitchFamily="34" charset="0"/>
              <a:buChar char="•"/>
            </a:pPr>
            <a:r>
              <a:rPr lang="en-GB" sz="1400" dirty="0">
                <a:solidFill>
                  <a:prstClr val="black"/>
                </a:solidFill>
                <a:ea typeface="ヒラギノ角ゴ Pro W3" pitchFamily="84" charset="-128"/>
              </a:rPr>
              <a:t>Youth Access</a:t>
            </a:r>
          </a:p>
          <a:p>
            <a:pPr fontAlgn="base">
              <a:spcBef>
                <a:spcPct val="0"/>
              </a:spcBef>
              <a:spcAft>
                <a:spcPct val="0"/>
              </a:spcAft>
            </a:pPr>
            <a:r>
              <a:rPr lang="en-GB" sz="2400" dirty="0" smtClean="0">
                <a:solidFill>
                  <a:prstClr val="black"/>
                </a:solidFill>
                <a:ea typeface="ヒラギノ角ゴ Pro W3" pitchFamily="84" charset="-128"/>
              </a:rPr>
              <a:t> </a:t>
            </a:r>
            <a:endParaRPr lang="en-GB" sz="2400" dirty="0">
              <a:solidFill>
                <a:prstClr val="black"/>
              </a:solidFill>
              <a:ea typeface="ヒラギノ角ゴ Pro W3" pitchFamily="84" charset="-128"/>
            </a:endParaRPr>
          </a:p>
        </p:txBody>
      </p:sp>
      <p:sp>
        <p:nvSpPr>
          <p:cNvPr id="3" name="TextBox 2"/>
          <p:cNvSpPr txBox="1"/>
          <p:nvPr/>
        </p:nvSpPr>
        <p:spPr>
          <a:xfrm>
            <a:off x="118220" y="5719471"/>
            <a:ext cx="8990334" cy="584775"/>
          </a:xfrm>
          <a:prstGeom prst="rect">
            <a:avLst/>
          </a:prstGeom>
          <a:noFill/>
        </p:spPr>
        <p:txBody>
          <a:bodyPr wrap="square" rtlCol="0">
            <a:spAutoFit/>
          </a:bodyPr>
          <a:lstStyle/>
          <a:p>
            <a:pPr fontAlgn="base">
              <a:spcBef>
                <a:spcPct val="0"/>
              </a:spcBef>
              <a:spcAft>
                <a:spcPct val="0"/>
              </a:spcAft>
            </a:pPr>
            <a:r>
              <a:rPr lang="en-GB" sz="1600" dirty="0" smtClean="0">
                <a:solidFill>
                  <a:prstClr val="black"/>
                </a:solidFill>
                <a:ea typeface="ヒラギノ角ゴ Pro W3" pitchFamily="84" charset="-128"/>
              </a:rPr>
              <a:t>List available </a:t>
            </a:r>
            <a:r>
              <a:rPr lang="en-GB" sz="1600" dirty="0">
                <a:solidFill>
                  <a:prstClr val="black"/>
                </a:solidFill>
                <a:ea typeface="ヒラギノ角ゴ Pro W3" pitchFamily="84" charset="-128"/>
              </a:rPr>
              <a:t>at: </a:t>
            </a:r>
            <a:r>
              <a:rPr lang="en-GB" sz="1600" dirty="0">
                <a:solidFill>
                  <a:prstClr val="black"/>
                </a:solidFill>
                <a:ea typeface="ヒラギノ角ゴ Pro W3" pitchFamily="84" charset="-128"/>
                <a:hlinkClick r:id="rId3"/>
              </a:rPr>
              <a:t>https://www.gov.uk/government/publications/prevention-concordat-for-better-mental-health-consensus-statement/prevention-concordat-for-better-mental-health</a:t>
            </a:r>
            <a:r>
              <a:rPr lang="en-GB" sz="1600" dirty="0">
                <a:solidFill>
                  <a:prstClr val="black"/>
                </a:solidFill>
                <a:ea typeface="ヒラギノ角ゴ Pro W3" pitchFamily="84" charset="-128"/>
              </a:rPr>
              <a:t> </a:t>
            </a:r>
          </a:p>
        </p:txBody>
      </p:sp>
    </p:spTree>
    <p:extLst>
      <p:ext uri="{BB962C8B-B14F-4D97-AF65-F5344CB8AC3E}">
        <p14:creationId xmlns:p14="http://schemas.microsoft.com/office/powerpoint/2010/main" val="7038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75" y="1961276"/>
            <a:ext cx="1242462" cy="17432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Text Placeholder 27"/>
          <p:cNvSpPr txBox="1">
            <a:spLocks/>
          </p:cNvSpPr>
          <p:nvPr/>
        </p:nvSpPr>
        <p:spPr>
          <a:xfrm>
            <a:off x="78965" y="814935"/>
            <a:ext cx="2712085" cy="380267"/>
          </a:xfrm>
          <a:prstGeom prst="rect">
            <a:avLst/>
          </a:prstGeom>
          <a:solidFill>
            <a:schemeClr val="tx1">
              <a:lumMod val="10000"/>
              <a:lumOff val="90000"/>
            </a:schemeClr>
          </a:solidFill>
          <a:ln>
            <a:noFill/>
          </a:ln>
        </p:spPr>
        <p:txBody>
          <a:bodyPr vert="horz" lIns="91440" tIns="45720" rIns="91440" bIns="45720" rtlCol="0" anchor="ctr">
            <a:noAutofit/>
          </a:bodyPr>
          <a:lstStyle>
            <a:lvl1pPr marL="0" indent="0" algn="ctr" defTabSz="914400" rtl="0" eaLnBrk="1" latinLnBrk="0" hangingPunct="1">
              <a:lnSpc>
                <a:spcPct val="150000"/>
              </a:lnSpc>
              <a:spcBef>
                <a:spcPts val="1300"/>
              </a:spcBef>
              <a:buFont typeface="Arial" pitchFamily="34" charset="0"/>
              <a:buNone/>
              <a:defRPr sz="1800" kern="1200">
                <a:solidFill>
                  <a:srgbClr val="353B3F"/>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rgbClr val="262B2E"/>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rgbClr val="262B2E"/>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rgbClr val="262B2E"/>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rgbClr val="262B2E"/>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fontAlgn="base">
              <a:spcAft>
                <a:spcPct val="0"/>
              </a:spcAft>
            </a:pPr>
            <a:r>
              <a:rPr lang="en-US" sz="2000" b="1" dirty="0"/>
              <a:t>2016</a:t>
            </a:r>
          </a:p>
        </p:txBody>
      </p:sp>
      <p:sp>
        <p:nvSpPr>
          <p:cNvPr id="20" name="Text Placeholder 27"/>
          <p:cNvSpPr txBox="1">
            <a:spLocks/>
          </p:cNvSpPr>
          <p:nvPr/>
        </p:nvSpPr>
        <p:spPr>
          <a:xfrm>
            <a:off x="2943084" y="814123"/>
            <a:ext cx="5085300" cy="380268"/>
          </a:xfrm>
          <a:prstGeom prst="rect">
            <a:avLst/>
          </a:prstGeom>
          <a:solidFill>
            <a:schemeClr val="tx1">
              <a:lumMod val="10000"/>
              <a:lumOff val="90000"/>
            </a:schemeClr>
          </a:solidFill>
          <a:ln>
            <a:noFill/>
          </a:ln>
        </p:spPr>
        <p:txBody>
          <a:bodyPr vert="horz" lIns="91440" tIns="45720" rIns="91440" bIns="45720" rtlCol="0" anchor="ctr">
            <a:noAutofit/>
          </a:bodyPr>
          <a:lstStyle>
            <a:lvl1pPr marL="0" indent="0" algn="ctr" defTabSz="914400" rtl="0" eaLnBrk="1" latinLnBrk="0" hangingPunct="1">
              <a:lnSpc>
                <a:spcPct val="150000"/>
              </a:lnSpc>
              <a:spcBef>
                <a:spcPts val="1300"/>
              </a:spcBef>
              <a:buFont typeface="Arial" pitchFamily="34" charset="0"/>
              <a:buNone/>
              <a:defRPr sz="1800" kern="1200">
                <a:solidFill>
                  <a:srgbClr val="353B3F"/>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rgbClr val="262B2E"/>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rgbClr val="262B2E"/>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rgbClr val="262B2E"/>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rgbClr val="262B2E"/>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fontAlgn="base">
              <a:spcAft>
                <a:spcPct val="0"/>
              </a:spcAft>
            </a:pPr>
            <a:r>
              <a:rPr lang="en-US" sz="2000" b="1" dirty="0"/>
              <a:t>2017</a:t>
            </a:r>
          </a:p>
        </p:txBody>
      </p:sp>
      <p:pic>
        <p:nvPicPr>
          <p:cNvPr id="21" name="Picture 2" descr="image0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869" y="3818039"/>
            <a:ext cx="1261874" cy="175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ounded Rectangle 22"/>
          <p:cNvSpPr/>
          <p:nvPr/>
        </p:nvSpPr>
        <p:spPr>
          <a:xfrm>
            <a:off x="87180" y="5658569"/>
            <a:ext cx="2042124" cy="601847"/>
          </a:xfrm>
          <a:prstGeom prst="roundRect">
            <a:avLst/>
          </a:prstGeom>
          <a:ln/>
        </p:spPr>
        <p:style>
          <a:lnRef idx="2">
            <a:schemeClr val="dk1"/>
          </a:lnRef>
          <a:fillRef idx="1">
            <a:schemeClr val="lt1"/>
          </a:fillRef>
          <a:effectRef idx="0">
            <a:schemeClr val="dk1"/>
          </a:effectRef>
          <a:fontRef idx="minor">
            <a:schemeClr val="dk1"/>
          </a:fontRef>
        </p:style>
        <p:txBody>
          <a:bodyPr rtlCol="0" anchor="t"/>
          <a:lstStyle/>
          <a:p>
            <a:pPr algn="ctr" fontAlgn="base">
              <a:spcBef>
                <a:spcPct val="0"/>
              </a:spcBef>
              <a:spcAft>
                <a:spcPct val="0"/>
              </a:spcAft>
            </a:pPr>
            <a:r>
              <a:rPr lang="en-US" sz="1350" dirty="0" smtClean="0">
                <a:solidFill>
                  <a:prstClr val="black"/>
                </a:solidFill>
              </a:rPr>
              <a:t>Two rapid evidence reviews </a:t>
            </a:r>
            <a:r>
              <a:rPr lang="en-US" sz="1350" dirty="0">
                <a:solidFill>
                  <a:prstClr val="black"/>
                </a:solidFill>
              </a:rPr>
              <a:t>of </a:t>
            </a:r>
            <a:r>
              <a:rPr lang="en-US" sz="1350" b="1" dirty="0">
                <a:solidFill>
                  <a:prstClr val="black"/>
                </a:solidFill>
              </a:rPr>
              <a:t>what </a:t>
            </a:r>
            <a:r>
              <a:rPr lang="en-US" sz="1350" b="1" dirty="0" smtClean="0">
                <a:solidFill>
                  <a:prstClr val="black"/>
                </a:solidFill>
              </a:rPr>
              <a:t>works</a:t>
            </a:r>
          </a:p>
          <a:p>
            <a:pPr algn="ctr" fontAlgn="base">
              <a:spcBef>
                <a:spcPct val="0"/>
              </a:spcBef>
              <a:spcAft>
                <a:spcPct val="0"/>
              </a:spcAft>
            </a:pPr>
            <a:endParaRPr lang="en-US" sz="1400" dirty="0">
              <a:solidFill>
                <a:srgbClr val="11175E">
                  <a:lumMod val="75000"/>
                </a:srgbClr>
              </a:solidFill>
            </a:endParaRPr>
          </a:p>
        </p:txBody>
      </p:sp>
      <p:sp>
        <p:nvSpPr>
          <p:cNvPr id="38" name="Rounded Rectangle 37"/>
          <p:cNvSpPr/>
          <p:nvPr/>
        </p:nvSpPr>
        <p:spPr>
          <a:xfrm>
            <a:off x="4777609" y="1940517"/>
            <a:ext cx="2316171" cy="828676"/>
          </a:xfrm>
          <a:prstGeom prst="roundRect">
            <a:avLst/>
          </a:prstGeom>
          <a:ln/>
        </p:spPr>
        <p:style>
          <a:lnRef idx="2">
            <a:schemeClr val="dk1"/>
          </a:lnRef>
          <a:fillRef idx="1">
            <a:schemeClr val="lt1"/>
          </a:fillRef>
          <a:effectRef idx="0">
            <a:schemeClr val="dk1"/>
          </a:effectRef>
          <a:fontRef idx="minor">
            <a:schemeClr val="dk1"/>
          </a:fontRef>
        </p:style>
        <p:txBody>
          <a:bodyPr rtlCol="0" anchor="t"/>
          <a:lstStyle/>
          <a:p>
            <a:pPr fontAlgn="base">
              <a:spcBef>
                <a:spcPct val="0"/>
              </a:spcBef>
              <a:spcAft>
                <a:spcPts val="700"/>
              </a:spcAft>
            </a:pPr>
            <a:r>
              <a:rPr lang="en-GB" sz="1350" dirty="0" smtClean="0">
                <a:solidFill>
                  <a:prstClr val="black"/>
                </a:solidFill>
                <a:hlinkClick r:id="rId5"/>
              </a:rPr>
              <a:t>Prevention Concordat for Better Mental Health </a:t>
            </a:r>
            <a:r>
              <a:rPr lang="en-GB" sz="1350" b="1" dirty="0" smtClean="0">
                <a:solidFill>
                  <a:prstClr val="black"/>
                </a:solidFill>
              </a:rPr>
              <a:t>Consensus </a:t>
            </a:r>
            <a:r>
              <a:rPr lang="en-GB" sz="1350" b="1" dirty="0">
                <a:solidFill>
                  <a:prstClr val="black"/>
                </a:solidFill>
              </a:rPr>
              <a:t>S</a:t>
            </a:r>
            <a:r>
              <a:rPr lang="en-GB" sz="1350" b="1" dirty="0" smtClean="0">
                <a:solidFill>
                  <a:prstClr val="black"/>
                </a:solidFill>
              </a:rPr>
              <a:t>tatement </a:t>
            </a:r>
          </a:p>
          <a:p>
            <a:pPr algn="ctr" fontAlgn="base">
              <a:spcBef>
                <a:spcPct val="0"/>
              </a:spcBef>
              <a:spcAft>
                <a:spcPts val="500"/>
              </a:spcAft>
            </a:pPr>
            <a:endParaRPr lang="en-GB" sz="1400" dirty="0" smtClean="0">
              <a:solidFill>
                <a:prstClr val="black"/>
              </a:solidFill>
            </a:endParaRPr>
          </a:p>
        </p:txBody>
      </p:sp>
      <p:sp>
        <p:nvSpPr>
          <p:cNvPr id="39" name="Rounded Rectangle 38"/>
          <p:cNvSpPr/>
          <p:nvPr/>
        </p:nvSpPr>
        <p:spPr>
          <a:xfrm>
            <a:off x="3026891" y="4159309"/>
            <a:ext cx="1617117" cy="198160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fontAlgn="base">
              <a:spcBef>
                <a:spcPct val="0"/>
              </a:spcBef>
              <a:spcAft>
                <a:spcPct val="0"/>
              </a:spcAft>
            </a:pPr>
            <a:r>
              <a:rPr lang="en-GB" sz="1350" dirty="0" smtClean="0">
                <a:solidFill>
                  <a:prstClr val="black"/>
                </a:solidFill>
              </a:rPr>
              <a:t>Pilot training </a:t>
            </a:r>
            <a:r>
              <a:rPr lang="en-GB" sz="1350" dirty="0">
                <a:solidFill>
                  <a:prstClr val="black"/>
                </a:solidFill>
              </a:rPr>
              <a:t>for </a:t>
            </a:r>
            <a:r>
              <a:rPr lang="en-GB" sz="1350" dirty="0" smtClean="0">
                <a:solidFill>
                  <a:prstClr val="black"/>
                </a:solidFill>
              </a:rPr>
              <a:t>Elected Member </a:t>
            </a:r>
            <a:r>
              <a:rPr lang="en-GB" sz="1350" b="1" dirty="0" smtClean="0">
                <a:solidFill>
                  <a:prstClr val="black"/>
                </a:solidFill>
              </a:rPr>
              <a:t>Mental Health Champions </a:t>
            </a:r>
            <a:r>
              <a:rPr lang="en-GB" sz="1350" dirty="0" smtClean="0">
                <a:solidFill>
                  <a:prstClr val="black"/>
                </a:solidFill>
              </a:rPr>
              <a:t>to support prevention focused leadership  </a:t>
            </a:r>
            <a:endParaRPr lang="en-US" sz="1350" dirty="0">
              <a:solidFill>
                <a:srgbClr val="11175E">
                  <a:lumMod val="75000"/>
                </a:srgbClr>
              </a:solidFill>
            </a:endParaRPr>
          </a:p>
        </p:txBody>
      </p:sp>
      <p:sp>
        <p:nvSpPr>
          <p:cNvPr id="48" name="Title 47"/>
          <p:cNvSpPr>
            <a:spLocks noGrp="1"/>
          </p:cNvSpPr>
          <p:nvPr>
            <p:ph type="title"/>
          </p:nvPr>
        </p:nvSpPr>
        <p:spPr>
          <a:xfrm>
            <a:off x="274896" y="166863"/>
            <a:ext cx="8869103" cy="648072"/>
          </a:xfrm>
        </p:spPr>
        <p:txBody>
          <a:bodyPr>
            <a:normAutofit fontScale="90000"/>
          </a:bodyPr>
          <a:lstStyle/>
          <a:p>
            <a:r>
              <a:rPr lang="en-GB" dirty="0" smtClean="0"/>
              <a:t>A </a:t>
            </a:r>
            <a:r>
              <a:rPr lang="en-GB" dirty="0"/>
              <a:t>S</a:t>
            </a:r>
            <a:r>
              <a:rPr lang="en-GB" dirty="0" smtClean="0"/>
              <a:t>uite </a:t>
            </a:r>
            <a:r>
              <a:rPr lang="en-GB" dirty="0"/>
              <a:t>of </a:t>
            </a:r>
            <a:r>
              <a:rPr lang="en-GB" dirty="0" smtClean="0"/>
              <a:t>Prevention Concordat Resources </a:t>
            </a:r>
            <a:endParaRPr lang="en-GB" dirty="0"/>
          </a:p>
        </p:txBody>
      </p:sp>
      <p:sp>
        <p:nvSpPr>
          <p:cNvPr id="29" name="Slide Number Placeholder 3"/>
          <p:cNvSpPr>
            <a:spLocks noGrp="1"/>
          </p:cNvSpPr>
          <p:nvPr>
            <p:ph type="sldNum" sz="quarter" idx="4294967295"/>
          </p:nvPr>
        </p:nvSpPr>
        <p:spPr>
          <a:xfrm>
            <a:off x="277" y="6308725"/>
            <a:ext cx="9144000" cy="549275"/>
          </a:xfrm>
        </p:spPr>
        <p:txBody>
          <a:bodyPr/>
          <a:lstStyle/>
          <a:p>
            <a:pPr marL="531813" algn="ctr">
              <a:defRPr/>
            </a:pPr>
            <a:endParaRPr lang="en-US" dirty="0">
              <a:solidFill>
                <a:prstClr val="white"/>
              </a:solidFill>
            </a:endParaRPr>
          </a:p>
          <a:p>
            <a:pPr marL="531813" algn="ctr">
              <a:defRPr/>
            </a:pPr>
            <a:r>
              <a:rPr lang="en-US" dirty="0" smtClean="0">
                <a:solidFill>
                  <a:prstClr val="white"/>
                </a:solidFill>
              </a:rPr>
              <a:t>  </a:t>
            </a:r>
            <a:endParaRPr lang="en-US" dirty="0">
              <a:solidFill>
                <a:prstClr val="white"/>
              </a:solidFill>
            </a:endParaRPr>
          </a:p>
        </p:txBody>
      </p:sp>
      <p:sp>
        <p:nvSpPr>
          <p:cNvPr id="41" name="Text Placeholder 27"/>
          <p:cNvSpPr txBox="1">
            <a:spLocks/>
          </p:cNvSpPr>
          <p:nvPr/>
        </p:nvSpPr>
        <p:spPr>
          <a:xfrm>
            <a:off x="4023963" y="1243438"/>
            <a:ext cx="836552" cy="539566"/>
          </a:xfrm>
          <a:prstGeom prst="rect">
            <a:avLst/>
          </a:prstGeom>
          <a:solidFill>
            <a:srgbClr val="00AE9E"/>
          </a:solidFill>
          <a:ln>
            <a:noFill/>
          </a:ln>
        </p:spPr>
        <p:txBody>
          <a:bodyPr vert="horz" lIns="91440" tIns="45720" rIns="91440" bIns="45720" rtlCol="0" anchor="ctr">
            <a:noAutofit/>
          </a:bodyPr>
          <a:lstStyle>
            <a:lvl1pPr marL="0" indent="0" algn="ctr" defTabSz="914400" rtl="0" eaLnBrk="1" latinLnBrk="0" hangingPunct="1">
              <a:lnSpc>
                <a:spcPct val="150000"/>
              </a:lnSpc>
              <a:spcBef>
                <a:spcPts val="1300"/>
              </a:spcBef>
              <a:buFont typeface="Arial" pitchFamily="34" charset="0"/>
              <a:buNone/>
              <a:defRPr sz="1800" kern="1200">
                <a:solidFill>
                  <a:srgbClr val="353B3F"/>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rgbClr val="262B2E"/>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rgbClr val="262B2E"/>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rgbClr val="262B2E"/>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rgbClr val="262B2E"/>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fontAlgn="base">
              <a:spcAft>
                <a:spcPct val="0"/>
              </a:spcAft>
            </a:pPr>
            <a:r>
              <a:rPr lang="en-US" sz="1100" b="1" dirty="0" smtClean="0">
                <a:solidFill>
                  <a:prstClr val="white"/>
                </a:solidFill>
              </a:rPr>
              <a:t>March</a:t>
            </a:r>
            <a:endParaRPr lang="en-US" sz="1100" b="1" dirty="0">
              <a:solidFill>
                <a:prstClr val="white"/>
              </a:solidFill>
            </a:endParaRPr>
          </a:p>
        </p:txBody>
      </p:sp>
      <p:sp>
        <p:nvSpPr>
          <p:cNvPr id="53" name="Text Placeholder 27"/>
          <p:cNvSpPr txBox="1">
            <a:spLocks/>
          </p:cNvSpPr>
          <p:nvPr/>
        </p:nvSpPr>
        <p:spPr>
          <a:xfrm>
            <a:off x="7202368" y="1228122"/>
            <a:ext cx="1821785" cy="557511"/>
          </a:xfrm>
          <a:prstGeom prst="rect">
            <a:avLst/>
          </a:prstGeom>
          <a:solidFill>
            <a:srgbClr val="00AE9E"/>
          </a:solidFill>
          <a:ln>
            <a:noFill/>
          </a:ln>
        </p:spPr>
        <p:txBody>
          <a:bodyPr vert="horz" lIns="91440" tIns="45720" rIns="91440" bIns="45720" rtlCol="0" anchor="ctr">
            <a:noAutofit/>
          </a:bodyPr>
          <a:lstStyle>
            <a:lvl1pPr marL="0" indent="0" algn="ctr" defTabSz="914400" rtl="0" eaLnBrk="1" latinLnBrk="0" hangingPunct="1">
              <a:lnSpc>
                <a:spcPct val="150000"/>
              </a:lnSpc>
              <a:spcBef>
                <a:spcPts val="1300"/>
              </a:spcBef>
              <a:buFont typeface="Arial" pitchFamily="34" charset="0"/>
              <a:buNone/>
              <a:defRPr sz="1800" kern="1200">
                <a:solidFill>
                  <a:srgbClr val="353B3F"/>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rgbClr val="262B2E"/>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rgbClr val="262B2E"/>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rgbClr val="262B2E"/>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rgbClr val="262B2E"/>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fontAlgn="base">
              <a:lnSpc>
                <a:spcPct val="100000"/>
              </a:lnSpc>
              <a:spcBef>
                <a:spcPts val="100"/>
              </a:spcBef>
              <a:spcAft>
                <a:spcPct val="0"/>
              </a:spcAft>
            </a:pPr>
            <a:r>
              <a:rPr lang="en-US" sz="1200" b="1" dirty="0" smtClean="0">
                <a:solidFill>
                  <a:prstClr val="white"/>
                </a:solidFill>
              </a:rPr>
              <a:t>Autumn/Winter</a:t>
            </a:r>
            <a:endParaRPr lang="en-US" sz="1200" b="1" dirty="0">
              <a:solidFill>
                <a:prstClr val="white"/>
              </a:solidFill>
            </a:endParaRPr>
          </a:p>
        </p:txBody>
      </p:sp>
      <p:sp>
        <p:nvSpPr>
          <p:cNvPr id="56" name="Rounded Rectangle 55"/>
          <p:cNvSpPr/>
          <p:nvPr/>
        </p:nvSpPr>
        <p:spPr>
          <a:xfrm>
            <a:off x="2961028" y="1946389"/>
            <a:ext cx="1275311" cy="1888628"/>
          </a:xfrm>
          <a:prstGeom prst="roundRect">
            <a:avLst/>
          </a:prstGeom>
          <a:ln/>
        </p:spPr>
        <p:style>
          <a:lnRef idx="2">
            <a:schemeClr val="dk1"/>
          </a:lnRef>
          <a:fillRef idx="1">
            <a:schemeClr val="lt1"/>
          </a:fillRef>
          <a:effectRef idx="0">
            <a:schemeClr val="dk1"/>
          </a:effectRef>
          <a:fontRef idx="minor">
            <a:schemeClr val="dk1"/>
          </a:fontRef>
        </p:style>
        <p:txBody>
          <a:bodyPr rtlCol="0" anchor="t"/>
          <a:lstStyle/>
          <a:p>
            <a:pPr fontAlgn="base">
              <a:spcBef>
                <a:spcPct val="0"/>
              </a:spcBef>
              <a:spcAft>
                <a:spcPct val="0"/>
              </a:spcAft>
            </a:pPr>
            <a:r>
              <a:rPr lang="en-GB" sz="1350" dirty="0" smtClean="0">
                <a:solidFill>
                  <a:prstClr val="black"/>
                </a:solidFill>
              </a:rPr>
              <a:t>Mental Health Joint Strategic Needs Assessment </a:t>
            </a:r>
            <a:r>
              <a:rPr lang="en-GB" sz="1350" b="1" dirty="0" smtClean="0">
                <a:solidFill>
                  <a:prstClr val="black"/>
                </a:solidFill>
              </a:rPr>
              <a:t>(JSNA) Online Tool</a:t>
            </a:r>
          </a:p>
        </p:txBody>
      </p:sp>
      <p:cxnSp>
        <p:nvCxnSpPr>
          <p:cNvPr id="45" name="Straight Arrow Connector 44"/>
          <p:cNvCxnSpPr/>
          <p:nvPr/>
        </p:nvCxnSpPr>
        <p:spPr>
          <a:xfrm>
            <a:off x="4442089" y="1820946"/>
            <a:ext cx="0" cy="23579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129304" y="2588313"/>
            <a:ext cx="0" cy="4561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8113260" y="1779280"/>
            <a:ext cx="0" cy="575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Text Placeholder 27"/>
          <p:cNvSpPr txBox="1">
            <a:spLocks/>
          </p:cNvSpPr>
          <p:nvPr/>
        </p:nvSpPr>
        <p:spPr>
          <a:xfrm>
            <a:off x="2961772" y="1252704"/>
            <a:ext cx="936104" cy="530300"/>
          </a:xfrm>
          <a:prstGeom prst="rect">
            <a:avLst/>
          </a:prstGeom>
          <a:solidFill>
            <a:srgbClr val="00AE9E"/>
          </a:solidFill>
          <a:ln>
            <a:noFill/>
          </a:ln>
        </p:spPr>
        <p:txBody>
          <a:bodyPr vert="horz" lIns="91440" tIns="45720" rIns="91440" bIns="45720" rtlCol="0" anchor="ctr">
            <a:noAutofit/>
          </a:bodyPr>
          <a:lstStyle>
            <a:lvl1pPr marL="0" indent="0" algn="ctr" defTabSz="914400" rtl="0" eaLnBrk="1" latinLnBrk="0" hangingPunct="1">
              <a:lnSpc>
                <a:spcPct val="150000"/>
              </a:lnSpc>
              <a:spcBef>
                <a:spcPts val="1300"/>
              </a:spcBef>
              <a:buFont typeface="Arial" pitchFamily="34" charset="0"/>
              <a:buNone/>
              <a:defRPr sz="1800" kern="1200">
                <a:solidFill>
                  <a:srgbClr val="353B3F"/>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rgbClr val="262B2E"/>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rgbClr val="262B2E"/>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rgbClr val="262B2E"/>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rgbClr val="262B2E"/>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fontAlgn="base">
              <a:lnSpc>
                <a:spcPct val="100000"/>
              </a:lnSpc>
              <a:spcBef>
                <a:spcPts val="100"/>
              </a:spcBef>
              <a:spcAft>
                <a:spcPct val="0"/>
              </a:spcAft>
            </a:pPr>
            <a:r>
              <a:rPr lang="en-US" sz="1100" b="1" dirty="0" smtClean="0">
                <a:solidFill>
                  <a:prstClr val="white"/>
                </a:solidFill>
              </a:rPr>
              <a:t>February</a:t>
            </a:r>
            <a:endParaRPr lang="en-US" sz="1100" b="1" dirty="0">
              <a:solidFill>
                <a:prstClr val="white"/>
              </a:solidFill>
            </a:endParaRPr>
          </a:p>
        </p:txBody>
      </p:sp>
      <p:pic>
        <p:nvPicPr>
          <p:cNvPr id="205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4625" y="1914805"/>
            <a:ext cx="1256425" cy="18035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7" name="Rounded Rectangle 86"/>
          <p:cNvSpPr/>
          <p:nvPr/>
        </p:nvSpPr>
        <p:spPr>
          <a:xfrm>
            <a:off x="1492097" y="3784948"/>
            <a:ext cx="1298953" cy="912357"/>
          </a:xfrm>
          <a:prstGeom prst="roundRect">
            <a:avLst/>
          </a:prstGeom>
          <a:ln/>
        </p:spPr>
        <p:style>
          <a:lnRef idx="2">
            <a:schemeClr val="dk1"/>
          </a:lnRef>
          <a:fillRef idx="1">
            <a:schemeClr val="lt1"/>
          </a:fillRef>
          <a:effectRef idx="0">
            <a:schemeClr val="dk1"/>
          </a:effectRef>
          <a:fontRef idx="minor">
            <a:schemeClr val="dk1"/>
          </a:fontRef>
        </p:style>
        <p:txBody>
          <a:bodyPr rtlCol="0" anchor="t"/>
          <a:lstStyle/>
          <a:p>
            <a:pPr fontAlgn="base">
              <a:spcBef>
                <a:spcPct val="0"/>
              </a:spcBef>
              <a:spcAft>
                <a:spcPct val="0"/>
              </a:spcAft>
            </a:pPr>
            <a:r>
              <a:rPr lang="en-US" sz="1350" dirty="0" smtClean="0">
                <a:solidFill>
                  <a:prstClr val="black"/>
                </a:solidFill>
              </a:rPr>
              <a:t>What does a good mental health JSNA look like?</a:t>
            </a:r>
          </a:p>
        </p:txBody>
      </p:sp>
      <p:sp>
        <p:nvSpPr>
          <p:cNvPr id="2" name="Footer Placeholder 1"/>
          <p:cNvSpPr>
            <a:spLocks noGrp="1"/>
          </p:cNvSpPr>
          <p:nvPr>
            <p:ph type="ftr" sz="quarter" idx="11"/>
          </p:nvPr>
        </p:nvSpPr>
        <p:spPr>
          <a:xfrm>
            <a:off x="28869" y="6308725"/>
            <a:ext cx="8064375" cy="549275"/>
          </a:xfrm>
        </p:spPr>
        <p:txBody>
          <a:bodyPr/>
          <a:lstStyle/>
          <a:p>
            <a:pPr>
              <a:defRPr/>
            </a:pPr>
            <a:fld id="{76CA789A-25DB-4D51-A457-CBC1EC37FE70}" type="slidenum">
              <a:rPr lang="en-GB" smtClean="0">
                <a:solidFill>
                  <a:prstClr val="white"/>
                </a:solidFill>
              </a:rPr>
              <a:pPr>
                <a:defRPr/>
              </a:pPr>
              <a:t>6</a:t>
            </a:fld>
            <a:r>
              <a:rPr lang="en-GB" dirty="0" smtClean="0">
                <a:solidFill>
                  <a:prstClr val="white"/>
                </a:solidFill>
              </a:rPr>
              <a:t>         Prevention Concordat for Better Mental Health Programme</a:t>
            </a:r>
            <a:endParaRPr lang="en-US" dirty="0">
              <a:solidFill>
                <a:prstClr val="white"/>
              </a:solidFill>
            </a:endParaRPr>
          </a:p>
        </p:txBody>
      </p:sp>
      <p:grpSp>
        <p:nvGrpSpPr>
          <p:cNvPr id="18" name="Group 17"/>
          <p:cNvGrpSpPr/>
          <p:nvPr/>
        </p:nvGrpSpPr>
        <p:grpSpPr>
          <a:xfrm>
            <a:off x="87180" y="1225491"/>
            <a:ext cx="7006600" cy="557513"/>
            <a:chOff x="-1226927" y="1365911"/>
            <a:chExt cx="8710170" cy="557513"/>
          </a:xfrm>
        </p:grpSpPr>
        <p:grpSp>
          <p:nvGrpSpPr>
            <p:cNvPr id="13" name="Group 12"/>
            <p:cNvGrpSpPr/>
            <p:nvPr/>
          </p:nvGrpSpPr>
          <p:grpSpPr>
            <a:xfrm>
              <a:off x="-1226927" y="1365911"/>
              <a:ext cx="3351201" cy="557513"/>
              <a:chOff x="-1223870" y="1365911"/>
              <a:chExt cx="5754751" cy="557513"/>
            </a:xfrm>
          </p:grpSpPr>
          <p:sp>
            <p:nvSpPr>
              <p:cNvPr id="8" name="Text Placeholder 27"/>
              <p:cNvSpPr txBox="1">
                <a:spLocks/>
              </p:cNvSpPr>
              <p:nvPr/>
            </p:nvSpPr>
            <p:spPr>
              <a:xfrm>
                <a:off x="-1223870" y="1365911"/>
                <a:ext cx="2760362" cy="557513"/>
              </a:xfrm>
              <a:prstGeom prst="rect">
                <a:avLst/>
              </a:prstGeom>
              <a:solidFill>
                <a:srgbClr val="00AE9E"/>
              </a:solidFill>
              <a:ln>
                <a:noFill/>
              </a:ln>
            </p:spPr>
            <p:txBody>
              <a:bodyPr vert="horz" lIns="91440" tIns="45720" rIns="91440" bIns="45720" rtlCol="0" anchor="ctr">
                <a:noAutofit/>
              </a:bodyPr>
              <a:lstStyle>
                <a:lvl1pPr marL="0" indent="0" algn="ctr" defTabSz="914400" rtl="0" eaLnBrk="1" latinLnBrk="0" hangingPunct="1">
                  <a:lnSpc>
                    <a:spcPct val="150000"/>
                  </a:lnSpc>
                  <a:spcBef>
                    <a:spcPts val="1300"/>
                  </a:spcBef>
                  <a:buFont typeface="Arial" pitchFamily="34" charset="0"/>
                  <a:buNone/>
                  <a:defRPr sz="1800" kern="1200">
                    <a:solidFill>
                      <a:srgbClr val="353B3F"/>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rgbClr val="262B2E"/>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rgbClr val="262B2E"/>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rgbClr val="262B2E"/>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rgbClr val="262B2E"/>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fontAlgn="base">
                  <a:spcAft>
                    <a:spcPct val="0"/>
                  </a:spcAft>
                </a:pPr>
                <a:r>
                  <a:rPr lang="en-US" sz="1200" b="1" dirty="0" smtClean="0">
                    <a:solidFill>
                      <a:prstClr val="white"/>
                    </a:solidFill>
                  </a:rPr>
                  <a:t>Summer </a:t>
                </a:r>
                <a:endParaRPr lang="en-US" sz="1200" b="1" dirty="0">
                  <a:solidFill>
                    <a:prstClr val="white"/>
                  </a:solidFill>
                </a:endParaRPr>
              </a:p>
            </p:txBody>
          </p:sp>
          <p:sp>
            <p:nvSpPr>
              <p:cNvPr id="9" name="Text Placeholder 27"/>
              <p:cNvSpPr txBox="1">
                <a:spLocks/>
              </p:cNvSpPr>
              <p:nvPr/>
            </p:nvSpPr>
            <p:spPr>
              <a:xfrm>
                <a:off x="1775265" y="1365912"/>
                <a:ext cx="2755616" cy="557512"/>
              </a:xfrm>
              <a:prstGeom prst="rect">
                <a:avLst/>
              </a:prstGeom>
              <a:solidFill>
                <a:srgbClr val="00AE9E"/>
              </a:solidFill>
              <a:ln>
                <a:noFill/>
              </a:ln>
            </p:spPr>
            <p:txBody>
              <a:bodyPr vert="horz" lIns="91440" tIns="45720" rIns="91440" bIns="45720" rtlCol="0" anchor="ctr">
                <a:noAutofit/>
              </a:bodyPr>
              <a:lstStyle>
                <a:lvl1pPr marL="0" indent="0" algn="ctr" defTabSz="914400" rtl="0" eaLnBrk="1" latinLnBrk="0" hangingPunct="1">
                  <a:lnSpc>
                    <a:spcPct val="150000"/>
                  </a:lnSpc>
                  <a:spcBef>
                    <a:spcPts val="1300"/>
                  </a:spcBef>
                  <a:buFont typeface="Arial" pitchFamily="34" charset="0"/>
                  <a:buNone/>
                  <a:defRPr sz="1800" kern="1200">
                    <a:solidFill>
                      <a:srgbClr val="353B3F"/>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rgbClr val="262B2E"/>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rgbClr val="262B2E"/>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rgbClr val="262B2E"/>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rgbClr val="262B2E"/>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fontAlgn="base">
                  <a:spcAft>
                    <a:spcPct val="0"/>
                  </a:spcAft>
                </a:pPr>
                <a:r>
                  <a:rPr lang="en-US" sz="1200" b="1" dirty="0" smtClean="0">
                    <a:solidFill>
                      <a:prstClr val="white"/>
                    </a:solidFill>
                  </a:rPr>
                  <a:t>December</a:t>
                </a:r>
                <a:endParaRPr lang="en-US" sz="1200" b="1" dirty="0">
                  <a:solidFill>
                    <a:prstClr val="white"/>
                  </a:solidFill>
                </a:endParaRPr>
              </a:p>
            </p:txBody>
          </p:sp>
        </p:grpSp>
        <p:sp>
          <p:nvSpPr>
            <p:cNvPr id="17" name="Text Placeholder 27"/>
            <p:cNvSpPr txBox="1">
              <a:spLocks/>
            </p:cNvSpPr>
            <p:nvPr/>
          </p:nvSpPr>
          <p:spPr>
            <a:xfrm>
              <a:off x="4807701" y="1393123"/>
              <a:ext cx="2675542" cy="530301"/>
            </a:xfrm>
            <a:prstGeom prst="rect">
              <a:avLst/>
            </a:prstGeom>
            <a:solidFill>
              <a:srgbClr val="00AE9E"/>
            </a:solidFill>
            <a:ln>
              <a:noFill/>
            </a:ln>
          </p:spPr>
          <p:txBody>
            <a:bodyPr vert="horz" lIns="91440" tIns="45720" rIns="91440" bIns="45720" rtlCol="0" anchor="ctr">
              <a:noAutofit/>
            </a:bodyPr>
            <a:lstStyle>
              <a:lvl1pPr marL="0" indent="0" algn="ctr" defTabSz="914400" rtl="0" eaLnBrk="1" latinLnBrk="0" hangingPunct="1">
                <a:lnSpc>
                  <a:spcPct val="150000"/>
                </a:lnSpc>
                <a:spcBef>
                  <a:spcPts val="1300"/>
                </a:spcBef>
                <a:buFont typeface="Arial" pitchFamily="34" charset="0"/>
                <a:buNone/>
                <a:defRPr sz="1800" kern="1200">
                  <a:solidFill>
                    <a:srgbClr val="353B3F"/>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rgbClr val="262B2E"/>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rgbClr val="262B2E"/>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rgbClr val="262B2E"/>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rgbClr val="262B2E"/>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fontAlgn="base">
                <a:lnSpc>
                  <a:spcPct val="100000"/>
                </a:lnSpc>
                <a:spcBef>
                  <a:spcPts val="100"/>
                </a:spcBef>
                <a:spcAft>
                  <a:spcPct val="0"/>
                </a:spcAft>
              </a:pPr>
              <a:r>
                <a:rPr lang="en-US" sz="1200" b="1" dirty="0" smtClean="0">
                  <a:solidFill>
                    <a:prstClr val="white"/>
                  </a:solidFill>
                </a:rPr>
                <a:t>August Launch</a:t>
              </a:r>
              <a:endParaRPr lang="en-US" sz="1200" b="1" dirty="0">
                <a:solidFill>
                  <a:prstClr val="white"/>
                </a:solidFill>
              </a:endParaRPr>
            </a:p>
          </p:txBody>
        </p:sp>
      </p:grpSp>
      <p:sp>
        <p:nvSpPr>
          <p:cNvPr id="44" name="Text Placeholder 27"/>
          <p:cNvSpPr txBox="1">
            <a:spLocks/>
          </p:cNvSpPr>
          <p:nvPr/>
        </p:nvSpPr>
        <p:spPr>
          <a:xfrm>
            <a:off x="8172400" y="814896"/>
            <a:ext cx="851753" cy="380267"/>
          </a:xfrm>
          <a:prstGeom prst="rect">
            <a:avLst/>
          </a:prstGeom>
          <a:solidFill>
            <a:schemeClr val="tx1">
              <a:lumMod val="10000"/>
              <a:lumOff val="90000"/>
            </a:schemeClr>
          </a:solidFill>
          <a:ln>
            <a:noFill/>
          </a:ln>
        </p:spPr>
        <p:txBody>
          <a:bodyPr vert="horz" lIns="91440" tIns="45720" rIns="91440" bIns="45720" rtlCol="0" anchor="ctr">
            <a:noAutofit/>
          </a:bodyPr>
          <a:lstStyle>
            <a:lvl1pPr marL="0" indent="0" algn="ctr" defTabSz="914400" rtl="0" eaLnBrk="1" latinLnBrk="0" hangingPunct="1">
              <a:lnSpc>
                <a:spcPct val="150000"/>
              </a:lnSpc>
              <a:spcBef>
                <a:spcPts val="1300"/>
              </a:spcBef>
              <a:buFont typeface="Arial" pitchFamily="34" charset="0"/>
              <a:buNone/>
              <a:defRPr sz="1800" kern="1200">
                <a:solidFill>
                  <a:srgbClr val="353B3F"/>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rgbClr val="262B2E"/>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rgbClr val="262B2E"/>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rgbClr val="262B2E"/>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rgbClr val="262B2E"/>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fontAlgn="base">
              <a:spcAft>
                <a:spcPct val="0"/>
              </a:spcAft>
            </a:pPr>
            <a:r>
              <a:rPr lang="en-US" sz="2000" b="1" dirty="0" smtClean="0"/>
              <a:t>2018</a:t>
            </a:r>
            <a:endParaRPr lang="en-US" sz="2000" b="1" dirty="0"/>
          </a:p>
        </p:txBody>
      </p:sp>
      <p:sp>
        <p:nvSpPr>
          <p:cNvPr id="55" name="Rounded Rectangle 54"/>
          <p:cNvSpPr/>
          <p:nvPr/>
        </p:nvSpPr>
        <p:spPr>
          <a:xfrm>
            <a:off x="4784817" y="5091966"/>
            <a:ext cx="2308963" cy="566603"/>
          </a:xfrm>
          <a:prstGeom prst="roundRect">
            <a:avLst/>
          </a:prstGeom>
          <a:ln/>
        </p:spPr>
        <p:style>
          <a:lnRef idx="2">
            <a:schemeClr val="dk1"/>
          </a:lnRef>
          <a:fillRef idx="1">
            <a:schemeClr val="lt1"/>
          </a:fillRef>
          <a:effectRef idx="0">
            <a:schemeClr val="dk1"/>
          </a:effectRef>
          <a:fontRef idx="minor">
            <a:schemeClr val="dk1"/>
          </a:fontRef>
        </p:style>
        <p:txBody>
          <a:bodyPr rtlCol="0" anchor="t"/>
          <a:lstStyle/>
          <a:p>
            <a:pPr fontAlgn="base">
              <a:spcBef>
                <a:spcPct val="0"/>
              </a:spcBef>
              <a:spcAft>
                <a:spcPts val="700"/>
              </a:spcAft>
            </a:pPr>
            <a:r>
              <a:rPr lang="en-GB" sz="1350" dirty="0" smtClean="0">
                <a:solidFill>
                  <a:prstClr val="black"/>
                </a:solidFill>
              </a:rPr>
              <a:t>Mental health </a:t>
            </a:r>
            <a:r>
              <a:rPr lang="en-GB" sz="1350" b="1" dirty="0" smtClean="0">
                <a:solidFill>
                  <a:prstClr val="black"/>
                </a:solidFill>
              </a:rPr>
              <a:t>JSNA</a:t>
            </a:r>
            <a:r>
              <a:rPr lang="en-GB" sz="1350" dirty="0" smtClean="0">
                <a:solidFill>
                  <a:prstClr val="black"/>
                </a:solidFill>
              </a:rPr>
              <a:t> knowledge guide</a:t>
            </a:r>
          </a:p>
          <a:p>
            <a:pPr algn="ctr" fontAlgn="base">
              <a:spcBef>
                <a:spcPct val="0"/>
              </a:spcBef>
              <a:spcAft>
                <a:spcPts val="500"/>
              </a:spcAft>
            </a:pPr>
            <a:endParaRPr lang="en-GB" sz="1400" dirty="0" smtClean="0">
              <a:solidFill>
                <a:prstClr val="black"/>
              </a:solidFill>
            </a:endParaRPr>
          </a:p>
        </p:txBody>
      </p:sp>
      <p:sp>
        <p:nvSpPr>
          <p:cNvPr id="57" name="Rounded Rectangle 56"/>
          <p:cNvSpPr/>
          <p:nvPr/>
        </p:nvSpPr>
        <p:spPr>
          <a:xfrm>
            <a:off x="4766751" y="2893922"/>
            <a:ext cx="2327029" cy="1240955"/>
          </a:xfrm>
          <a:prstGeom prst="roundRect">
            <a:avLst/>
          </a:prstGeom>
          <a:ln/>
        </p:spPr>
        <p:style>
          <a:lnRef idx="2">
            <a:schemeClr val="dk1"/>
          </a:lnRef>
          <a:fillRef idx="1">
            <a:schemeClr val="lt1"/>
          </a:fillRef>
          <a:effectRef idx="0">
            <a:schemeClr val="dk1"/>
          </a:effectRef>
          <a:fontRef idx="minor">
            <a:schemeClr val="dk1"/>
          </a:fontRef>
        </p:style>
        <p:txBody>
          <a:bodyPr rtlCol="0" anchor="t"/>
          <a:lstStyle/>
          <a:p>
            <a:pPr fontAlgn="base">
              <a:spcBef>
                <a:spcPct val="0"/>
              </a:spcBef>
              <a:spcAft>
                <a:spcPts val="700"/>
              </a:spcAft>
            </a:pPr>
            <a:r>
              <a:rPr lang="en-GB" sz="1350" b="1" dirty="0">
                <a:solidFill>
                  <a:prstClr val="black"/>
                </a:solidFill>
              </a:rPr>
              <a:t>P</a:t>
            </a:r>
            <a:r>
              <a:rPr lang="en-GB" sz="1350" b="1" dirty="0" smtClean="0">
                <a:solidFill>
                  <a:prstClr val="black"/>
                </a:solidFill>
              </a:rPr>
              <a:t>revention </a:t>
            </a:r>
            <a:r>
              <a:rPr lang="en-GB" sz="1350" b="1" dirty="0">
                <a:solidFill>
                  <a:prstClr val="black"/>
                </a:solidFill>
              </a:rPr>
              <a:t>p</a:t>
            </a:r>
            <a:r>
              <a:rPr lang="en-GB" sz="1350" b="1" dirty="0" smtClean="0">
                <a:solidFill>
                  <a:prstClr val="black"/>
                </a:solidFill>
              </a:rPr>
              <a:t>lanning resources</a:t>
            </a:r>
            <a:r>
              <a:rPr lang="en-GB" sz="1350" dirty="0" smtClean="0">
                <a:solidFill>
                  <a:prstClr val="black"/>
                </a:solidFill>
              </a:rPr>
              <a:t>: guide for local areas; summary; infographic and stocktake findings</a:t>
            </a:r>
            <a:endParaRPr lang="en-GB" sz="1400" dirty="0" smtClean="0">
              <a:solidFill>
                <a:prstClr val="black"/>
              </a:solidFill>
            </a:endParaRPr>
          </a:p>
        </p:txBody>
      </p:sp>
      <p:sp>
        <p:nvSpPr>
          <p:cNvPr id="58" name="Rounded Rectangle 57"/>
          <p:cNvSpPr/>
          <p:nvPr/>
        </p:nvSpPr>
        <p:spPr>
          <a:xfrm>
            <a:off x="4784817" y="4250407"/>
            <a:ext cx="2308963" cy="730200"/>
          </a:xfrm>
          <a:prstGeom prst="roundRect">
            <a:avLst/>
          </a:prstGeom>
          <a:ln/>
        </p:spPr>
        <p:style>
          <a:lnRef idx="2">
            <a:schemeClr val="dk1"/>
          </a:lnRef>
          <a:fillRef idx="1">
            <a:schemeClr val="lt1"/>
          </a:fillRef>
          <a:effectRef idx="0">
            <a:schemeClr val="dk1"/>
          </a:effectRef>
          <a:fontRef idx="minor">
            <a:schemeClr val="dk1"/>
          </a:fontRef>
        </p:style>
        <p:txBody>
          <a:bodyPr rtlCol="0" anchor="t"/>
          <a:lstStyle/>
          <a:p>
            <a:pPr fontAlgn="base">
              <a:spcBef>
                <a:spcPct val="0"/>
              </a:spcBef>
              <a:spcAft>
                <a:spcPts val="700"/>
              </a:spcAft>
            </a:pPr>
            <a:r>
              <a:rPr lang="en-GB" sz="1350" dirty="0" smtClean="0">
                <a:solidFill>
                  <a:prstClr val="black"/>
                </a:solidFill>
              </a:rPr>
              <a:t>Mental health return on investment </a:t>
            </a:r>
            <a:r>
              <a:rPr lang="en-GB" sz="1350" b="1" dirty="0" smtClean="0">
                <a:solidFill>
                  <a:prstClr val="black"/>
                </a:solidFill>
              </a:rPr>
              <a:t>ROI tool </a:t>
            </a:r>
            <a:r>
              <a:rPr lang="en-GB" sz="1350" dirty="0" smtClean="0">
                <a:solidFill>
                  <a:prstClr val="black"/>
                </a:solidFill>
              </a:rPr>
              <a:t>and commissioning  guides</a:t>
            </a:r>
          </a:p>
          <a:p>
            <a:pPr algn="ctr" fontAlgn="base">
              <a:spcBef>
                <a:spcPct val="0"/>
              </a:spcBef>
              <a:spcAft>
                <a:spcPts val="500"/>
              </a:spcAft>
            </a:pPr>
            <a:endParaRPr lang="en-GB" sz="1400" dirty="0" smtClean="0">
              <a:solidFill>
                <a:prstClr val="black"/>
              </a:solidFill>
            </a:endParaRPr>
          </a:p>
        </p:txBody>
      </p:sp>
      <p:cxnSp>
        <p:nvCxnSpPr>
          <p:cNvPr id="60" name="Straight Arrow Connector 59"/>
          <p:cNvCxnSpPr/>
          <p:nvPr/>
        </p:nvCxnSpPr>
        <p:spPr>
          <a:xfrm flipH="1">
            <a:off x="2434104" y="2087804"/>
            <a:ext cx="8215" cy="178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4784817" y="5760700"/>
            <a:ext cx="2308963" cy="499716"/>
          </a:xfrm>
          <a:prstGeom prst="roundRect">
            <a:avLst/>
          </a:prstGeom>
          <a:ln/>
        </p:spPr>
        <p:style>
          <a:lnRef idx="2">
            <a:schemeClr val="dk1"/>
          </a:lnRef>
          <a:fillRef idx="1">
            <a:schemeClr val="lt1"/>
          </a:fillRef>
          <a:effectRef idx="0">
            <a:schemeClr val="dk1"/>
          </a:effectRef>
          <a:fontRef idx="minor">
            <a:schemeClr val="dk1"/>
          </a:fontRef>
        </p:style>
        <p:txBody>
          <a:bodyPr rtlCol="0" anchor="t"/>
          <a:lstStyle/>
          <a:p>
            <a:pPr fontAlgn="base">
              <a:spcBef>
                <a:spcPct val="0"/>
              </a:spcBef>
            </a:pPr>
            <a:r>
              <a:rPr lang="en-GB" sz="1350" b="1" dirty="0" smtClean="0">
                <a:solidFill>
                  <a:prstClr val="black"/>
                </a:solidFill>
              </a:rPr>
              <a:t>Psychosocial pathways </a:t>
            </a:r>
            <a:r>
              <a:rPr lang="en-GB" sz="1350" dirty="0" smtClean="0">
                <a:solidFill>
                  <a:prstClr val="black"/>
                </a:solidFill>
              </a:rPr>
              <a:t>report</a:t>
            </a:r>
          </a:p>
        </p:txBody>
      </p:sp>
      <p:sp>
        <p:nvSpPr>
          <p:cNvPr id="69" name="Rounded Rectangle 68"/>
          <p:cNvSpPr/>
          <p:nvPr/>
        </p:nvSpPr>
        <p:spPr>
          <a:xfrm>
            <a:off x="7221369" y="2365608"/>
            <a:ext cx="1821784" cy="3775310"/>
          </a:xfrm>
          <a:prstGeom prst="roundRect">
            <a:avLst/>
          </a:prstGeom>
          <a:ln/>
        </p:spPr>
        <p:style>
          <a:lnRef idx="2">
            <a:schemeClr val="dk1"/>
          </a:lnRef>
          <a:fillRef idx="1">
            <a:schemeClr val="lt1"/>
          </a:fillRef>
          <a:effectRef idx="0">
            <a:schemeClr val="dk1"/>
          </a:effectRef>
          <a:fontRef idx="minor">
            <a:schemeClr val="dk1"/>
          </a:fontRef>
        </p:style>
        <p:txBody>
          <a:bodyPr rtlCol="0" anchor="t"/>
          <a:lstStyle/>
          <a:p>
            <a:pPr fontAlgn="base">
              <a:spcBef>
                <a:spcPct val="0"/>
              </a:spcBef>
              <a:spcAft>
                <a:spcPts val="600"/>
              </a:spcAft>
            </a:pPr>
            <a:r>
              <a:rPr lang="en-GB" sz="1350" dirty="0" smtClean="0">
                <a:solidFill>
                  <a:prstClr val="black"/>
                </a:solidFill>
              </a:rPr>
              <a:t>Multi-part programme to support adoption:</a:t>
            </a:r>
          </a:p>
          <a:p>
            <a:pPr marL="180000" indent="-180000" fontAlgn="base">
              <a:spcBef>
                <a:spcPct val="0"/>
              </a:spcBef>
              <a:spcAft>
                <a:spcPts val="600"/>
              </a:spcAft>
              <a:buFont typeface="Arial" panose="020B0604020202020204" pitchFamily="34" charset="0"/>
              <a:buChar char="•"/>
            </a:pPr>
            <a:r>
              <a:rPr lang="en-GB" sz="1350" dirty="0" smtClean="0">
                <a:solidFill>
                  <a:prstClr val="black"/>
                </a:solidFill>
              </a:rPr>
              <a:t>Enhanced Mental Health Champions  leadership initiative</a:t>
            </a:r>
          </a:p>
          <a:p>
            <a:pPr marL="180000" indent="-180000" fontAlgn="base">
              <a:spcBef>
                <a:spcPct val="0"/>
              </a:spcBef>
              <a:spcAft>
                <a:spcPts val="600"/>
              </a:spcAft>
              <a:buFont typeface="Arial" panose="020B0604020202020204" pitchFamily="34" charset="0"/>
              <a:buChar char="•"/>
            </a:pPr>
            <a:r>
              <a:rPr lang="en-GB" sz="1350" dirty="0" smtClean="0">
                <a:solidFill>
                  <a:prstClr val="black"/>
                </a:solidFill>
              </a:rPr>
              <a:t>Masterclasses covering every PHE Centre geography      (11 events) </a:t>
            </a:r>
          </a:p>
          <a:p>
            <a:pPr marL="180000" indent="-180000" fontAlgn="base">
              <a:spcBef>
                <a:spcPct val="0"/>
              </a:spcBef>
              <a:spcAft>
                <a:spcPts val="600"/>
              </a:spcAft>
              <a:buFont typeface="Arial" panose="020B0604020202020204" pitchFamily="34" charset="0"/>
              <a:buChar char="•"/>
            </a:pPr>
            <a:r>
              <a:rPr lang="en-GB" sz="1350" dirty="0" smtClean="0">
                <a:solidFill>
                  <a:prstClr val="black"/>
                </a:solidFill>
              </a:rPr>
              <a:t>Engagement and activation of signatories  </a:t>
            </a:r>
          </a:p>
        </p:txBody>
      </p:sp>
      <p:sp>
        <p:nvSpPr>
          <p:cNvPr id="33" name="Slide Number Placeholder 3"/>
          <p:cNvSpPr txBox="1">
            <a:spLocks/>
          </p:cNvSpPr>
          <p:nvPr/>
        </p:nvSpPr>
        <p:spPr>
          <a:xfrm>
            <a:off x="-19696"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defPPr>
              <a:defRPr lang="en-US"/>
            </a:defPPr>
            <a:lvl1pPr algn="l" rtl="0" fontAlgn="base">
              <a:spcBef>
                <a:spcPct val="0"/>
              </a:spcBef>
              <a:spcAft>
                <a:spcPct val="0"/>
              </a:spcAft>
              <a:defRPr sz="1200" kern="1200">
                <a:solidFill>
                  <a:schemeClr val="bg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marL="531813">
              <a:defRPr/>
            </a:pPr>
            <a:r>
              <a:rPr lang="en-US" dirty="0">
                <a:solidFill>
                  <a:prstClr val="white"/>
                </a:solidFill>
              </a:rPr>
              <a:t>9</a:t>
            </a:r>
            <a:r>
              <a:rPr lang="en-US" dirty="0" smtClean="0">
                <a:solidFill>
                  <a:prstClr val="white"/>
                </a:solidFill>
              </a:rPr>
              <a:t>. Prevention Concordat for Better Mental Health </a:t>
            </a:r>
            <a:r>
              <a:rPr lang="en-US" dirty="0" err="1" smtClean="0">
                <a:solidFill>
                  <a:prstClr val="white"/>
                </a:solidFill>
              </a:rPr>
              <a:t>programme</a:t>
            </a:r>
            <a:endParaRPr lang="en-US" dirty="0">
              <a:solidFill>
                <a:prstClr val="white"/>
              </a:solidFill>
            </a:endParaRPr>
          </a:p>
        </p:txBody>
      </p:sp>
      <p:sp>
        <p:nvSpPr>
          <p:cNvPr id="34" name="Rectangle 33"/>
          <p:cNvSpPr/>
          <p:nvPr/>
        </p:nvSpPr>
        <p:spPr>
          <a:xfrm>
            <a:off x="4766751" y="1820946"/>
            <a:ext cx="2327030" cy="4439470"/>
          </a:xfrm>
          <a:prstGeom prst="rect">
            <a:avLst/>
          </a:prstGeom>
          <a:noFill/>
          <a:ln w="57150">
            <a:solidFill>
              <a:schemeClr val="bg2"/>
            </a:solidFill>
          </a:ln>
          <a:effectLst>
            <a:glow rad="101600">
              <a:srgbClr val="C00000">
                <a:alpha val="60000"/>
              </a:srgb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60363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448" y="332656"/>
            <a:ext cx="8028000" cy="648072"/>
          </a:xfrm>
        </p:spPr>
        <p:txBody>
          <a:bodyPr>
            <a:noAutofit/>
          </a:bodyPr>
          <a:lstStyle/>
          <a:p>
            <a:r>
              <a:rPr lang="en-US" sz="2800" dirty="0" smtClean="0"/>
              <a:t>1. </a:t>
            </a:r>
            <a:r>
              <a:rPr lang="en-GB" sz="2800" dirty="0" smtClean="0"/>
              <a:t>Prevention </a:t>
            </a:r>
            <a:r>
              <a:rPr lang="en-GB" sz="2800" dirty="0"/>
              <a:t>Concordat for Better Mental Health – A </a:t>
            </a:r>
            <a:r>
              <a:rPr lang="en-GB" sz="2800" dirty="0" smtClean="0"/>
              <a:t>prevention planning </a:t>
            </a:r>
            <a:r>
              <a:rPr lang="en-GB" sz="2800" dirty="0"/>
              <a:t>resource for local </a:t>
            </a:r>
            <a:r>
              <a:rPr lang="en-GB" sz="2800" dirty="0" smtClean="0"/>
              <a:t>areas</a:t>
            </a:r>
            <a:r>
              <a:rPr lang="en-US" sz="2800" dirty="0" smtClean="0"/>
              <a:t> </a:t>
            </a:r>
            <a:endParaRPr lang="en-GB" sz="2800" dirty="0"/>
          </a:p>
        </p:txBody>
      </p:sp>
      <p:sp>
        <p:nvSpPr>
          <p:cNvPr id="3" name="Content Placeholder 2"/>
          <p:cNvSpPr>
            <a:spLocks noGrp="1"/>
          </p:cNvSpPr>
          <p:nvPr>
            <p:ph idx="1"/>
          </p:nvPr>
        </p:nvSpPr>
        <p:spPr>
          <a:xfrm>
            <a:off x="3491880" y="1279501"/>
            <a:ext cx="5094120" cy="4739679"/>
          </a:xfrm>
        </p:spPr>
        <p:txBody>
          <a:bodyPr/>
          <a:lstStyle/>
          <a:p>
            <a:r>
              <a:rPr lang="en-GB" dirty="0" smtClean="0"/>
              <a:t>The planning resource:</a:t>
            </a:r>
          </a:p>
          <a:p>
            <a:pPr>
              <a:buFont typeface="Arial" panose="020B0604020202020204" pitchFamily="34" charset="0"/>
              <a:buChar char="•"/>
            </a:pPr>
            <a:r>
              <a:rPr lang="en-US" dirty="0" smtClean="0"/>
              <a:t>has </a:t>
            </a:r>
            <a:r>
              <a:rPr lang="en-US" dirty="0"/>
              <a:t>been developed to support local areas across England to put in place effective arrangements to promote good mental health and prevent mental health </a:t>
            </a:r>
            <a:r>
              <a:rPr lang="en-US" dirty="0" smtClean="0"/>
              <a:t>problems;</a:t>
            </a:r>
          </a:p>
          <a:p>
            <a:pPr marL="285750" indent="-285750">
              <a:buFont typeface="Arial" charset="0"/>
              <a:buChar char="•"/>
            </a:pPr>
            <a:r>
              <a:rPr lang="en-US" dirty="0"/>
              <a:t>builds on published evidence and draws on the findings of a </a:t>
            </a:r>
            <a:r>
              <a:rPr lang="en-US" dirty="0" err="1"/>
              <a:t>stocktake</a:t>
            </a:r>
            <a:r>
              <a:rPr lang="en-US" dirty="0"/>
              <a:t> of prevention planning arrangements, which was led by The King’s </a:t>
            </a:r>
            <a:r>
              <a:rPr lang="en-US" dirty="0" smtClean="0"/>
              <a:t>Fund; and</a:t>
            </a:r>
          </a:p>
          <a:p>
            <a:pPr marL="285750" indent="-285750">
              <a:buFont typeface="Arial" charset="0"/>
              <a:buChar char="•"/>
            </a:pPr>
            <a:r>
              <a:rPr lang="en-US" dirty="0"/>
              <a:t>s</a:t>
            </a:r>
            <a:r>
              <a:rPr lang="en-US" dirty="0" smtClean="0"/>
              <a:t>upported by stakeholder </a:t>
            </a:r>
            <a:r>
              <a:rPr lang="en-US" dirty="0"/>
              <a:t>engagement events across England with a range of representatives to </a:t>
            </a:r>
            <a:r>
              <a:rPr lang="en-US" dirty="0" smtClean="0"/>
              <a:t>understand </a:t>
            </a:r>
            <a:r>
              <a:rPr lang="en-US" dirty="0"/>
              <a:t>needs of local </a:t>
            </a:r>
            <a:r>
              <a:rPr lang="en-US" dirty="0" smtClean="0"/>
              <a:t>areas.</a:t>
            </a:r>
          </a:p>
          <a:p>
            <a:pPr marL="285750" indent="-285750">
              <a:buFont typeface="Arial" charset="0"/>
              <a:buChar char="•"/>
            </a:pPr>
            <a:r>
              <a:rPr lang="en-US" dirty="0" smtClean="0"/>
              <a:t>The resource is accompanied by an infographic and a topline summary document</a:t>
            </a:r>
            <a:endParaRPr lang="en-GB" dirty="0"/>
          </a:p>
        </p:txBody>
      </p:sp>
      <p:sp>
        <p:nvSpPr>
          <p:cNvPr id="4" name="Slide Number Placeholder 3"/>
          <p:cNvSpPr>
            <a:spLocks noGrp="1"/>
          </p:cNvSpPr>
          <p:nvPr>
            <p:ph type="sldNum" sz="quarter" idx="10"/>
          </p:nvPr>
        </p:nvSpPr>
        <p:spPr>
          <a:xfrm>
            <a:off x="0" y="6308725"/>
            <a:ext cx="9144000" cy="549275"/>
          </a:xfrm>
        </p:spPr>
        <p:txBody>
          <a:bodyPr/>
          <a:lstStyle/>
          <a:p>
            <a:pPr marL="531813">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11"/>
          </p:nvPr>
        </p:nvSpPr>
        <p:spPr>
          <a:xfrm>
            <a:off x="0" y="6309319"/>
            <a:ext cx="8964489" cy="548681"/>
          </a:xfrm>
        </p:spPr>
        <p:txBody>
          <a:bodyPr/>
          <a:lstStyle/>
          <a:p>
            <a:pPr>
              <a:defRPr/>
            </a:pPr>
            <a:r>
              <a:rPr lang="en-US" dirty="0" smtClean="0">
                <a:solidFill>
                  <a:prstClr val="white"/>
                </a:solidFill>
              </a:rPr>
              <a:t>8. Prevention Concordat for Better Mental Health </a:t>
            </a:r>
            <a:r>
              <a:rPr lang="en-US" dirty="0" err="1" smtClean="0">
                <a:solidFill>
                  <a:prstClr val="white"/>
                </a:solidFill>
              </a:rPr>
              <a:t>programme</a:t>
            </a:r>
            <a:endParaRPr lang="en-US" dirty="0">
              <a:solidFill>
                <a:prstClr val="white"/>
              </a:solidFill>
            </a:endParaRPr>
          </a:p>
        </p:txBody>
      </p:sp>
      <p:sp>
        <p:nvSpPr>
          <p:cNvPr id="9" name="Slide Number Placeholder 3"/>
          <p:cNvSpPr txBox="1">
            <a:spLocks/>
          </p:cNvSpPr>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defPPr>
              <a:defRPr lang="en-US"/>
            </a:defPPr>
            <a:lvl1pPr algn="l" rtl="0" fontAlgn="base">
              <a:spcBef>
                <a:spcPct val="0"/>
              </a:spcBef>
              <a:spcAft>
                <a:spcPct val="0"/>
              </a:spcAft>
              <a:defRPr sz="1200" kern="1200">
                <a:solidFill>
                  <a:schemeClr val="bg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marL="531813">
              <a:defRPr/>
            </a:pPr>
            <a:r>
              <a:rPr lang="en-US" dirty="0" smtClean="0">
                <a:solidFill>
                  <a:prstClr val="white"/>
                </a:solidFill>
              </a:rPr>
              <a:t>10. Prevention Concordat for Better Mental Health </a:t>
            </a:r>
            <a:r>
              <a:rPr lang="en-US" dirty="0" err="1" smtClean="0">
                <a:solidFill>
                  <a:prstClr val="white"/>
                </a:solidFill>
              </a:rPr>
              <a:t>programme</a:t>
            </a:r>
            <a:endParaRPr lang="en-US"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3120" y="1812159"/>
            <a:ext cx="2592288" cy="3610920"/>
          </a:xfrm>
          <a:prstGeom prst="rect">
            <a:avLst/>
          </a:prstGeom>
          <a:noFill/>
          <a:ln>
            <a:solidFill>
              <a:schemeClr val="tx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99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2. </a:t>
            </a:r>
            <a:r>
              <a:rPr lang="en-GB" sz="2800" dirty="0"/>
              <a:t>Stocktake of local planning arrangements for the prevention of mental health problems </a:t>
            </a:r>
            <a:r>
              <a:rPr lang="en-GB" sz="2800" dirty="0" smtClean="0"/>
              <a:t>Summary Report</a:t>
            </a:r>
            <a:endParaRPr lang="en-GB" sz="2800" dirty="0"/>
          </a:p>
        </p:txBody>
      </p:sp>
      <p:sp>
        <p:nvSpPr>
          <p:cNvPr id="3" name="Content Placeholder 2"/>
          <p:cNvSpPr>
            <a:spLocks noGrp="1"/>
          </p:cNvSpPr>
          <p:nvPr>
            <p:ph idx="1"/>
          </p:nvPr>
        </p:nvSpPr>
        <p:spPr>
          <a:xfrm>
            <a:off x="2915816" y="1412776"/>
            <a:ext cx="5832648" cy="4739679"/>
          </a:xfrm>
        </p:spPr>
        <p:txBody>
          <a:bodyPr/>
          <a:lstStyle/>
          <a:p>
            <a:pPr marL="0" indent="0"/>
            <a:r>
              <a:rPr lang="en-GB" dirty="0" smtClean="0"/>
              <a:t>The summary document :</a:t>
            </a:r>
          </a:p>
          <a:p>
            <a:pPr marL="285750" indent="-285750">
              <a:buFont typeface="Arial" panose="020B0604020202020204" pitchFamily="34" charset="0"/>
              <a:buChar char="•"/>
            </a:pPr>
            <a:r>
              <a:rPr lang="en-GB" dirty="0"/>
              <a:t>H</a:t>
            </a:r>
            <a:r>
              <a:rPr lang="en-GB" dirty="0" smtClean="0"/>
              <a:t>as been produced in partnership with Kings </a:t>
            </a:r>
            <a:r>
              <a:rPr lang="en-GB" dirty="0" smtClean="0"/>
              <a:t>Fund</a:t>
            </a:r>
          </a:p>
          <a:p>
            <a:pPr marL="285750" indent="-285750">
              <a:buFont typeface="Arial" charset="0"/>
              <a:buChar char="•"/>
            </a:pPr>
            <a:r>
              <a:rPr lang="en-GB" dirty="0" smtClean="0"/>
              <a:t>Provides </a:t>
            </a:r>
            <a:r>
              <a:rPr lang="en-GB" dirty="0"/>
              <a:t>a high-level summary </a:t>
            </a:r>
            <a:r>
              <a:rPr lang="en-GB" dirty="0" smtClean="0"/>
              <a:t>what local areas are doing currently</a:t>
            </a:r>
          </a:p>
          <a:p>
            <a:pPr marL="285750" indent="-285750">
              <a:buFont typeface="Arial" charset="0"/>
              <a:buChar char="•"/>
            </a:pPr>
            <a:r>
              <a:rPr lang="en-GB" dirty="0" smtClean="0"/>
              <a:t>Identifies </a:t>
            </a:r>
            <a:r>
              <a:rPr lang="en-GB" dirty="0" smtClean="0"/>
              <a:t>4 </a:t>
            </a:r>
            <a:r>
              <a:rPr lang="en-GB" dirty="0"/>
              <a:t>common challenges to effective </a:t>
            </a:r>
            <a:r>
              <a:rPr lang="en-GB" dirty="0" smtClean="0"/>
              <a:t>inclusion: </a:t>
            </a:r>
          </a:p>
          <a:p>
            <a:pPr marL="282575" lvl="3" indent="0">
              <a:buNone/>
            </a:pPr>
            <a:r>
              <a:rPr lang="en-GB" dirty="0"/>
              <a:t>A</a:t>
            </a:r>
            <a:r>
              <a:rPr lang="en-GB" dirty="0" smtClean="0"/>
              <a:t>. aligning </a:t>
            </a:r>
            <a:r>
              <a:rPr lang="en-GB" dirty="0"/>
              <a:t>different local planning processes/documents around a shared set of priorities; </a:t>
            </a:r>
            <a:endParaRPr lang="en-GB" dirty="0" smtClean="0"/>
          </a:p>
          <a:p>
            <a:pPr marL="282575" lvl="3" indent="0">
              <a:buNone/>
            </a:pPr>
            <a:r>
              <a:rPr lang="en-GB" dirty="0"/>
              <a:t>B</a:t>
            </a:r>
            <a:r>
              <a:rPr lang="en-GB" dirty="0" smtClean="0"/>
              <a:t>. translating </a:t>
            </a:r>
            <a:r>
              <a:rPr lang="en-GB" dirty="0"/>
              <a:t>strategy into deliverable commitments; </a:t>
            </a:r>
            <a:endParaRPr lang="en-GB" dirty="0" smtClean="0"/>
          </a:p>
          <a:p>
            <a:pPr marL="282575" lvl="3" indent="0">
              <a:buNone/>
            </a:pPr>
            <a:r>
              <a:rPr lang="en-GB" dirty="0" smtClean="0"/>
              <a:t>C. developing </a:t>
            </a:r>
            <a:r>
              <a:rPr lang="en-GB" dirty="0"/>
              <a:t>effective partnership </a:t>
            </a:r>
            <a:r>
              <a:rPr lang="en-GB" dirty="0" smtClean="0"/>
              <a:t>arrangements</a:t>
            </a:r>
            <a:r>
              <a:rPr lang="en-GB" dirty="0"/>
              <a:t>;</a:t>
            </a:r>
            <a:r>
              <a:rPr lang="en-GB" dirty="0" smtClean="0"/>
              <a:t> </a:t>
            </a:r>
          </a:p>
          <a:p>
            <a:pPr marL="282575" lvl="3" indent="0">
              <a:buNone/>
            </a:pPr>
            <a:r>
              <a:rPr lang="en-GB" dirty="0"/>
              <a:t>D</a:t>
            </a:r>
            <a:r>
              <a:rPr lang="en-GB" dirty="0" smtClean="0"/>
              <a:t>. measuring </a:t>
            </a:r>
            <a:r>
              <a:rPr lang="en-GB" dirty="0"/>
              <a:t>outcomes in relation to public mental health</a:t>
            </a:r>
            <a:r>
              <a:rPr lang="en-GB" dirty="0" smtClean="0"/>
              <a:t>.</a:t>
            </a:r>
            <a:endParaRPr lang="en-GB" dirty="0"/>
          </a:p>
          <a:p>
            <a:pPr marL="285750" indent="-285750">
              <a:buFont typeface="Arial" charset="0"/>
              <a:buChar char="•"/>
            </a:pPr>
            <a:endParaRPr lang="en-GB" dirty="0"/>
          </a:p>
        </p:txBody>
      </p:sp>
      <p:sp>
        <p:nvSpPr>
          <p:cNvPr id="4" name="Slide Number Placeholder 3"/>
          <p:cNvSpPr>
            <a:spLocks noGrp="1"/>
          </p:cNvSpPr>
          <p:nvPr>
            <p:ph type="sldNum" sz="quarter" idx="10"/>
          </p:nvPr>
        </p:nvSpPr>
        <p:spPr>
          <a:xfrm>
            <a:off x="0" y="6333196"/>
            <a:ext cx="9144000" cy="549275"/>
          </a:xfrm>
        </p:spPr>
        <p:txBody>
          <a:bodyPr/>
          <a:lstStyle/>
          <a:p>
            <a:pPr marL="531813">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11"/>
          </p:nvPr>
        </p:nvSpPr>
        <p:spPr>
          <a:xfrm>
            <a:off x="216024" y="6237312"/>
            <a:ext cx="8964488" cy="620688"/>
          </a:xfrm>
        </p:spPr>
        <p:txBody>
          <a:bodyPr/>
          <a:lstStyle/>
          <a:p>
            <a:pPr>
              <a:defRPr/>
            </a:pPr>
            <a:r>
              <a:rPr lang="en-US" dirty="0" smtClean="0">
                <a:solidFill>
                  <a:prstClr val="white"/>
                </a:solidFill>
              </a:rPr>
              <a:t>11. Prevention Concordat for Better Mental Health </a:t>
            </a:r>
            <a:r>
              <a:rPr lang="en-US" dirty="0" err="1" smtClean="0">
                <a:solidFill>
                  <a:prstClr val="white"/>
                </a:solidFill>
              </a:rPr>
              <a:t>programme</a:t>
            </a:r>
            <a:endParaRPr lang="en-US" dirty="0">
              <a:solidFill>
                <a:prstClr val="white"/>
              </a:solidFill>
            </a:endParaRPr>
          </a:p>
        </p:txBody>
      </p:sp>
      <p:sp>
        <p:nvSpPr>
          <p:cNvPr id="9" name="Slide Number Placeholder 3"/>
          <p:cNvSpPr txBox="1">
            <a:spLocks/>
          </p:cNvSpPr>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defPPr>
              <a:defRPr lang="en-US"/>
            </a:defPPr>
            <a:lvl1pPr algn="l" rtl="0" fontAlgn="base">
              <a:spcBef>
                <a:spcPct val="0"/>
              </a:spcBef>
              <a:spcAft>
                <a:spcPct val="0"/>
              </a:spcAft>
              <a:defRPr sz="1200" kern="1200">
                <a:solidFill>
                  <a:schemeClr val="bg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marL="531813">
              <a:defRPr/>
            </a:pPr>
            <a:r>
              <a:rPr lang="en-US" dirty="0" smtClean="0">
                <a:solidFill>
                  <a:prstClr val="white"/>
                </a:solidFill>
              </a:rPr>
              <a:t>13. Prevention Concordat for Better Mental Health </a:t>
            </a:r>
            <a:r>
              <a:rPr lang="en-US" dirty="0" err="1" smtClean="0">
                <a:solidFill>
                  <a:prstClr val="white"/>
                </a:solidFill>
              </a:rPr>
              <a:t>programme</a:t>
            </a:r>
            <a:endParaRPr lang="en-US" dirty="0">
              <a:solidFill>
                <a:prstClr val="white"/>
              </a:solidFill>
            </a:endParaRPr>
          </a:p>
        </p:txBody>
      </p:sp>
      <p:pic>
        <p:nvPicPr>
          <p:cNvPr id="10" name="Picture 3" descr="C:\Users\Rebecca.Goldberg\Desktop\Stockta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78920"/>
            <a:ext cx="2365375" cy="3384376"/>
          </a:xfrm>
          <a:prstGeom prst="rect">
            <a:avLst/>
          </a:prstGeom>
          <a:noFill/>
          <a:ln>
            <a:solidFill>
              <a:schemeClr val="tx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81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3</a:t>
            </a:r>
            <a:r>
              <a:rPr lang="en-US" sz="2400" dirty="0" smtClean="0"/>
              <a:t>. </a:t>
            </a:r>
            <a:r>
              <a:rPr lang="en-GB" sz="2400" b="1" dirty="0"/>
              <a:t>Commissioning Cost-Effective Services for Promotion of Mental Health and Wellbeing and Prevention of Mental Ill Health</a:t>
            </a:r>
          </a:p>
        </p:txBody>
      </p:sp>
      <p:sp>
        <p:nvSpPr>
          <p:cNvPr id="3" name="Content Placeholder 2"/>
          <p:cNvSpPr>
            <a:spLocks noGrp="1"/>
          </p:cNvSpPr>
          <p:nvPr>
            <p:ph idx="1"/>
          </p:nvPr>
        </p:nvSpPr>
        <p:spPr>
          <a:xfrm>
            <a:off x="2915816" y="1713657"/>
            <a:ext cx="5670184" cy="4739679"/>
          </a:xfrm>
        </p:spPr>
        <p:txBody>
          <a:bodyPr/>
          <a:lstStyle/>
          <a:p>
            <a:r>
              <a:rPr lang="en-GB" dirty="0"/>
              <a:t>The Return on investment resources </a:t>
            </a:r>
          </a:p>
          <a:p>
            <a:pPr>
              <a:buFont typeface="Arial" panose="020B0604020202020204" pitchFamily="34" charset="0"/>
              <a:buChar char="•"/>
            </a:pPr>
            <a:r>
              <a:rPr lang="en-GB" dirty="0" smtClean="0"/>
              <a:t>Has </a:t>
            </a:r>
            <a:r>
              <a:rPr lang="en-GB" dirty="0"/>
              <a:t>been developed by PHE and London School of Economics;</a:t>
            </a:r>
          </a:p>
          <a:p>
            <a:pPr>
              <a:buFont typeface="Arial" panose="020B0604020202020204" pitchFamily="34" charset="0"/>
              <a:buChar char="•"/>
            </a:pPr>
            <a:r>
              <a:rPr lang="en-GB" dirty="0" smtClean="0"/>
              <a:t>Comprises </a:t>
            </a:r>
            <a:r>
              <a:rPr lang="en-GB" dirty="0"/>
              <a:t>commissioning guides and an interactive tool which will enable local areas to understand the ROI for </a:t>
            </a:r>
            <a:r>
              <a:rPr lang="en-GB" dirty="0" smtClean="0"/>
              <a:t>specific </a:t>
            </a:r>
            <a:r>
              <a:rPr lang="en-GB" dirty="0"/>
              <a:t>cash-releasing </a:t>
            </a:r>
            <a:r>
              <a:rPr lang="en-GB" dirty="0" smtClean="0"/>
              <a:t>interventions. </a:t>
            </a:r>
          </a:p>
          <a:p>
            <a:pPr>
              <a:buFont typeface="Arial" panose="020B0604020202020204" pitchFamily="34" charset="0"/>
              <a:buChar char="•"/>
            </a:pPr>
            <a:r>
              <a:rPr lang="en-GB" dirty="0">
                <a:solidFill>
                  <a:prstClr val="black"/>
                </a:solidFill>
              </a:rPr>
              <a:t>The intention is that local areas will use this additional information alongside interventions highlighted in the 2011 </a:t>
            </a:r>
            <a:r>
              <a:rPr lang="en-GB" i="1" dirty="0">
                <a:solidFill>
                  <a:prstClr val="black"/>
                </a:solidFill>
              </a:rPr>
              <a:t>Mental health promotion and mental illness prevention: The economic case report</a:t>
            </a:r>
          </a:p>
          <a:p>
            <a:pPr>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531813">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11"/>
          </p:nvPr>
        </p:nvSpPr>
        <p:spPr>
          <a:xfrm>
            <a:off x="1" y="6309320"/>
            <a:ext cx="8964488" cy="548680"/>
          </a:xfrm>
        </p:spPr>
        <p:txBody>
          <a:bodyPr/>
          <a:lstStyle/>
          <a:p>
            <a:pPr>
              <a:defRPr/>
            </a:pPr>
            <a:r>
              <a:rPr lang="en-US" dirty="0" smtClean="0">
                <a:solidFill>
                  <a:prstClr val="white"/>
                </a:solidFill>
              </a:rPr>
              <a:t>12. Prevention Concordat for Better Mental Health </a:t>
            </a:r>
            <a:r>
              <a:rPr lang="en-US" dirty="0" err="1" smtClean="0">
                <a:solidFill>
                  <a:prstClr val="white"/>
                </a:solidFill>
              </a:rPr>
              <a:t>programme</a:t>
            </a:r>
            <a:endParaRPr lang="en-US" dirty="0">
              <a:solidFill>
                <a:prstClr val="white"/>
              </a:solidFill>
            </a:endParaRPr>
          </a:p>
        </p:txBody>
      </p:sp>
      <p:sp>
        <p:nvSpPr>
          <p:cNvPr id="9" name="Slide Number Placeholder 3"/>
          <p:cNvSpPr txBox="1">
            <a:spLocks/>
          </p:cNvSpPr>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defPPr>
              <a:defRPr lang="en-US"/>
            </a:defPPr>
            <a:lvl1pPr algn="l" rtl="0" fontAlgn="base">
              <a:spcBef>
                <a:spcPct val="0"/>
              </a:spcBef>
              <a:spcAft>
                <a:spcPct val="0"/>
              </a:spcAft>
              <a:defRPr sz="1200" kern="1200">
                <a:solidFill>
                  <a:schemeClr val="bg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marL="531813">
              <a:defRPr/>
            </a:pPr>
            <a:r>
              <a:rPr lang="en-US" dirty="0" smtClean="0">
                <a:solidFill>
                  <a:prstClr val="white"/>
                </a:solidFill>
              </a:rPr>
              <a:t>15. Prevention Concordat for Better Mental Health </a:t>
            </a:r>
            <a:r>
              <a:rPr lang="en-US" dirty="0" err="1" smtClean="0">
                <a:solidFill>
                  <a:prstClr val="white"/>
                </a:solidFill>
              </a:rPr>
              <a:t>programme</a:t>
            </a:r>
            <a:endParaRPr lang="en-US" dirty="0">
              <a:solidFill>
                <a:prstClr val="white"/>
              </a:solidFill>
            </a:endParaRPr>
          </a:p>
        </p:txBody>
      </p:sp>
      <p:pic>
        <p:nvPicPr>
          <p:cNvPr id="10" name="Picture 2" descr="C:\Users\Rebecca.Goldberg\Desktop\comissio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72815"/>
            <a:ext cx="2343468" cy="3357601"/>
          </a:xfrm>
          <a:prstGeom prst="rect">
            <a:avLst/>
          </a:prstGeom>
          <a:noFill/>
          <a:ln>
            <a:solidFill>
              <a:schemeClr val="tx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04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7|15.1|24.4|19.1|25.2|17.7"/>
</p:tagLst>
</file>

<file path=ppt/tags/tag2.xml><?xml version="1.0" encoding="utf-8"?>
<p:tagLst xmlns:a="http://schemas.openxmlformats.org/drawingml/2006/main" xmlns:r="http://schemas.openxmlformats.org/officeDocument/2006/relationships" xmlns:p="http://schemas.openxmlformats.org/presentationml/2006/main">
  <p:tag name="TIMING" val="|39|15.7|25.7|3.7|4.7|3.9|3.4|2.9|2.7|3.3|5.3"/>
</p:tagLst>
</file>

<file path=ppt/tags/tag3.xml><?xml version="1.0" encoding="utf-8"?>
<p:tagLst xmlns:a="http://schemas.openxmlformats.org/drawingml/2006/main" xmlns:r="http://schemas.openxmlformats.org/officeDocument/2006/relationships" xmlns:p="http://schemas.openxmlformats.org/presentationml/2006/main">
  <p:tag name="TIMING" val="|16.5|3|11.3"/>
</p:tagLst>
</file>

<file path=ppt/tags/tag4.xml><?xml version="1.0" encoding="utf-8"?>
<p:tagLst xmlns:a="http://schemas.openxmlformats.org/drawingml/2006/main" xmlns:r="http://schemas.openxmlformats.org/officeDocument/2006/relationships" xmlns:p="http://schemas.openxmlformats.org/presentationml/2006/main">
  <p:tag name="TIMING" val="|27.7|4.8|9.2|5.8|18.1"/>
</p:tagLst>
</file>

<file path=ppt/theme/theme1.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6926</TotalTime>
  <Words>2417</Words>
  <Application>Microsoft Office PowerPoint</Application>
  <PresentationFormat>On-screen Show (4:3)</PresentationFormat>
  <Paragraphs>317</Paragraphs>
  <Slides>22</Slides>
  <Notes>19</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1_Office Theme</vt:lpstr>
      <vt:lpstr>Office Theme</vt:lpstr>
      <vt:lpstr>2_Office Theme</vt:lpstr>
      <vt:lpstr> Prevention Concordat for Better Mental Health</vt:lpstr>
      <vt:lpstr>Five Year Forward View for Mental Health Prevention Overview</vt:lpstr>
      <vt:lpstr>Prevention Concordat for better Mental Health</vt:lpstr>
      <vt:lpstr>Prevention Concordat Consensus Statement</vt:lpstr>
      <vt:lpstr>Prevention Concordat for Better Mental Health Signatories</vt:lpstr>
      <vt:lpstr>A Suite of Prevention Concordat Resources </vt:lpstr>
      <vt:lpstr>1. Prevention Concordat for Better Mental Health – A prevention planning resource for local areas </vt:lpstr>
      <vt:lpstr>2. Stocktake of local planning arrangements for the prevention of mental health problems Summary Report</vt:lpstr>
      <vt:lpstr>3. Commissioning Cost-Effective Services for Promotion of Mental Health and Wellbeing and Prevention of Mental Ill Health</vt:lpstr>
      <vt:lpstr>4. Psychosocial Pathways and Health Outcomes: Informing action on health inequalities </vt:lpstr>
      <vt:lpstr>5. Mental Health and Wellbeing Joint Strategic Needs Assessment Toolkit: Knowledge Guide </vt:lpstr>
      <vt:lpstr>A focus on the  Mental Health and Wellbeing  JSNA Toolkit  </vt:lpstr>
      <vt:lpstr>Approach</vt:lpstr>
      <vt:lpstr>Components</vt:lpstr>
      <vt:lpstr>Data Profile: Overview</vt:lpstr>
      <vt:lpstr>Variation between areas</vt:lpstr>
      <vt:lpstr>Variation within West Norfolk (GP practice)</vt:lpstr>
      <vt:lpstr>Output reporting</vt:lpstr>
      <vt:lpstr>Knowledge Guide: Overview</vt:lpstr>
      <vt:lpstr>Using the toolkit</vt:lpstr>
      <vt:lpstr>Dissemination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Neurology Prevalence programme</dc:title>
  <dc:creator>Sam Lane</dc:creator>
  <cp:lastModifiedBy>Sam Lane</cp:lastModifiedBy>
  <cp:revision>108</cp:revision>
  <dcterms:created xsi:type="dcterms:W3CDTF">2017-06-05T09:53:19Z</dcterms:created>
  <dcterms:modified xsi:type="dcterms:W3CDTF">2017-11-07T11:42:25Z</dcterms:modified>
</cp:coreProperties>
</file>